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81249" y="1315669"/>
            <a:ext cx="7429500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B4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91312" y="452627"/>
            <a:ext cx="5024628" cy="2886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6364223" y="3339084"/>
            <a:ext cx="5236464" cy="297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1FD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4231" y="1131569"/>
            <a:ext cx="11543537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png"/><Relationship Id="rId11" Type="http://schemas.openxmlformats.org/officeDocument/2006/relationships/image" Target="../media/image3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427" y="573023"/>
            <a:ext cx="10760964" cy="769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57427" y="573023"/>
            <a:ext cx="10761345" cy="7696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08405">
              <a:lnSpc>
                <a:spcPct val="100000"/>
              </a:lnSpc>
              <a:spcBef>
                <a:spcPts val="204"/>
              </a:spcBef>
            </a:pPr>
            <a:r>
              <a:rPr dirty="0" sz="4400" b="1">
                <a:latin typeface="Times New Roman"/>
                <a:cs typeface="Times New Roman"/>
              </a:rPr>
              <a:t>Herbs in Romanian Folk</a:t>
            </a:r>
            <a:r>
              <a:rPr dirty="0" sz="4400" spc="-45" b="1">
                <a:latin typeface="Times New Roman"/>
                <a:cs typeface="Times New Roman"/>
              </a:rPr>
              <a:t> </a:t>
            </a:r>
            <a:r>
              <a:rPr dirty="0" sz="4400" b="1">
                <a:latin typeface="Times New Roman"/>
                <a:cs typeface="Times New Roman"/>
              </a:rPr>
              <a:t>Medicine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45764" y="2115311"/>
            <a:ext cx="8357616" cy="3785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524503" y="2126945"/>
            <a:ext cx="8183245" cy="3684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22300" marR="505459" indent="-13970">
              <a:lnSpc>
                <a:spcPct val="100000"/>
              </a:lnSpc>
              <a:spcBef>
                <a:spcPts val="100"/>
              </a:spcBef>
              <a:tabLst>
                <a:tab pos="1586865" algn="l"/>
                <a:tab pos="3994785" algn="l"/>
                <a:tab pos="4959985" algn="l"/>
              </a:tabLst>
            </a:pPr>
            <a:r>
              <a:rPr dirty="0" sz="4800" b="1">
                <a:latin typeface="Times New Roman"/>
                <a:cs typeface="Times New Roman"/>
              </a:rPr>
              <a:t>- a </a:t>
            </a:r>
            <a:r>
              <a:rPr dirty="0" sz="4800" spc="-10" b="1">
                <a:latin typeface="Times New Roman"/>
                <a:cs typeface="Times New Roman"/>
              </a:rPr>
              <a:t>presentation </a:t>
            </a:r>
            <a:r>
              <a:rPr dirty="0" sz="4800" spc="-5" b="1">
                <a:latin typeface="Times New Roman"/>
                <a:cs typeface="Times New Roman"/>
              </a:rPr>
              <a:t>made </a:t>
            </a:r>
            <a:r>
              <a:rPr dirty="0" sz="4800" b="1">
                <a:latin typeface="Times New Roman"/>
                <a:cs typeface="Times New Roman"/>
              </a:rPr>
              <a:t>by  </a:t>
            </a:r>
            <a:r>
              <a:rPr dirty="0" sz="4800" spc="-5" b="1">
                <a:latin typeface="Times New Roman"/>
                <a:cs typeface="Times New Roman"/>
              </a:rPr>
              <a:t>the</a:t>
            </a:r>
            <a:r>
              <a:rPr dirty="0" sz="4800" b="1">
                <a:latin typeface="Times New Roman"/>
                <a:cs typeface="Times New Roman"/>
              </a:rPr>
              <a:t>	</a:t>
            </a:r>
            <a:r>
              <a:rPr dirty="0" sz="4800" spc="-5" b="1">
                <a:latin typeface="Times New Roman"/>
                <a:cs typeface="Times New Roman"/>
              </a:rPr>
              <a:t>pu</a:t>
            </a:r>
            <a:r>
              <a:rPr dirty="0" sz="4800" spc="-20" b="1">
                <a:latin typeface="Times New Roman"/>
                <a:cs typeface="Times New Roman"/>
              </a:rPr>
              <a:t>p</a:t>
            </a:r>
            <a:r>
              <a:rPr dirty="0" sz="4800" spc="-5" b="1">
                <a:latin typeface="Times New Roman"/>
                <a:cs typeface="Times New Roman"/>
              </a:rPr>
              <a:t>ils</a:t>
            </a:r>
            <a:r>
              <a:rPr dirty="0" sz="4800" spc="30" b="1">
                <a:latin typeface="Times New Roman"/>
                <a:cs typeface="Times New Roman"/>
              </a:rPr>
              <a:t> </a:t>
            </a:r>
            <a:r>
              <a:rPr dirty="0" sz="4800" b="1">
                <a:latin typeface="Times New Roman"/>
                <a:cs typeface="Times New Roman"/>
              </a:rPr>
              <a:t>of	</a:t>
            </a:r>
            <a:r>
              <a:rPr dirty="0" sz="4800" spc="-5" b="1">
                <a:latin typeface="Times New Roman"/>
                <a:cs typeface="Times New Roman"/>
              </a:rPr>
              <a:t>the</a:t>
            </a:r>
            <a:r>
              <a:rPr dirty="0" sz="4800" b="1">
                <a:latin typeface="Times New Roman"/>
                <a:cs typeface="Times New Roman"/>
              </a:rPr>
              <a:t>	</a:t>
            </a:r>
            <a:r>
              <a:rPr dirty="0" sz="4800" spc="-5" b="1">
                <a:latin typeface="Times New Roman"/>
                <a:cs typeface="Times New Roman"/>
              </a:rPr>
              <a:t>Romanian  </a:t>
            </a:r>
            <a:r>
              <a:rPr dirty="0" sz="4800" spc="-5" b="1">
                <a:latin typeface="Times New Roman"/>
                <a:cs typeface="Times New Roman"/>
              </a:rPr>
              <a:t>”Folklorica” </a:t>
            </a:r>
            <a:r>
              <a:rPr dirty="0" sz="4800" spc="-15" b="1">
                <a:latin typeface="Times New Roman"/>
                <a:cs typeface="Times New Roman"/>
              </a:rPr>
              <a:t>project </a:t>
            </a:r>
            <a:r>
              <a:rPr dirty="0" sz="4800" spc="-5" b="1">
                <a:latin typeface="Times New Roman"/>
                <a:cs typeface="Times New Roman"/>
              </a:rPr>
              <a:t>team  </a:t>
            </a:r>
            <a:r>
              <a:rPr dirty="0" sz="4800" b="1">
                <a:latin typeface="Times New Roman"/>
                <a:cs typeface="Times New Roman"/>
              </a:rPr>
              <a:t>in ”Constantin</a:t>
            </a:r>
            <a:r>
              <a:rPr dirty="0" sz="4800" spc="-20" b="1">
                <a:latin typeface="Times New Roman"/>
                <a:cs typeface="Times New Roman"/>
              </a:rPr>
              <a:t> </a:t>
            </a:r>
            <a:r>
              <a:rPr dirty="0" sz="4800" spc="-5" b="1">
                <a:latin typeface="Times New Roman"/>
                <a:cs typeface="Times New Roman"/>
              </a:rPr>
              <a:t>Noica”</a:t>
            </a:r>
            <a:endParaRPr sz="4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4800" spc="-10" b="1">
                <a:latin typeface="Times New Roman"/>
                <a:cs typeface="Times New Roman"/>
              </a:rPr>
              <a:t>Theoretical </a:t>
            </a:r>
            <a:r>
              <a:rPr dirty="0" sz="4800" spc="-5" b="1">
                <a:latin typeface="Times New Roman"/>
                <a:cs typeface="Times New Roman"/>
              </a:rPr>
              <a:t>High School Sibiu</a:t>
            </a:r>
            <a:r>
              <a:rPr dirty="0" sz="4800" spc="40" b="1">
                <a:latin typeface="Times New Roman"/>
                <a:cs typeface="Times New Roman"/>
              </a:rPr>
              <a:t> </a:t>
            </a:r>
            <a:r>
              <a:rPr dirty="0" sz="4800" b="1">
                <a:latin typeface="Times New Roman"/>
                <a:cs typeface="Times New Roman"/>
              </a:rPr>
              <a:t>-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620" y="1626107"/>
            <a:ext cx="2714244" cy="1883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8620" y="3718559"/>
            <a:ext cx="2798064" cy="1693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8620" y="5618988"/>
            <a:ext cx="2798064" cy="893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6636" y="489204"/>
            <a:ext cx="5090160" cy="2670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88964" y="3389376"/>
            <a:ext cx="5347716" cy="2854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75580">
              <a:lnSpc>
                <a:spcPct val="100000"/>
              </a:lnSpc>
              <a:spcBef>
                <a:spcPts val="100"/>
              </a:spcBef>
            </a:pPr>
            <a:r>
              <a:rPr dirty="0"/>
              <a:t>Nettle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58492" y="3709796"/>
            <a:ext cx="230632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latin typeface="Times New Roman"/>
                <a:cs typeface="Times New Roman"/>
              </a:rPr>
              <a:t>Urtica  </a:t>
            </a:r>
            <a:r>
              <a:rPr dirty="0" sz="6600" spc="-5" b="1">
                <a:latin typeface="Times New Roman"/>
                <a:cs typeface="Times New Roman"/>
              </a:rPr>
              <a:t>dioica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23544" y="1007363"/>
            <a:ext cx="10317480" cy="4683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02588" y="1029461"/>
            <a:ext cx="10161905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Nettle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(Urtica dioica) </a:t>
            </a:r>
            <a:r>
              <a:rPr dirty="0" sz="2400">
                <a:latin typeface="Times New Roman"/>
                <a:cs typeface="Times New Roman"/>
              </a:rPr>
              <a:t>is a </a:t>
            </a:r>
            <a:r>
              <a:rPr dirty="0" sz="2400" spc="-5">
                <a:latin typeface="Times New Roman"/>
                <a:cs typeface="Times New Roman"/>
              </a:rPr>
              <a:t>species </a:t>
            </a:r>
            <a:r>
              <a:rPr dirty="0" sz="2400" spc="-10">
                <a:latin typeface="Times New Roman"/>
                <a:cs typeface="Times New Roman"/>
              </a:rPr>
              <a:t>of </a:t>
            </a:r>
            <a:r>
              <a:rPr dirty="0" sz="2400" spc="-5">
                <a:latin typeface="Times New Roman"/>
                <a:cs typeface="Times New Roman"/>
              </a:rPr>
              <a:t>herbaceous, perennial </a:t>
            </a:r>
            <a:r>
              <a:rPr dirty="0" sz="2400">
                <a:latin typeface="Times New Roman"/>
                <a:cs typeface="Times New Roman"/>
              </a:rPr>
              <a:t>plant, </a:t>
            </a:r>
            <a:r>
              <a:rPr dirty="0" sz="2400" spc="-5">
                <a:latin typeface="Times New Roman"/>
                <a:cs typeface="Times New Roman"/>
              </a:rPr>
              <a:t>spread </a:t>
            </a:r>
            <a:r>
              <a:rPr dirty="0" sz="2400">
                <a:latin typeface="Times New Roman"/>
                <a:cs typeface="Times New Roman"/>
              </a:rPr>
              <a:t>through  </a:t>
            </a:r>
            <a:r>
              <a:rPr dirty="0" sz="2400" spc="-5">
                <a:latin typeface="Times New Roman"/>
                <a:cs typeface="Times New Roman"/>
              </a:rPr>
              <a:t>uncultivated places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the plains, </a:t>
            </a:r>
            <a:r>
              <a:rPr dirty="0" sz="2400" spc="-10">
                <a:latin typeface="Times New Roman"/>
                <a:cs typeface="Times New Roman"/>
              </a:rPr>
              <a:t>hills </a:t>
            </a:r>
            <a:r>
              <a:rPr dirty="0" sz="2400">
                <a:latin typeface="Times New Roman"/>
                <a:cs typeface="Times New Roman"/>
              </a:rPr>
              <a:t>or </a:t>
            </a:r>
            <a:r>
              <a:rPr dirty="0" sz="2400" spc="-5">
                <a:latin typeface="Times New Roman"/>
                <a:cs typeface="Times New Roman"/>
              </a:rPr>
              <a:t>mountains. </a:t>
            </a:r>
            <a:r>
              <a:rPr dirty="0" sz="2400" spc="-85">
                <a:latin typeface="Times New Roman"/>
                <a:cs typeface="Times New Roman"/>
              </a:rPr>
              <a:t>You </a:t>
            </a:r>
            <a:r>
              <a:rPr dirty="0" sz="2400">
                <a:latin typeface="Times New Roman"/>
                <a:cs typeface="Times New Roman"/>
              </a:rPr>
              <a:t>can </a:t>
            </a:r>
            <a:r>
              <a:rPr dirty="0" sz="2400" spc="-5">
                <a:latin typeface="Times New Roman"/>
                <a:cs typeface="Times New Roman"/>
              </a:rPr>
              <a:t>see </a:t>
            </a:r>
            <a:r>
              <a:rPr dirty="0" sz="2400">
                <a:latin typeface="Times New Roman"/>
                <a:cs typeface="Times New Roman"/>
              </a:rPr>
              <a:t>them from early  spring to </a:t>
            </a:r>
            <a:r>
              <a:rPr dirty="0" sz="2400" spc="-5">
                <a:latin typeface="Times New Roman"/>
                <a:cs typeface="Times New Roman"/>
              </a:rPr>
              <a:t>late autumn, </a:t>
            </a:r>
            <a:r>
              <a:rPr dirty="0" sz="2400">
                <a:latin typeface="Times New Roman"/>
                <a:cs typeface="Times New Roman"/>
              </a:rPr>
              <a:t>near </a:t>
            </a:r>
            <a:r>
              <a:rPr dirty="0" sz="2400" spc="-5">
                <a:latin typeface="Times New Roman"/>
                <a:cs typeface="Times New Roman"/>
              </a:rPr>
              <a:t>fences, </a:t>
            </a:r>
            <a:r>
              <a:rPr dirty="0" sz="2400" spc="-10">
                <a:latin typeface="Times New Roman"/>
                <a:cs typeface="Times New Roman"/>
              </a:rPr>
              <a:t>on </a:t>
            </a:r>
            <a:r>
              <a:rPr dirty="0" sz="2400" spc="-5">
                <a:latin typeface="Times New Roman"/>
                <a:cs typeface="Times New Roman"/>
              </a:rPr>
              <a:t>roadsides </a:t>
            </a:r>
            <a:r>
              <a:rPr dirty="0" sz="2400">
                <a:latin typeface="Times New Roman"/>
                <a:cs typeface="Times New Roman"/>
              </a:rPr>
              <a:t>and in </a:t>
            </a:r>
            <a:r>
              <a:rPr dirty="0" sz="2400" spc="-20">
                <a:latin typeface="Times New Roman"/>
                <a:cs typeface="Times New Roman"/>
              </a:rPr>
              <a:t>water,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gardens, orchards,  </a:t>
            </a:r>
            <a:r>
              <a:rPr dirty="0" sz="2400">
                <a:latin typeface="Times New Roman"/>
                <a:cs typeface="Times New Roman"/>
              </a:rPr>
              <a:t>on hills. </a:t>
            </a:r>
            <a:r>
              <a:rPr dirty="0" sz="2400" spc="-5">
                <a:latin typeface="Times New Roman"/>
                <a:cs typeface="Times New Roman"/>
              </a:rPr>
              <a:t>The </a:t>
            </a:r>
            <a:r>
              <a:rPr dirty="0" sz="2400">
                <a:latin typeface="Times New Roman"/>
                <a:cs typeface="Times New Roman"/>
              </a:rPr>
              <a:t>stem (with 4 obvious edges) and the leaves, opposite, oval, </a:t>
            </a:r>
            <a:r>
              <a:rPr dirty="0" sz="2400" spc="-5">
                <a:latin typeface="Times New Roman"/>
                <a:cs typeface="Times New Roman"/>
              </a:rPr>
              <a:t>toothed  </a:t>
            </a:r>
            <a:r>
              <a:rPr dirty="0" sz="2400">
                <a:latin typeface="Times New Roman"/>
                <a:cs typeface="Times New Roman"/>
              </a:rPr>
              <a:t>on </a:t>
            </a:r>
            <a:r>
              <a:rPr dirty="0" sz="2400" spc="-5">
                <a:latin typeface="Times New Roman"/>
                <a:cs typeface="Times New Roman"/>
              </a:rPr>
              <a:t>the edges, </a:t>
            </a:r>
            <a:r>
              <a:rPr dirty="0" sz="2400">
                <a:latin typeface="Times New Roman"/>
                <a:cs typeface="Times New Roman"/>
              </a:rPr>
              <a:t>are </a:t>
            </a:r>
            <a:r>
              <a:rPr dirty="0" sz="2400" spc="-5">
                <a:latin typeface="Times New Roman"/>
                <a:cs typeface="Times New Roman"/>
              </a:rPr>
              <a:t>covered </a:t>
            </a:r>
            <a:r>
              <a:rPr dirty="0" sz="2400">
                <a:latin typeface="Times New Roman"/>
                <a:cs typeface="Times New Roman"/>
              </a:rPr>
              <a:t>with </a:t>
            </a:r>
            <a:r>
              <a:rPr dirty="0" sz="2400" spc="-5">
                <a:latin typeface="Times New Roman"/>
                <a:cs typeface="Times New Roman"/>
              </a:rPr>
              <a:t>stinging hairs,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">
                <a:latin typeface="Times New Roman"/>
                <a:cs typeface="Times New Roman"/>
              </a:rPr>
              <a:t>touch </a:t>
            </a:r>
            <a:r>
              <a:rPr dirty="0" sz="2400">
                <a:latin typeface="Times New Roman"/>
                <a:cs typeface="Times New Roman"/>
              </a:rPr>
              <a:t>of which </a:t>
            </a:r>
            <a:r>
              <a:rPr dirty="0" sz="2400" spc="-5">
                <a:latin typeface="Times New Roman"/>
                <a:cs typeface="Times New Roman"/>
              </a:rPr>
              <a:t>causes </a:t>
            </a:r>
            <a:r>
              <a:rPr dirty="0" sz="2400">
                <a:latin typeface="Times New Roman"/>
                <a:cs typeface="Times New Roman"/>
              </a:rPr>
              <a:t>the skin </a:t>
            </a:r>
            <a:r>
              <a:rPr dirty="0" sz="2400" spc="5">
                <a:latin typeface="Times New Roman"/>
                <a:cs typeface="Times New Roman"/>
              </a:rPr>
              <a:t>to  </a:t>
            </a:r>
            <a:r>
              <a:rPr dirty="0" sz="2400" spc="-5">
                <a:latin typeface="Times New Roman"/>
                <a:cs typeface="Times New Roman"/>
              </a:rPr>
              <a:t>blister </a:t>
            </a:r>
            <a:r>
              <a:rPr dirty="0" sz="2400">
                <a:latin typeface="Times New Roman"/>
                <a:cs typeface="Times New Roman"/>
              </a:rPr>
              <a:t>and itch. </a:t>
            </a:r>
            <a:r>
              <a:rPr dirty="0" sz="2400" spc="-5">
                <a:latin typeface="Times New Roman"/>
                <a:cs typeface="Times New Roman"/>
              </a:rPr>
              <a:t>It can </a:t>
            </a:r>
            <a:r>
              <a:rPr dirty="0" sz="2400">
                <a:latin typeface="Times New Roman"/>
                <a:cs typeface="Times New Roman"/>
              </a:rPr>
              <a:t>grow up to a </a:t>
            </a:r>
            <a:r>
              <a:rPr dirty="0" sz="2400" spc="-5">
                <a:latin typeface="Times New Roman"/>
                <a:cs typeface="Times New Roman"/>
              </a:rPr>
              <a:t>meter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height.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">
                <a:latin typeface="Times New Roman"/>
                <a:cs typeface="Times New Roman"/>
              </a:rPr>
              <a:t>flowers </a:t>
            </a:r>
            <a:r>
              <a:rPr dirty="0" sz="2400">
                <a:latin typeface="Times New Roman"/>
                <a:cs typeface="Times New Roman"/>
              </a:rPr>
              <a:t>are </a:t>
            </a:r>
            <a:r>
              <a:rPr dirty="0" sz="2400" spc="-5">
                <a:latin typeface="Times New Roman"/>
                <a:cs typeface="Times New Roman"/>
              </a:rPr>
              <a:t>dioecious,  </a:t>
            </a:r>
            <a:r>
              <a:rPr dirty="0" sz="2400">
                <a:latin typeface="Times New Roman"/>
                <a:cs typeface="Times New Roman"/>
              </a:rPr>
              <a:t>arranged </a:t>
            </a:r>
            <a:r>
              <a:rPr dirty="0" sz="2400" spc="-5">
                <a:latin typeface="Times New Roman"/>
                <a:cs typeface="Times New Roman"/>
              </a:rPr>
              <a:t>on </a:t>
            </a:r>
            <a:r>
              <a:rPr dirty="0" sz="2400" spc="-10">
                <a:latin typeface="Times New Roman"/>
                <a:cs typeface="Times New Roman"/>
              </a:rPr>
              <a:t>different </a:t>
            </a:r>
            <a:r>
              <a:rPr dirty="0" sz="2400" spc="-5">
                <a:latin typeface="Times New Roman"/>
                <a:cs typeface="Times New Roman"/>
              </a:rPr>
              <a:t>plants,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panicles arranged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the axils of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">
                <a:latin typeface="Times New Roman"/>
                <a:cs typeface="Times New Roman"/>
              </a:rPr>
              <a:t>upper </a:t>
            </a:r>
            <a:r>
              <a:rPr dirty="0" sz="2400">
                <a:latin typeface="Times New Roman"/>
                <a:cs typeface="Times New Roman"/>
              </a:rPr>
              <a:t>leaves.  The </a:t>
            </a:r>
            <a:r>
              <a:rPr dirty="0" sz="2400" spc="-5">
                <a:latin typeface="Times New Roman"/>
                <a:cs typeface="Times New Roman"/>
              </a:rPr>
              <a:t>seeds </a:t>
            </a:r>
            <a:r>
              <a:rPr dirty="0" sz="2400">
                <a:latin typeface="Times New Roman"/>
                <a:cs typeface="Times New Roman"/>
              </a:rPr>
              <a:t>are </a:t>
            </a:r>
            <a:r>
              <a:rPr dirty="0" sz="2400" spc="-5">
                <a:latin typeface="Times New Roman"/>
                <a:cs typeface="Times New Roman"/>
              </a:rPr>
              <a:t>oval, greenish </a:t>
            </a:r>
            <a:r>
              <a:rPr dirty="0" sz="2400">
                <a:latin typeface="Times New Roman"/>
                <a:cs typeface="Times New Roman"/>
              </a:rPr>
              <a:t>nuts with </a:t>
            </a:r>
            <a:r>
              <a:rPr dirty="0" sz="2400" spc="-5">
                <a:latin typeface="Times New Roman"/>
                <a:cs typeface="Times New Roman"/>
              </a:rPr>
              <a:t>persistent </a:t>
            </a:r>
            <a:r>
              <a:rPr dirty="0" sz="2400" spc="-20">
                <a:latin typeface="Times New Roman"/>
                <a:cs typeface="Times New Roman"/>
              </a:rPr>
              <a:t>danger. </a:t>
            </a:r>
            <a:r>
              <a:rPr dirty="0" sz="2400" spc="-5">
                <a:latin typeface="Times New Roman"/>
                <a:cs typeface="Times New Roman"/>
              </a:rPr>
              <a:t>Nettles have the  following medicinal properties: diuretic, hemostatic (stops bleeding), antiseptic,  emollient, depurative, fights rheumatism </a:t>
            </a:r>
            <a:r>
              <a:rPr dirty="0" sz="2400">
                <a:latin typeface="Times New Roman"/>
                <a:cs typeface="Times New Roman"/>
              </a:rPr>
              <a:t>and </a:t>
            </a:r>
            <a:r>
              <a:rPr dirty="0" sz="2400" spc="-5">
                <a:latin typeface="Times New Roman"/>
                <a:cs typeface="Times New Roman"/>
              </a:rPr>
              <a:t>anemia, heals wounds </a:t>
            </a:r>
            <a:r>
              <a:rPr dirty="0" sz="2400">
                <a:latin typeface="Times New Roman"/>
                <a:cs typeface="Times New Roman"/>
              </a:rPr>
              <a:t>and ulcers,  </a:t>
            </a:r>
            <a:r>
              <a:rPr dirty="0" sz="2400" spc="-5">
                <a:latin typeface="Times New Roman"/>
                <a:cs typeface="Times New Roman"/>
              </a:rPr>
              <a:t>stimulates hair </a:t>
            </a:r>
            <a:r>
              <a:rPr dirty="0" sz="2400">
                <a:latin typeface="Times New Roman"/>
                <a:cs typeface="Times New Roman"/>
              </a:rPr>
              <a:t>growth, fights </a:t>
            </a:r>
            <a:r>
              <a:rPr dirty="0" sz="2400" spc="-5">
                <a:latin typeface="Times New Roman"/>
                <a:cs typeface="Times New Roman"/>
              </a:rPr>
              <a:t>kidney disease, regulates blood </a:t>
            </a:r>
            <a:r>
              <a:rPr dirty="0" sz="2400">
                <a:latin typeface="Times New Roman"/>
                <a:cs typeface="Times New Roman"/>
              </a:rPr>
              <a:t>pressure </a:t>
            </a:r>
            <a:r>
              <a:rPr dirty="0" sz="2400" spc="-5">
                <a:latin typeface="Times New Roman"/>
                <a:cs typeface="Times New Roman"/>
              </a:rPr>
              <a:t>and </a:t>
            </a:r>
            <a:r>
              <a:rPr dirty="0" sz="2400">
                <a:latin typeface="Times New Roman"/>
                <a:cs typeface="Times New Roman"/>
              </a:rPr>
              <a:t>blood  </a:t>
            </a:r>
            <a:r>
              <a:rPr dirty="0" sz="2400" spc="-15">
                <a:latin typeface="Times New Roman"/>
                <a:cs typeface="Times New Roman"/>
              </a:rPr>
              <a:t>sugar, </a:t>
            </a:r>
            <a:r>
              <a:rPr dirty="0" sz="2400" spc="-5">
                <a:latin typeface="Times New Roman"/>
                <a:cs typeface="Times New Roman"/>
              </a:rPr>
              <a:t>stimulates </a:t>
            </a:r>
            <a:r>
              <a:rPr dirty="0" sz="2400">
                <a:latin typeface="Times New Roman"/>
                <a:cs typeface="Times New Roman"/>
              </a:rPr>
              <a:t>the appetite laxative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effect.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34796" y="618744"/>
            <a:ext cx="10668000" cy="230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34796" y="618744"/>
            <a:ext cx="10668000" cy="230886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algn="just" marL="90805" marR="566420">
              <a:lnSpc>
                <a:spcPct val="100000"/>
              </a:lnSpc>
              <a:spcBef>
                <a:spcPts val="195"/>
              </a:spcBef>
            </a:pPr>
            <a:r>
              <a:rPr dirty="0" sz="4800" spc="-55" b="1">
                <a:latin typeface="Times New Roman"/>
                <a:cs typeface="Times New Roman"/>
              </a:rPr>
              <a:t>Together </a:t>
            </a:r>
            <a:r>
              <a:rPr dirty="0" sz="4800" b="1">
                <a:latin typeface="Times New Roman"/>
                <a:cs typeface="Times New Roman"/>
              </a:rPr>
              <a:t>with our </a:t>
            </a:r>
            <a:r>
              <a:rPr dirty="0" sz="4800" spc="-15" b="1">
                <a:latin typeface="Times New Roman"/>
                <a:cs typeface="Times New Roman"/>
              </a:rPr>
              <a:t>project</a:t>
            </a:r>
            <a:r>
              <a:rPr dirty="0" sz="4800" spc="-135" b="1">
                <a:latin typeface="Times New Roman"/>
                <a:cs typeface="Times New Roman"/>
              </a:rPr>
              <a:t> </a:t>
            </a:r>
            <a:r>
              <a:rPr dirty="0" sz="4800" spc="-40" b="1">
                <a:latin typeface="Times New Roman"/>
                <a:cs typeface="Times New Roman"/>
              </a:rPr>
              <a:t>coordinator,  </a:t>
            </a:r>
            <a:r>
              <a:rPr dirty="0" sz="4800" b="1">
                <a:latin typeface="Times New Roman"/>
                <a:cs typeface="Times New Roman"/>
              </a:rPr>
              <a:t>Mrs. Gabriela </a:t>
            </a:r>
            <a:r>
              <a:rPr dirty="0" sz="4800" spc="-15" b="1">
                <a:latin typeface="Times New Roman"/>
                <a:cs typeface="Times New Roman"/>
              </a:rPr>
              <a:t>Mirela </a:t>
            </a:r>
            <a:r>
              <a:rPr dirty="0" sz="4800" spc="-75" b="1">
                <a:latin typeface="Times New Roman"/>
                <a:cs typeface="Times New Roman"/>
              </a:rPr>
              <a:t>Jugar, </a:t>
            </a:r>
            <a:r>
              <a:rPr dirty="0" sz="4800" spc="-5" b="1">
                <a:latin typeface="Times New Roman"/>
                <a:cs typeface="Times New Roman"/>
              </a:rPr>
              <a:t>we thank  you for watching this</a:t>
            </a:r>
            <a:r>
              <a:rPr dirty="0" sz="4800" spc="-25" b="1">
                <a:latin typeface="Times New Roman"/>
                <a:cs typeface="Times New Roman"/>
              </a:rPr>
              <a:t> </a:t>
            </a:r>
            <a:r>
              <a:rPr dirty="0" sz="4800" spc="-10" b="1">
                <a:latin typeface="Times New Roman"/>
                <a:cs typeface="Times New Roman"/>
              </a:rPr>
              <a:t>presentation.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76627" y="4113276"/>
            <a:ext cx="8229600" cy="1754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976627" y="4113276"/>
            <a:ext cx="8229600" cy="175450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 marR="34925">
              <a:lnSpc>
                <a:spcPct val="100000"/>
              </a:lnSpc>
              <a:spcBef>
                <a:spcPts val="180"/>
              </a:spcBef>
              <a:tabLst>
                <a:tab pos="1594485" algn="l"/>
                <a:tab pos="3752850" algn="l"/>
              </a:tabLst>
            </a:pPr>
            <a:r>
              <a:rPr dirty="0" sz="5400" spc="-125" b="1">
                <a:latin typeface="Times New Roman"/>
                <a:cs typeface="Times New Roman"/>
              </a:rPr>
              <a:t>Take	</a:t>
            </a:r>
            <a:r>
              <a:rPr dirty="0" sz="5400" spc="-25" b="1">
                <a:latin typeface="Times New Roman"/>
                <a:cs typeface="Times New Roman"/>
              </a:rPr>
              <a:t>care</a:t>
            </a:r>
            <a:r>
              <a:rPr dirty="0" sz="5400" b="1">
                <a:latin typeface="Times New Roman"/>
                <a:cs typeface="Times New Roman"/>
              </a:rPr>
              <a:t> of	your</a:t>
            </a:r>
            <a:r>
              <a:rPr dirty="0" sz="5400" spc="-114" b="1">
                <a:latin typeface="Times New Roman"/>
                <a:cs typeface="Times New Roman"/>
              </a:rPr>
              <a:t> </a:t>
            </a:r>
            <a:r>
              <a:rPr dirty="0" sz="5400" spc="-5" b="1">
                <a:latin typeface="Times New Roman"/>
                <a:cs typeface="Times New Roman"/>
              </a:rPr>
              <a:t>health!</a:t>
            </a:r>
            <a:endParaRPr sz="5400">
              <a:latin typeface="Times New Roman"/>
              <a:cs typeface="Times New Roman"/>
            </a:endParaRPr>
          </a:p>
          <a:p>
            <a:pPr algn="ctr" marR="170180">
              <a:lnSpc>
                <a:spcPct val="100000"/>
              </a:lnSpc>
            </a:pPr>
            <a:r>
              <a:rPr dirty="0" sz="5400" b="1">
                <a:latin typeface="Times New Roman"/>
                <a:cs typeface="Times New Roman"/>
              </a:rPr>
              <a:t>Life is</a:t>
            </a:r>
            <a:r>
              <a:rPr dirty="0" sz="5400" spc="-20" b="1">
                <a:latin typeface="Times New Roman"/>
                <a:cs typeface="Times New Roman"/>
              </a:rPr>
              <a:t> </a:t>
            </a:r>
            <a:r>
              <a:rPr dirty="0" sz="5400" b="1">
                <a:latin typeface="Times New Roman"/>
                <a:cs typeface="Times New Roman"/>
              </a:rPr>
              <a:t>beautiful.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6595" y="4207764"/>
            <a:ext cx="1674876" cy="1563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90631" y="4207764"/>
            <a:ext cx="1635252" cy="156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48116" y="3028188"/>
            <a:ext cx="1450848" cy="103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27604" y="3002279"/>
            <a:ext cx="1370075" cy="1033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47944" y="3002279"/>
            <a:ext cx="1441703" cy="1010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60135" y="5966459"/>
            <a:ext cx="1045463" cy="6995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27604" y="5966459"/>
            <a:ext cx="1107947" cy="6995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167116" y="5966458"/>
            <a:ext cx="922020" cy="7757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13156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Rostopasca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1620" y="3985005"/>
            <a:ext cx="510667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7200" spc="-5" b="1">
                <a:latin typeface="Times New Roman"/>
                <a:cs typeface="Times New Roman"/>
              </a:rPr>
              <a:t>Chelidonium</a:t>
            </a:r>
            <a:endParaRPr sz="7200">
              <a:latin typeface="Times New Roman"/>
              <a:cs typeface="Times New Roman"/>
            </a:endParaRPr>
          </a:p>
          <a:p>
            <a:pPr algn="ctr" marL="508000">
              <a:lnSpc>
                <a:spcPct val="100000"/>
              </a:lnSpc>
            </a:pPr>
            <a:r>
              <a:rPr dirty="0" sz="7200" b="1">
                <a:latin typeface="Times New Roman"/>
                <a:cs typeface="Times New Roman"/>
              </a:rPr>
              <a:t>majus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4548" y="696468"/>
            <a:ext cx="10981944" cy="5355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3592" y="722121"/>
            <a:ext cx="10826115" cy="5238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u="heavy" sz="1800" spc="-5" b="1">
                <a:solidFill>
                  <a:srgbClr val="1F3863"/>
                </a:solidFill>
                <a:uFill>
                  <a:solidFill>
                    <a:srgbClr val="1F3863"/>
                  </a:solidFill>
                </a:uFill>
                <a:latin typeface="Times New Roman"/>
                <a:cs typeface="Times New Roman"/>
              </a:rPr>
              <a:t>Rostopasca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, also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known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as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 wart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grass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or </a:t>
            </a:r>
            <a:r>
              <a:rPr dirty="0" sz="1800" spc="-15">
                <a:solidFill>
                  <a:srgbClr val="1F3863"/>
                </a:solidFill>
                <a:latin typeface="Times New Roman"/>
                <a:cs typeface="Times New Roman"/>
              </a:rPr>
              <a:t>blackberry,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is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an herbaceous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plant easily recognizable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by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 yellow  latex that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browns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 contact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with the </a:t>
            </a:r>
            <a:r>
              <a:rPr dirty="0" sz="1800" spc="-25">
                <a:solidFill>
                  <a:srgbClr val="1F3863"/>
                </a:solidFill>
                <a:latin typeface="Times New Roman"/>
                <a:cs typeface="Times New Roman"/>
              </a:rPr>
              <a:t>air.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leaves are simple, alternate, unstinned.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flowers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are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actinomorphic 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(with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radial symmetry),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bisexual, </a:t>
            </a:r>
            <a:r>
              <a:rPr dirty="0" sz="1800" spc="-20">
                <a:solidFill>
                  <a:srgbClr val="1F3863"/>
                </a:solidFill>
                <a:latin typeface="Times New Roman"/>
                <a:cs typeface="Times New Roman"/>
              </a:rPr>
              <a:t>yellow,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grouped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simple umbels.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It blooms from April to </a:t>
            </a:r>
            <a:r>
              <a:rPr dirty="0" sz="1800" spc="-15">
                <a:solidFill>
                  <a:srgbClr val="1F3863"/>
                </a:solidFill>
                <a:latin typeface="Times New Roman"/>
                <a:cs typeface="Times New Roman"/>
              </a:rPr>
              <a:t>September.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fruit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is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a  capsule.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Rostopasca is common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 </a:t>
            </a:r>
            <a:r>
              <a:rPr dirty="0" sz="1800" spc="-25">
                <a:solidFill>
                  <a:srgbClr val="1F3863"/>
                </a:solidFill>
                <a:latin typeface="Times New Roman"/>
                <a:cs typeface="Times New Roman"/>
              </a:rPr>
              <a:t>shady,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ruderal places (around human settlements),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bushes,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up to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the  mountainous region. Harvesting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is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done in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nice,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sunny weather, on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days without rain (rain favors the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browning of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the  plant,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which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leads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to the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degradation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of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active principles). </a:t>
            </a:r>
            <a:r>
              <a:rPr dirty="0" sz="1800" spc="-80">
                <a:solidFill>
                  <a:srgbClr val="1F3863"/>
                </a:solidFill>
                <a:latin typeface="Times New Roman"/>
                <a:cs typeface="Times New Roman"/>
              </a:rPr>
              <a:t>We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collect the aerial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part of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the plant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(stem,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leaves and  flowers), being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careful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not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to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uproot the plant, which will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give other stems.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The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therapeutic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indications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of this 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plant are: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acne, hepato-biliary disorders, digestive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disorders, intestinal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disorders,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spleen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disorders,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angina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pectoris,  angiocolitis, arthritis, bronchial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asthma,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cerebral arteriosclerosis, bladder </a:t>
            </a:r>
            <a:r>
              <a:rPr dirty="0" sz="1800" spc="-20">
                <a:solidFill>
                  <a:srgbClr val="1F3863"/>
                </a:solidFill>
                <a:latin typeface="Times New Roman"/>
                <a:cs typeface="Times New Roman"/>
              </a:rPr>
              <a:t>atony,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warts,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blepharitis,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skin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diseases  persistent, cataract, bronchial catarrh, </a:t>
            </a:r>
            <a:r>
              <a:rPr dirty="0" sz="1800" spc="-15">
                <a:solidFill>
                  <a:srgbClr val="1F3863"/>
                </a:solidFill>
                <a:latin typeface="Times New Roman"/>
                <a:cs typeface="Times New Roman"/>
              </a:rPr>
              <a:t>cancer,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skin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cancer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and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externalized tumors, gallstones, headache, baldness, 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keratitis,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cysts,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ovarian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cyst, liver cirrhosis, cholecystitis,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high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cholesterol, biliary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colic,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atonic constipation,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biliary 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dyskinesia, dyspepsia, </a:t>
            </a:r>
            <a:r>
              <a:rPr dirty="0" sz="1800" spc="-15">
                <a:solidFill>
                  <a:srgbClr val="1F3863"/>
                </a:solidFill>
                <a:latin typeface="Times New Roman"/>
                <a:cs typeface="Times New Roman"/>
              </a:rPr>
              <a:t>liver,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infectious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eczema, epidermophytia, pharyngitis, intermittent </a:t>
            </a:r>
            <a:r>
              <a:rPr dirty="0" sz="1800" spc="-20">
                <a:solidFill>
                  <a:srgbClr val="1F3863"/>
                </a:solidFill>
                <a:latin typeface="Times New Roman"/>
                <a:cs typeface="Times New Roman"/>
              </a:rPr>
              <a:t>fever,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uterine fibroids, 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fistulas,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gastritis, nausea, gout, chronic hepatitis, viral hepatitis (A,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B,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C),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rebellious oral and genital herpes,  hypertension, hyperopia, hirsutism, jaundice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indigestion,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chronic skin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infections,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genital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infections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(with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papilloma-  candidatrichomonas), throat infections, intestinal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infections,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chronic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eye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inflammation intestinal inflammation,  insomnia, heart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failure,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hysteria, laryngitis, lipomatosis,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gallstones, lupus,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migraine, biliary migraine, </a:t>
            </a:r>
            <a:r>
              <a:rPr dirty="0" sz="1800" spc="-10">
                <a:solidFill>
                  <a:srgbClr val="1F3863"/>
                </a:solidFill>
                <a:latin typeface="Times New Roman"/>
                <a:cs typeface="Times New Roman"/>
              </a:rPr>
              <a:t>warts, 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restlessness, neurosis, tired eyes, panaritium, pancreatitis, intestinal parasitosis, spots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on the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cornea, pilosis, infected  wounds, rheumatism,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intestinal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spasms,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tachycardia,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tuberculosis,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externalized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tumors, spastic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or convulsive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cough, 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duodenal </a:t>
            </a:r>
            <a:r>
              <a:rPr dirty="0" sz="1800" spc="-15">
                <a:solidFill>
                  <a:srgbClr val="1F3863"/>
                </a:solidFill>
                <a:latin typeface="Times New Roman"/>
                <a:cs typeface="Times New Roman"/>
              </a:rPr>
              <a:t>ulcer,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varicose ulcer (atonic, old </a:t>
            </a:r>
            <a:r>
              <a:rPr dirty="0" sz="1800" spc="-5">
                <a:solidFill>
                  <a:srgbClr val="1F3863"/>
                </a:solidFill>
                <a:latin typeface="Times New Roman"/>
                <a:cs typeface="Times New Roman"/>
              </a:rPr>
              <a:t>wounds),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chronic </a:t>
            </a:r>
            <a:r>
              <a:rPr dirty="0" sz="1800" spc="5">
                <a:solidFill>
                  <a:srgbClr val="1F3863"/>
                </a:solidFill>
                <a:latin typeface="Times New Roman"/>
                <a:cs typeface="Times New Roman"/>
              </a:rPr>
              <a:t>eye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ulcers, venereal</a:t>
            </a:r>
            <a:r>
              <a:rPr dirty="0" sz="1800" spc="-75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1F3863"/>
                </a:solidFill>
                <a:latin typeface="Times New Roman"/>
                <a:cs typeface="Times New Roman"/>
              </a:rPr>
              <a:t>vegetation.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510" y="986104"/>
            <a:ext cx="8842375" cy="42106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/>
              <a:t>Pătlagina</a:t>
            </a:r>
            <a:endParaRPr sz="6000"/>
          </a:p>
          <a:p>
            <a:pPr>
              <a:lnSpc>
                <a:spcPct val="100000"/>
              </a:lnSpc>
            </a:pPr>
            <a:endParaRPr sz="66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0"/>
          </a:p>
          <a:p>
            <a:pPr algn="r" marR="5080">
              <a:lnSpc>
                <a:spcPct val="100000"/>
              </a:lnSpc>
            </a:pPr>
            <a:r>
              <a:rPr dirty="0" sz="6000" spc="-5"/>
              <a:t>Plantago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6298691" y="489204"/>
            <a:ext cx="5055108" cy="3002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8200" y="3121151"/>
            <a:ext cx="4611624" cy="2919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580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427" y="720851"/>
            <a:ext cx="10596372" cy="5017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36167" y="744474"/>
            <a:ext cx="10441305" cy="49041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Plantain</a:t>
            </a:r>
            <a:r>
              <a:rPr dirty="0" sz="2000" spc="-5" b="1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is </a:t>
            </a:r>
            <a:r>
              <a:rPr dirty="0" sz="2000">
                <a:latin typeface="Times New Roman"/>
                <a:cs typeface="Times New Roman"/>
              </a:rPr>
              <a:t>a perennial </a:t>
            </a:r>
            <a:r>
              <a:rPr dirty="0" sz="2000" spc="-5">
                <a:latin typeface="Times New Roman"/>
                <a:cs typeface="Times New Roman"/>
              </a:rPr>
              <a:t>herbaceous plant, 10-50 cm tall, </a:t>
            </a:r>
            <a:r>
              <a:rPr dirty="0" sz="2000">
                <a:latin typeface="Times New Roman"/>
                <a:cs typeface="Times New Roman"/>
              </a:rPr>
              <a:t>with ovate </a:t>
            </a:r>
            <a:r>
              <a:rPr dirty="0" sz="2000" spc="-5">
                <a:latin typeface="Times New Roman"/>
                <a:cs typeface="Times New Roman"/>
              </a:rPr>
              <a:t>or lanceolate leaves, straight  flowering stems, spike-shaped terminal inflorescences and small, yellowish popcorn. Plantain is very  widespread, vegetating </a:t>
            </a:r>
            <a:r>
              <a:rPr dirty="0" sz="2000" spc="-10">
                <a:latin typeface="Times New Roman"/>
                <a:cs typeface="Times New Roman"/>
              </a:rPr>
              <a:t>in trampled </a:t>
            </a:r>
            <a:r>
              <a:rPr dirty="0" sz="2000" spc="-5">
                <a:latin typeface="Times New Roman"/>
                <a:cs typeface="Times New Roman"/>
              </a:rPr>
              <a:t>places </a:t>
            </a:r>
            <a:r>
              <a:rPr dirty="0" sz="2000">
                <a:latin typeface="Times New Roman"/>
                <a:cs typeface="Times New Roman"/>
              </a:rPr>
              <a:t>where </a:t>
            </a:r>
            <a:r>
              <a:rPr dirty="0" sz="2000" spc="-5">
                <a:latin typeface="Times New Roman"/>
                <a:cs typeface="Times New Roman"/>
              </a:rPr>
              <a:t>other species </a:t>
            </a:r>
            <a:r>
              <a:rPr dirty="0" sz="2000">
                <a:latin typeface="Times New Roman"/>
                <a:cs typeface="Times New Roman"/>
              </a:rPr>
              <a:t>do not </a:t>
            </a:r>
            <a:r>
              <a:rPr dirty="0" sz="2000" spc="-25">
                <a:latin typeface="Times New Roman"/>
                <a:cs typeface="Times New Roman"/>
              </a:rPr>
              <a:t>grow. </a:t>
            </a:r>
            <a:r>
              <a:rPr dirty="0" sz="2000">
                <a:latin typeface="Times New Roman"/>
                <a:cs typeface="Times New Roman"/>
              </a:rPr>
              <a:t>It grows </a:t>
            </a:r>
            <a:r>
              <a:rPr dirty="0" sz="2000" spc="-5">
                <a:latin typeface="Times New Roman"/>
                <a:cs typeface="Times New Roman"/>
              </a:rPr>
              <a:t>on roadsides, </a:t>
            </a:r>
            <a:r>
              <a:rPr dirty="0" sz="2000" spc="-20">
                <a:latin typeface="Times New Roman"/>
                <a:cs typeface="Times New Roman"/>
              </a:rPr>
              <a:t>in  </a:t>
            </a:r>
            <a:r>
              <a:rPr dirty="0" sz="2000">
                <a:latin typeface="Times New Roman"/>
                <a:cs typeface="Times New Roman"/>
              </a:rPr>
              <a:t>weeds, </a:t>
            </a:r>
            <a:r>
              <a:rPr dirty="0" sz="2000" spc="-5">
                <a:latin typeface="Times New Roman"/>
                <a:cs typeface="Times New Roman"/>
              </a:rPr>
              <a:t>in pastures, crops, from </a:t>
            </a:r>
            <a:r>
              <a:rPr dirty="0" sz="2000">
                <a:latin typeface="Times New Roman"/>
                <a:cs typeface="Times New Roman"/>
              </a:rPr>
              <a:t>the </a:t>
            </a:r>
            <a:r>
              <a:rPr dirty="0" sz="2000" spc="-5">
                <a:latin typeface="Times New Roman"/>
                <a:cs typeface="Times New Roman"/>
              </a:rPr>
              <a:t>plains to </a:t>
            </a:r>
            <a:r>
              <a:rPr dirty="0" sz="2000">
                <a:latin typeface="Times New Roman"/>
                <a:cs typeface="Times New Roman"/>
              </a:rPr>
              <a:t>the </a:t>
            </a:r>
            <a:r>
              <a:rPr dirty="0" sz="2000" spc="-5">
                <a:latin typeface="Times New Roman"/>
                <a:cs typeface="Times New Roman"/>
              </a:rPr>
              <a:t>alpine area. Plantain leaves act as an emollient and   expectorant, antihemorrhagic, healing, hypocholesterolemic, antiseptic, hypotensive. </a:t>
            </a:r>
            <a:r>
              <a:rPr dirty="0" sz="2000">
                <a:latin typeface="Times New Roman"/>
                <a:cs typeface="Times New Roman"/>
              </a:rPr>
              <a:t>It </a:t>
            </a:r>
            <a:r>
              <a:rPr dirty="0" sz="2000" spc="-5">
                <a:latin typeface="Times New Roman"/>
                <a:cs typeface="Times New Roman"/>
              </a:rPr>
              <a:t>is also used for  gastric </a:t>
            </a:r>
            <a:r>
              <a:rPr dirty="0" sz="2000" spc="-15">
                <a:latin typeface="Times New Roman"/>
                <a:cs typeface="Times New Roman"/>
              </a:rPr>
              <a:t>ulcer, </a:t>
            </a:r>
            <a:r>
              <a:rPr dirty="0" sz="2000" spc="-5">
                <a:latin typeface="Times New Roman"/>
                <a:cs typeface="Times New Roman"/>
              </a:rPr>
              <a:t>catarrh (urinary </a:t>
            </a:r>
            <a:r>
              <a:rPr dirty="0" sz="2000">
                <a:latin typeface="Times New Roman"/>
                <a:cs typeface="Times New Roman"/>
              </a:rPr>
              <a:t>or </a:t>
            </a:r>
            <a:r>
              <a:rPr dirty="0" sz="2000" spc="-5">
                <a:latin typeface="Times New Roman"/>
                <a:cs typeface="Times New Roman"/>
              </a:rPr>
              <a:t>digestive), hypertension, wounds, varicose ulcers, laryngitis,   stomatitis, tracheitis, hemorrhoids, conjunctivitis and blepharitis, etc. Plantain </a:t>
            </a:r>
            <a:r>
              <a:rPr dirty="0" sz="2000" spc="-10">
                <a:latin typeface="Times New Roman"/>
                <a:cs typeface="Times New Roman"/>
              </a:rPr>
              <a:t>is </a:t>
            </a:r>
            <a:r>
              <a:rPr dirty="0" sz="2000">
                <a:latin typeface="Times New Roman"/>
                <a:cs typeface="Times New Roman"/>
              </a:rPr>
              <a:t>a powerful </a:t>
            </a:r>
            <a:r>
              <a:rPr dirty="0" sz="2000" spc="-5">
                <a:latin typeface="Times New Roman"/>
                <a:cs typeface="Times New Roman"/>
              </a:rPr>
              <a:t>anti-  bacterial, </a:t>
            </a:r>
            <a:r>
              <a:rPr dirty="0" sz="2000" spc="-10">
                <a:latin typeface="Times New Roman"/>
                <a:cs typeface="Times New Roman"/>
              </a:rPr>
              <a:t>anti-inflammatory </a:t>
            </a:r>
            <a:r>
              <a:rPr dirty="0" sz="2000">
                <a:latin typeface="Times New Roman"/>
                <a:cs typeface="Times New Roman"/>
              </a:rPr>
              <a:t>and </a:t>
            </a:r>
            <a:r>
              <a:rPr dirty="0" sz="2000" spc="-5">
                <a:latin typeface="Times New Roman"/>
                <a:cs typeface="Times New Roman"/>
              </a:rPr>
              <a:t>healing, </a:t>
            </a:r>
            <a:r>
              <a:rPr dirty="0" sz="2000" spc="-10">
                <a:latin typeface="Times New Roman"/>
                <a:cs typeface="Times New Roman"/>
              </a:rPr>
              <a:t>so </a:t>
            </a:r>
            <a:r>
              <a:rPr dirty="0" sz="2000" spc="-5">
                <a:latin typeface="Times New Roman"/>
                <a:cs typeface="Times New Roman"/>
              </a:rPr>
              <a:t>the crushed </a:t>
            </a:r>
            <a:r>
              <a:rPr dirty="0" sz="2000">
                <a:latin typeface="Times New Roman"/>
                <a:cs typeface="Times New Roman"/>
              </a:rPr>
              <a:t>leaves </a:t>
            </a:r>
            <a:r>
              <a:rPr dirty="0" sz="2000" spc="-5">
                <a:latin typeface="Times New Roman"/>
                <a:cs typeface="Times New Roman"/>
              </a:rPr>
              <a:t>can </a:t>
            </a:r>
            <a:r>
              <a:rPr dirty="0" sz="2000">
                <a:latin typeface="Times New Roman"/>
                <a:cs typeface="Times New Roman"/>
              </a:rPr>
              <a:t>be a </a:t>
            </a:r>
            <a:r>
              <a:rPr dirty="0" sz="2000" spc="-5">
                <a:latin typeface="Times New Roman"/>
                <a:cs typeface="Times New Roman"/>
              </a:rPr>
              <a:t>remedy for insect bites, </a:t>
            </a:r>
            <a:r>
              <a:rPr dirty="0" sz="2000" spc="-20">
                <a:latin typeface="Times New Roman"/>
                <a:cs typeface="Times New Roman"/>
              </a:rPr>
              <a:t>in  </a:t>
            </a:r>
            <a:r>
              <a:rPr dirty="0" sz="2000">
                <a:latin typeface="Times New Roman"/>
                <a:cs typeface="Times New Roman"/>
              </a:rPr>
              <a:t>case </a:t>
            </a:r>
            <a:r>
              <a:rPr dirty="0" sz="2000" spc="-5">
                <a:latin typeface="Times New Roman"/>
                <a:cs typeface="Times New Roman"/>
              </a:rPr>
              <a:t>of </a:t>
            </a:r>
            <a:r>
              <a:rPr dirty="0" sz="2000" spc="-10">
                <a:latin typeface="Times New Roman"/>
                <a:cs typeface="Times New Roman"/>
              </a:rPr>
              <a:t>minor </a:t>
            </a:r>
            <a:r>
              <a:rPr dirty="0" sz="2000" spc="-5">
                <a:latin typeface="Times New Roman"/>
                <a:cs typeface="Times New Roman"/>
              </a:rPr>
              <a:t>burns. Due </a:t>
            </a:r>
            <a:r>
              <a:rPr dirty="0" sz="2000" spc="-10">
                <a:latin typeface="Times New Roman"/>
                <a:cs typeface="Times New Roman"/>
              </a:rPr>
              <a:t>to its </a:t>
            </a:r>
            <a:r>
              <a:rPr dirty="0" sz="2000" spc="-5">
                <a:latin typeface="Times New Roman"/>
                <a:cs typeface="Times New Roman"/>
              </a:rPr>
              <a:t>anti-bacterial, anti-inflammatory properties, it </a:t>
            </a:r>
            <a:r>
              <a:rPr dirty="0" sz="2000" spc="-10">
                <a:latin typeface="Times New Roman"/>
                <a:cs typeface="Times New Roman"/>
              </a:rPr>
              <a:t>is </a:t>
            </a:r>
            <a:r>
              <a:rPr dirty="0" sz="2000" spc="-5">
                <a:latin typeface="Times New Roman"/>
                <a:cs typeface="Times New Roman"/>
              </a:rPr>
              <a:t>used </a:t>
            </a:r>
            <a:r>
              <a:rPr dirty="0" sz="2000" spc="-10">
                <a:latin typeface="Times New Roman"/>
                <a:cs typeface="Times New Roman"/>
              </a:rPr>
              <a:t>to </a:t>
            </a:r>
            <a:r>
              <a:rPr dirty="0" sz="2000" spc="-5">
                <a:latin typeface="Times New Roman"/>
                <a:cs typeface="Times New Roman"/>
              </a:rPr>
              <a:t>treat  inflammatory diseases of the respiratory tract, </a:t>
            </a:r>
            <a:r>
              <a:rPr dirty="0" sz="2000" spc="-10">
                <a:latin typeface="Times New Roman"/>
                <a:cs typeface="Times New Roman"/>
              </a:rPr>
              <a:t>to </a:t>
            </a:r>
            <a:r>
              <a:rPr dirty="0" sz="2000" spc="-5">
                <a:latin typeface="Times New Roman"/>
                <a:cs typeface="Times New Roman"/>
              </a:rPr>
              <a:t>relieve </a:t>
            </a:r>
            <a:r>
              <a:rPr dirty="0" sz="2000">
                <a:latin typeface="Times New Roman"/>
                <a:cs typeface="Times New Roman"/>
              </a:rPr>
              <a:t>coughs, </a:t>
            </a:r>
            <a:r>
              <a:rPr dirty="0" sz="2000" spc="-5">
                <a:latin typeface="Times New Roman"/>
                <a:cs typeface="Times New Roman"/>
              </a:rPr>
              <a:t>and </a:t>
            </a:r>
            <a:r>
              <a:rPr dirty="0" sz="2000" spc="-10">
                <a:latin typeface="Times New Roman"/>
                <a:cs typeface="Times New Roman"/>
              </a:rPr>
              <a:t>as an </a:t>
            </a:r>
            <a:r>
              <a:rPr dirty="0" sz="2000" spc="-5">
                <a:latin typeface="Times New Roman"/>
                <a:cs typeface="Times New Roman"/>
              </a:rPr>
              <a:t>expectorant. Dissolves   adherent mucus, promotes sputum formation (tracheobronchial secretion). </a:t>
            </a:r>
            <a:r>
              <a:rPr dirty="0" sz="2000">
                <a:latin typeface="Times New Roman"/>
                <a:cs typeface="Times New Roman"/>
              </a:rPr>
              <a:t>It </a:t>
            </a:r>
            <a:r>
              <a:rPr dirty="0" sz="2000" spc="-5">
                <a:latin typeface="Times New Roman"/>
                <a:cs typeface="Times New Roman"/>
              </a:rPr>
              <a:t>covers the mucous  membrane and relieves inflammation, eliminates the cough reflex. </a:t>
            </a:r>
            <a:r>
              <a:rPr dirty="0" sz="2000" spc="5">
                <a:latin typeface="Times New Roman"/>
                <a:cs typeface="Times New Roman"/>
              </a:rPr>
              <a:t>Due </a:t>
            </a:r>
            <a:r>
              <a:rPr dirty="0" sz="2000" spc="-10">
                <a:latin typeface="Times New Roman"/>
                <a:cs typeface="Times New Roman"/>
              </a:rPr>
              <a:t>to </a:t>
            </a:r>
            <a:r>
              <a:rPr dirty="0" sz="2000">
                <a:latin typeface="Times New Roman"/>
                <a:cs typeface="Times New Roman"/>
              </a:rPr>
              <a:t>the lack </a:t>
            </a:r>
            <a:r>
              <a:rPr dirty="0" sz="2000" spc="-5">
                <a:latin typeface="Times New Roman"/>
                <a:cs typeface="Times New Roman"/>
              </a:rPr>
              <a:t>of side </a:t>
            </a:r>
            <a:r>
              <a:rPr dirty="0" sz="2000" spc="-10">
                <a:latin typeface="Times New Roman"/>
                <a:cs typeface="Times New Roman"/>
              </a:rPr>
              <a:t>effects, it </a:t>
            </a:r>
            <a:r>
              <a:rPr dirty="0" sz="2000" spc="-20">
                <a:latin typeface="Times New Roman"/>
                <a:cs typeface="Times New Roman"/>
              </a:rPr>
              <a:t>is  </a:t>
            </a:r>
            <a:r>
              <a:rPr dirty="0" sz="2000" spc="-5">
                <a:latin typeface="Times New Roman"/>
                <a:cs typeface="Times New Roman"/>
              </a:rPr>
              <a:t>also used successfully </a:t>
            </a:r>
            <a:r>
              <a:rPr dirty="0" sz="2000" spc="-10">
                <a:latin typeface="Times New Roman"/>
                <a:cs typeface="Times New Roman"/>
              </a:rPr>
              <a:t>in </a:t>
            </a:r>
            <a:r>
              <a:rPr dirty="0" sz="2000" spc="-5">
                <a:latin typeface="Times New Roman"/>
                <a:cs typeface="Times New Roman"/>
              </a:rPr>
              <a:t>pediatrics. </a:t>
            </a:r>
            <a:r>
              <a:rPr dirty="0" sz="2000">
                <a:latin typeface="Times New Roman"/>
                <a:cs typeface="Times New Roman"/>
              </a:rPr>
              <a:t>It </a:t>
            </a:r>
            <a:r>
              <a:rPr dirty="0" sz="2000" spc="-5">
                <a:latin typeface="Times New Roman"/>
                <a:cs typeface="Times New Roman"/>
              </a:rPr>
              <a:t>is </a:t>
            </a:r>
            <a:r>
              <a:rPr dirty="0" sz="2000" spc="-10">
                <a:latin typeface="Times New Roman"/>
                <a:cs typeface="Times New Roman"/>
              </a:rPr>
              <a:t>sometimes </a:t>
            </a:r>
            <a:r>
              <a:rPr dirty="0" sz="2000" spc="-5">
                <a:latin typeface="Times New Roman"/>
                <a:cs typeface="Times New Roman"/>
              </a:rPr>
              <a:t>used as </a:t>
            </a:r>
            <a:r>
              <a:rPr dirty="0" sz="2000">
                <a:latin typeface="Times New Roman"/>
                <a:cs typeface="Times New Roman"/>
              </a:rPr>
              <a:t>a </a:t>
            </a:r>
            <a:r>
              <a:rPr dirty="0" sz="2000" spc="-5">
                <a:latin typeface="Times New Roman"/>
                <a:cs typeface="Times New Roman"/>
              </a:rPr>
              <a:t>laxative </a:t>
            </a:r>
            <a:r>
              <a:rPr dirty="0" sz="2000">
                <a:latin typeface="Times New Roman"/>
                <a:cs typeface="Times New Roman"/>
              </a:rPr>
              <a:t>due </a:t>
            </a:r>
            <a:r>
              <a:rPr dirty="0" sz="2000" spc="-5">
                <a:latin typeface="Times New Roman"/>
                <a:cs typeface="Times New Roman"/>
              </a:rPr>
              <a:t>to the </a:t>
            </a:r>
            <a:r>
              <a:rPr dirty="0" sz="2000">
                <a:latin typeface="Times New Roman"/>
                <a:cs typeface="Times New Roman"/>
              </a:rPr>
              <a:t>fact that </a:t>
            </a:r>
            <a:r>
              <a:rPr dirty="0" sz="2000" spc="-5">
                <a:latin typeface="Times New Roman"/>
                <a:cs typeface="Times New Roman"/>
              </a:rPr>
              <a:t>the core  swells </a:t>
            </a:r>
            <a:r>
              <a:rPr dirty="0" sz="2000" spc="-20">
                <a:latin typeface="Times New Roman"/>
                <a:cs typeface="Times New Roman"/>
              </a:rPr>
              <a:t>slightly. </a:t>
            </a:r>
            <a:r>
              <a:rPr dirty="0" sz="2000">
                <a:latin typeface="Times New Roman"/>
                <a:cs typeface="Times New Roman"/>
              </a:rPr>
              <a:t>For </a:t>
            </a:r>
            <a:r>
              <a:rPr dirty="0" sz="2000" spc="-5">
                <a:latin typeface="Times New Roman"/>
                <a:cs typeface="Times New Roman"/>
              </a:rPr>
              <a:t>external use, </a:t>
            </a:r>
            <a:r>
              <a:rPr dirty="0" sz="2000" spc="-10">
                <a:latin typeface="Times New Roman"/>
                <a:cs typeface="Times New Roman"/>
              </a:rPr>
              <a:t>in </a:t>
            </a:r>
            <a:r>
              <a:rPr dirty="0" sz="2000" spc="-5">
                <a:latin typeface="Times New Roman"/>
                <a:cs typeface="Times New Roman"/>
              </a:rPr>
              <a:t>folk medicine, it is used </a:t>
            </a:r>
            <a:r>
              <a:rPr dirty="0" sz="2000">
                <a:latin typeface="Times New Roman"/>
                <a:cs typeface="Times New Roman"/>
              </a:rPr>
              <a:t>for </a:t>
            </a:r>
            <a:r>
              <a:rPr dirty="0" sz="2000" spc="-5">
                <a:latin typeface="Times New Roman"/>
                <a:cs typeface="Times New Roman"/>
              </a:rPr>
              <a:t>superficial lesions, purulent wounds,  cuts, ulcers </a:t>
            </a:r>
            <a:r>
              <a:rPr dirty="0" sz="2000" spc="-10">
                <a:latin typeface="Times New Roman"/>
                <a:cs typeface="Times New Roman"/>
              </a:rPr>
              <a:t>that </a:t>
            </a:r>
            <a:r>
              <a:rPr dirty="0" sz="2000" spc="-5">
                <a:latin typeface="Times New Roman"/>
                <a:cs typeface="Times New Roman"/>
              </a:rPr>
              <a:t>are </a:t>
            </a:r>
            <a:r>
              <a:rPr dirty="0" sz="2000" spc="-10">
                <a:latin typeface="Times New Roman"/>
                <a:cs typeface="Times New Roman"/>
              </a:rPr>
              <a:t>difficult to </a:t>
            </a:r>
            <a:r>
              <a:rPr dirty="0" sz="2000">
                <a:latin typeface="Times New Roman"/>
                <a:cs typeface="Times New Roman"/>
              </a:rPr>
              <a:t>heal </a:t>
            </a:r>
            <a:r>
              <a:rPr dirty="0" sz="2000" spc="-5">
                <a:latin typeface="Times New Roman"/>
                <a:cs typeface="Times New Roman"/>
              </a:rPr>
              <a:t>and </a:t>
            </a:r>
            <a:r>
              <a:rPr dirty="0" sz="2000" spc="-10">
                <a:latin typeface="Times New Roman"/>
                <a:cs typeface="Times New Roman"/>
              </a:rPr>
              <a:t>to </a:t>
            </a:r>
            <a:r>
              <a:rPr dirty="0" sz="2000" spc="-5">
                <a:latin typeface="Times New Roman"/>
                <a:cs typeface="Times New Roman"/>
              </a:rPr>
              <a:t>relieve bleeding. Fresh plantain leaves </a:t>
            </a:r>
            <a:r>
              <a:rPr dirty="0" sz="2000">
                <a:latin typeface="Times New Roman"/>
                <a:cs typeface="Times New Roman"/>
              </a:rPr>
              <a:t>are </a:t>
            </a:r>
            <a:r>
              <a:rPr dirty="0" sz="2000" spc="-5">
                <a:latin typeface="Times New Roman"/>
                <a:cs typeface="Times New Roman"/>
              </a:rPr>
              <a:t>applied </a:t>
            </a:r>
            <a:r>
              <a:rPr dirty="0" sz="2000" spc="-20">
                <a:latin typeface="Times New Roman"/>
                <a:cs typeface="Times New Roman"/>
              </a:rPr>
              <a:t>to  </a:t>
            </a:r>
            <a:r>
              <a:rPr dirty="0" sz="2000" spc="5">
                <a:latin typeface="Times New Roman"/>
                <a:cs typeface="Times New Roman"/>
              </a:rPr>
              <a:t>wounds </a:t>
            </a:r>
            <a:r>
              <a:rPr dirty="0" sz="2000">
                <a:latin typeface="Times New Roman"/>
                <a:cs typeface="Times New Roman"/>
              </a:rPr>
              <a:t>that heal slowly: </a:t>
            </a:r>
            <a:r>
              <a:rPr dirty="0" sz="2000" spc="-5">
                <a:latin typeface="Times New Roman"/>
                <a:cs typeface="Times New Roman"/>
              </a:rPr>
              <a:t>it is </a:t>
            </a:r>
            <a:r>
              <a:rPr dirty="0" sz="2000">
                <a:latin typeface="Times New Roman"/>
                <a:cs typeface="Times New Roman"/>
              </a:rPr>
              <a:t>antiseptic, astringent, </a:t>
            </a:r>
            <a:r>
              <a:rPr dirty="0" sz="2000" spc="-5">
                <a:latin typeface="Times New Roman"/>
                <a:cs typeface="Times New Roman"/>
              </a:rPr>
              <a:t>closes </a:t>
            </a:r>
            <a:r>
              <a:rPr dirty="0" sz="2000">
                <a:latin typeface="Times New Roman"/>
                <a:cs typeface="Times New Roman"/>
              </a:rPr>
              <a:t>the </a:t>
            </a:r>
            <a:r>
              <a:rPr dirty="0" sz="2000" spc="5">
                <a:latin typeface="Times New Roman"/>
                <a:cs typeface="Times New Roman"/>
              </a:rPr>
              <a:t>wound, </a:t>
            </a:r>
            <a:r>
              <a:rPr dirty="0" sz="2000">
                <a:latin typeface="Times New Roman"/>
                <a:cs typeface="Times New Roman"/>
              </a:rPr>
              <a:t>and </a:t>
            </a:r>
            <a:r>
              <a:rPr dirty="0" sz="2000" spc="-5">
                <a:latin typeface="Times New Roman"/>
                <a:cs typeface="Times New Roman"/>
              </a:rPr>
              <a:t>facilitates </a:t>
            </a:r>
            <a:r>
              <a:rPr dirty="0" sz="2000">
                <a:latin typeface="Times New Roman"/>
                <a:cs typeface="Times New Roman"/>
              </a:rPr>
              <a:t>blood</a:t>
            </a:r>
            <a:r>
              <a:rPr dirty="0" sz="2000" spc="-26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clotting.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9995" y="483108"/>
            <a:ext cx="4867656" cy="2805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50279" y="3288791"/>
            <a:ext cx="5507735" cy="3028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320788" y="669416"/>
            <a:ext cx="3193415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0513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latin typeface="Times New Roman"/>
                <a:cs typeface="Times New Roman"/>
              </a:rPr>
              <a:t>White  </a:t>
            </a:r>
            <a:r>
              <a:rPr dirty="0" sz="6600" b="1">
                <a:latin typeface="Times New Roman"/>
                <a:cs typeface="Times New Roman"/>
              </a:rPr>
              <a:t>Cabbage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6935" y="3708654"/>
            <a:ext cx="305181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latin typeface="Times New Roman"/>
                <a:cs typeface="Times New Roman"/>
              </a:rPr>
              <a:t>Brassica  </a:t>
            </a:r>
            <a:r>
              <a:rPr dirty="0" sz="6600" spc="-5" b="1">
                <a:latin typeface="Times New Roman"/>
                <a:cs typeface="Times New Roman"/>
              </a:rPr>
              <a:t>oleracea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739140"/>
            <a:ext cx="11045952" cy="526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8340" y="761491"/>
            <a:ext cx="1088453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White Cabbage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(Brassica oleracea)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 edible vegetable, one of the oldest vegetables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known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man.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was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known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among alchemists as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raw material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food.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White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cabbage is a biennial plant: in 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first year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it vegetates, and in the second year it</a:t>
            </a:r>
            <a:r>
              <a:rPr dirty="0" sz="2400" spc="-2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blooms.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part of the Cruciferae </a:t>
            </a:r>
            <a:r>
              <a:rPr dirty="0" sz="2400" spc="-30">
                <a:solidFill>
                  <a:srgbClr val="FFFFFF"/>
                </a:solidFill>
                <a:latin typeface="Times New Roman"/>
                <a:cs typeface="Times New Roman"/>
              </a:rPr>
              <a:t>family,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so named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because it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has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 type four 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flower,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with the  floral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elements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placed in the cross. 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flowers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are grouped in yellow</a:t>
            </a:r>
            <a:r>
              <a:rPr dirty="0" sz="2400" spc="-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inflorescences.</a:t>
            </a:r>
            <a:endParaRPr sz="2400">
              <a:latin typeface="Times New Roman"/>
              <a:cs typeface="Times New Roman"/>
            </a:endParaRPr>
          </a:p>
          <a:p>
            <a:pPr marL="12700" marR="6985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White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cabbage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is recommended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use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in 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treatment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anemia,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diabetes, gallstones,  cough (cabbage juice and honey), kidney disease,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hemorrhoids,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liver pain (raw cabbage  in 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form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poultices) and gastric 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ulcer.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White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cabbage acts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 laxative, a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vitaminizer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(for patients who recover after a period of lying down) and helps prolong</a:t>
            </a:r>
            <a:r>
              <a:rPr dirty="0" sz="2400" spc="-1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life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(vitamin</a:t>
            </a:r>
            <a:r>
              <a:rPr dirty="0" sz="2400" spc="-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400" spc="-1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contained</a:t>
            </a:r>
            <a:r>
              <a:rPr dirty="0" sz="2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cabbage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delays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aging,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nourishing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tissues).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White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cabbage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be  eaten as sauerkraut, and in this case is an excellent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remedy for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treating alcoholism,  strengthening the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gums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and treating intestinal infections; cabbage tea: it helps to cure  chronic bronchitis, but also to treat diarrhea and constipation; Poultices with white  cabbage leaves (applied topically), which helps to heal wounds,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wounds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2400" spc="-1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tumors.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05144" y="501395"/>
            <a:ext cx="5265420" cy="2915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4568" y="3416808"/>
            <a:ext cx="4927091" cy="2827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96923" y="1057402"/>
            <a:ext cx="2306955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b="1">
                <a:latin typeface="Times New Roman"/>
                <a:cs typeface="Times New Roman"/>
              </a:rPr>
              <a:t>Garlic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76541" y="3791534"/>
            <a:ext cx="286639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2560">
              <a:lnSpc>
                <a:spcPct val="100000"/>
              </a:lnSpc>
              <a:spcBef>
                <a:spcPts val="100"/>
              </a:spcBef>
            </a:pPr>
            <a:r>
              <a:rPr dirty="0" sz="6600" b="1">
                <a:latin typeface="Times New Roman"/>
                <a:cs typeface="Times New Roman"/>
              </a:rPr>
              <a:t>Allium  </a:t>
            </a:r>
            <a:r>
              <a:rPr dirty="0" sz="6600" spc="-5" b="1">
                <a:latin typeface="Times New Roman"/>
                <a:cs typeface="Times New Roman"/>
              </a:rPr>
              <a:t>sativum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2291" y="1028700"/>
            <a:ext cx="10576560" cy="4523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91641" y="1051052"/>
            <a:ext cx="10420350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>
                <a:solidFill>
                  <a:srgbClr val="FFFFCC"/>
                </a:solidFill>
                <a:uFill>
                  <a:solidFill>
                    <a:srgbClr val="FFFFCC"/>
                  </a:solidFill>
                </a:uFill>
                <a:latin typeface="Times New Roman"/>
                <a:cs typeface="Times New Roman"/>
              </a:rPr>
              <a:t>Garlic</a:t>
            </a:r>
            <a:r>
              <a:rPr dirty="0" sz="2400" spc="-5" b="1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(Allium sativum)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is an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edible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plant,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used as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food and spice. In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folk medicine,  it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is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considered, along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with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onions,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a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real medicine, due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to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its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rich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content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of 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vitamins and minerals.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ancient Egypt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and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Roman times, garlic was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known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a 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means </a:t>
            </a:r>
            <a:r>
              <a:rPr dirty="0" sz="2400" spc="5">
                <a:solidFill>
                  <a:srgbClr val="FFFFCC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preventing contagious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diseases.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It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was later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established that the </a:t>
            </a:r>
            <a:r>
              <a:rPr dirty="0" sz="2400" spc="-15">
                <a:solidFill>
                  <a:srgbClr val="FFFFCC"/>
                </a:solidFill>
                <a:latin typeface="Times New Roman"/>
                <a:cs typeface="Times New Roman"/>
              </a:rPr>
              <a:t>effect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of  garlic,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combination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with </a:t>
            </a:r>
            <a:r>
              <a:rPr dirty="0" sz="2400" spc="-30">
                <a:solidFill>
                  <a:srgbClr val="FFFFCC"/>
                </a:solidFill>
                <a:latin typeface="Times New Roman"/>
                <a:cs typeface="Times New Roman"/>
              </a:rPr>
              <a:t>honey,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or other natural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products,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is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beneficial </a:t>
            </a:r>
            <a:r>
              <a:rPr dirty="0" sz="2400" spc="-10">
                <a:solidFill>
                  <a:srgbClr val="FFFFCC"/>
                </a:solidFill>
                <a:latin typeface="Times New Roman"/>
                <a:cs typeface="Times New Roman"/>
              </a:rPr>
              <a:t>in 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preventing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or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ameliorating cardiovascular disease, digestive disorders, </a:t>
            </a:r>
            <a:r>
              <a:rPr dirty="0" sz="2400" spc="-15">
                <a:solidFill>
                  <a:srgbClr val="FFFFCC"/>
                </a:solidFill>
                <a:latin typeface="Times New Roman"/>
                <a:cs typeface="Times New Roman"/>
              </a:rPr>
              <a:t>or 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pneumonia.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addition to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antimicrobial </a:t>
            </a:r>
            <a:r>
              <a:rPr dirty="0" sz="2400" spc="-10">
                <a:solidFill>
                  <a:srgbClr val="FFFFCC"/>
                </a:solidFill>
                <a:latin typeface="Times New Roman"/>
                <a:cs typeface="Times New Roman"/>
              </a:rPr>
              <a:t>effect,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it also has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an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anthelmintic </a:t>
            </a:r>
            <a:r>
              <a:rPr dirty="0" sz="2400" spc="-10">
                <a:solidFill>
                  <a:srgbClr val="FFFFCC"/>
                </a:solidFill>
                <a:latin typeface="Times New Roman"/>
                <a:cs typeface="Times New Roman"/>
              </a:rPr>
              <a:t>effect 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(against intestinal worms).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One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study showed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that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supplementing with garlic extract  inhibits vascular calcification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in </a:t>
            </a:r>
            <a:r>
              <a:rPr dirty="0" sz="2400" spc="-10">
                <a:solidFill>
                  <a:srgbClr val="FFFFCC"/>
                </a:solidFill>
                <a:latin typeface="Times New Roman"/>
                <a:cs typeface="Times New Roman"/>
              </a:rPr>
              <a:t>human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patients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who have high blood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cholesterol. </a:t>
            </a:r>
            <a:r>
              <a:rPr dirty="0" sz="2400" spc="59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Garlic is the food that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works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wonders for health by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preventing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obesity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and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fighting 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infections. The active ingredient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garlic, allicin,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can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also attack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and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destroy viruses  or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strong infections and is even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recommended for </a:t>
            </a:r>
            <a:r>
              <a:rPr dirty="0" sz="2400">
                <a:solidFill>
                  <a:srgbClr val="FFFFCC"/>
                </a:solidFill>
                <a:latin typeface="Times New Roman"/>
                <a:cs typeface="Times New Roman"/>
              </a:rPr>
              <a:t>children with</a:t>
            </a:r>
            <a:r>
              <a:rPr dirty="0" sz="2400" spc="-10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CC"/>
                </a:solidFill>
                <a:latin typeface="Times New Roman"/>
                <a:cs typeface="Times New Roman"/>
              </a:rPr>
              <a:t>asthma.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TUDOR ANA</dc:creator>
  <dcterms:created xsi:type="dcterms:W3CDTF">2021-01-29T11:30:15Z</dcterms:created>
  <dcterms:modified xsi:type="dcterms:W3CDTF">2021-01-29T11:30:15Z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2021-01-29T00:00:00Z</vt:filetime>
  </property>
</Properties>
</file>