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 trokut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Prostoručno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Prostoručno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Prostoručno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avni poveznik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A2D41FC-D2D8-413F-9CC1-C5F66A1D9301}" type="datetimeFigureOut">
              <a:rPr lang="hr-HR" smtClean="0"/>
              <a:t>25.5.2016.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5D4B350-1BBA-4F82-8B7A-3C087DB0E1E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2D41FC-D2D8-413F-9CC1-C5F66A1D9301}" type="datetimeFigureOut">
              <a:rPr lang="hr-HR" smtClean="0"/>
              <a:t>25.5.2016.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D4B350-1BBA-4F82-8B7A-3C087DB0E1E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2D41FC-D2D8-413F-9CC1-C5F66A1D9301}" type="datetimeFigureOut">
              <a:rPr lang="hr-HR" smtClean="0"/>
              <a:t>25.5.2016.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D4B350-1BBA-4F82-8B7A-3C087DB0E1E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2D41FC-D2D8-413F-9CC1-C5F66A1D9301}" type="datetimeFigureOut">
              <a:rPr lang="hr-HR" smtClean="0"/>
              <a:t>25.5.2016.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D4B350-1BBA-4F82-8B7A-3C087DB0E1EE}" type="slidenum">
              <a:rPr lang="hr-HR" smtClean="0"/>
              <a:t>‹#›</a:t>
            </a:fld>
            <a:endParaRPr lang="hr-HR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2D41FC-D2D8-413F-9CC1-C5F66A1D9301}" type="datetimeFigureOut">
              <a:rPr lang="hr-HR" smtClean="0"/>
              <a:t>25.5.2016.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D4B350-1BBA-4F82-8B7A-3C087DB0E1EE}" type="slidenum">
              <a:rPr lang="hr-HR" smtClean="0"/>
              <a:t>‹#›</a:t>
            </a:fld>
            <a:endParaRPr lang="hr-HR"/>
          </a:p>
        </p:txBody>
      </p:sp>
      <p:sp>
        <p:nvSpPr>
          <p:cNvPr id="7" name="Š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Š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2D41FC-D2D8-413F-9CC1-C5F66A1D9301}" type="datetimeFigureOut">
              <a:rPr lang="hr-HR" smtClean="0"/>
              <a:t>25.5.2016.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D4B350-1BBA-4F82-8B7A-3C087DB0E1EE}" type="slidenum">
              <a:rPr lang="hr-HR" smtClean="0"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2D41FC-D2D8-413F-9CC1-C5F66A1D9301}" type="datetimeFigureOut">
              <a:rPr lang="hr-HR" smtClean="0"/>
              <a:t>25.5.2016.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D4B350-1BBA-4F82-8B7A-3C087DB0E1EE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2D41FC-D2D8-413F-9CC1-C5F66A1D9301}" type="datetimeFigureOut">
              <a:rPr lang="hr-HR" smtClean="0"/>
              <a:t>25.5.2016.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D4B350-1BBA-4F82-8B7A-3C087DB0E1EE}" type="slidenum">
              <a:rPr lang="hr-HR" smtClean="0"/>
              <a:t>‹#›</a:t>
            </a:fld>
            <a:endParaRPr lang="hr-HR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2D41FC-D2D8-413F-9CC1-C5F66A1D9301}" type="datetimeFigureOut">
              <a:rPr lang="hr-HR" smtClean="0"/>
              <a:t>25.5.2016.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D4B350-1BBA-4F82-8B7A-3C087DB0E1E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A2D41FC-D2D8-413F-9CC1-C5F66A1D9301}" type="datetimeFigureOut">
              <a:rPr lang="hr-HR" smtClean="0"/>
              <a:t>25.5.2016.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D4B350-1BBA-4F82-8B7A-3C087DB0E1EE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A2D41FC-D2D8-413F-9CC1-C5F66A1D9301}" type="datetimeFigureOut">
              <a:rPr lang="hr-HR" smtClean="0"/>
              <a:t>25.5.2016.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5D4B350-1BBA-4F82-8B7A-3C087DB0E1EE}" type="slidenum">
              <a:rPr lang="hr-HR" smtClean="0"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Prostoručno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kutni trokut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avni poveznik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Š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učno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Prostoručno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kutni trokut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avni poveznik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A2D41FC-D2D8-413F-9CC1-C5F66A1D9301}" type="datetimeFigureOut">
              <a:rPr lang="hr-HR" smtClean="0"/>
              <a:t>25.5.2016.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5D4B350-1BBA-4F82-8B7A-3C087DB0E1EE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-108520" y="1052736"/>
            <a:ext cx="8964488" cy="2808311"/>
          </a:xfrm>
        </p:spPr>
        <p:txBody>
          <a:bodyPr/>
          <a:lstStyle/>
          <a:p>
            <a:r>
              <a:rPr lang="hr-HR" dirty="0" err="1" smtClean="0"/>
              <a:t>History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/>
              <a:t>C</a:t>
            </a:r>
            <a:r>
              <a:rPr lang="hr-HR" dirty="0" smtClean="0"/>
              <a:t>roatia </a:t>
            </a:r>
            <a:br>
              <a:rPr lang="hr-HR" dirty="0" smtClean="0"/>
            </a:br>
            <a:r>
              <a:rPr lang="hr-HR" dirty="0" smtClean="0"/>
              <a:t>(VII.-XI. </a:t>
            </a:r>
            <a:r>
              <a:rPr lang="hr-HR" dirty="0" err="1" smtClean="0"/>
              <a:t>century</a:t>
            </a:r>
            <a:r>
              <a:rPr lang="hr-HR" dirty="0" smtClean="0"/>
              <a:t>)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61462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r>
              <a:rPr lang="hr-HR" dirty="0" err="1" smtClean="0"/>
              <a:t>There</a:t>
            </a:r>
            <a:r>
              <a:rPr lang="hr-HR" dirty="0" smtClean="0"/>
              <a:t> are 4 </a:t>
            </a:r>
            <a:r>
              <a:rPr lang="hr-HR" dirty="0" err="1" smtClean="0"/>
              <a:t>theories</a:t>
            </a:r>
            <a:r>
              <a:rPr lang="hr-HR" dirty="0" smtClean="0"/>
              <a:t> </a:t>
            </a:r>
            <a:r>
              <a:rPr lang="hr-HR" dirty="0" err="1" smtClean="0"/>
              <a:t>about</a:t>
            </a:r>
            <a:r>
              <a:rPr lang="hr-HR" dirty="0" smtClean="0"/>
              <a:t> </a:t>
            </a:r>
            <a:r>
              <a:rPr lang="hr-HR" dirty="0" err="1" smtClean="0"/>
              <a:t>migration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Croats</a:t>
            </a:r>
            <a:endParaRPr lang="hr-HR" dirty="0" smtClean="0"/>
          </a:p>
          <a:p>
            <a:pPr marL="624078" indent="-514350">
              <a:buFont typeface="+mj-lt"/>
              <a:buAutoNum type="arabicPeriod"/>
            </a:pPr>
            <a:r>
              <a:rPr lang="hr-HR" dirty="0" err="1" smtClean="0"/>
              <a:t>Slavic</a:t>
            </a:r>
            <a:r>
              <a:rPr lang="hr-HR" dirty="0" smtClean="0"/>
              <a:t> </a:t>
            </a:r>
            <a:r>
              <a:rPr lang="hr-HR" dirty="0" err="1" smtClean="0"/>
              <a:t>theory</a:t>
            </a:r>
            <a:endParaRPr lang="hr-HR" dirty="0" smtClean="0"/>
          </a:p>
          <a:p>
            <a:pPr marL="624078" indent="-514350">
              <a:buFont typeface="+mj-lt"/>
              <a:buAutoNum type="arabicPeriod"/>
            </a:pPr>
            <a:r>
              <a:rPr lang="hr-HR" dirty="0" err="1" smtClean="0"/>
              <a:t>Gothic</a:t>
            </a:r>
            <a:r>
              <a:rPr lang="hr-HR" dirty="0" smtClean="0"/>
              <a:t> </a:t>
            </a:r>
            <a:r>
              <a:rPr lang="hr-HR" dirty="0" err="1" smtClean="0"/>
              <a:t>theory</a:t>
            </a:r>
            <a:endParaRPr lang="hr-HR" dirty="0" smtClean="0"/>
          </a:p>
          <a:p>
            <a:pPr marL="624078" indent="-514350">
              <a:buFont typeface="+mj-lt"/>
              <a:buAutoNum type="arabicPeriod"/>
            </a:pPr>
            <a:r>
              <a:rPr lang="hr-HR" dirty="0" err="1" smtClean="0"/>
              <a:t>Iranian</a:t>
            </a:r>
            <a:r>
              <a:rPr lang="hr-HR" dirty="0" smtClean="0"/>
              <a:t> </a:t>
            </a:r>
            <a:r>
              <a:rPr lang="hr-HR" dirty="0" err="1" smtClean="0"/>
              <a:t>theory</a:t>
            </a:r>
            <a:endParaRPr lang="hr-HR" dirty="0" smtClean="0"/>
          </a:p>
          <a:p>
            <a:pPr marL="624078" indent="-514350">
              <a:buFont typeface="+mj-lt"/>
              <a:buAutoNum type="arabicPeriod"/>
            </a:pPr>
            <a:r>
              <a:rPr lang="hr-HR" dirty="0" err="1" smtClean="0"/>
              <a:t>Dualistic</a:t>
            </a:r>
            <a:r>
              <a:rPr lang="hr-HR" dirty="0" smtClean="0"/>
              <a:t> </a:t>
            </a:r>
            <a:r>
              <a:rPr lang="hr-HR" dirty="0" err="1" smtClean="0"/>
              <a:t>theory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err="1" smtClean="0"/>
              <a:t>Migration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Croats</a:t>
            </a:r>
            <a:endParaRPr lang="hr-HR" dirty="0"/>
          </a:p>
        </p:txBody>
      </p:sp>
      <p:pic>
        <p:nvPicPr>
          <p:cNvPr id="1026" name="Picture 2" descr="http://vrilo-mudrosti.hr/karte/vm-karta-doseljavanje%20hrvata%207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64904"/>
            <a:ext cx="3765195" cy="300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251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1619672" y="1484784"/>
            <a:ext cx="8229600" cy="4525963"/>
          </a:xfrm>
        </p:spPr>
        <p:txBody>
          <a:bodyPr/>
          <a:lstStyle/>
          <a:p>
            <a:r>
              <a:rPr lang="hr-HR" dirty="0" smtClean="0"/>
              <a:t>7th </a:t>
            </a:r>
            <a:r>
              <a:rPr lang="hr-HR" dirty="0" err="1" smtClean="0"/>
              <a:t>century</a:t>
            </a:r>
            <a:endParaRPr lang="hr-HR" dirty="0" smtClean="0"/>
          </a:p>
          <a:p>
            <a:r>
              <a:rPr lang="hr-HR" dirty="0" err="1" smtClean="0"/>
              <a:t>Rivers</a:t>
            </a:r>
            <a:r>
              <a:rPr lang="hr-HR" dirty="0" smtClean="0"/>
              <a:t> Zrmanja </a:t>
            </a:r>
            <a:r>
              <a:rPr lang="hr-HR" dirty="0" err="1" smtClean="0"/>
              <a:t>and</a:t>
            </a:r>
            <a:r>
              <a:rPr lang="hr-HR" dirty="0" smtClean="0"/>
              <a:t> Cetina</a:t>
            </a: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err="1" smtClean="0"/>
              <a:t>Arrival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Croats</a:t>
            </a:r>
            <a:endParaRPr lang="hr-HR" dirty="0"/>
          </a:p>
        </p:txBody>
      </p:sp>
      <p:pic>
        <p:nvPicPr>
          <p:cNvPr id="2050" name="Picture 2" descr="https://upload.wikimedia.org/wikipedia/commons/9/9b/Oton_Ivekovic,_Dolazak_Hrvata_na_Jadr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24944"/>
            <a:ext cx="479294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73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5868144" y="2062165"/>
            <a:ext cx="2890664" cy="4525963"/>
          </a:xfrm>
        </p:spPr>
        <p:txBody>
          <a:bodyPr/>
          <a:lstStyle/>
          <a:p>
            <a:r>
              <a:rPr lang="hr-HR" dirty="0" err="1" smtClean="0"/>
              <a:t>Aquileia</a:t>
            </a:r>
            <a:endParaRPr lang="hr-HR" dirty="0" smtClean="0"/>
          </a:p>
          <a:p>
            <a:r>
              <a:rPr lang="hr-HR" dirty="0" smtClean="0"/>
              <a:t>Roma</a:t>
            </a:r>
          </a:p>
          <a:p>
            <a:r>
              <a:rPr lang="hr-HR" dirty="0" smtClean="0"/>
              <a:t>Carigrad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err="1"/>
              <a:t>Christianization</a:t>
            </a:r>
            <a:endParaRPr lang="hr-HR" dirty="0"/>
          </a:p>
        </p:txBody>
      </p:sp>
      <p:pic>
        <p:nvPicPr>
          <p:cNvPr id="3074" name="Picture 2" descr="http://www.nin.hr/images/slider/viseslavova_krstionic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2165"/>
            <a:ext cx="4487270" cy="336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857530" y="5466710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Višeslav’s </a:t>
            </a:r>
            <a:r>
              <a:rPr lang="hr-HR" sz="1600" dirty="0" err="1" smtClean="0"/>
              <a:t>baptistery</a:t>
            </a:r>
            <a:r>
              <a:rPr lang="hr-HR" sz="1600" dirty="0" smtClean="0"/>
              <a:t> ( </a:t>
            </a:r>
            <a:r>
              <a:rPr lang="hr-HR" sz="1600" dirty="0" err="1" smtClean="0"/>
              <a:t>round</a:t>
            </a:r>
            <a:r>
              <a:rPr lang="hr-HR" sz="1600" dirty="0" smtClean="0"/>
              <a:t> 800. </a:t>
            </a:r>
            <a:r>
              <a:rPr lang="hr-HR" sz="1600" dirty="0" err="1" smtClean="0"/>
              <a:t>year</a:t>
            </a:r>
            <a:r>
              <a:rPr lang="hr-HR" sz="1600" dirty="0" smtClean="0"/>
              <a:t>)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2719629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Pagany</a:t>
            </a:r>
            <a:endParaRPr lang="hr-HR" dirty="0" smtClean="0"/>
          </a:p>
          <a:p>
            <a:r>
              <a:rPr lang="hr-HR" dirty="0" err="1" smtClean="0"/>
              <a:t>Zahumlye</a:t>
            </a:r>
            <a:endParaRPr lang="hr-HR" dirty="0" smtClean="0"/>
          </a:p>
          <a:p>
            <a:r>
              <a:rPr lang="hr-HR" dirty="0" err="1" smtClean="0"/>
              <a:t>Travunia</a:t>
            </a:r>
            <a:endParaRPr lang="hr-HR" dirty="0" smtClean="0"/>
          </a:p>
          <a:p>
            <a:r>
              <a:rPr lang="hr-HR" dirty="0" err="1" smtClean="0"/>
              <a:t>Lower</a:t>
            </a:r>
            <a:r>
              <a:rPr lang="hr-HR" dirty="0" smtClean="0"/>
              <a:t> </a:t>
            </a:r>
            <a:r>
              <a:rPr lang="hr-HR" dirty="0" err="1" smtClean="0"/>
              <a:t>Pannonia</a:t>
            </a:r>
            <a:endParaRPr lang="hr-HR" dirty="0" smtClean="0"/>
          </a:p>
          <a:p>
            <a:r>
              <a:rPr lang="hr-HR" dirty="0" err="1" smtClean="0"/>
              <a:t>County</a:t>
            </a:r>
            <a:r>
              <a:rPr lang="hr-HR" dirty="0" smtClean="0"/>
              <a:t> Croatia</a:t>
            </a:r>
          </a:p>
          <a:p>
            <a:r>
              <a:rPr lang="hr-HR" dirty="0" err="1" smtClean="0"/>
              <a:t>Bosnia</a:t>
            </a:r>
            <a:endParaRPr lang="hr-HR" dirty="0" smtClean="0"/>
          </a:p>
          <a:p>
            <a:r>
              <a:rPr lang="hr-HR" dirty="0" err="1" smtClean="0"/>
              <a:t>Duklja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/>
              <a:t/>
            </a:r>
            <a:br>
              <a:rPr lang="hr-HR" dirty="0"/>
            </a:br>
            <a:r>
              <a:rPr lang="hr-HR" b="0" dirty="0" err="1">
                <a:effectLst/>
              </a:rPr>
              <a:t>S</a:t>
            </a:r>
            <a:r>
              <a:rPr lang="hr-HR" b="0" dirty="0" err="1" smtClean="0">
                <a:effectLst/>
              </a:rPr>
              <a:t>clavinias</a:t>
            </a:r>
            <a:endParaRPr lang="hr-HR" dirty="0"/>
          </a:p>
        </p:txBody>
      </p:sp>
      <p:pic>
        <p:nvPicPr>
          <p:cNvPr id="4098" name="Picture 2" descr="https://svjetskiratovi.files.wordpress.com/2011/12/sklavinij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56792"/>
            <a:ext cx="4720560" cy="481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348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525963"/>
          </a:xfrm>
        </p:spPr>
        <p:txBody>
          <a:bodyPr/>
          <a:lstStyle/>
          <a:p>
            <a:r>
              <a:rPr lang="hr-HR" dirty="0" smtClean="0"/>
              <a:t>845.-864.</a:t>
            </a:r>
          </a:p>
          <a:p>
            <a:r>
              <a:rPr lang="hr-HR" dirty="0" err="1" smtClean="0"/>
              <a:t>Dinasty</a:t>
            </a:r>
            <a:r>
              <a:rPr lang="hr-HR" dirty="0" smtClean="0"/>
              <a:t> </a:t>
            </a:r>
            <a:r>
              <a:rPr lang="hr-HR" dirty="0" err="1" smtClean="0"/>
              <a:t>Trpimirovichs</a:t>
            </a:r>
            <a:endParaRPr lang="hr-HR" dirty="0" smtClean="0"/>
          </a:p>
          <a:p>
            <a:pPr marL="109728" indent="0">
              <a:buNone/>
            </a:pPr>
            <a:endParaRPr lang="hr-HR" dirty="0" smtClean="0"/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err="1" smtClean="0"/>
              <a:t>Count</a:t>
            </a:r>
            <a:r>
              <a:rPr lang="hr-HR" dirty="0" smtClean="0"/>
              <a:t> Trpimir </a:t>
            </a:r>
            <a:endParaRPr lang="hr-HR" dirty="0"/>
          </a:p>
        </p:txBody>
      </p:sp>
      <p:pic>
        <p:nvPicPr>
          <p:cNvPr id="5122" name="Picture 2" descr="http://oi49.tinypic.com/2vrz79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978" y="2697087"/>
            <a:ext cx="202882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enciklopedija.hr/Ilustracije/HOL_53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564904"/>
            <a:ext cx="417358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5110620" y="596111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Fragment </a:t>
            </a:r>
            <a:r>
              <a:rPr lang="hr-HR" dirty="0" err="1" smtClean="0"/>
              <a:t>from</a:t>
            </a:r>
            <a:r>
              <a:rPr lang="hr-HR" dirty="0" smtClean="0"/>
              <a:t> </a:t>
            </a:r>
            <a:r>
              <a:rPr lang="hr-HR" dirty="0" err="1" smtClean="0"/>
              <a:t>Rižinice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17991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1731648"/>
          </a:xfrm>
        </p:spPr>
        <p:txBody>
          <a:bodyPr/>
          <a:lstStyle/>
          <a:p>
            <a:r>
              <a:rPr lang="hr-HR" dirty="0" smtClean="0"/>
              <a:t>864.-876.</a:t>
            </a:r>
          </a:p>
          <a:p>
            <a:r>
              <a:rPr lang="hr-HR" dirty="0" err="1" smtClean="0"/>
              <a:t>Battles</a:t>
            </a:r>
            <a:r>
              <a:rPr lang="hr-HR" dirty="0"/>
              <a:t> </a:t>
            </a:r>
            <a:r>
              <a:rPr lang="hr-HR" dirty="0" err="1" smtClean="0"/>
              <a:t>against</a:t>
            </a:r>
            <a:r>
              <a:rPr lang="hr-HR" dirty="0" smtClean="0"/>
              <a:t> </a:t>
            </a:r>
            <a:r>
              <a:rPr lang="hr-HR" dirty="0" err="1" smtClean="0"/>
              <a:t>Saracens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Venetians</a:t>
            </a:r>
            <a:endParaRPr lang="hr-HR" dirty="0" smtClean="0"/>
          </a:p>
          <a:p>
            <a:r>
              <a:rPr lang="hr-HR" dirty="0" smtClean="0"/>
              <a:t>„</a:t>
            </a:r>
            <a:r>
              <a:rPr lang="hr-HR" dirty="0" err="1"/>
              <a:t>T</a:t>
            </a:r>
            <a:r>
              <a:rPr lang="hr-HR" dirty="0" err="1" smtClean="0"/>
              <a:t>he</a:t>
            </a:r>
            <a:r>
              <a:rPr lang="hr-HR" dirty="0" smtClean="0"/>
              <a:t> </a:t>
            </a:r>
            <a:r>
              <a:rPr lang="hr-HR" dirty="0" err="1" smtClean="0"/>
              <a:t>worst</a:t>
            </a:r>
            <a:r>
              <a:rPr lang="hr-HR" dirty="0" smtClean="0"/>
              <a:t> </a:t>
            </a:r>
            <a:r>
              <a:rPr lang="hr-HR" dirty="0" err="1" smtClean="0"/>
              <a:t>Slavic</a:t>
            </a:r>
            <a:r>
              <a:rPr lang="hr-HR" dirty="0" smtClean="0"/>
              <a:t> </a:t>
            </a:r>
            <a:r>
              <a:rPr lang="hr-HR" dirty="0" err="1" smtClean="0"/>
              <a:t>count</a:t>
            </a:r>
            <a:r>
              <a:rPr lang="hr-HR" dirty="0" smtClean="0"/>
              <a:t>”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err="1" smtClean="0"/>
              <a:t>Count</a:t>
            </a:r>
            <a:r>
              <a:rPr lang="hr-HR" dirty="0" smtClean="0"/>
              <a:t> Domagoj</a:t>
            </a:r>
            <a:endParaRPr lang="hr-HR" dirty="0"/>
          </a:p>
        </p:txBody>
      </p:sp>
      <p:pic>
        <p:nvPicPr>
          <p:cNvPr id="6146" name="Picture 2" descr="http://www.medievalwall.com/hrvatski/wp-content/uploads/2013/02/Domagojevi-strijelc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854892"/>
            <a:ext cx="496775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426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827584" y="1556792"/>
            <a:ext cx="8229600" cy="4525963"/>
          </a:xfrm>
        </p:spPr>
        <p:txBody>
          <a:bodyPr/>
          <a:lstStyle/>
          <a:p>
            <a:r>
              <a:rPr lang="hr-HR" dirty="0" smtClean="0"/>
              <a:t>879.-892.</a:t>
            </a:r>
          </a:p>
          <a:p>
            <a:r>
              <a:rPr lang="hr-HR" dirty="0" smtClean="0"/>
              <a:t>Pope Ivan VIII.</a:t>
            </a:r>
          </a:p>
          <a:p>
            <a:r>
              <a:rPr lang="hr-HR" dirty="0" smtClean="0"/>
              <a:t>Fragment </a:t>
            </a:r>
            <a:r>
              <a:rPr lang="hr-HR" dirty="0" err="1" smtClean="0"/>
              <a:t>from</a:t>
            </a:r>
            <a:r>
              <a:rPr lang="hr-HR" dirty="0" smtClean="0"/>
              <a:t> </a:t>
            </a:r>
            <a:r>
              <a:rPr lang="hr-HR" dirty="0" err="1" smtClean="0"/>
              <a:t>Šopot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err="1" smtClean="0"/>
              <a:t>Count</a:t>
            </a:r>
            <a:r>
              <a:rPr lang="hr-HR" dirty="0" smtClean="0"/>
              <a:t> Branimir</a:t>
            </a:r>
            <a:endParaRPr lang="hr-HR" dirty="0"/>
          </a:p>
        </p:txBody>
      </p:sp>
      <p:pic>
        <p:nvPicPr>
          <p:cNvPr id="7170" name="Picture 2" descr="https://upload.wikimedia.org/wikipedia/hr/thumb/b/b8/Pismo_pape_Ivana_VIII_knezu_Branimiru.JPG/640px-Pismo_pape_Ivana_VIII_knezu_Branimi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774" y="1412776"/>
            <a:ext cx="3077770" cy="230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akademija-art.hr/galerija/var/albums/Vijesti/2014/06_jun/22/Hrvatski_knezovi_i_kraljevi/10/Kameni_ulomak_s_natpisom_kneza_Branimira.jpg?m=14034203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77072"/>
            <a:ext cx="7934722" cy="198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553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914.-925.</a:t>
            </a:r>
          </a:p>
          <a:p>
            <a:r>
              <a:rPr lang="hr-HR" dirty="0" err="1" smtClean="0"/>
              <a:t>Wars</a:t>
            </a:r>
            <a:r>
              <a:rPr lang="hr-HR" dirty="0" smtClean="0"/>
              <a:t> </a:t>
            </a:r>
            <a:r>
              <a:rPr lang="hr-HR" dirty="0" err="1" smtClean="0"/>
              <a:t>against</a:t>
            </a:r>
            <a:r>
              <a:rPr lang="hr-HR" dirty="0"/>
              <a:t> </a:t>
            </a:r>
            <a:r>
              <a:rPr lang="hr-HR" dirty="0" err="1" smtClean="0"/>
              <a:t>Hungarians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Bulgarians</a:t>
            </a:r>
            <a:endParaRPr lang="hr-HR" dirty="0" smtClean="0"/>
          </a:p>
          <a:p>
            <a:r>
              <a:rPr lang="hr-HR" dirty="0" smtClean="0"/>
              <a:t>925.-928. </a:t>
            </a:r>
            <a:r>
              <a:rPr lang="hr-HR" dirty="0" err="1" smtClean="0"/>
              <a:t>first</a:t>
            </a:r>
            <a:r>
              <a:rPr lang="hr-HR" dirty="0" smtClean="0"/>
              <a:t> </a:t>
            </a:r>
            <a:r>
              <a:rPr lang="hr-HR" dirty="0" err="1" smtClean="0"/>
              <a:t>Croatian</a:t>
            </a:r>
            <a:r>
              <a:rPr lang="hr-HR" dirty="0" smtClean="0"/>
              <a:t> </a:t>
            </a:r>
            <a:r>
              <a:rPr lang="hr-HR" dirty="0" err="1" smtClean="0"/>
              <a:t>king</a:t>
            </a:r>
            <a:r>
              <a:rPr lang="hr-HR" dirty="0" smtClean="0"/>
              <a:t> </a:t>
            </a:r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err="1" smtClean="0"/>
              <a:t>Count</a:t>
            </a:r>
            <a:r>
              <a:rPr lang="hr-HR" dirty="0" smtClean="0"/>
              <a:t> Tomislav</a:t>
            </a:r>
            <a:endParaRPr lang="hr-HR" dirty="0"/>
          </a:p>
        </p:txBody>
      </p:sp>
      <p:pic>
        <p:nvPicPr>
          <p:cNvPr id="8194" name="Picture 2" descr="http://www.medievalwall.com/hrvatski/wp-content/uploads/2013/02/Robert-Frange%C5%A1-Mihanovi%C4%87-kip-kralja-Tomisla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068960"/>
            <a:ext cx="4361334" cy="297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0944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milanje">
  <a:themeElements>
    <a:clrScheme name="Prilagođeno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810000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Gomilanj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Gomil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43</TotalTime>
  <Words>111</Words>
  <Application>Microsoft Office PowerPoint</Application>
  <PresentationFormat>Prikaz na zaslonu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Gomilanje</vt:lpstr>
      <vt:lpstr>History of Croatia  (VII.-XI. century)</vt:lpstr>
      <vt:lpstr>Migration of Croats</vt:lpstr>
      <vt:lpstr>Arrival of Croats</vt:lpstr>
      <vt:lpstr>Christianization</vt:lpstr>
      <vt:lpstr> Sclavinias</vt:lpstr>
      <vt:lpstr>Count Trpimir </vt:lpstr>
      <vt:lpstr>Count Domagoj</vt:lpstr>
      <vt:lpstr>Count Branimir</vt:lpstr>
      <vt:lpstr>Count Tomislav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Croatia  (VII.-XI. century)</dc:title>
  <dc:creator>Zbornica 2</dc:creator>
  <cp:lastModifiedBy>Zbornica 4</cp:lastModifiedBy>
  <cp:revision>6</cp:revision>
  <dcterms:created xsi:type="dcterms:W3CDTF">2016-05-23T10:48:59Z</dcterms:created>
  <dcterms:modified xsi:type="dcterms:W3CDTF">2016-05-25T11:55:28Z</dcterms:modified>
</cp:coreProperties>
</file>