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C0E297-7DC6-4CE7-8655-688657BFC8B2}" type="datetimeFigureOut">
              <a:rPr lang="sr-Latn-CS" smtClean="0"/>
              <a:t>13.4.2016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4B7743-88BC-4780-AB66-238FECB19C2A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The wild life in the </a:t>
            </a:r>
            <a:r>
              <a:rPr lang="en-SG" dirty="0" err="1" smtClean="0"/>
              <a:t>Neretva</a:t>
            </a:r>
            <a:r>
              <a:rPr lang="en-SG" dirty="0" smtClean="0"/>
              <a:t> Valley </a:t>
            </a:r>
            <a:endParaRPr lang="en-SG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smtClean="0"/>
              <a:t>Teacher</a:t>
            </a:r>
            <a:r>
              <a:rPr lang="hr-HR" dirty="0" smtClean="0"/>
              <a:t>: Vera Modrić</a:t>
            </a:r>
            <a:endParaRPr lang="hr-HR" dirty="0"/>
          </a:p>
        </p:txBody>
      </p:sp>
      <p:pic>
        <p:nvPicPr>
          <p:cNvPr id="14338" name="Picture 2" descr="http://zdravakrava.24sata.hr/media/article/images/neretva45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Mallard</a:t>
            </a:r>
            <a:r>
              <a:rPr lang="hr-HR" dirty="0" smtClean="0"/>
              <a:t> (</a:t>
            </a:r>
            <a:r>
              <a:rPr lang="hr-HR" i="1" dirty="0" err="1" smtClean="0"/>
              <a:t>Anas</a:t>
            </a:r>
            <a:r>
              <a:rPr lang="hr-HR" i="1" dirty="0" smtClean="0"/>
              <a:t> </a:t>
            </a:r>
            <a:r>
              <a:rPr lang="hr-HR" i="1" dirty="0" err="1" smtClean="0"/>
              <a:t>platyrhynchos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5257808" cy="5495948"/>
          </a:xfrm>
        </p:spPr>
        <p:txBody>
          <a:bodyPr/>
          <a:lstStyle/>
          <a:p>
            <a:r>
              <a:rPr lang="en-SG" dirty="0" smtClean="0"/>
              <a:t>Europe's most common duck</a:t>
            </a:r>
          </a:p>
          <a:p>
            <a:r>
              <a:rPr lang="en-SG" dirty="0" smtClean="0"/>
              <a:t>Lives on rivers, lakes, swamps and even in human settlements</a:t>
            </a:r>
          </a:p>
          <a:p>
            <a:r>
              <a:rPr lang="en-SG" dirty="0" smtClean="0"/>
              <a:t>Lives the whole year round in the </a:t>
            </a:r>
            <a:r>
              <a:rPr lang="en-SG" dirty="0" err="1" smtClean="0"/>
              <a:t>Neretva</a:t>
            </a:r>
            <a:r>
              <a:rPr lang="en-SG" dirty="0" smtClean="0"/>
              <a:t> Valley</a:t>
            </a:r>
          </a:p>
          <a:p>
            <a:r>
              <a:rPr lang="en-SG" dirty="0" smtClean="0"/>
              <a:t>Feeds on water plants, </a:t>
            </a:r>
            <a:r>
              <a:rPr lang="en-SG" dirty="0" err="1" smtClean="0"/>
              <a:t>toadpoles</a:t>
            </a:r>
            <a:r>
              <a:rPr lang="en-SG" dirty="0" smtClean="0"/>
              <a:t>, crabs, mice a</a:t>
            </a:r>
            <a:r>
              <a:rPr lang="hr-HR" dirty="0" smtClean="0"/>
              <a:t>n</a:t>
            </a:r>
            <a:r>
              <a:rPr lang="en-SG" dirty="0" smtClean="0"/>
              <a:t>d worms</a:t>
            </a:r>
            <a:endParaRPr lang="en-SG" dirty="0"/>
          </a:p>
        </p:txBody>
      </p:sp>
      <p:sp>
        <p:nvSpPr>
          <p:cNvPr id="22530" name="AutoShape 2" descr="data:image/jpeg;base64,/9j/4AAQSkZJRgABAQAAAQABAAD/2wCEAAkGBhMSERQUEhQWFRQUFRQUFRgUFBYUFBgXFRUVFhUUFRcXHCYeFxkjGRQUHy8gIycpLCwsFR4xNTAqNSYrLCkBCQoKDgwOGg8PGiwkHCQsLCwsLCwpKSwsLCksLCwsKSwsLCwpLCwpKSwpLCwsKSwsLCwsLCwpLCwsLCwsLCkpLP/AABEIALwBDAMBIgACEQEDEQH/xAAcAAACAwEBAQEAAAAAAAAAAAADBAECBQAGBwj/xABCEAABAwIDBAYIBAQEBwEAAAABAAIRAyEEEjEFQVFhBhMicYGRBzJCobHB0fAUUnLhI0NikjOCwvEVFheio7LSU//EABkBAAMBAQEAAAAAAAAAAAAAAAABAgMEBf/EACQRAAICAgICAgIDAAAAAAAAAAABAhESIQMxQVETcQRhgeHw/9oADAMBAAIRAxEAPwATWc1WYOqqMM7cZVmUnTdcBuOUanvUtf3yqMkcPNXpVL3CBj+Gqymw7mfJKUqoRg9MYUhAe0rn141S9bGFMCaspao4hDdiyobiTwTJJ/EniPepbiyba9yg1/6UN2MH5UgHBMfJZ2LoiZ4qKm0X7rBDGJ3vEjxUSV6GnQXD0p081WtUc3WPFdU2vTAgT4AhY2NxQcbT4pXSp7B+0OPxjDrrxCVOMINjIQaUb0wXtAsL81nVFXYRtUK4eElmU5l6fFzqkn2cc+Lba6HbLoCU6xcKq6rMKGTTUfh0D8QuOJO76ItBQf8ACqDhUFmKdv8AkfkiDEo0Gyfwqj8Mp/EqfxKWg2U6lc5iv1ynOEACkqM5R7LsoRQWA6wqeuKKWBRlSA0mvAU9ahz/AEFQ+kDq3zAK8o9EL1w5easyqk3YCkfZA7hlPmERuEG4yOBg/KUAOsxEJnA7TZVbLSJFiN4PArHxlOplinTzE2sI8TP1SeydhVmVM7oaN49Ynv3BNCs9PXcNyTfrr5ogzLoPBMBYs7lwqEIxpclBw/NAqBOrnxSzzdErMcNyAXpiKkKobAvBUdY6dw8yVOY748EgBimLggpapSLTb3hOOj80KnVgby74KGl0UhZlE62KuXDeFDwe5S2D6yzeiiOrUZEV1IgWNkHOvQ/H5Iy1VM5eaDWzsijIr5lIK6zAH1a7q0WVxcihAsqgtRA4HRTCKGBAK6EbKuhKgsGF2ZXIVSEhnCopFVVIUQgAoqqesQYUosVGtTxHEGeZP0RPxbeflKpIdunwXMI4R4LzDvCPbOkjvSgxLS6GnOd4bJjvIsEevSzCMzx+kx8F2Bim3KSXcw0Dz4lAGlha7KTTnMDxhQ3pHhj/ADR9+CnCw/QGOMfuq1tgUXGSxsnkB8ExjNPaWHdpVafFqOQ3c4eQWFW6N0fyDzd9VSnsvJ/h9nlJI+KBGvWpDiPOEoWcCfiknMqjePP6qW1ag1B8ClYDDsO78yA/BO5FE61xFj4OACAaz2n9h7kNioG+2vwQ3H73K7q0m67q6Z1Lm+MBKwoA11728JV5bvcfNBxVJrfVfPKL+5CpPO8+ESpsqi728Fz2QNCO9C60jSyGXE6mVIwoxB3IZcukKmZVCWErJkslRcOUhyGQulelDkU1aOSUMewwcpBQcynOtLIoK1sK8oAqKwenYUFlRKqCpQIlSoUygCcq7KozLs6AJyquVTnXZ0AXDaY3vnwlEYwiTTM8dR/p+CcbgYNmffFDxTKw9RnvBXlHeBbjX7xHcwpintgx2mZY3mB80APqQCQb7iIHcoNeo6QGERrAzX4fYTAO3bhF93G1/MJhvSJ03GYcwB7wsuk4gAuBcXTAaBYc50QqmMm3VnxP7aoCzfp7epRLjHcP3uiUNpMdvHLmONwvO9U0G4M85PxVjEG8D73oCz0RxLTMZDGt/wD5K7O3g3wJ+a8eypSZMOdOoPNNYTabSADIO+1vCE3YJo9IQ07j4QfmqPyjS3fCyRWn1CSSN37qj61SLm3MBTYzQq054fBJ1zFo14lCo1iTEieWiPUpuAg394+CTsSpiLWQe9SaLtY8rqxMHh7h70WnVjd4j9lpBqDsmSchXKoFNMVMSZ0DhzF/MLs7TqCO4ytJOPJ5IVw8AurbvHvQ3sG5HdhzqL9yXcCEl+M12wfMvBUqsK2ZdK6YwjFUjGUnLsquhXlJ43ajKZg3PD6qxLYyrNSuC2i1+pjwMef7LXfsp2UPYWvaRPZN/I3UZx6L+OVWKBysHIWZdmV2Zhsy7MhZlPWbk7Ci5KrKsFOVAFJXZlcsVciVAadJ78xgQPI+4qj8RVG4n/JPvCK9hB7VzB00PjFlaXQBpN9x+Gq847RJm33ss6nPO4PldEq9Kpt1Z5g694hOU61SNxv4eM6KDiNzm6f0s08PJOxFqW1cwADWwB7QcD4wNUR9UGOwJ/SfiAhVC0aQNN0a85KIzKRDoaeIJA14GfspDO/CDUs/tDgUu7BU3E5mkd4eP90YYljXH1hvkX8eSvXq5QHOqAUzYZ+y2eBO7x5cQmAk7ZFI+qR4/QwUJ2xA0kkgndERHDgtevg3RLqcg6ZRbvmLrzOOwGIL3FriBub+IIjwNKwTSDQ82i+zZ48FQ5hY38Laf7LDZ0ofQfkrMeSDdr3Mf3FrsgPiCq4jpfRe4+u3jIBFuGXd4Klx+yW/Rt9R4IwrEiJt5pKhtCiaZLQ+q20lob2TE3bdwg7yAi0dq0nUwWOJcCRFSoymOVyzJp+Zzd+qhpspKia2II5/fMKadcG2neuql+QOdTdTBm9QEMtvzsa5kG0EkBZ/WPBbmY4NcYD2ltRk/qYSJ5a8lahBrvZLzvofLntuQwjjDviAYRajhGa0RMrPZjcjc4cHM1ljs2tpLR2m7tQNU4KwfA0MTAcQYid2oi6iSoa2dRrA3YdOBTBrg2cA7mNUvXoOcBlcWji2/mdUm+nUZBa/MN4IWkOVwIlxqRpPwTXeqfApOphyEZgOu+xsjdbudf73FdEeaMuzF8ckYu0MX1TCd+g7153DUs7pLrnUkSb8L6rT6X1hmptbwLj42HwKzsEHezxAKcioI9Xsboy4yGYmDexaAJiWzwvxjctzCYbGYSl/GoU305nPRdcEC7jvuBvHesbD7UNLJmYSQAYBObT59/Bb2F6dBhuypkgSNYvcRv19y4pZPxZ2LFGXtOgCRVYZZUvpBDvaa4bjKQyrW2x0moCo5rKcUntDw1xykvIEkOAIaSAI1EgTyQ6xhPYdmb7JIgkd3FdfC8oo5OaGMhfKpTBYqmmtaMbBBysKihzEMhIYwKqnOlJU50ZBRtNqE2d2jYiANAb7tVd1QBufPBNocQLjuElJ4nBVACadQcImHR38EjhtmuN3ujzk/KFwJLydY/X2uD2Whrt5h1u+4AKPTxBc2+YE6TfyukGYZguBMfe+x/dS/aOSRBdO+xjyKPoPsfa4D1jxknfOkBMOwwIs5nH2g7ylZlPaTrQyBPjf9S47VbAFxG8Ma73i4RQ7ND8A0iRMb+0cp8gnNm13Uc7Q1tVjwAWubmAj2g10TaREX8llnH08sZ36D2Xzzmx+iinXMSXEt/qFvAx3o6Ad2t0AxQZ+IwRpmmRLqVEvFxeGscOw7lp8/E4trqhcCXiqLGm0uBDuGUtAZF7QF63B9ODhX5qTsu4gHM13JzD8Ur0j6R4XHnrC38JirjrGT+HrcOuyw+mRx7QG+y0yb6EqXZ4jaOyHsgEOJInKabpHEk96DXAIDwI3PERDh7Q5H4rcw7gHO6uoOsgZp9V7oFoHrN1E+K0aWEo1qRD2ZD6stokVGOifWa7ttGkFpkAXGqrJrseKb0eUoY0jhbTcR3OFx5rUpbYbUIDzUaZElriWuG8PYSB4ty9xSGI2GWve0VafZJGZwexpjcTlIDuRVcPs6sHNyZHk3aG1KbiY4NzSe6E3TErRqtxYoOmji4E6Na8T/aMp8V6baNbB1bPcA6L9TScHSYMPcHBrjMGcuui8xi9mGkxroq06dT2Xew8eswhw8Qd4ITuy+k1am8g4prWwMucVDDd2VgOX4rKSf+/pGkWjcp7BokyHtrkBzXgVKTnBpEOD5LXZTPCxuCDqKr0eoNhrKrnZC+n+TMwkvbExmc2XZXgQTCB/zFmfNXFUywEerhxLyNJAykn3BbdbpI14GcVKGWMmatNvzFpBcGf0sJkxwlRlIvFHn+vrUmgVCbhxcYJANN2Rz7eyc1IkRo/MDKMMUQyahgZovcCTHfluL7wQeK3RsttemcrX1KbYBOc0ywmWvmrUE1A61weAIKyn7JdTqup5qovYBpc6OBYTkcODs2oG9UmmQ4k0HMOlSmTwLjNtbE81as5gaXOc0Mbcm+nKN6t/wVjWulrHZn5WF7oqS7cGsJEC5PalaJdRZNMUqDheQWtqH1WkFzhmN54jWLI0LFnzHbeOFWsXNnJYNkQYHHxT+wMNeQdOPcbiPE+C+iHYWDcXO/DMbDiwQcpLhmtlm2mgBMcJlHOzMPRbmpiCZI0kiWtm+guI5lE+ZVSKhwu7Z5iphrk77A+AgD3JdzYTVWreRpJ3ybfNBc6RK7IOLikjhmnk7FqrARBAI5hB2fhWMf8AxJLQZEHhoCNfEHwTRVC1JwQ4zaHdqV6fWTRMsIadC2HGcwg/d0sK6EWqsJptaJdNjQqKTTtO5KAojaiqxUXdTVOrVxUU9YnoQy0SbkN1iQPEwrVKvAkjebWHcBfzUmq4DUR9+5MUXUoALcvMAEd6847BB3VudBLj3kD4q7cCwaX/AFOkTwj/AG0RsSGgdkkCT6rSEGnisogze5BY51/cEwDDBlwuRl/pEX4c0Gts6Iyth243nvv81zdovZBAJvvDQDyN5Pkp/wCLVXchrEmDy0BjlKdALtw9UX6wxqfuF1XBOcM73BwF+04sseWWDpwRjth7+zDZ0s0ARvkuJKH+HJN37tGm0eFgn0GjFx1RryYaW95LvpHks19MwQRbn92W5tLZREFoOkmPiscPcD3cRKaXoQk6gR2hIi/ZIkHinMFtUgjM90SJ7hPnqpe8ucSWxJJ7LcoE3sBAA5BLVcLJ0+SvL2JaPQ4jaVHEipFNzajgLggsc5nqPPB/xBKQokNLXkMd1kMqse0QCI4RlNtQsduHc0yCQddde+EU1XgGZId60/EHcUKK8FZG1gNo9WS2vnfSqAl+VxcAA6GuaQZEaESndkYV9V76YptflBcJPU1cpBLXtIHb3TOYrAwWNe2wEsghzbOsdTHd8FqbP2t1bqLmnM6m7LaAXDUag7t1lEo+i4y9ku2SajWF1MOz1OrLi5zXU3C2V4g8bOEjkEWhgG0aoZicO5hAMPpuEd7usOR45Wn3IlSphXS4srXe5zgC24da9xDmnTfxQsTg2scMz6wZ7Ie3PIOk5SW+RU/pl/s9ZsDHOLzTpRVcMpq1nwxzqbe01tLN2GCJaRr2t4CR6S7a/CxUqYcNqVWuNL+Kx7GyT2ssdpxm5sCsPDBpBZVfm/S8saLCesDwALAX37pXnOlO0hWxDsjnOpshjC4k2bw0gTMCBaE4QuX6JnPGNjuz9sk1BLRHCAB4xqt/GAMHWUcS6lVAnKHcpgeXuXlNg4MVKga9xDdTHAarf2/szDWNKQ46XLpHF2aV166PHlzVyqNv+EbHRHpUKzere1znskw02dmlpdc2JzCQOZTfSLbgcALBwAADbgXJPebnVeX6GbOLdo0gPVGY1CRYtyOkHv8Aovc1fRw6o0va9lNxLjll1RkScsOPaFosZXlfk83FxcmEnWrPZ4pSlC0eVY94bMjtX3+cDerNd5CBe2gi3FN7R6MYnDw54BbpnaS5ovaZEt8kocOeHd2h87rt4pLkSlDaOWenTKH74qJRHjibjhc+agQukyIzeaiVYsVS1AHKYVFGZKwoJCg0/uVUVFbrE7CjZptHtHxiPvwVazRqb8IvP0VBiQ4wLW0Ovh9hS9x9kEefwlcJ1EDDRDxMEXsLcjKM/CNNwJi/7K1CoREHv3eGi18dsF9KjTfXqUqbXjsOdVabuuNAQfhzTSb6DRgOowdPDePAqOta0nxiAQR33grDGOrOZWqtrucyk6KmU0QdQAQ1zg5wuLtaQqYbpa4ODTSLy4COvIYDmALT2GsgEEEGd4V/GxWjadVABIBB5m3NXZRq1B/Cbm4BrHP8g0GU5s3GVSe03AUP1YetiHj+55atHEbKbX/xdo1T/TRyYdng05k1G+wPO1ejeOd61MtH9b2Uh/5HCFn0tjMeSH4nDMI1D6hn/taR7169vo/wp/nVnnnWYPMtYFel6KsMbuquP+Zx97nfJV0GJ4kbOwbSQ/GEGYIp0HPHg4uAKYr09mNA/j4mr+mlTpjul0kr2jfRZghbM9wm81HAeAT9P0c7MH8txtvefOxSpPwPo+b19rYQgNbSrODfaztmNIIaB8UualI3yuLCPVFUteBusQ4HuX1ml0D2eNKLTwmYHjMlK1/R/TdVDqTGMaBcjTuywZKmkukXbl2z5Vh6WFcO06q06iMrpG+2XW3HduV6mwqb70K4qf01Gmk+BwzEtPgV9Axvo6aalm9m8OaBqfzAEW+7rIxvQSpQBOVxZra5YdLR6wI4XsNUWGJ5HNU0zZoj2Q6I0vEqzMPUOlo1tl8+KdxlJ9E9bTGek71x+R2/S7QbQeMpF+0GOvlPIEyB4Qmo2rRDbTpnVar2NIzAZWnSJMCdQLryAcvX1q7eqf2g2WuFwLkggb145aQTVmcnZu7B2o2kbiSY8hu++S9JtHLUyObaQSYFzdeDw4lwHML6JUwJa1pykNe3NTuHAtBLPC7SI3QlLWznXBHPPyIUsW6jUzsc5riIsZkcCDY+S1qPTvFgQKg/tb8gFk1MMZ1395/2VquznC4E+IXLPhjyu3G39HYpYqrGsZ0pxFQEPfIOoAAnvOscpQqO0xvssyo0g3EFWoNBN1fG/i1FClFSNgYhpUEBZv4cK7KY4n+6F0qbfgxcF7HSqdbxVRUXEArRMigouFRzVzRCskxgSolFc1DyqWh2bjnFonKLTcXiOKqXOcLHmRogOG/MAJFjqffCDUxeUEF0nkQPmSuSjoDuDQ4Xl3dJ8weS+mdHa9PaWFdhqjy14EOplrOre2ZDwyAbHXKQZvN18fqbQO5kHif2XUdtYhjg9jiwsMtdoRzBKuDcWS1ZudK/QTi2VHOwrW1KbrgB/aad9nASPOOJ1XzvbewcThHhuIY5hjszcEDcDoY4L9B9G/TRhqjQzFzSqAAF7WudRceNhmZ3ERzXo9sbPwG18MaRfTqtddrqb2Gox25zTctI59xXQnZB+adl9KjAZV3WD/gHfVaD9uEb0Hpt6NsVs6sGuaalJ7stGowSH7w3KJLXx7PK0r03Q/0ZMqYYvxZqMfU/w2NIBY0e04OBufy8O9Dj5Q1Lwzz3/MhFwbrQwvT94s4nvB+SPtX0S1mEmjWZUZuzAsd4gSEhT9GWIOtSkO7O7/SFCRobWG9IDd7/ADlMO9ILR7QISWE9FDf5mIcf0MDfe4n4J7/pRh//ANas/qZ/8J0KwlL0ht4p6h6S6YGt+CXw/otwo1NV3e8D/wBQFoUfR1gh/KnvqVD/AKlNMq0UwnpHa52ljzXqdn9IadYWEj9JPmVlYTofhGHs4en/AJhn/wDYlb+Dw4pxkAA4Cw8glQWeZ250Rd1vW4WQ83cywa4HU30PxWDtDZDGPy1qLQ+QCMoGu+W694X2RjwWys3aOGp1QG1WB0neLgcjqFD4/TNFP2fKD0Ew9YFpzC9ix2h7nTK8/tvoDhcOcr6tYOIkRTY9p8cwI3L6pV2a7Cv7IzsebO3iDo4cY371jekTZwqUW1JhzN24j6hEZSXbBxjI+d7L2ds+g4PeK+JcDIYcuHpWFs5aXvcJ3At01Wjt/pO/FVGF4awNYWtZTblYxgILWtGoj5rBqVWskzJiw36oeCJcS53IBaN+TNpRVGx1+a4Mxp3KxqOyw10HlyubHcl6BE7xpJAkxvsd6lgsPp5XUp10ZsBVY4ntGe9cMM4DjPBNP0VGGE/jvbYZF20zAnVVLEVlRWLVtjoysCFwKsWLi1Kgs4PRGvQSFGZOxDYVSxBbURRWVaEVfs+/ZkE8R2Y7zdTTwb/VLhFpl5I5HuQ34kakud4H5wrtx0AhtMGd7oJHkuTZ0aHhshhMGoDAuGmB8D9lZ+OexgIaGk3s4THAW18YQ3VnmxeAPAD6pY0xa8ydeHO6KHYq+rUcIOhjgNNLBDp4V5PZaSeUz7rpyu2DGa3L7CEG6yTHHT3XVUIc2d0gr0Xh+Zz3NaWNNRxqZWu1a3MTlB5QncJ04rM3yOdivPVmgGASbbx+64Uu5UpMWNn0LZvTtrvXME8dFsN2zTcLEcdR9V8oZWLY0sZuLbrHiLaKtOs4XB+iLRTTR9Yo7TG4yO/6p5mNBAvP3vXytnSKoAAYgcOyfNM0Ok7gLFwPGxRYj6tQxQJgn75p9jfuF8pw3TdwiQXd499itbD+kaNWO8wPiixn0ZtO+iKHZRJEQvnND0hTAjlc7uZPMotfp/TMHUToWkF3GDNu9TbHo+lsxQDdfsKhxLXRfmvmf/USlupPPc7fx0VH+kKoRFOi1p4uJJ8AEsmVo9j0o2rkw5deBIHGw1XzXpD04OIplgaPWJJ9mbAFo3nXzQdqY6tiB/FeSB7IsweCz6eEDe06GiIvy0EDipseVLRkU8LJl3l9Vo4doA/ZAAJP3CYaLdyrbMmwopwJmbxv4SCTpx8lfSx+X2UIFVe7dEyCN+8a23jVNuhdjM21VSEOjTLZEzfdp3idyMCtltGT0DRG1FBaqp9AGLl0oYculVZNFyquCkFRKAKFdKkqqkoPkM6tH/cfkrGk32nEjwaPFQAD7fkI/dUfSaDf36+ZuuU2O6xg0AP6R8yquxbtzRHiVcNmYExzB90pvDUWOGhtyt4J2MyXucRJEDedB5lAqPYNXT3dr36LXxOTNlcCW8Ln3Aa+KBVktyTmEgjM2HQN0tuJ8U7YqMp+IbuB8T8gitILAbAzuFz+yu3ZJcT2vifCTCPS2dFspPMk/CwQ2UtCXVzoPd9VPUcbLSfhHRAiOBJ9wCG/BkDQHnu+CE0ISZQBnh96Lg0BGbQJ0CrUoEaq6RNgu5XbTXCj96fNEp0hwHx+JUsaO6gLuoTlPBmJt4ua1WbQuN45aTwkwPeoKB0qIn7+SfoYO1h5Lm0SNAPeD8UPEl0XJ8HQPIJAFrvDLyPME+EhY9fFF3HuV3LOcbq8a7Juw5qKjqxVF0IYDWGqyO5MBKYUalMytYdbM5dlkRuUjWDz0+iDKglaEoYe2N891wqFK1TEEcb80cOR4BkyplVlRKQBAVMoYcplMRchVIUhylOhGgcHSFyI7yjswzBoNeH1Xn8RinGx0nn9Vr0akMBtYW3/ABXGzoHG4do0aB4XVamU6u8JEe5ZNTa7+WvA/Vdh6hqWfeb2kfBIY9VxFPhN+FrJd+IadIgcJM953KRs9nD3lVOAYd3vT0BU48NHLldS3aA3SfL6q7MEwbvmpdRaB6o8uaToALsUSLA+NkvUqudqPvzWo1g4Lg0IWtjM6nReYgfJMM2UTclP0wihPJi0Zg2cBxPwRWYYcB8SnK7BY71ekwKbb7GdQw7W6D3BEc1cFxKYgTrArJxmImQncQ8meSxnOknvKrjWT+gk6RyBVw83GqMnaNAQDvWs5JLZnFN9GM9hbZwjvUtYTot08EtihosYTydM0kqVitNkCFZcoXUZEyulQuQI5SCoXJDLSulVXSgRKs1yooQAVdmVWFSV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32" name="Picture 4" descr="http://ichn.iec.cat/Bages/z-humides/Imatges%20grans/Anas%20platyrhynch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142984"/>
            <a:ext cx="2904134" cy="2009764"/>
          </a:xfrm>
          <a:prstGeom prst="rect">
            <a:avLst/>
          </a:prstGeom>
          <a:noFill/>
        </p:spPr>
      </p:pic>
      <p:pic>
        <p:nvPicPr>
          <p:cNvPr id="22534" name="Picture 6" descr="http://www.wildbirdgallery.com/images/birds/anas_platyrhynchos/platyrhynchos3_5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14686"/>
            <a:ext cx="2645851" cy="1643074"/>
          </a:xfrm>
          <a:prstGeom prst="rect">
            <a:avLst/>
          </a:prstGeom>
          <a:noFill/>
        </p:spPr>
      </p:pic>
      <p:pic>
        <p:nvPicPr>
          <p:cNvPr id="22536" name="Picture 8" descr="http://ibc.lynxeds.com/files/pictures/Anas_platyrhynchos_47JHRus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938248"/>
            <a:ext cx="2857488" cy="1848338"/>
          </a:xfrm>
          <a:prstGeom prst="rect">
            <a:avLst/>
          </a:prstGeom>
          <a:noFill/>
        </p:spPr>
      </p:pic>
      <p:pic>
        <p:nvPicPr>
          <p:cNvPr id="22538" name="Picture 10" descr="https://upload.wikimedia.org/wikipedia/commons/1/1b/Anas_platyrhynchos_distribution_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958952"/>
            <a:ext cx="3643307" cy="189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Marsh</a:t>
            </a:r>
            <a:r>
              <a:rPr lang="hr-HR" dirty="0" smtClean="0"/>
              <a:t> </a:t>
            </a:r>
            <a:r>
              <a:rPr lang="hr-HR" dirty="0" err="1" smtClean="0"/>
              <a:t>Harrier</a:t>
            </a:r>
            <a:r>
              <a:rPr lang="hr-HR" dirty="0" smtClean="0"/>
              <a:t> (</a:t>
            </a:r>
            <a:r>
              <a:rPr lang="hr-HR" i="1" dirty="0" err="1" smtClean="0"/>
              <a:t>Circus</a:t>
            </a:r>
            <a:r>
              <a:rPr lang="hr-HR" i="1" dirty="0" smtClean="0"/>
              <a:t> </a:t>
            </a:r>
            <a:r>
              <a:rPr lang="hr-HR" i="1" dirty="0" err="1" smtClean="0"/>
              <a:t>aeruginosus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57874" cy="5067320"/>
          </a:xfrm>
        </p:spPr>
        <p:txBody>
          <a:bodyPr/>
          <a:lstStyle/>
          <a:p>
            <a:r>
              <a:rPr lang="en-SG" dirty="0" smtClean="0"/>
              <a:t>It is widely distributed across Europe</a:t>
            </a:r>
          </a:p>
          <a:p>
            <a:r>
              <a:rPr lang="en-SG" dirty="0" smtClean="0"/>
              <a:t>Nests in small plants by the coast</a:t>
            </a:r>
          </a:p>
          <a:p>
            <a:r>
              <a:rPr lang="en-SG" dirty="0" smtClean="0"/>
              <a:t>It is a hunter, feeds on birds, small mammals, frogs and ever eggs stolen from birds nests</a:t>
            </a:r>
            <a:endParaRPr lang="en-SG" dirty="0"/>
          </a:p>
        </p:txBody>
      </p:sp>
      <p:pic>
        <p:nvPicPr>
          <p:cNvPr id="23554" name="Picture 2" descr="http://ibc.lynxeds.com/files/pictures/Marsh_Harr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71546"/>
            <a:ext cx="2474165" cy="1947600"/>
          </a:xfrm>
          <a:prstGeom prst="rect">
            <a:avLst/>
          </a:prstGeom>
          <a:noFill/>
        </p:spPr>
      </p:pic>
      <p:pic>
        <p:nvPicPr>
          <p:cNvPr id="23556" name="Picture 4" descr="http://www.biolib.cz/IMG/GAL/BIG/153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18" y="2928934"/>
            <a:ext cx="2786082" cy="1857388"/>
          </a:xfrm>
          <a:prstGeom prst="rect">
            <a:avLst/>
          </a:prstGeom>
          <a:noFill/>
        </p:spPr>
      </p:pic>
      <p:pic>
        <p:nvPicPr>
          <p:cNvPr id="23558" name="Picture 6" descr="http://www.naturfoto.cz/fotografie/mraz/motak-pochop-19x_12b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800618"/>
            <a:ext cx="2571728" cy="2057382"/>
          </a:xfrm>
          <a:prstGeom prst="rect">
            <a:avLst/>
          </a:prstGeom>
          <a:noFill/>
        </p:spPr>
      </p:pic>
      <p:pic>
        <p:nvPicPr>
          <p:cNvPr id="23560" name="Picture 8" descr="https://upload.wikimedia.org/wikipedia/commons/thumb/8/87/Circus_aeruginosus_dis.PNG/220px-Circus_aeruginosus_di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37"/>
            <a:ext cx="4006076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Coot</a:t>
            </a:r>
            <a:r>
              <a:rPr lang="hr-HR" dirty="0" smtClean="0"/>
              <a:t> (</a:t>
            </a:r>
            <a:r>
              <a:rPr lang="hr-HR" i="1" dirty="0" err="1" smtClean="0"/>
              <a:t>Fulica</a:t>
            </a:r>
            <a:r>
              <a:rPr lang="hr-HR" i="1" dirty="0" smtClean="0"/>
              <a:t> </a:t>
            </a:r>
            <a:r>
              <a:rPr lang="hr-HR" i="1" dirty="0" err="1" smtClean="0"/>
              <a:t>atra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5857916" cy="5286412"/>
          </a:xfrm>
        </p:spPr>
        <p:txBody>
          <a:bodyPr/>
          <a:lstStyle/>
          <a:p>
            <a:r>
              <a:rPr lang="en-SG" dirty="0" smtClean="0"/>
              <a:t>Native to west and south Europe and same parts of Asia</a:t>
            </a:r>
          </a:p>
          <a:p>
            <a:r>
              <a:rPr lang="en-SG" dirty="0" smtClean="0"/>
              <a:t>Lives and nests among water growth</a:t>
            </a:r>
          </a:p>
          <a:p>
            <a:r>
              <a:rPr lang="en-SG" dirty="0" smtClean="0"/>
              <a:t>Feeds on water plants, algae, small crabs, insects and shellfish.</a:t>
            </a:r>
            <a:endParaRPr lang="en-SG" dirty="0"/>
          </a:p>
        </p:txBody>
      </p:sp>
      <p:pic>
        <p:nvPicPr>
          <p:cNvPr id="24578" name="Picture 2" descr="http://i673.photobucket.com/albums/vv91/flying_birdy/337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6076" y="142852"/>
            <a:ext cx="2895048" cy="1928826"/>
          </a:xfrm>
          <a:prstGeom prst="rect">
            <a:avLst/>
          </a:prstGeom>
          <a:noFill/>
        </p:spPr>
      </p:pic>
      <p:pic>
        <p:nvPicPr>
          <p:cNvPr id="24580" name="Picture 4" descr="https://upload.wikimedia.org/wikipedia/commons/2/2c/Bl%C3%A4sshuhn_Fulica_atr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428868"/>
            <a:ext cx="2890931" cy="2001600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643446"/>
            <a:ext cx="27908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 descr="https://upload.wikimedia.org/wikipedia/commons/5/53/Fulica_atra_distribu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43512"/>
            <a:ext cx="3895819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Mediterranean</a:t>
            </a:r>
            <a:r>
              <a:rPr lang="hr-HR" dirty="0" smtClean="0"/>
              <a:t> </a:t>
            </a:r>
            <a:r>
              <a:rPr lang="hr-HR" dirty="0" err="1" smtClean="0"/>
              <a:t>Horseshoe</a:t>
            </a:r>
            <a:r>
              <a:rPr lang="hr-HR" dirty="0" smtClean="0"/>
              <a:t> bat</a:t>
            </a:r>
            <a:br>
              <a:rPr lang="hr-HR" dirty="0" smtClean="0"/>
            </a:br>
            <a:r>
              <a:rPr lang="hr-HR" dirty="0" smtClean="0"/>
              <a:t> (</a:t>
            </a:r>
            <a:r>
              <a:rPr lang="hr-HR" i="1" dirty="0" err="1" smtClean="0"/>
              <a:t>Rhinolophus</a:t>
            </a:r>
            <a:r>
              <a:rPr lang="hr-HR" i="1" dirty="0" smtClean="0"/>
              <a:t> </a:t>
            </a:r>
            <a:r>
              <a:rPr lang="hr-HR" i="1" dirty="0" err="1" smtClean="0"/>
              <a:t>euryale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29312" cy="5353072"/>
          </a:xfrm>
        </p:spPr>
        <p:txBody>
          <a:bodyPr/>
          <a:lstStyle/>
          <a:p>
            <a:r>
              <a:rPr lang="en-SG" dirty="0" smtClean="0"/>
              <a:t>Lives in the Mediterranean region and Balkan peninsula, as well as parts of Italy</a:t>
            </a:r>
          </a:p>
          <a:p>
            <a:r>
              <a:rPr lang="en-SG" dirty="0" smtClean="0"/>
              <a:t>lives in wooded areas in foothills and mountains, preferring limestone areas with numerous caves and nearby water </a:t>
            </a:r>
          </a:p>
          <a:p>
            <a:r>
              <a:rPr lang="en-SG" dirty="0" smtClean="0"/>
              <a:t>Feeds on moths and other small insects</a:t>
            </a:r>
            <a:endParaRPr lang="en-SG" dirty="0"/>
          </a:p>
        </p:txBody>
      </p:sp>
      <p:pic>
        <p:nvPicPr>
          <p:cNvPr id="25602" name="Picture 2" descr="http://www.eurobats.org/sites/default/files/images/EPI/RO_Rh_euryale/Fot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52"/>
            <a:ext cx="2786050" cy="2507446"/>
          </a:xfrm>
          <a:prstGeom prst="rect">
            <a:avLst/>
          </a:prstGeom>
          <a:noFill/>
        </p:spPr>
      </p:pic>
      <p:pic>
        <p:nvPicPr>
          <p:cNvPr id="25604" name="Picture 4" descr="http://calphotos.berkeley.edu/imgs/512x768/0000_0000/0113/25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86058"/>
            <a:ext cx="2480806" cy="1938337"/>
          </a:xfrm>
          <a:prstGeom prst="rect">
            <a:avLst/>
          </a:prstGeom>
          <a:noFill/>
        </p:spPr>
      </p:pic>
      <p:pic>
        <p:nvPicPr>
          <p:cNvPr id="25606" name="Picture 6" descr="https://upload.wikimedia.org/wikipedia/commons/f/fc/Rhinolophus_euryale_distribution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4167310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hr-HR" dirty="0" err="1" smtClean="0"/>
              <a:t>Miller</a:t>
            </a:r>
            <a:r>
              <a:rPr lang="hr-HR" dirty="0" smtClean="0"/>
              <a:t>'s </a:t>
            </a:r>
            <a:r>
              <a:rPr lang="hr-HR" dirty="0" err="1" smtClean="0"/>
              <a:t>Water</a:t>
            </a:r>
            <a:r>
              <a:rPr lang="hr-HR" dirty="0" smtClean="0"/>
              <a:t> </a:t>
            </a:r>
            <a:r>
              <a:rPr lang="hr-HR" dirty="0" err="1" smtClean="0"/>
              <a:t>Shrew</a:t>
            </a:r>
            <a:r>
              <a:rPr lang="hr-HR" dirty="0" smtClean="0"/>
              <a:t> (</a:t>
            </a:r>
            <a:r>
              <a:rPr lang="hr-HR" i="1" dirty="0" err="1" smtClean="0"/>
              <a:t>Neomys</a:t>
            </a:r>
            <a:r>
              <a:rPr lang="hr-HR" i="1" dirty="0" smtClean="0"/>
              <a:t> </a:t>
            </a:r>
            <a:r>
              <a:rPr lang="hr-HR" i="1" dirty="0" err="1" smtClean="0"/>
              <a:t>anomalus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29246" cy="5495948"/>
          </a:xfrm>
        </p:spPr>
        <p:txBody>
          <a:bodyPr/>
          <a:lstStyle/>
          <a:p>
            <a:r>
              <a:rPr lang="en-SG" dirty="0" smtClean="0"/>
              <a:t>Native to south and middle Europe</a:t>
            </a:r>
          </a:p>
          <a:p>
            <a:r>
              <a:rPr lang="en-SG" dirty="0" smtClean="0"/>
              <a:t>Feeds on amphibians and small fish, insects and worms</a:t>
            </a:r>
          </a:p>
          <a:p>
            <a:endParaRPr lang="hr-HR" dirty="0"/>
          </a:p>
        </p:txBody>
      </p:sp>
      <p:pic>
        <p:nvPicPr>
          <p:cNvPr id="26626" name="Picture 2" descr="https://upload.wikimedia.org/wikipedia/commons/thumb/9/9b/Mediterranean_Water_Shrew_area.png/220px-Mediterranean_Water_Shrew_are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7341"/>
            <a:ext cx="3071802" cy="2750659"/>
          </a:xfrm>
          <a:prstGeom prst="rect">
            <a:avLst/>
          </a:prstGeom>
          <a:noFill/>
        </p:spPr>
      </p:pic>
      <p:pic>
        <p:nvPicPr>
          <p:cNvPr id="26628" name="Picture 4" descr="http://kleinsaeuger.at/files/content/foto/spitzmaeuse/sumpfspitzmaus_neomys-anomalu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20" y="1214422"/>
            <a:ext cx="2952770" cy="2214578"/>
          </a:xfrm>
          <a:prstGeom prst="rect">
            <a:avLst/>
          </a:prstGeom>
          <a:noFill/>
        </p:spPr>
      </p:pic>
      <p:pic>
        <p:nvPicPr>
          <p:cNvPr id="26630" name="Picture 6" descr="http://iucnredlist-photos.s3.amazonaws.com/medium/216260160.jpg?AWSAccessKeyId=AKIAJIJQNN2N2SMHLZJA&amp;Expires=1490604625&amp;Signature=vkvMmew%2BnEA9zspa2ZxG5QgO92w%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571876"/>
            <a:ext cx="1678909" cy="252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Dalmatian</a:t>
            </a:r>
            <a:r>
              <a:rPr lang="hr-HR" dirty="0" smtClean="0"/>
              <a:t> </a:t>
            </a:r>
            <a:r>
              <a:rPr lang="hr-HR" dirty="0" err="1" smtClean="0"/>
              <a:t>yellow</a:t>
            </a:r>
            <a:r>
              <a:rPr lang="hr-HR" dirty="0" smtClean="0"/>
              <a:t>-</a:t>
            </a:r>
            <a:r>
              <a:rPr lang="hr-HR" dirty="0" err="1" smtClean="0"/>
              <a:t>bellied</a:t>
            </a:r>
            <a:r>
              <a:rPr lang="hr-HR" dirty="0" smtClean="0"/>
              <a:t> </a:t>
            </a:r>
            <a:r>
              <a:rPr lang="hr-HR" dirty="0" err="1" smtClean="0"/>
              <a:t>toad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i="1" dirty="0" err="1" smtClean="0"/>
              <a:t>Bombina</a:t>
            </a:r>
            <a:r>
              <a:rPr lang="hr-HR" i="1" dirty="0" smtClean="0"/>
              <a:t> </a:t>
            </a:r>
            <a:r>
              <a:rPr lang="hr-HR" i="1" dirty="0" err="1" smtClean="0"/>
              <a:t>variegata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043626" cy="5424510"/>
          </a:xfrm>
        </p:spPr>
        <p:txBody>
          <a:bodyPr/>
          <a:lstStyle/>
          <a:p>
            <a:r>
              <a:rPr lang="en-SG" dirty="0" smtClean="0"/>
              <a:t>Lives in mountainous and hilly </a:t>
            </a:r>
          </a:p>
          <a:p>
            <a:pPr>
              <a:buNone/>
            </a:pPr>
            <a:r>
              <a:rPr lang="en-SG" dirty="0" smtClean="0"/>
              <a:t>countries in middle and southern Europe</a:t>
            </a:r>
          </a:p>
          <a:p>
            <a:r>
              <a:rPr lang="en-SG" dirty="0" smtClean="0"/>
              <a:t>Lives along brooks and rivers</a:t>
            </a:r>
          </a:p>
          <a:p>
            <a:r>
              <a:rPr lang="en-SG" dirty="0" smtClean="0"/>
              <a:t>It breeds in ponds, wetlands, ditches, ruts, pools</a:t>
            </a:r>
          </a:p>
          <a:p>
            <a:endParaRPr lang="hr-HR" dirty="0"/>
          </a:p>
        </p:txBody>
      </p:sp>
      <p:pic>
        <p:nvPicPr>
          <p:cNvPr id="27650" name="Picture 2" descr="http://2.bp.blogspot.com/-QbCAf4qpYZk/Te4XcjIh6WI/AAAAAAAAABA/vP8PKE-YHDk/s1600/za+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18" y="571480"/>
            <a:ext cx="2895582" cy="2017827"/>
          </a:xfrm>
          <a:prstGeom prst="rect">
            <a:avLst/>
          </a:prstGeom>
          <a:noFill/>
        </p:spPr>
      </p:pic>
      <p:pic>
        <p:nvPicPr>
          <p:cNvPr id="27652" name="Picture 4" descr="https://upload.wikimedia.org/wikipedia/commons/1/17/Bombina_variegata_d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3371652" cy="2143116"/>
          </a:xfrm>
          <a:prstGeom prst="rect">
            <a:avLst/>
          </a:prstGeom>
          <a:noFill/>
        </p:spPr>
      </p:pic>
      <p:pic>
        <p:nvPicPr>
          <p:cNvPr id="27654" name="Picture 6" descr="https://upload.wikimedia.org/wikipedia/commons/thumb/1/1a/Bombina_variegata_Weinsberg_20080715.jpg/1280px-Bombina_variegata_Weinsberg_20080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071810"/>
            <a:ext cx="222318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tree</a:t>
            </a:r>
            <a:r>
              <a:rPr lang="hr-HR" dirty="0" smtClean="0"/>
              <a:t> </a:t>
            </a:r>
            <a:r>
              <a:rPr lang="hr-HR" dirty="0" err="1" smtClean="0"/>
              <a:t>frog</a:t>
            </a:r>
            <a:r>
              <a:rPr lang="hr-HR" dirty="0" smtClean="0"/>
              <a:t> (</a:t>
            </a:r>
            <a:r>
              <a:rPr lang="hr-HR" i="1" dirty="0" err="1" smtClean="0"/>
              <a:t>Hyla</a:t>
            </a:r>
            <a:r>
              <a:rPr lang="hr-HR" i="1" dirty="0" smtClean="0"/>
              <a:t> </a:t>
            </a:r>
            <a:r>
              <a:rPr lang="hr-HR" i="1" dirty="0" err="1" smtClean="0"/>
              <a:t>arborea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186502" cy="5495948"/>
          </a:xfrm>
        </p:spPr>
        <p:txBody>
          <a:bodyPr/>
          <a:lstStyle/>
          <a:p>
            <a:r>
              <a:rPr lang="en-SG" dirty="0" smtClean="0"/>
              <a:t>Indigenous to mainland Europe and are found across most of Europe (except Ireland), northwest Africa, and temperate Asia to Japan</a:t>
            </a:r>
          </a:p>
          <a:p>
            <a:r>
              <a:rPr lang="en-SG" dirty="0" smtClean="0"/>
              <a:t>Feeds on variety of small insects and spiders</a:t>
            </a:r>
          </a:p>
          <a:p>
            <a:endParaRPr lang="hr-HR" dirty="0"/>
          </a:p>
        </p:txBody>
      </p:sp>
      <p:pic>
        <p:nvPicPr>
          <p:cNvPr id="28674" name="Picture 2" descr="https://upload.wikimedia.org/wikipedia/commons/c/cf/Mapa_Hyla_arbo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9634"/>
            <a:ext cx="2500298" cy="1822668"/>
          </a:xfrm>
          <a:prstGeom prst="rect">
            <a:avLst/>
          </a:prstGeom>
          <a:noFill/>
        </p:spPr>
      </p:pic>
      <p:pic>
        <p:nvPicPr>
          <p:cNvPr id="28676" name="Picture 4" descr="http://2.bp.blogspot.com/-ll9rtww8hoQ/UZ4PclJHkrI/AAAAAAAACF0/Ij7BqO9HBxg/s1600/Hyla+arborea+molleri+between+r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183" y="1214422"/>
            <a:ext cx="2345988" cy="2143140"/>
          </a:xfrm>
          <a:prstGeom prst="rect">
            <a:avLst/>
          </a:prstGeom>
          <a:noFill/>
        </p:spPr>
      </p:pic>
      <p:pic>
        <p:nvPicPr>
          <p:cNvPr id="28678" name="Picture 6" descr="http://upload.wikimedia.org/wikipedia/commons/d/d0/Laubfrosch_Mac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429000"/>
            <a:ext cx="221382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Dice</a:t>
            </a:r>
            <a:r>
              <a:rPr lang="hr-HR" dirty="0" smtClean="0"/>
              <a:t> </a:t>
            </a:r>
            <a:r>
              <a:rPr lang="hr-HR" dirty="0" err="1" smtClean="0"/>
              <a:t>snake</a:t>
            </a:r>
            <a:r>
              <a:rPr lang="hr-HR" dirty="0" smtClean="0"/>
              <a:t> (</a:t>
            </a:r>
            <a:r>
              <a:rPr lang="hr-HR" i="1" dirty="0" err="1" smtClean="0"/>
              <a:t>Natrix</a:t>
            </a:r>
            <a:r>
              <a:rPr lang="hr-HR" i="1" dirty="0" smtClean="0"/>
              <a:t> </a:t>
            </a:r>
            <a:r>
              <a:rPr lang="hr-HR" i="1" dirty="0" err="1" smtClean="0"/>
              <a:t>t</a:t>
            </a:r>
            <a:r>
              <a:rPr lang="hr-HR" i="1" dirty="0" err="1" smtClean="0"/>
              <a:t>essellata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14998" cy="5567386"/>
          </a:xfrm>
        </p:spPr>
        <p:txBody>
          <a:bodyPr/>
          <a:lstStyle/>
          <a:p>
            <a:r>
              <a:rPr lang="en-SG" dirty="0" smtClean="0"/>
              <a:t>It is a European no venomous snake</a:t>
            </a:r>
          </a:p>
          <a:p>
            <a:r>
              <a:rPr lang="en-SG" dirty="0" smtClean="0"/>
              <a:t>Can be is found throughout Europe and Asia</a:t>
            </a:r>
          </a:p>
          <a:p>
            <a:r>
              <a:rPr lang="en-SG" dirty="0" smtClean="0"/>
              <a:t>Feeds on fish, amphibians like frogs, toads and tadpoles</a:t>
            </a:r>
            <a:endParaRPr lang="en-SG" dirty="0"/>
          </a:p>
        </p:txBody>
      </p:sp>
      <p:pic>
        <p:nvPicPr>
          <p:cNvPr id="29698" name="Picture 2" descr="http://upload.wikimedia.org/wikipedia/commons/thumb/0/02/Natrix_natrix_distribution.png/760px-Natrix_natrix_distrib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3293661" cy="2214554"/>
          </a:xfrm>
          <a:prstGeom prst="rect">
            <a:avLst/>
          </a:prstGeom>
          <a:noFill/>
        </p:spPr>
      </p:pic>
      <p:pic>
        <p:nvPicPr>
          <p:cNvPr id="29700" name="Picture 4" descr="http://nas.er.usgs.gov/XIMAGESERVERX/2009/20090220142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690777" cy="2018083"/>
          </a:xfrm>
          <a:prstGeom prst="rect">
            <a:avLst/>
          </a:prstGeom>
          <a:noFill/>
        </p:spPr>
      </p:pic>
      <p:pic>
        <p:nvPicPr>
          <p:cNvPr id="29702" name="Picture 6" descr="http://www.reptarium.cz/content/photo_09/Natrix-tessellata-03000033840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428868"/>
            <a:ext cx="2619356" cy="1870969"/>
          </a:xfrm>
          <a:prstGeom prst="rect">
            <a:avLst/>
          </a:prstGeom>
          <a:noFill/>
        </p:spPr>
      </p:pic>
      <p:pic>
        <p:nvPicPr>
          <p:cNvPr id="29704" name="Picture 8" descr="http://www.reptarium.cz/content/photo_04/Natrix-tessellata-03000033127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357694"/>
            <a:ext cx="260034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ratsnake</a:t>
            </a:r>
            <a:r>
              <a:rPr lang="hr-HR" dirty="0" smtClean="0"/>
              <a:t> (</a:t>
            </a:r>
            <a:r>
              <a:rPr lang="hr-HR" i="1" dirty="0" err="1" smtClean="0"/>
              <a:t>Zamenis</a:t>
            </a:r>
            <a:r>
              <a:rPr lang="hr-HR" i="1" dirty="0" smtClean="0"/>
              <a:t> </a:t>
            </a:r>
            <a:r>
              <a:rPr lang="hr-HR" i="1" dirty="0" err="1" smtClean="0"/>
              <a:t>situla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57874" cy="5495948"/>
          </a:xfrm>
        </p:spPr>
        <p:txBody>
          <a:bodyPr/>
          <a:lstStyle/>
          <a:p>
            <a:r>
              <a:rPr lang="en-SG" dirty="0" smtClean="0"/>
              <a:t>It</a:t>
            </a:r>
            <a:r>
              <a:rPr lang="hr-HR" dirty="0" smtClean="0"/>
              <a:t> </a:t>
            </a:r>
            <a:r>
              <a:rPr lang="en-SG" dirty="0" smtClean="0"/>
              <a:t>is a species of no</a:t>
            </a:r>
            <a:r>
              <a:rPr lang="hr-HR" dirty="0" smtClean="0"/>
              <a:t>n </a:t>
            </a:r>
            <a:r>
              <a:rPr lang="en-SG" dirty="0" smtClean="0"/>
              <a:t>venomous snake endemic to Europe, Asia Minor, and the Caucasus</a:t>
            </a:r>
          </a:p>
          <a:p>
            <a:r>
              <a:rPr lang="en-SG" dirty="0" smtClean="0"/>
              <a:t>Natural habitats of the European </a:t>
            </a:r>
            <a:r>
              <a:rPr lang="en-SG" dirty="0" err="1" smtClean="0"/>
              <a:t>ratsnake</a:t>
            </a:r>
            <a:r>
              <a:rPr lang="en-SG" dirty="0" smtClean="0"/>
              <a:t> are Mediterranean-type shrubby vegetation, pastureland, plantations, and rural gardens</a:t>
            </a:r>
            <a:endParaRPr lang="en-SG" dirty="0"/>
          </a:p>
        </p:txBody>
      </p:sp>
      <p:pic>
        <p:nvPicPr>
          <p:cNvPr id="30722" name="Picture 2" descr="http://mickael.dorso.perso.neuf.fr/photographie/carte_situ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929198"/>
            <a:ext cx="3144208" cy="1928801"/>
          </a:xfrm>
          <a:prstGeom prst="rect">
            <a:avLst/>
          </a:prstGeom>
          <a:noFill/>
        </p:spPr>
      </p:pic>
      <p:pic>
        <p:nvPicPr>
          <p:cNvPr id="30724" name="Picture 4" descr="http://www.balcanica.info/f/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596" y="1142984"/>
            <a:ext cx="2857520" cy="2143140"/>
          </a:xfrm>
          <a:prstGeom prst="rect">
            <a:avLst/>
          </a:prstGeom>
          <a:noFill/>
        </p:spPr>
      </p:pic>
      <p:pic>
        <p:nvPicPr>
          <p:cNvPr id="30726" name="Picture 6" descr="http://static.inaturalist.org/photos/672920/medium.JPG?1392237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429000"/>
            <a:ext cx="2409751" cy="1609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Eel</a:t>
            </a:r>
            <a:r>
              <a:rPr lang="hr-HR" dirty="0" smtClean="0"/>
              <a:t> (</a:t>
            </a:r>
            <a:r>
              <a:rPr lang="hr-HR" i="1" dirty="0" err="1" smtClean="0"/>
              <a:t>Anguilla</a:t>
            </a:r>
            <a:r>
              <a:rPr lang="hr-HR" i="1" dirty="0" smtClean="0"/>
              <a:t> </a:t>
            </a:r>
            <a:r>
              <a:rPr lang="hr-HR" i="1" dirty="0" err="1" smtClean="0"/>
              <a:t>anguilla</a:t>
            </a:r>
            <a:r>
              <a:rPr lang="hr-HR" i="1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43560" cy="5353072"/>
          </a:xfrm>
        </p:spPr>
        <p:txBody>
          <a:bodyPr/>
          <a:lstStyle/>
          <a:p>
            <a:r>
              <a:rPr lang="en-SG" dirty="0" smtClean="0"/>
              <a:t>The European eel is a critically endangered species</a:t>
            </a:r>
          </a:p>
          <a:p>
            <a:r>
              <a:rPr lang="en-SG" dirty="0" smtClean="0"/>
              <a:t>Distributed from Northern Norway, along the coast of Europe, all coasts of the Mediterranean and on the North African Coast </a:t>
            </a:r>
          </a:p>
          <a:p>
            <a:r>
              <a:rPr lang="en-SG" dirty="0" smtClean="0"/>
              <a:t>Is found in small streams, large rivers and lakes, and in estuaries, lagoons and coastal waters</a:t>
            </a:r>
            <a:endParaRPr lang="en-SG" dirty="0"/>
          </a:p>
        </p:txBody>
      </p:sp>
      <p:pic>
        <p:nvPicPr>
          <p:cNvPr id="31746" name="Picture 2" descr="Jegul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14422"/>
            <a:ext cx="2911434" cy="1928826"/>
          </a:xfrm>
          <a:prstGeom prst="rect">
            <a:avLst/>
          </a:prstGeom>
          <a:noFill/>
        </p:spPr>
      </p:pic>
      <p:pic>
        <p:nvPicPr>
          <p:cNvPr id="31748" name="Picture 4" descr="http://www.fishtanksandponds.co.uk/galleries/images/temperate-marines/Picture-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2" y="3357562"/>
            <a:ext cx="3013385" cy="2071702"/>
          </a:xfrm>
          <a:prstGeom prst="rect">
            <a:avLst/>
          </a:prstGeom>
          <a:noFill/>
        </p:spPr>
      </p:pic>
      <p:pic>
        <p:nvPicPr>
          <p:cNvPr id="31750" name="Picture 6" descr="http://s16.postimg.org/793t5r5k5/Wegorz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76365"/>
            <a:ext cx="2714611" cy="1881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Neretva</a:t>
            </a:r>
            <a:r>
              <a:rPr lang="en-US" dirty="0" smtClean="0"/>
              <a:t> </a:t>
            </a:r>
            <a:r>
              <a:rPr lang="hr-HR" dirty="0" smtClean="0"/>
              <a:t>R</a:t>
            </a:r>
            <a:r>
              <a:rPr lang="en-US" dirty="0" err="1" smtClean="0"/>
              <a:t>iver</a:t>
            </a:r>
            <a:r>
              <a:rPr lang="en-US" dirty="0" smtClean="0"/>
              <a:t> and its delta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954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Neretva</a:t>
            </a:r>
            <a:r>
              <a:rPr lang="en-US" dirty="0" smtClean="0"/>
              <a:t> </a:t>
            </a:r>
            <a:r>
              <a:rPr lang="hr-HR" dirty="0" smtClean="0"/>
              <a:t>R</a:t>
            </a:r>
            <a:r>
              <a:rPr lang="en-US" dirty="0" err="1" smtClean="0"/>
              <a:t>iver</a:t>
            </a:r>
            <a:r>
              <a:rPr lang="en-US" dirty="0" smtClean="0"/>
              <a:t> is situated in the </a:t>
            </a:r>
            <a:r>
              <a:rPr lang="hr-HR" dirty="0" smtClean="0"/>
              <a:t>in </a:t>
            </a:r>
            <a:r>
              <a:rPr lang="en-US" dirty="0" smtClean="0"/>
              <a:t>the South </a:t>
            </a:r>
            <a:r>
              <a:rPr lang="hr-HR" dirty="0" smtClean="0"/>
              <a:t>of Croatia</a:t>
            </a:r>
          </a:p>
          <a:p>
            <a:r>
              <a:rPr lang="en-US" dirty="0" smtClean="0"/>
              <a:t>The river forms a wide delta while it flows in The Adriatic</a:t>
            </a:r>
            <a:endParaRPr lang="en-US" dirty="0"/>
          </a:p>
        </p:txBody>
      </p:sp>
      <p:pic>
        <p:nvPicPr>
          <p:cNvPr id="1026" name="Picture 2" descr="http://4.bp.blogspot.com/-o4JQTb0tvPo/Tc5BZdHvj7I/AAAAAAAABTE/8bL0KYn8J-Q/s640/Mapa_Neretva_u_B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786214" cy="3578181"/>
          </a:xfrm>
          <a:prstGeom prst="rect">
            <a:avLst/>
          </a:prstGeom>
          <a:noFill/>
        </p:spPr>
      </p:pic>
      <p:pic>
        <p:nvPicPr>
          <p:cNvPr id="1030" name="Picture 6" descr="http://zdravakrava.24sata.hr/media/article/images/neretva45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619630"/>
            <a:ext cx="3357554" cy="2238369"/>
          </a:xfrm>
          <a:prstGeom prst="rect">
            <a:avLst/>
          </a:prstGeom>
          <a:noFill/>
        </p:spPr>
      </p:pic>
      <p:pic>
        <p:nvPicPr>
          <p:cNvPr id="1028" name="Picture 4" descr="http://www.gfmo.ba/e-zbornik/Imag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86058"/>
            <a:ext cx="2143140" cy="242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The</a:t>
            </a:r>
            <a:r>
              <a:rPr lang="hr-HR" dirty="0" smtClean="0"/>
              <a:t> Neretva </a:t>
            </a:r>
            <a:r>
              <a:rPr lang="en-SG" dirty="0" smtClean="0"/>
              <a:t>River</a:t>
            </a:r>
            <a:r>
              <a:rPr lang="hr-HR" dirty="0" smtClean="0"/>
              <a:t> delta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length of the lower </a:t>
            </a:r>
            <a:r>
              <a:rPr lang="en-US" dirty="0" err="1" smtClean="0"/>
              <a:t>Neretva</a:t>
            </a:r>
            <a:r>
              <a:rPr lang="en-US" dirty="0" smtClean="0"/>
              <a:t> river is about 20 km.</a:t>
            </a:r>
          </a:p>
          <a:p>
            <a:r>
              <a:rPr lang="en-US" dirty="0" smtClean="0"/>
              <a:t>The delta has been significantly changed due to human interventions in the past</a:t>
            </a:r>
            <a:endParaRPr lang="en-US" dirty="0"/>
          </a:p>
        </p:txBody>
      </p:sp>
      <p:pic>
        <p:nvPicPr>
          <p:cNvPr id="15362" name="Picture 2" descr="https://upload.wikimedia.org/wikipedia/commons/6/69/Neretva-Ebene,_Kroat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4" y="3143248"/>
            <a:ext cx="3429024" cy="2571768"/>
          </a:xfrm>
          <a:prstGeom prst="rect">
            <a:avLst/>
          </a:prstGeom>
          <a:noFill/>
        </p:spPr>
      </p:pic>
      <p:pic>
        <p:nvPicPr>
          <p:cNvPr id="15364" name="Picture 4" descr="http://static.wixstatic.com/media/a6f453_d88c73cb6b869d36ff24c82c15f873ca.jpg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71810"/>
            <a:ext cx="5357042" cy="3598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ecology</a:t>
            </a:r>
            <a:r>
              <a:rPr lang="hr-HR" dirty="0" smtClean="0"/>
              <a:t> of </a:t>
            </a:r>
            <a:r>
              <a:rPr lang="hr-HR" dirty="0" err="1" smtClean="0"/>
              <a:t>the</a:t>
            </a:r>
            <a:r>
              <a:rPr lang="hr-HR" dirty="0" smtClean="0"/>
              <a:t> delta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24114"/>
          </a:xfrm>
        </p:spPr>
        <p:txBody>
          <a:bodyPr/>
          <a:lstStyle/>
          <a:p>
            <a:r>
              <a:rPr lang="en-US" dirty="0" smtClean="0"/>
              <a:t>In general, the swamps and river deltas are the most diverse and productive areas on the plane</a:t>
            </a:r>
            <a:r>
              <a:rPr lang="hr-HR" dirty="0" smtClean="0"/>
              <a:t>t</a:t>
            </a:r>
            <a:endParaRPr lang="en-US" dirty="0" smtClean="0"/>
          </a:p>
          <a:p>
            <a:r>
              <a:rPr lang="en-US" dirty="0" smtClean="0"/>
              <a:t>The same can be said for </a:t>
            </a:r>
            <a:r>
              <a:rPr lang="en-US" dirty="0" err="1" smtClean="0"/>
              <a:t>Neretva</a:t>
            </a:r>
            <a:r>
              <a:rPr lang="en-US" dirty="0" smtClean="0"/>
              <a:t> river delta</a:t>
            </a:r>
          </a:p>
          <a:p>
            <a:r>
              <a:rPr lang="en-US" dirty="0" smtClean="0"/>
              <a:t>It provides food and shelter </a:t>
            </a:r>
            <a:r>
              <a:rPr lang="en-US" dirty="0" err="1" smtClean="0"/>
              <a:t>fo</a:t>
            </a:r>
            <a:r>
              <a:rPr lang="hr-HR" dirty="0" smtClean="0"/>
              <a:t>r</a:t>
            </a:r>
            <a:r>
              <a:rPr lang="en-US" dirty="0" smtClean="0"/>
              <a:t> many migrating birds, local bird species and a wide diversity of other wild life</a:t>
            </a:r>
            <a:endParaRPr lang="en-US" dirty="0"/>
          </a:p>
        </p:txBody>
      </p:sp>
      <p:pic>
        <p:nvPicPr>
          <p:cNvPr id="16386" name="Picture 2" descr="http://poskok.info/wp/wp-content/uploads/2013/01/slikacitav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3143272" cy="1952639"/>
          </a:xfrm>
          <a:prstGeom prst="rect">
            <a:avLst/>
          </a:prstGeom>
          <a:noFill/>
        </p:spPr>
      </p:pic>
      <p:pic>
        <p:nvPicPr>
          <p:cNvPr id="16388" name="Picture 4" descr="https://lh4.googleusercontent.com/-nO5mhHidz9A/UcxVxcS6lGI/AAAAAAAAYkc/QYirEbiUtqo/s650/P1020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00438"/>
            <a:ext cx="3146352" cy="2362185"/>
          </a:xfrm>
          <a:prstGeom prst="rect">
            <a:avLst/>
          </a:prstGeom>
          <a:noFill/>
        </p:spPr>
      </p:pic>
      <p:pic>
        <p:nvPicPr>
          <p:cNvPr id="16390" name="Picture 6" descr="http://www.bistrobih.ba/nova/wp-content/uploads/2011/01/potocaragw8-e12964338584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71876"/>
            <a:ext cx="2309802" cy="1339686"/>
          </a:xfrm>
          <a:prstGeom prst="rect">
            <a:avLst/>
          </a:prstGeom>
          <a:noFill/>
        </p:spPr>
      </p:pic>
      <p:pic>
        <p:nvPicPr>
          <p:cNvPr id="16392" name="Picture 8" descr="http://static.klix.ba/media/images/vijesti/130924017.2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9890" y="5072074"/>
            <a:ext cx="234744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bird</a:t>
            </a:r>
            <a:r>
              <a:rPr lang="hr-HR" dirty="0" smtClean="0"/>
              <a:t> </a:t>
            </a:r>
            <a:r>
              <a:rPr lang="hr-HR" dirty="0" err="1" smtClean="0"/>
              <a:t>life</a:t>
            </a:r>
            <a:r>
              <a:rPr lang="hr-HR" dirty="0" smtClean="0"/>
              <a:t> of </a:t>
            </a:r>
            <a:r>
              <a:rPr lang="hr-HR" dirty="0" err="1" smtClean="0"/>
              <a:t>the</a:t>
            </a:r>
            <a:r>
              <a:rPr lang="hr-HR" dirty="0" smtClean="0"/>
              <a:t> Neretva </a:t>
            </a:r>
            <a:r>
              <a:rPr lang="hr-HR" dirty="0" err="1" smtClean="0"/>
              <a:t>Valley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24246"/>
          </a:xfrm>
        </p:spPr>
        <p:txBody>
          <a:bodyPr/>
          <a:lstStyle/>
          <a:p>
            <a:r>
              <a:rPr lang="en-SG" dirty="0" smtClean="0"/>
              <a:t>The birds found in the delta are both migratory birds and resident bird</a:t>
            </a:r>
          </a:p>
          <a:p>
            <a:r>
              <a:rPr lang="en-SG" dirty="0" smtClean="0"/>
              <a:t>The variety of bird species has the highest ecological importance for this area</a:t>
            </a:r>
            <a:endParaRPr lang="hr-HR" dirty="0" smtClean="0"/>
          </a:p>
          <a:p>
            <a:r>
              <a:rPr lang="en-SG" dirty="0" smtClean="0"/>
              <a:t>During this lesson we will get to know some of these species along side other mammals, reptiles, amphibians and fish species that inhabit this area</a:t>
            </a:r>
            <a:endParaRPr lang="en-S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Great</a:t>
            </a:r>
            <a:r>
              <a:rPr lang="hr-HR" dirty="0" smtClean="0"/>
              <a:t> </a:t>
            </a:r>
            <a:r>
              <a:rPr lang="hr-HR" dirty="0" err="1" smtClean="0"/>
              <a:t>Crested</a:t>
            </a:r>
            <a:r>
              <a:rPr lang="hr-HR" dirty="0" smtClean="0"/>
              <a:t> Grebe (</a:t>
            </a:r>
            <a:r>
              <a:rPr lang="hr-HR" i="1" dirty="0" err="1" smtClean="0"/>
              <a:t>Podiceps</a:t>
            </a:r>
            <a:r>
              <a:rPr lang="hr-HR" i="1" dirty="0" smtClean="0"/>
              <a:t> </a:t>
            </a:r>
            <a:r>
              <a:rPr lang="hr-HR" i="1" dirty="0" err="1" smtClean="0"/>
              <a:t>cristatus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00684" cy="4995882"/>
          </a:xfrm>
        </p:spPr>
        <p:txBody>
          <a:bodyPr/>
          <a:lstStyle/>
          <a:p>
            <a:r>
              <a:rPr lang="en-SG" dirty="0" smtClean="0"/>
              <a:t>Native to Europe, Asia and Africa</a:t>
            </a:r>
          </a:p>
          <a:p>
            <a:r>
              <a:rPr lang="en-SG" dirty="0" smtClean="0"/>
              <a:t>Lives on lakes in the mainland and on rivers surrounded by bulrush</a:t>
            </a:r>
            <a:endParaRPr lang="hr-HR" dirty="0" smtClean="0"/>
          </a:p>
          <a:p>
            <a:r>
              <a:rPr lang="en-SG" dirty="0" smtClean="0"/>
              <a:t>During winter lives along the coastline and on larger lakes, in large groups</a:t>
            </a:r>
          </a:p>
          <a:p>
            <a:r>
              <a:rPr lang="en-SG" dirty="0" smtClean="0"/>
              <a:t>Feeds on fish, molluscs and small crabs</a:t>
            </a:r>
            <a:endParaRPr lang="hr-HR" dirty="0" smtClean="0"/>
          </a:p>
          <a:p>
            <a:endParaRPr lang="en-SG" dirty="0"/>
          </a:p>
        </p:txBody>
      </p:sp>
      <p:pic>
        <p:nvPicPr>
          <p:cNvPr id="17410" name="Picture 2" descr="http://www.hidephotography.com/pic/Bence.Mate.HidePhotography.com.Podiceps.cristatus.Great.Crested.Grebe.Bubos.vocs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3102346" cy="2071678"/>
          </a:xfrm>
          <a:prstGeom prst="rect">
            <a:avLst/>
          </a:prstGeom>
          <a:noFill/>
        </p:spPr>
      </p:pic>
      <p:pic>
        <p:nvPicPr>
          <p:cNvPr id="17412" name="Picture 4" descr="http://footage.framepool.com/shotimg/645341643-somormujo-lavanco-anidar-empollar-mus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86124"/>
            <a:ext cx="3047990" cy="1714495"/>
          </a:xfrm>
          <a:prstGeom prst="rect">
            <a:avLst/>
          </a:prstGeom>
          <a:noFill/>
        </p:spPr>
      </p:pic>
      <p:pic>
        <p:nvPicPr>
          <p:cNvPr id="17414" name="Picture 6" descr="http://ibc.lynxeds.com/files/pictures/IMG_9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72074"/>
            <a:ext cx="2500330" cy="1666887"/>
          </a:xfrm>
          <a:prstGeom prst="rect">
            <a:avLst/>
          </a:prstGeom>
          <a:noFill/>
        </p:spPr>
      </p:pic>
      <p:pic>
        <p:nvPicPr>
          <p:cNvPr id="17416" name="Picture 8" descr="http://www.hbw.com/sites/default/files/styles/medium/public/maps/checklist/great_crested_grebe_podiceps_cristatus_distribution_map_0.jpg?itok=KeQHU2X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4108"/>
            <a:ext cx="3000364" cy="2113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Little</a:t>
            </a:r>
            <a:r>
              <a:rPr lang="hr-HR" dirty="0" smtClean="0"/>
              <a:t> Grebe (</a:t>
            </a:r>
            <a:r>
              <a:rPr lang="hr-HR" i="1" dirty="0" err="1" smtClean="0"/>
              <a:t>Tachybaptus</a:t>
            </a:r>
            <a:r>
              <a:rPr lang="hr-HR" i="1" dirty="0" smtClean="0"/>
              <a:t> </a:t>
            </a:r>
            <a:r>
              <a:rPr lang="hr-HR" i="1" dirty="0" err="1" smtClean="0"/>
              <a:t>ruficollis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2056" cy="5353072"/>
          </a:xfrm>
        </p:spPr>
        <p:txBody>
          <a:bodyPr/>
          <a:lstStyle/>
          <a:p>
            <a:r>
              <a:rPr lang="en-SG" dirty="0" smtClean="0"/>
              <a:t>Native to west, middle and south Europe, parts of Africa and Asia</a:t>
            </a:r>
          </a:p>
          <a:p>
            <a:r>
              <a:rPr lang="en-SG" dirty="0" smtClean="0"/>
              <a:t>Lives on lakes and small rivers</a:t>
            </a:r>
          </a:p>
          <a:p>
            <a:r>
              <a:rPr lang="en-SG" dirty="0" smtClean="0"/>
              <a:t>Nests on the whole </a:t>
            </a:r>
            <a:r>
              <a:rPr lang="en-SG" dirty="0" err="1" smtClean="0"/>
              <a:t>Neretva</a:t>
            </a:r>
            <a:r>
              <a:rPr lang="en-SG" dirty="0" smtClean="0"/>
              <a:t> river area</a:t>
            </a:r>
          </a:p>
          <a:p>
            <a:r>
              <a:rPr lang="en-SG" dirty="0" smtClean="0"/>
              <a:t>Feeds on insects and small fish</a:t>
            </a:r>
            <a:endParaRPr lang="hr-HR" dirty="0" smtClean="0"/>
          </a:p>
          <a:p>
            <a:endParaRPr lang="en-SG" dirty="0"/>
          </a:p>
        </p:txBody>
      </p:sp>
      <p:pic>
        <p:nvPicPr>
          <p:cNvPr id="19458" name="Picture 2" descr="https://upload.wikimedia.org/wikipedia/commons/2/2f/Tachybaptus_ruficollis_ruficol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2966990" cy="2225243"/>
          </a:xfrm>
          <a:prstGeom prst="rect">
            <a:avLst/>
          </a:prstGeom>
          <a:noFill/>
        </p:spPr>
      </p:pic>
      <p:pic>
        <p:nvPicPr>
          <p:cNvPr id="19460" name="Picture 4" descr="http://ibc.lynxeds.com/files/pictures/pt_P7075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00438"/>
            <a:ext cx="3476596" cy="2607447"/>
          </a:xfrm>
          <a:prstGeom prst="rect">
            <a:avLst/>
          </a:prstGeom>
          <a:noFill/>
        </p:spPr>
      </p:pic>
      <p:pic>
        <p:nvPicPr>
          <p:cNvPr id="19462" name="Picture 6" descr="https://upload.wikimedia.org/wikipedia/commons/thumb/7/76/Tachybaptus_ruficollis_map.svg/220px-Tachybaptus_ruficollis_map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00879"/>
            <a:ext cx="3357554" cy="2457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ozdensaglam.com/wp-content/gallery/kucuk-karabatak/img_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857768"/>
            <a:ext cx="3000348" cy="20002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Pygmy</a:t>
            </a:r>
            <a:r>
              <a:rPr lang="hr-HR" dirty="0" smtClean="0"/>
              <a:t> </a:t>
            </a:r>
            <a:r>
              <a:rPr lang="hr-HR" dirty="0" err="1" smtClean="0"/>
              <a:t>Cormorant</a:t>
            </a:r>
            <a:r>
              <a:rPr lang="hr-HR" dirty="0" smtClean="0"/>
              <a:t> (</a:t>
            </a:r>
            <a:r>
              <a:rPr lang="hr-HR" i="1" dirty="0" err="1" smtClean="0"/>
              <a:t>Phalacrocorax</a:t>
            </a:r>
            <a:r>
              <a:rPr lang="hr-HR" i="1" dirty="0" smtClean="0"/>
              <a:t> </a:t>
            </a:r>
            <a:r>
              <a:rPr lang="hr-HR" i="1" dirty="0" err="1" smtClean="0"/>
              <a:t>pygmeus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6370" cy="5424510"/>
          </a:xfrm>
        </p:spPr>
        <p:txBody>
          <a:bodyPr/>
          <a:lstStyle/>
          <a:p>
            <a:r>
              <a:rPr lang="en-SG" dirty="0" smtClean="0"/>
              <a:t>Native to the Balkans, parts of Asia around the Black sea</a:t>
            </a:r>
          </a:p>
          <a:p>
            <a:r>
              <a:rPr lang="en-SG" dirty="0" smtClean="0"/>
              <a:t>Lives in swamps, lakes and shallow sea coastline</a:t>
            </a:r>
          </a:p>
          <a:p>
            <a:r>
              <a:rPr lang="en-SG" dirty="0" smtClean="0"/>
              <a:t>The species lives in the </a:t>
            </a:r>
            <a:r>
              <a:rPr lang="en-SG" dirty="0" err="1" smtClean="0"/>
              <a:t>Neretva</a:t>
            </a:r>
            <a:r>
              <a:rPr lang="en-SG" dirty="0" smtClean="0"/>
              <a:t> </a:t>
            </a:r>
            <a:r>
              <a:rPr lang="en-SG" dirty="0" err="1" smtClean="0"/>
              <a:t>Vall</a:t>
            </a:r>
            <a:r>
              <a:rPr lang="hr-HR" dirty="0" smtClean="0"/>
              <a:t>e</a:t>
            </a:r>
            <a:r>
              <a:rPr lang="en-SG" dirty="0" smtClean="0"/>
              <a:t>y the whole year round</a:t>
            </a:r>
          </a:p>
          <a:p>
            <a:r>
              <a:rPr lang="en-SG" dirty="0" smtClean="0"/>
              <a:t>Feeds on fish, water arts and leaches</a:t>
            </a:r>
          </a:p>
          <a:p>
            <a:r>
              <a:rPr lang="en-SG" dirty="0" smtClean="0"/>
              <a:t>It is critically</a:t>
            </a:r>
            <a:r>
              <a:rPr lang="hr-HR" dirty="0" smtClean="0"/>
              <a:t> </a:t>
            </a:r>
            <a:r>
              <a:rPr lang="en-SG" dirty="0" smtClean="0"/>
              <a:t>endangered </a:t>
            </a:r>
          </a:p>
          <a:p>
            <a:endParaRPr lang="hr-HR" dirty="0" smtClean="0"/>
          </a:p>
          <a:p>
            <a:endParaRPr lang="en-SG" dirty="0" smtClean="0"/>
          </a:p>
        </p:txBody>
      </p:sp>
      <p:pic>
        <p:nvPicPr>
          <p:cNvPr id="20482" name="Picture 2" descr="http://birds.nature4stock.com/wp-content/uploads/2009/02/phalacrocorax-pygmaeus-20080223-img_6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142984"/>
            <a:ext cx="3119438" cy="2078326"/>
          </a:xfrm>
          <a:prstGeom prst="rect">
            <a:avLst/>
          </a:prstGeom>
          <a:noFill/>
        </p:spPr>
      </p:pic>
      <p:pic>
        <p:nvPicPr>
          <p:cNvPr id="20484" name="Picture 4" descr="http://m8.i.pbase.com/o9/39/932039/1/151862398.ccvwY6Wi.DW5J4394p7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3116592" cy="2076430"/>
          </a:xfrm>
          <a:prstGeom prst="rect">
            <a:avLst/>
          </a:prstGeom>
          <a:noFill/>
        </p:spPr>
      </p:pic>
      <p:pic>
        <p:nvPicPr>
          <p:cNvPr id="20488" name="Picture 8" descr="http://www.scricciolo.com/immagini/maps/51-phalacrocorax.pygme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14952"/>
            <a:ext cx="3857620" cy="1543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Grey</a:t>
            </a:r>
            <a:r>
              <a:rPr lang="hr-HR" dirty="0" smtClean="0"/>
              <a:t> </a:t>
            </a:r>
            <a:r>
              <a:rPr lang="hr-HR" dirty="0" err="1" smtClean="0"/>
              <a:t>Heron</a:t>
            </a:r>
            <a:r>
              <a:rPr lang="hr-HR" dirty="0" smtClean="0"/>
              <a:t> (</a:t>
            </a:r>
            <a:r>
              <a:rPr lang="hr-HR" i="1" dirty="0" err="1" smtClean="0"/>
              <a:t>Ardea</a:t>
            </a:r>
            <a:r>
              <a:rPr lang="hr-HR" i="1" dirty="0" smtClean="0"/>
              <a:t> </a:t>
            </a:r>
            <a:r>
              <a:rPr lang="hr-HR" i="1" dirty="0" err="1" smtClean="0"/>
              <a:t>cinerea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72122" cy="5281634"/>
          </a:xfrm>
        </p:spPr>
        <p:txBody>
          <a:bodyPr/>
          <a:lstStyle/>
          <a:p>
            <a:r>
              <a:rPr lang="en-SG" dirty="0" smtClean="0"/>
              <a:t>Most common and widespread European heron</a:t>
            </a:r>
          </a:p>
          <a:p>
            <a:r>
              <a:rPr lang="en-SG" dirty="0" smtClean="0"/>
              <a:t>Lives near standing waters and on salt planes near the coastline</a:t>
            </a:r>
          </a:p>
          <a:p>
            <a:r>
              <a:rPr lang="en-SG" dirty="0" smtClean="0"/>
              <a:t>Lives in the </a:t>
            </a:r>
            <a:r>
              <a:rPr lang="en-SG" dirty="0" err="1" smtClean="0"/>
              <a:t>Neretva</a:t>
            </a:r>
            <a:r>
              <a:rPr lang="en-SG" dirty="0" smtClean="0"/>
              <a:t> Valley the whole year round, forms large, noisy colonies on trees near the water</a:t>
            </a:r>
          </a:p>
          <a:p>
            <a:r>
              <a:rPr lang="en-SG" dirty="0" smtClean="0"/>
              <a:t>Feeds on small fish, tadpoles, water insect larva</a:t>
            </a:r>
            <a:r>
              <a:rPr lang="hr-HR" dirty="0" smtClean="0"/>
              <a:t>e</a:t>
            </a:r>
            <a:r>
              <a:rPr lang="en-SG" dirty="0" smtClean="0"/>
              <a:t>, small crabs, mice and      </a:t>
            </a:r>
            <a:br>
              <a:rPr lang="en-SG" dirty="0" smtClean="0"/>
            </a:br>
            <a:r>
              <a:rPr lang="en-SG" dirty="0" smtClean="0"/>
              <a:t>                  other small mammals</a:t>
            </a:r>
            <a:endParaRPr lang="en-SG" dirty="0"/>
          </a:p>
        </p:txBody>
      </p:sp>
      <p:pic>
        <p:nvPicPr>
          <p:cNvPr id="21506" name="Picture 2" descr="http://ibc.lynxeds.com/files/pictures/zzy_71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914000"/>
            <a:ext cx="2430000" cy="1944000"/>
          </a:xfrm>
          <a:prstGeom prst="rect">
            <a:avLst/>
          </a:prstGeom>
          <a:noFill/>
        </p:spPr>
      </p:pic>
      <p:pic>
        <p:nvPicPr>
          <p:cNvPr id="21508" name="Picture 4" descr="http://m9.i.pbase.com/o2/60/469160/1/123363109.Cq0mrlyN._T1D0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14620"/>
            <a:ext cx="3071802" cy="2046589"/>
          </a:xfrm>
          <a:prstGeom prst="rect">
            <a:avLst/>
          </a:prstGeom>
          <a:noFill/>
        </p:spPr>
      </p:pic>
      <p:pic>
        <p:nvPicPr>
          <p:cNvPr id="21510" name="Picture 6" descr="http://www.naturephoto-cz.com/photos/birds/grey-heron-254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786082" cy="1857388"/>
          </a:xfrm>
          <a:prstGeom prst="rect">
            <a:avLst/>
          </a:prstGeom>
          <a:noFill/>
        </p:spPr>
      </p:pic>
      <p:pic>
        <p:nvPicPr>
          <p:cNvPr id="21512" name="Picture 8" descr="https://upload.wikimedia.org/wikipedia/commons/thumb/4/43/Ardea_cinerea_map.png/220px-Ardea_cinerea_ma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1190"/>
            <a:ext cx="2285984" cy="1776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168</TotalTime>
  <Words>726</Words>
  <Application>Microsoft Office PowerPoint</Application>
  <PresentationFormat>Prikaz na zaslonu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Izvorni</vt:lpstr>
      <vt:lpstr>The wild life in the Neretva Valley </vt:lpstr>
      <vt:lpstr>The Neretva River and its delta</vt:lpstr>
      <vt:lpstr>The Neretva River delta</vt:lpstr>
      <vt:lpstr>The ecology of the delta</vt:lpstr>
      <vt:lpstr>The bird life of the Neretva Valley</vt:lpstr>
      <vt:lpstr>Great Crested Grebe (Podiceps cristatus)</vt:lpstr>
      <vt:lpstr>Little Grebe (Tachybaptus ruficollis)</vt:lpstr>
      <vt:lpstr>Pygmy Cormorant (Phalacrocorax pygmeus)</vt:lpstr>
      <vt:lpstr>Grey Heron (Ardea cinerea)</vt:lpstr>
      <vt:lpstr>Mallard (Anas platyrhynchos)</vt:lpstr>
      <vt:lpstr>Marsh Harrier (Circus aeruginosus)</vt:lpstr>
      <vt:lpstr>Coot (Fulica atra) </vt:lpstr>
      <vt:lpstr>Mediterranean Horseshoe bat  (Rhinolophus euryale)</vt:lpstr>
      <vt:lpstr>Miller's Water Shrew (Neomys anomalus)</vt:lpstr>
      <vt:lpstr>Dalmatian yellow-bellied toad  (Bombina variegata)</vt:lpstr>
      <vt:lpstr>European tree frog (Hyla arborea)</vt:lpstr>
      <vt:lpstr>Dice snake (Natrix tessellata)</vt:lpstr>
      <vt:lpstr>European ratsnake (Zamenis situla)</vt:lpstr>
      <vt:lpstr>European Eel (Anguilla anguilla)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wild life in the Neretva valley</dc:title>
  <dc:creator>Modrić</dc:creator>
  <cp:lastModifiedBy>Modrić</cp:lastModifiedBy>
  <cp:revision>18</cp:revision>
  <dcterms:created xsi:type="dcterms:W3CDTF">2016-04-13T16:32:46Z</dcterms:created>
  <dcterms:modified xsi:type="dcterms:W3CDTF">2016-04-13T19:21:01Z</dcterms:modified>
</cp:coreProperties>
</file>