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64" r:id="rId4"/>
    <p:sldId id="257" r:id="rId5"/>
    <p:sldId id="258" r:id="rId6"/>
    <p:sldId id="265" r:id="rId7"/>
    <p:sldId id="266" r:id="rId8"/>
    <p:sldId id="259" r:id="rId9"/>
    <p:sldId id="267" r:id="rId10"/>
    <p:sldId id="261" r:id="rId11"/>
    <p:sldId id="268" r:id="rId12"/>
    <p:sldId id="263" r:id="rId13"/>
    <p:sldId id="270" r:id="rId14"/>
    <p:sldId id="271" r:id="rId15"/>
    <p:sldId id="269"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975" autoAdjust="0"/>
    <p:restoredTop sz="94660"/>
  </p:normalViewPr>
  <p:slideViewPr>
    <p:cSldViewPr snapToGrid="0">
      <p:cViewPr varScale="1">
        <p:scale>
          <a:sx n="88" d="100"/>
          <a:sy n="88" d="100"/>
        </p:scale>
        <p:origin x="-120" y="-18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it-IT" smtClean="0"/>
              <a:t>Fare clic per modificare lo stile del titolo</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4/13/2018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4/13/2018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257300" y="2909102"/>
            <a:ext cx="4800600" cy="299639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633864" y="2909102"/>
            <a:ext cx="4800600" cy="299639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pPr/>
              <a:t>4/13/2018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pPr/>
              <a:t>4/13/2018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pPr/>
              <a:t>‹N›</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pPr/>
              <a:t>4/13/2018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4/13/2018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Welcome to Mogliano</a:t>
            </a:r>
            <a:endParaRPr lang="it-IT" dirty="0"/>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xmlns="" val="405153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SAN GREGORIO</a:t>
            </a:r>
            <a:endParaRPr lang="it-IT" dirty="0">
              <a:solidFill>
                <a:srgbClr val="FF0000"/>
              </a:solidFill>
            </a:endParaRPr>
          </a:p>
        </p:txBody>
      </p:sp>
      <p:sp>
        <p:nvSpPr>
          <p:cNvPr id="3" name="Segnaposto contenuto 2"/>
          <p:cNvSpPr>
            <a:spLocks noGrp="1"/>
          </p:cNvSpPr>
          <p:nvPr>
            <p:ph idx="1"/>
          </p:nvPr>
        </p:nvSpPr>
        <p:spPr/>
        <p:txBody>
          <a:bodyPr/>
          <a:lstStyle/>
          <a:p>
            <a:r>
              <a:rPr lang="it-IT" dirty="0" smtClean="0"/>
              <a:t>In the </a:t>
            </a:r>
            <a:r>
              <a:rPr lang="it-IT" dirty="0" err="1" smtClean="0"/>
              <a:t>past</a:t>
            </a:r>
            <a:r>
              <a:rPr lang="it-IT" dirty="0" smtClean="0"/>
              <a:t> </a:t>
            </a:r>
            <a:r>
              <a:rPr lang="it-IT" dirty="0" err="1" smtClean="0"/>
              <a:t>called</a:t>
            </a:r>
            <a:r>
              <a:rPr lang="it-IT" dirty="0" smtClean="0"/>
              <a:t> «extra </a:t>
            </a:r>
            <a:r>
              <a:rPr lang="it-IT" dirty="0" err="1" smtClean="0"/>
              <a:t>moenia</a:t>
            </a:r>
            <a:r>
              <a:rPr lang="it-IT" dirty="0" smtClean="0"/>
              <a:t>» </a:t>
            </a:r>
            <a:r>
              <a:rPr lang="it-IT" dirty="0" err="1" smtClean="0"/>
              <a:t>because</a:t>
            </a:r>
            <a:r>
              <a:rPr lang="it-IT" dirty="0" smtClean="0"/>
              <a:t> </a:t>
            </a:r>
            <a:r>
              <a:rPr lang="it-IT" dirty="0" err="1" smtClean="0"/>
              <a:t>it</a:t>
            </a:r>
            <a:r>
              <a:rPr lang="it-IT" dirty="0" smtClean="0"/>
              <a:t> </a:t>
            </a:r>
            <a:r>
              <a:rPr lang="it-IT" dirty="0" err="1" smtClean="0"/>
              <a:t>was</a:t>
            </a:r>
            <a:r>
              <a:rPr lang="it-IT" dirty="0" smtClean="0"/>
              <a:t> </a:t>
            </a:r>
            <a:r>
              <a:rPr lang="it-IT" dirty="0" err="1" smtClean="0"/>
              <a:t>built</a:t>
            </a:r>
            <a:r>
              <a:rPr lang="it-IT" dirty="0" smtClean="0"/>
              <a:t> </a:t>
            </a:r>
            <a:r>
              <a:rPr lang="it-IT" dirty="0" err="1" smtClean="0"/>
              <a:t>next</a:t>
            </a:r>
            <a:r>
              <a:rPr lang="it-IT" dirty="0" smtClean="0"/>
              <a:t> to the </a:t>
            </a:r>
            <a:r>
              <a:rPr lang="it-IT" dirty="0" err="1" smtClean="0"/>
              <a:t>moat</a:t>
            </a:r>
            <a:r>
              <a:rPr lang="it-IT" dirty="0" smtClean="0"/>
              <a:t> </a:t>
            </a:r>
            <a:r>
              <a:rPr lang="it-IT" dirty="0" err="1" smtClean="0"/>
              <a:t>castle</a:t>
            </a:r>
            <a:r>
              <a:rPr lang="it-IT" dirty="0" smtClean="0"/>
              <a:t>.</a:t>
            </a:r>
          </a:p>
          <a:p>
            <a:r>
              <a:rPr lang="it-IT" dirty="0" err="1" smtClean="0"/>
              <a:t>it</a:t>
            </a:r>
            <a:r>
              <a:rPr lang="it-IT" dirty="0" smtClean="0"/>
              <a:t> </a:t>
            </a:r>
            <a:r>
              <a:rPr lang="it-IT" dirty="0" err="1" smtClean="0"/>
              <a:t>experienced</a:t>
            </a:r>
            <a:r>
              <a:rPr lang="it-IT" dirty="0" smtClean="0"/>
              <a:t> a </a:t>
            </a:r>
            <a:r>
              <a:rPr lang="it-IT" dirty="0" err="1" smtClean="0"/>
              <a:t>lot</a:t>
            </a:r>
            <a:r>
              <a:rPr lang="it-IT" dirty="0" smtClean="0"/>
              <a:t> of </a:t>
            </a:r>
            <a:r>
              <a:rPr lang="it-IT" dirty="0" err="1" smtClean="0"/>
              <a:t>changes</a:t>
            </a:r>
            <a:r>
              <a:rPr lang="it-IT" dirty="0" smtClean="0"/>
              <a:t> and the last of </a:t>
            </a:r>
            <a:r>
              <a:rPr lang="it-IT" dirty="0" err="1" smtClean="0"/>
              <a:t>them</a:t>
            </a:r>
            <a:r>
              <a:rPr lang="it-IT" dirty="0" smtClean="0"/>
              <a:t> </a:t>
            </a:r>
            <a:r>
              <a:rPr lang="it-IT" dirty="0" err="1" smtClean="0"/>
              <a:t>was</a:t>
            </a:r>
            <a:r>
              <a:rPr lang="it-IT" dirty="0" smtClean="0"/>
              <a:t> in the 1700, </a:t>
            </a:r>
            <a:r>
              <a:rPr lang="it-IT" dirty="0" err="1" smtClean="0"/>
              <a:t>when</a:t>
            </a:r>
            <a:r>
              <a:rPr lang="it-IT" dirty="0" smtClean="0"/>
              <a:t> the </a:t>
            </a:r>
            <a:r>
              <a:rPr lang="it-IT" dirty="0" err="1" smtClean="0"/>
              <a:t>presbitery</a:t>
            </a:r>
            <a:r>
              <a:rPr lang="it-IT" dirty="0" smtClean="0"/>
              <a:t> </a:t>
            </a:r>
            <a:r>
              <a:rPr lang="it-IT" dirty="0" err="1" smtClean="0"/>
              <a:t>was</a:t>
            </a:r>
            <a:r>
              <a:rPr lang="it-IT" dirty="0" smtClean="0"/>
              <a:t> </a:t>
            </a:r>
            <a:r>
              <a:rPr lang="it-IT" dirty="0" err="1" smtClean="0"/>
              <a:t>moved</a:t>
            </a:r>
            <a:r>
              <a:rPr lang="it-IT" dirty="0" smtClean="0"/>
              <a:t> to the </a:t>
            </a:r>
            <a:r>
              <a:rPr lang="it-IT" dirty="0" err="1" smtClean="0"/>
              <a:t>entrance</a:t>
            </a:r>
            <a:r>
              <a:rPr lang="it-IT" dirty="0" smtClean="0"/>
              <a:t> and </a:t>
            </a:r>
            <a:r>
              <a:rPr lang="it-IT" dirty="0" err="1" smtClean="0"/>
              <a:t>monumental</a:t>
            </a:r>
            <a:r>
              <a:rPr lang="it-IT" dirty="0" smtClean="0"/>
              <a:t> </a:t>
            </a:r>
            <a:r>
              <a:rPr lang="it-IT" dirty="0" err="1" smtClean="0"/>
              <a:t>stairs</a:t>
            </a:r>
            <a:r>
              <a:rPr lang="it-IT" dirty="0" smtClean="0"/>
              <a:t> </a:t>
            </a:r>
            <a:r>
              <a:rPr lang="it-IT" dirty="0" err="1" smtClean="0"/>
              <a:t>were</a:t>
            </a:r>
            <a:r>
              <a:rPr lang="it-IT" dirty="0" smtClean="0"/>
              <a:t> </a:t>
            </a:r>
            <a:r>
              <a:rPr lang="it-IT" dirty="0" err="1" smtClean="0"/>
              <a:t>added</a:t>
            </a:r>
            <a:r>
              <a:rPr lang="it-IT" dirty="0" smtClean="0"/>
              <a:t> to join the hall to the new </a:t>
            </a:r>
            <a:r>
              <a:rPr lang="it-IT" dirty="0" err="1" smtClean="0"/>
              <a:t>roads</a:t>
            </a:r>
            <a:r>
              <a:rPr lang="it-IT" dirty="0" smtClean="0"/>
              <a:t>.</a:t>
            </a:r>
          </a:p>
          <a:p>
            <a:r>
              <a:rPr lang="it-IT" dirty="0" smtClean="0"/>
              <a:t>Inside, </a:t>
            </a:r>
            <a:r>
              <a:rPr lang="it-IT" dirty="0" err="1" smtClean="0"/>
              <a:t>there</a:t>
            </a:r>
            <a:r>
              <a:rPr lang="it-IT" dirty="0" smtClean="0"/>
              <a:t> are an altar </a:t>
            </a:r>
            <a:r>
              <a:rPr lang="it-IT" dirty="0" err="1" smtClean="0"/>
              <a:t>piece</a:t>
            </a:r>
            <a:r>
              <a:rPr lang="it-IT" dirty="0" smtClean="0"/>
              <a:t> of «Durante Nobili da Caldarola» and an </a:t>
            </a:r>
            <a:r>
              <a:rPr lang="it-IT" dirty="0" err="1" smtClean="0"/>
              <a:t>interesting</a:t>
            </a:r>
            <a:r>
              <a:rPr lang="it-IT" dirty="0" smtClean="0"/>
              <a:t> </a:t>
            </a:r>
            <a:r>
              <a:rPr lang="it-IT" dirty="0" err="1" smtClean="0"/>
              <a:t>picture</a:t>
            </a:r>
            <a:r>
              <a:rPr lang="it-IT" dirty="0" smtClean="0"/>
              <a:t> from G.B. Fagiani, </a:t>
            </a:r>
            <a:r>
              <a:rPr lang="it-IT" dirty="0" err="1" smtClean="0"/>
              <a:t>showing</a:t>
            </a:r>
            <a:r>
              <a:rPr lang="it-IT" dirty="0" smtClean="0"/>
              <a:t> Mogliano </a:t>
            </a:r>
            <a:r>
              <a:rPr lang="it-IT" dirty="0" err="1" smtClean="0"/>
              <a:t>as</a:t>
            </a:r>
            <a:r>
              <a:rPr lang="it-IT" dirty="0" smtClean="0"/>
              <a:t> </a:t>
            </a:r>
            <a:r>
              <a:rPr lang="it-IT" dirty="0" err="1" smtClean="0"/>
              <a:t>it</a:t>
            </a:r>
            <a:r>
              <a:rPr lang="it-IT" dirty="0" smtClean="0"/>
              <a:t> </a:t>
            </a:r>
            <a:r>
              <a:rPr lang="it-IT" dirty="0" err="1" smtClean="0"/>
              <a:t>was</a:t>
            </a:r>
            <a:r>
              <a:rPr lang="it-IT" dirty="0" smtClean="0"/>
              <a:t> in </a:t>
            </a:r>
            <a:r>
              <a:rPr lang="it-IT" dirty="0"/>
              <a:t>the 18th </a:t>
            </a:r>
            <a:r>
              <a:rPr lang="it-IT" dirty="0" err="1" smtClean="0"/>
              <a:t>century</a:t>
            </a:r>
            <a:r>
              <a:rPr lang="it-IT" dirty="0" smtClean="0"/>
              <a:t>.</a:t>
            </a:r>
          </a:p>
          <a:p>
            <a:r>
              <a:rPr lang="it-IT" dirty="0" err="1" smtClean="0"/>
              <a:t>After</a:t>
            </a:r>
            <a:r>
              <a:rPr lang="it-IT" dirty="0" smtClean="0"/>
              <a:t> a </a:t>
            </a:r>
            <a:r>
              <a:rPr lang="it-IT" dirty="0" err="1" smtClean="0"/>
              <a:t>recent</a:t>
            </a:r>
            <a:r>
              <a:rPr lang="it-IT" dirty="0" smtClean="0"/>
              <a:t> </a:t>
            </a:r>
            <a:r>
              <a:rPr lang="it-IT" dirty="0" err="1" smtClean="0"/>
              <a:t>restoration</a:t>
            </a:r>
            <a:r>
              <a:rPr lang="it-IT" dirty="0" smtClean="0"/>
              <a:t>,  the </a:t>
            </a:r>
            <a:r>
              <a:rPr lang="it-IT" dirty="0" err="1" smtClean="0"/>
              <a:t>church</a:t>
            </a:r>
            <a:r>
              <a:rPr lang="it-IT" dirty="0" smtClean="0"/>
              <a:t> </a:t>
            </a:r>
            <a:r>
              <a:rPr lang="it-IT" dirty="0" err="1" smtClean="0"/>
              <a:t>was</a:t>
            </a:r>
            <a:r>
              <a:rPr lang="it-IT" dirty="0" smtClean="0"/>
              <a:t> </a:t>
            </a:r>
            <a:r>
              <a:rPr lang="it-IT" dirty="0" err="1" smtClean="0"/>
              <a:t>opened</a:t>
            </a:r>
            <a:r>
              <a:rPr lang="it-IT" dirty="0" smtClean="0"/>
              <a:t> to the public </a:t>
            </a:r>
            <a:r>
              <a:rPr lang="it-IT" dirty="0" err="1" smtClean="0"/>
              <a:t>again</a:t>
            </a:r>
            <a:r>
              <a:rPr lang="it-IT" dirty="0" smtClean="0"/>
              <a:t>.</a:t>
            </a:r>
            <a:endParaRPr lang="it-IT" dirty="0"/>
          </a:p>
        </p:txBody>
      </p:sp>
    </p:spTree>
    <p:extLst>
      <p:ext uri="{BB962C8B-B14F-4D97-AF65-F5344CB8AC3E}">
        <p14:creationId xmlns:p14="http://schemas.microsoft.com/office/powerpoint/2010/main" xmlns="" val="16356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2060"/>
                </a:solidFill>
              </a:rPr>
              <a:t>LA ROCCA</a:t>
            </a:r>
            <a:endParaRPr lang="it-IT" dirty="0">
              <a:solidFill>
                <a:srgbClr val="002060"/>
              </a:solidFill>
            </a:endParaRP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755557" y="1734292"/>
            <a:ext cx="6870356" cy="4580237"/>
          </a:xfrm>
        </p:spPr>
      </p:pic>
    </p:spTree>
    <p:extLst>
      <p:ext uri="{BB962C8B-B14F-4D97-AF65-F5344CB8AC3E}">
        <p14:creationId xmlns:p14="http://schemas.microsoft.com/office/powerpoint/2010/main" xmlns="" val="123025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2060"/>
                </a:solidFill>
              </a:rPr>
              <a:t>LA ROCCA</a:t>
            </a:r>
            <a:endParaRPr lang="it-IT" dirty="0">
              <a:solidFill>
                <a:srgbClr val="002060"/>
              </a:solidFill>
            </a:endParaRPr>
          </a:p>
        </p:txBody>
      </p:sp>
      <p:sp>
        <p:nvSpPr>
          <p:cNvPr id="3" name="Segnaposto contenuto 2"/>
          <p:cNvSpPr>
            <a:spLocks noGrp="1"/>
          </p:cNvSpPr>
          <p:nvPr>
            <p:ph idx="1"/>
          </p:nvPr>
        </p:nvSpPr>
        <p:spPr/>
        <p:txBody>
          <a:bodyPr/>
          <a:lstStyle/>
          <a:p>
            <a:r>
              <a:rPr lang="it-IT" dirty="0" smtClean="0"/>
              <a:t>The </a:t>
            </a:r>
            <a:r>
              <a:rPr lang="it-IT" dirty="0" err="1" smtClean="0"/>
              <a:t>fortress</a:t>
            </a:r>
            <a:r>
              <a:rPr lang="it-IT" dirty="0" smtClean="0"/>
              <a:t> of Mogliano, of </a:t>
            </a:r>
            <a:r>
              <a:rPr lang="it-IT" dirty="0" err="1" smtClean="0"/>
              <a:t>which</a:t>
            </a:r>
            <a:r>
              <a:rPr lang="it-IT" dirty="0" smtClean="0"/>
              <a:t> </a:t>
            </a:r>
            <a:r>
              <a:rPr lang="it-IT" dirty="0" err="1" smtClean="0"/>
              <a:t>only</a:t>
            </a:r>
            <a:r>
              <a:rPr lang="it-IT" dirty="0" smtClean="0"/>
              <a:t> the </a:t>
            </a:r>
            <a:r>
              <a:rPr lang="it-IT" dirty="0" err="1" smtClean="0"/>
              <a:t>bastions</a:t>
            </a:r>
            <a:r>
              <a:rPr lang="it-IT" dirty="0" smtClean="0"/>
              <a:t> </a:t>
            </a:r>
            <a:r>
              <a:rPr lang="it-IT" dirty="0" err="1" smtClean="0"/>
              <a:t>remain</a:t>
            </a:r>
            <a:r>
              <a:rPr lang="it-IT" dirty="0" smtClean="0"/>
              <a:t> </a:t>
            </a:r>
            <a:r>
              <a:rPr lang="it-IT" dirty="0" err="1" smtClean="0"/>
              <a:t>nowadays</a:t>
            </a:r>
            <a:r>
              <a:rPr lang="it-IT" dirty="0" smtClean="0"/>
              <a:t>, </a:t>
            </a:r>
            <a:r>
              <a:rPr lang="it-IT" dirty="0" err="1" smtClean="0"/>
              <a:t>is</a:t>
            </a:r>
            <a:r>
              <a:rPr lang="it-IT" dirty="0" smtClean="0"/>
              <a:t> the best </a:t>
            </a:r>
            <a:r>
              <a:rPr lang="it-IT" dirty="0" err="1" smtClean="0"/>
              <a:t>place</a:t>
            </a:r>
            <a:r>
              <a:rPr lang="it-IT" dirty="0" smtClean="0"/>
              <a:t> to </a:t>
            </a:r>
            <a:r>
              <a:rPr lang="it-IT" dirty="0" err="1" smtClean="0"/>
              <a:t>admire</a:t>
            </a:r>
            <a:r>
              <a:rPr lang="it-IT" dirty="0" smtClean="0"/>
              <a:t> the panorama.</a:t>
            </a:r>
          </a:p>
          <a:p>
            <a:r>
              <a:rPr lang="it-IT" dirty="0" smtClean="0"/>
              <a:t>Inside of </a:t>
            </a:r>
            <a:r>
              <a:rPr lang="it-IT" dirty="0" err="1" smtClean="0"/>
              <a:t>it</a:t>
            </a:r>
            <a:r>
              <a:rPr lang="it-IT" dirty="0" smtClean="0"/>
              <a:t> </a:t>
            </a:r>
            <a:r>
              <a:rPr lang="it-IT" dirty="0" err="1" smtClean="0"/>
              <a:t>there</a:t>
            </a:r>
            <a:r>
              <a:rPr lang="it-IT" dirty="0" smtClean="0"/>
              <a:t> </a:t>
            </a:r>
            <a:r>
              <a:rPr lang="it-IT" dirty="0" err="1" smtClean="0"/>
              <a:t>was</a:t>
            </a:r>
            <a:r>
              <a:rPr lang="it-IT" dirty="0" smtClean="0"/>
              <a:t> S. Maria del </a:t>
            </a:r>
            <a:r>
              <a:rPr lang="it-IT" dirty="0" err="1" smtClean="0"/>
              <a:t>Suffragio’s</a:t>
            </a:r>
            <a:r>
              <a:rPr lang="it-IT" dirty="0" smtClean="0"/>
              <a:t> </a:t>
            </a:r>
            <a:r>
              <a:rPr lang="it-IT" dirty="0" err="1" smtClean="0"/>
              <a:t>church</a:t>
            </a:r>
            <a:r>
              <a:rPr lang="it-IT" dirty="0" smtClean="0"/>
              <a:t>, </a:t>
            </a:r>
            <a:r>
              <a:rPr lang="it-IT" dirty="0" err="1" smtClean="0"/>
              <a:t>but</a:t>
            </a:r>
            <a:r>
              <a:rPr lang="it-IT" dirty="0" smtClean="0"/>
              <a:t> </a:t>
            </a:r>
            <a:r>
              <a:rPr lang="it-IT" dirty="0" err="1" smtClean="0"/>
              <a:t>today</a:t>
            </a:r>
            <a:r>
              <a:rPr lang="it-IT" dirty="0" smtClean="0"/>
              <a:t> </a:t>
            </a:r>
            <a:r>
              <a:rPr lang="it-IT" dirty="0" err="1" smtClean="0"/>
              <a:t>it</a:t>
            </a:r>
            <a:r>
              <a:rPr lang="it-IT" dirty="0" smtClean="0"/>
              <a:t> </a:t>
            </a:r>
            <a:r>
              <a:rPr lang="it-IT" dirty="0" err="1" smtClean="0"/>
              <a:t>is</a:t>
            </a:r>
            <a:r>
              <a:rPr lang="it-IT" dirty="0" smtClean="0"/>
              <a:t> </a:t>
            </a:r>
            <a:r>
              <a:rPr lang="it-IT" dirty="0" err="1" smtClean="0"/>
              <a:t>unholy</a:t>
            </a:r>
            <a:r>
              <a:rPr lang="it-IT" dirty="0" smtClean="0"/>
              <a:t>.</a:t>
            </a:r>
          </a:p>
          <a:p>
            <a:r>
              <a:rPr lang="it-IT" dirty="0" err="1" smtClean="0"/>
              <a:t>It</a:t>
            </a:r>
            <a:r>
              <a:rPr lang="it-IT" dirty="0" smtClean="0"/>
              <a:t> </a:t>
            </a:r>
            <a:r>
              <a:rPr lang="it-IT" dirty="0" err="1" smtClean="0"/>
              <a:t>was</a:t>
            </a:r>
            <a:r>
              <a:rPr lang="it-IT" dirty="0" smtClean="0"/>
              <a:t> </a:t>
            </a:r>
            <a:r>
              <a:rPr lang="it-IT" dirty="0" err="1" smtClean="0"/>
              <a:t>built</a:t>
            </a:r>
            <a:r>
              <a:rPr lang="it-IT" dirty="0" smtClean="0"/>
              <a:t> in 1698 and </a:t>
            </a:r>
            <a:r>
              <a:rPr lang="it-IT" dirty="0" err="1" smtClean="0"/>
              <a:t>expanded</a:t>
            </a:r>
            <a:r>
              <a:rPr lang="it-IT" dirty="0" smtClean="0"/>
              <a:t> in the end of 1700.</a:t>
            </a:r>
          </a:p>
          <a:p>
            <a:r>
              <a:rPr lang="it-IT" dirty="0" smtClean="0"/>
              <a:t>From the </a:t>
            </a:r>
            <a:r>
              <a:rPr lang="it-IT" dirty="0" err="1" smtClean="0"/>
              <a:t>fortress</a:t>
            </a:r>
            <a:r>
              <a:rPr lang="it-IT" dirty="0" smtClean="0"/>
              <a:t> </a:t>
            </a:r>
            <a:r>
              <a:rPr lang="it-IT" dirty="0" err="1" smtClean="0"/>
              <a:t>it</a:t>
            </a:r>
            <a:r>
              <a:rPr lang="it-IT" dirty="0" smtClean="0"/>
              <a:t> </a:t>
            </a:r>
            <a:r>
              <a:rPr lang="it-IT" dirty="0" err="1" smtClean="0"/>
              <a:t>is</a:t>
            </a:r>
            <a:r>
              <a:rPr lang="it-IT" dirty="0" smtClean="0"/>
              <a:t> </a:t>
            </a:r>
            <a:r>
              <a:rPr lang="it-IT" dirty="0" err="1" smtClean="0"/>
              <a:t>possible</a:t>
            </a:r>
            <a:r>
              <a:rPr lang="it-IT" dirty="0" smtClean="0"/>
              <a:t> to </a:t>
            </a:r>
            <a:r>
              <a:rPr lang="it-IT" dirty="0" err="1" smtClean="0"/>
              <a:t>see</a:t>
            </a:r>
            <a:r>
              <a:rPr lang="it-IT" dirty="0" smtClean="0"/>
              <a:t> S. Michele </a:t>
            </a:r>
            <a:r>
              <a:rPr lang="it-IT" dirty="0" err="1" smtClean="0"/>
              <a:t>ancient</a:t>
            </a:r>
            <a:r>
              <a:rPr lang="it-IT" dirty="0" smtClean="0"/>
              <a:t> hospital, </a:t>
            </a:r>
            <a:r>
              <a:rPr lang="it-IT" dirty="0" err="1" smtClean="0"/>
              <a:t>built</a:t>
            </a:r>
            <a:r>
              <a:rPr lang="it-IT" dirty="0" smtClean="0"/>
              <a:t> in 1782, and the </a:t>
            </a:r>
            <a:r>
              <a:rPr lang="it-IT" dirty="0" err="1" smtClean="0"/>
              <a:t>autopalace</a:t>
            </a:r>
            <a:r>
              <a:rPr lang="it-IT" dirty="0" smtClean="0"/>
              <a:t>, a </a:t>
            </a:r>
            <a:r>
              <a:rPr lang="it-IT" dirty="0" err="1" smtClean="0"/>
              <a:t>complex</a:t>
            </a:r>
            <a:r>
              <a:rPr lang="it-IT" dirty="0" smtClean="0"/>
              <a:t> in liberty style, the </a:t>
            </a:r>
            <a:r>
              <a:rPr lang="it-IT" dirty="0" err="1" smtClean="0"/>
              <a:t>ancient</a:t>
            </a:r>
            <a:r>
              <a:rPr lang="it-IT" dirty="0" smtClean="0"/>
              <a:t> </a:t>
            </a:r>
            <a:r>
              <a:rPr lang="it-IT" dirty="0" err="1" smtClean="0"/>
              <a:t>pullman’s</a:t>
            </a:r>
            <a:r>
              <a:rPr lang="it-IT" dirty="0" smtClean="0"/>
              <a:t> garage, </a:t>
            </a:r>
            <a:r>
              <a:rPr lang="it-IT" dirty="0" err="1" smtClean="0"/>
              <a:t>today</a:t>
            </a:r>
            <a:r>
              <a:rPr lang="it-IT" dirty="0" smtClean="0"/>
              <a:t> </a:t>
            </a:r>
            <a:r>
              <a:rPr lang="it-IT" dirty="0" err="1" smtClean="0"/>
              <a:t>restored</a:t>
            </a:r>
            <a:r>
              <a:rPr lang="it-IT" dirty="0" smtClean="0"/>
              <a:t> and </a:t>
            </a:r>
            <a:r>
              <a:rPr lang="it-IT" dirty="0" err="1" smtClean="0"/>
              <a:t>reconverted</a:t>
            </a:r>
            <a:r>
              <a:rPr lang="it-IT" dirty="0" smtClean="0"/>
              <a:t> in an </a:t>
            </a:r>
            <a:r>
              <a:rPr lang="it-IT" dirty="0" err="1" smtClean="0"/>
              <a:t>exhibition</a:t>
            </a:r>
            <a:r>
              <a:rPr lang="it-IT" dirty="0" smtClean="0"/>
              <a:t> </a:t>
            </a:r>
            <a:r>
              <a:rPr lang="it-IT" dirty="0" err="1" smtClean="0"/>
              <a:t>place</a:t>
            </a:r>
            <a:r>
              <a:rPr lang="it-IT" dirty="0" smtClean="0"/>
              <a:t>.</a:t>
            </a:r>
            <a:endParaRPr lang="it-IT" dirty="0"/>
          </a:p>
        </p:txBody>
      </p:sp>
    </p:spTree>
    <p:extLst>
      <p:ext uri="{BB962C8B-B14F-4D97-AF65-F5344CB8AC3E}">
        <p14:creationId xmlns:p14="http://schemas.microsoft.com/office/powerpoint/2010/main" xmlns="" val="153960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71238" y="382385"/>
            <a:ext cx="10158761" cy="777342"/>
          </a:xfrm>
        </p:spPr>
        <p:txBody>
          <a:bodyPr>
            <a:normAutofit/>
          </a:bodyPr>
          <a:lstStyle/>
          <a:p>
            <a:pPr algn="ctr"/>
            <a:r>
              <a:rPr lang="it-IT" sz="4000" dirty="0" err="1" smtClean="0">
                <a:solidFill>
                  <a:srgbClr val="008000"/>
                </a:solidFill>
                <a:latin typeface="Arial Rounded MT Bold" pitchFamily="34" charset="0"/>
              </a:rPr>
              <a:t>Abbadia</a:t>
            </a:r>
            <a:r>
              <a:rPr lang="it-IT" sz="4000" dirty="0" smtClean="0">
                <a:solidFill>
                  <a:srgbClr val="008000"/>
                </a:solidFill>
                <a:latin typeface="Arial Rounded MT Bold" pitchFamily="34" charset="0"/>
              </a:rPr>
              <a:t> di </a:t>
            </a:r>
            <a:r>
              <a:rPr lang="it-IT" sz="4000" dirty="0" err="1" smtClean="0">
                <a:solidFill>
                  <a:srgbClr val="008000"/>
                </a:solidFill>
                <a:latin typeface="Arial Rounded MT Bold" pitchFamily="34" charset="0"/>
              </a:rPr>
              <a:t>fiastra</a:t>
            </a:r>
            <a:endParaRPr lang="it-IT" sz="4000" dirty="0">
              <a:solidFill>
                <a:srgbClr val="008000"/>
              </a:solidFill>
              <a:latin typeface="Arial Rounded MT Bold" pitchFamily="34"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2408663" y="1111753"/>
            <a:ext cx="7917366" cy="525703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8215" y="382385"/>
            <a:ext cx="10381785" cy="6152230"/>
          </a:xfrm>
        </p:spPr>
        <p:txBody>
          <a:bodyPr>
            <a:normAutofit/>
          </a:bodyPr>
          <a:lstStyle/>
          <a:p>
            <a:r>
              <a:rPr lang="it-IT" sz="2400" dirty="0" smtClean="0">
                <a:solidFill>
                  <a:srgbClr val="002060"/>
                </a:solidFill>
                <a:latin typeface="Arial Rounded MT Bold" pitchFamily="34" charset="0"/>
              </a:rPr>
              <a:t>The </a:t>
            </a:r>
            <a:r>
              <a:rPr lang="it-IT" sz="2400" dirty="0" err="1" smtClean="0">
                <a:solidFill>
                  <a:srgbClr val="002060"/>
                </a:solidFill>
                <a:latin typeface="Arial Rounded MT Bold" pitchFamily="34" charset="0"/>
              </a:rPr>
              <a:t>abbey</a:t>
            </a:r>
            <a:r>
              <a:rPr lang="it-IT" sz="2400" dirty="0" smtClean="0">
                <a:solidFill>
                  <a:srgbClr val="002060"/>
                </a:solidFill>
                <a:latin typeface="Arial Rounded MT Bold" pitchFamily="34" charset="0"/>
              </a:rPr>
              <a:t> and </a:t>
            </a:r>
            <a:r>
              <a:rPr lang="it-IT" sz="2400" dirty="0" err="1" smtClean="0">
                <a:solidFill>
                  <a:srgbClr val="002060"/>
                </a:solidFill>
                <a:latin typeface="Arial Rounded MT Bold" pitchFamily="34" charset="0"/>
              </a:rPr>
              <a:t>its</a:t>
            </a:r>
            <a:r>
              <a:rPr lang="it-IT" sz="2400" dirty="0" smtClean="0">
                <a:solidFill>
                  <a:srgbClr val="002060"/>
                </a:solidFill>
                <a:latin typeface="Arial Rounded MT Bold" pitchFamily="34" charset="0"/>
              </a:rPr>
              <a:t> </a:t>
            </a:r>
            <a:r>
              <a:rPr lang="it-IT" sz="2400" dirty="0" err="1" smtClean="0">
                <a:solidFill>
                  <a:srgbClr val="002060"/>
                </a:solidFill>
                <a:latin typeface="Arial Rounded MT Bold" pitchFamily="34" charset="0"/>
              </a:rPr>
              <a:t>history</a:t>
            </a:r>
            <a:r>
              <a:rPr lang="it-IT" sz="2400" dirty="0" smtClean="0">
                <a:solidFill>
                  <a:srgbClr val="002060"/>
                </a:solidFill>
                <a:latin typeface="Arial Rounded MT Bold" pitchFamily="34" charset="0"/>
              </a:rPr>
              <a:t>        </a:t>
            </a:r>
            <a:r>
              <a:rPr lang="it-IT" sz="2400" dirty="0" smtClean="0">
                <a:solidFill>
                  <a:srgbClr val="008000"/>
                </a:solidFill>
                <a:latin typeface="Arial Rounded MT Bold" pitchFamily="34" charset="0"/>
              </a:rPr>
              <a:t>The </a:t>
            </a:r>
            <a:r>
              <a:rPr lang="it-IT" sz="2400" dirty="0" err="1" smtClean="0">
                <a:solidFill>
                  <a:srgbClr val="008000"/>
                </a:solidFill>
                <a:latin typeface="Arial Rounded MT Bold" pitchFamily="34" charset="0"/>
              </a:rPr>
              <a:t>natural</a:t>
            </a:r>
            <a:r>
              <a:rPr lang="it-IT" sz="2400" dirty="0" smtClean="0">
                <a:solidFill>
                  <a:srgbClr val="008000"/>
                </a:solidFill>
                <a:latin typeface="Arial Rounded MT Bold" pitchFamily="34" charset="0"/>
              </a:rPr>
              <a:t> </a:t>
            </a:r>
            <a:r>
              <a:rPr lang="it-IT" sz="2400" dirty="0" err="1" smtClean="0">
                <a:solidFill>
                  <a:srgbClr val="008000"/>
                </a:solidFill>
                <a:latin typeface="Arial Rounded MT Bold" pitchFamily="34" charset="0"/>
              </a:rPr>
              <a:t>reserve</a:t>
            </a:r>
            <a:r>
              <a:rPr lang="it-IT" sz="2400" dirty="0" smtClean="0">
                <a:solidFill>
                  <a:srgbClr val="008000"/>
                </a:solidFill>
                <a:latin typeface="Arial Rounded MT Bold" pitchFamily="34" charset="0"/>
              </a:rPr>
              <a:t/>
            </a:r>
            <a:br>
              <a:rPr lang="it-IT" sz="2400" dirty="0" smtClean="0">
                <a:solidFill>
                  <a:srgbClr val="008000"/>
                </a:solidFill>
                <a:latin typeface="Arial Rounded MT Bold" pitchFamily="34" charset="0"/>
              </a:rPr>
            </a:br>
            <a:r>
              <a:rPr lang="it-IT" sz="2400" dirty="0" smtClean="0">
                <a:solidFill>
                  <a:srgbClr val="008000"/>
                </a:solidFill>
                <a:latin typeface="Arial Rounded MT Bold" pitchFamily="34" charset="0"/>
              </a:rPr>
              <a:t>                                                                  </a:t>
            </a:r>
            <a:r>
              <a:rPr lang="it-IT" sz="2400" dirty="0" err="1" smtClean="0">
                <a:solidFill>
                  <a:srgbClr val="008000"/>
                </a:solidFill>
                <a:latin typeface="Arial Rounded MT Bold" pitchFamily="34" charset="0"/>
              </a:rPr>
              <a:t>an</a:t>
            </a:r>
            <a:r>
              <a:rPr lang="it-IT" sz="2400" dirty="0" smtClean="0">
                <a:solidFill>
                  <a:srgbClr val="008000"/>
                </a:solidFill>
                <a:latin typeface="Arial Rounded MT Bold" pitchFamily="34" charset="0"/>
              </a:rPr>
              <a:t> </a:t>
            </a:r>
            <a:r>
              <a:rPr lang="it-IT" sz="2400" dirty="0" err="1" smtClean="0">
                <a:solidFill>
                  <a:srgbClr val="008000"/>
                </a:solidFill>
                <a:latin typeface="Arial Rounded MT Bold" pitchFamily="34" charset="0"/>
              </a:rPr>
              <a:t>ecosystem</a:t>
            </a:r>
            <a:endParaRPr lang="it-IT" sz="2400" dirty="0">
              <a:solidFill>
                <a:srgbClr val="008000"/>
              </a:solidFill>
              <a:latin typeface="Arial Rounded MT Bold" pitchFamily="34"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1224427" y="936702"/>
            <a:ext cx="1605465" cy="1204099"/>
          </a:xfrm>
          <a:prstGeom prst="rect">
            <a:avLst/>
          </a:prstGeom>
          <a:noFill/>
          <a:ln w="9525">
            <a:noFill/>
            <a:miter lim="800000"/>
            <a:headEnd/>
            <a:tailEnd/>
          </a:ln>
          <a:effectLst/>
        </p:spPr>
      </p:pic>
      <p:sp>
        <p:nvSpPr>
          <p:cNvPr id="7" name="Rettangolo 6"/>
          <p:cNvSpPr/>
          <p:nvPr/>
        </p:nvSpPr>
        <p:spPr>
          <a:xfrm>
            <a:off x="3003395" y="1143220"/>
            <a:ext cx="3508917" cy="923330"/>
          </a:xfrm>
          <a:prstGeom prst="rect">
            <a:avLst/>
          </a:prstGeom>
        </p:spPr>
        <p:txBody>
          <a:bodyPr wrap="square">
            <a:spAutoFit/>
          </a:bodyPr>
          <a:lstStyle/>
          <a:p>
            <a:r>
              <a:rPr lang="en-US" dirty="0" smtClean="0"/>
              <a:t>The monastery premises are still very similar to their medieval structure.</a:t>
            </a:r>
            <a:endParaRPr lang="it-IT" dirty="0"/>
          </a:p>
        </p:txBody>
      </p:sp>
      <p:pic>
        <p:nvPicPr>
          <p:cNvPr id="2051" name="Picture 3" descr="C:\Users\marta-pc\Desktop\abbadiadifiastra chiostro.jpg"/>
          <p:cNvPicPr>
            <a:picLocks noChangeAspect="1" noChangeArrowheads="1"/>
          </p:cNvPicPr>
          <p:nvPr/>
        </p:nvPicPr>
        <p:blipFill>
          <a:blip r:embed="rId3"/>
          <a:srcRect/>
          <a:stretch>
            <a:fillRect/>
          </a:stretch>
        </p:blipFill>
        <p:spPr bwMode="auto">
          <a:xfrm>
            <a:off x="1578129" y="3813717"/>
            <a:ext cx="3318180" cy="865612"/>
          </a:xfrm>
          <a:prstGeom prst="rect">
            <a:avLst/>
          </a:prstGeom>
          <a:noFill/>
        </p:spPr>
      </p:pic>
      <p:sp>
        <p:nvSpPr>
          <p:cNvPr id="9" name="Rettangolo 8"/>
          <p:cNvSpPr/>
          <p:nvPr/>
        </p:nvSpPr>
        <p:spPr>
          <a:xfrm>
            <a:off x="1576039" y="4728118"/>
            <a:ext cx="3598127" cy="1754326"/>
          </a:xfrm>
          <a:prstGeom prst="rect">
            <a:avLst/>
          </a:prstGeom>
        </p:spPr>
        <p:txBody>
          <a:bodyPr wrap="square">
            <a:spAutoFit/>
          </a:bodyPr>
          <a:lstStyle/>
          <a:p>
            <a:r>
              <a:rPr lang="en-US" dirty="0" smtClean="0"/>
              <a:t>The cloister, as we see it now, was restored by the cardinals in </a:t>
            </a:r>
            <a:r>
              <a:rPr lang="en-US" dirty="0" err="1" smtClean="0"/>
              <a:t>commendam</a:t>
            </a:r>
            <a:r>
              <a:rPr lang="en-US" dirty="0" smtClean="0"/>
              <a:t>. The well in the centre was used to draw water from a cistern that collected rain water from the roofs.</a:t>
            </a:r>
            <a:endParaRPr lang="it-IT" dirty="0"/>
          </a:p>
        </p:txBody>
      </p:sp>
      <p:pic>
        <p:nvPicPr>
          <p:cNvPr id="2052" name="Picture 4" descr="C:\Users\marta-pc\Desktop\esterno abbadia.jpg"/>
          <p:cNvPicPr>
            <a:picLocks noChangeAspect="1" noChangeArrowheads="1"/>
          </p:cNvPicPr>
          <p:nvPr/>
        </p:nvPicPr>
        <p:blipFill>
          <a:blip r:embed="rId4"/>
          <a:srcRect/>
          <a:stretch>
            <a:fillRect/>
          </a:stretch>
        </p:blipFill>
        <p:spPr bwMode="auto">
          <a:xfrm>
            <a:off x="900925" y="2230244"/>
            <a:ext cx="2577825" cy="1550601"/>
          </a:xfrm>
          <a:prstGeom prst="rect">
            <a:avLst/>
          </a:prstGeom>
          <a:noFill/>
        </p:spPr>
      </p:pic>
      <p:pic>
        <p:nvPicPr>
          <p:cNvPr id="2053" name="Picture 5" descr="C:\Users\marta-pc\Desktop\interno chiesa.jpg"/>
          <p:cNvPicPr>
            <a:picLocks noChangeAspect="1" noChangeArrowheads="1"/>
          </p:cNvPicPr>
          <p:nvPr/>
        </p:nvPicPr>
        <p:blipFill>
          <a:blip r:embed="rId5"/>
          <a:srcRect/>
          <a:stretch>
            <a:fillRect/>
          </a:stretch>
        </p:blipFill>
        <p:spPr bwMode="auto">
          <a:xfrm>
            <a:off x="3546088" y="2213016"/>
            <a:ext cx="2112514" cy="1582347"/>
          </a:xfrm>
          <a:prstGeom prst="rect">
            <a:avLst/>
          </a:prstGeom>
          <a:noFill/>
        </p:spPr>
      </p:pic>
      <p:pic>
        <p:nvPicPr>
          <p:cNvPr id="2054" name="Picture 6" descr="C:\Users\marta-pc\Desktop\RiservaFiastraFiume.jpg"/>
          <p:cNvPicPr>
            <a:picLocks noChangeAspect="1" noChangeArrowheads="1"/>
          </p:cNvPicPr>
          <p:nvPr/>
        </p:nvPicPr>
        <p:blipFill>
          <a:blip r:embed="rId6"/>
          <a:srcRect/>
          <a:stretch>
            <a:fillRect/>
          </a:stretch>
        </p:blipFill>
        <p:spPr bwMode="auto">
          <a:xfrm>
            <a:off x="6930832" y="5012475"/>
            <a:ext cx="2369285" cy="1577895"/>
          </a:xfrm>
          <a:prstGeom prst="rect">
            <a:avLst/>
          </a:prstGeom>
          <a:noFill/>
        </p:spPr>
      </p:pic>
      <p:pic>
        <p:nvPicPr>
          <p:cNvPr id="2056" name="Picture 8"/>
          <p:cNvPicPr>
            <a:picLocks noChangeAspect="1" noChangeArrowheads="1"/>
          </p:cNvPicPr>
          <p:nvPr/>
        </p:nvPicPr>
        <p:blipFill>
          <a:blip r:embed="rId7"/>
          <a:srcRect/>
          <a:stretch>
            <a:fillRect/>
          </a:stretch>
        </p:blipFill>
        <p:spPr bwMode="auto">
          <a:xfrm>
            <a:off x="6969010" y="3233853"/>
            <a:ext cx="2341194" cy="1754265"/>
          </a:xfrm>
          <a:prstGeom prst="rect">
            <a:avLst/>
          </a:prstGeom>
          <a:noFill/>
          <a:ln w="9525">
            <a:noFill/>
            <a:miter lim="800000"/>
            <a:headEnd/>
            <a:tailEnd/>
          </a:ln>
          <a:effectLst/>
        </p:spPr>
      </p:pic>
      <p:pic>
        <p:nvPicPr>
          <p:cNvPr id="2057" name="Picture 9" descr="C:\Users\marta-pc\Desktop\Cartina Abbadia.jpg"/>
          <p:cNvPicPr>
            <a:picLocks noChangeAspect="1" noChangeArrowheads="1"/>
          </p:cNvPicPr>
          <p:nvPr/>
        </p:nvPicPr>
        <p:blipFill>
          <a:blip r:embed="rId8"/>
          <a:srcRect/>
          <a:stretch>
            <a:fillRect/>
          </a:stretch>
        </p:blipFill>
        <p:spPr bwMode="auto">
          <a:xfrm>
            <a:off x="6977374" y="1449659"/>
            <a:ext cx="1593530" cy="1710318"/>
          </a:xfrm>
          <a:prstGeom prst="rect">
            <a:avLst/>
          </a:prstGeom>
          <a:noFill/>
        </p:spPr>
      </p:pic>
      <p:sp>
        <p:nvSpPr>
          <p:cNvPr id="16" name="Rettangolo 15"/>
          <p:cNvSpPr/>
          <p:nvPr/>
        </p:nvSpPr>
        <p:spPr>
          <a:xfrm>
            <a:off x="8631045" y="1204332"/>
            <a:ext cx="3278456" cy="2031325"/>
          </a:xfrm>
          <a:prstGeom prst="rect">
            <a:avLst/>
          </a:prstGeom>
        </p:spPr>
        <p:txBody>
          <a:bodyPr wrap="square">
            <a:spAutoFit/>
          </a:bodyPr>
          <a:lstStyle/>
          <a:p>
            <a:r>
              <a:rPr lang="en-US" dirty="0" err="1" smtClean="0"/>
              <a:t>Fiastra</a:t>
            </a:r>
            <a:r>
              <a:rPr lang="en-US" dirty="0" smtClean="0"/>
              <a:t> Abbey Nature Reserve was established in 1984 and includes 4,448 acres of land surrounding the Abbey of </a:t>
            </a:r>
            <a:r>
              <a:rPr lang="en-US" dirty="0" err="1" smtClean="0"/>
              <a:t>Chiaravalle</a:t>
            </a:r>
            <a:r>
              <a:rPr lang="en-US" dirty="0" smtClean="0"/>
              <a:t> </a:t>
            </a:r>
            <a:r>
              <a:rPr lang="en-US" dirty="0" err="1" smtClean="0"/>
              <a:t>di</a:t>
            </a:r>
            <a:r>
              <a:rPr lang="en-US" dirty="0" smtClean="0"/>
              <a:t> </a:t>
            </a:r>
            <a:r>
              <a:rPr lang="en-US" dirty="0" err="1" smtClean="0"/>
              <a:t>Fiastra</a:t>
            </a:r>
            <a:r>
              <a:rPr lang="en-US" dirty="0" smtClean="0"/>
              <a:t> that were shaped over the centuries by the Cistercians.</a:t>
            </a:r>
            <a:endParaRPr lang="it-IT" dirty="0"/>
          </a:p>
        </p:txBody>
      </p:sp>
      <p:sp>
        <p:nvSpPr>
          <p:cNvPr id="17" name="Rettangolo 16"/>
          <p:cNvSpPr/>
          <p:nvPr/>
        </p:nvSpPr>
        <p:spPr>
          <a:xfrm>
            <a:off x="9300117" y="3174050"/>
            <a:ext cx="2587084" cy="3416320"/>
          </a:xfrm>
          <a:prstGeom prst="rect">
            <a:avLst/>
          </a:prstGeom>
        </p:spPr>
        <p:txBody>
          <a:bodyPr wrap="square">
            <a:spAutoFit/>
          </a:bodyPr>
          <a:lstStyle/>
          <a:p>
            <a:r>
              <a:rPr lang="en-US" dirty="0" smtClean="0"/>
              <a:t>The mission of the Nature Reserve is to safeguard the lands, to advance scientific research and environmental education activities, to promote the development of agriculture in accordance with the development of tourism, to safeguard the ancient Abbey.</a:t>
            </a:r>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1677" y="382385"/>
            <a:ext cx="10256381" cy="1691742"/>
          </a:xfrm>
        </p:spPr>
        <p:txBody>
          <a:bodyPr>
            <a:normAutofit fontScale="90000"/>
          </a:bodyPr>
          <a:lstStyle/>
          <a:p>
            <a:r>
              <a:rPr lang="it-IT" sz="4000" dirty="0" smtClean="0">
                <a:solidFill>
                  <a:schemeClr val="accent6">
                    <a:lumMod val="75000"/>
                  </a:schemeClr>
                </a:solidFill>
              </a:rPr>
              <a:t>Istituto comprensivo Giovanni XXIII</a:t>
            </a:r>
            <a:br>
              <a:rPr lang="it-IT" sz="4000" dirty="0" smtClean="0">
                <a:solidFill>
                  <a:schemeClr val="accent6">
                    <a:lumMod val="75000"/>
                  </a:schemeClr>
                </a:solidFill>
              </a:rPr>
            </a:br>
            <a:r>
              <a:rPr lang="it-IT" sz="4000" dirty="0" smtClean="0">
                <a:solidFill>
                  <a:schemeClr val="accent6">
                    <a:lumMod val="75000"/>
                  </a:schemeClr>
                </a:solidFill>
              </a:rPr>
              <a:t/>
            </a:r>
            <a:br>
              <a:rPr lang="it-IT" sz="4000" dirty="0" smtClean="0">
                <a:solidFill>
                  <a:schemeClr val="accent6">
                    <a:lumMod val="75000"/>
                  </a:schemeClr>
                </a:solidFill>
              </a:rPr>
            </a:br>
            <a:r>
              <a:rPr lang="it-IT" sz="4000" dirty="0" err="1" smtClean="0">
                <a:solidFill>
                  <a:schemeClr val="accent6">
                    <a:lumMod val="75000"/>
                  </a:schemeClr>
                </a:solidFill>
              </a:rPr>
              <a:t>Our</a:t>
            </a:r>
            <a:r>
              <a:rPr lang="it-IT" sz="4000" dirty="0" smtClean="0">
                <a:solidFill>
                  <a:schemeClr val="accent6">
                    <a:lumMod val="75000"/>
                  </a:schemeClr>
                </a:solidFill>
              </a:rPr>
              <a:t> </a:t>
            </a:r>
            <a:r>
              <a:rPr lang="it-IT" sz="4000" dirty="0" err="1" smtClean="0">
                <a:solidFill>
                  <a:schemeClr val="accent6">
                    <a:lumMod val="75000"/>
                  </a:schemeClr>
                </a:solidFill>
              </a:rPr>
              <a:t>schools</a:t>
            </a:r>
            <a:endParaRPr lang="it-IT" sz="4000" dirty="0">
              <a:solidFill>
                <a:schemeClr val="accent6">
                  <a:lumMod val="75000"/>
                </a:schemeClr>
              </a:solidFill>
            </a:endParaRPr>
          </a:p>
        </p:txBody>
      </p:sp>
      <p:pic>
        <p:nvPicPr>
          <p:cNvPr id="4" name="Segnaposto contenuto 3" descr="ist compr mogliano.jpg"/>
          <p:cNvPicPr>
            <a:picLocks noGrp="1" noChangeAspect="1"/>
          </p:cNvPicPr>
          <p:nvPr>
            <p:ph idx="1"/>
          </p:nvPr>
        </p:nvPicPr>
        <p:blipFill>
          <a:blip r:embed="rId2"/>
          <a:stretch>
            <a:fillRect/>
          </a:stretch>
        </p:blipFill>
        <p:spPr>
          <a:xfrm>
            <a:off x="4833257" y="999748"/>
            <a:ext cx="4136572" cy="916995"/>
          </a:xfrm>
        </p:spPr>
      </p:pic>
      <p:pic>
        <p:nvPicPr>
          <p:cNvPr id="6" name="Immagine 5" descr="Logo Mogliano scontornato_LI (2).jpg"/>
          <p:cNvPicPr>
            <a:picLocks noChangeAspect="1"/>
          </p:cNvPicPr>
          <p:nvPr/>
        </p:nvPicPr>
        <p:blipFill>
          <a:blip r:embed="rId3"/>
          <a:stretch>
            <a:fillRect/>
          </a:stretch>
        </p:blipFill>
        <p:spPr>
          <a:xfrm>
            <a:off x="9568543" y="429095"/>
            <a:ext cx="2004806" cy="1293768"/>
          </a:xfrm>
          <a:prstGeom prst="rect">
            <a:avLst/>
          </a:prstGeom>
        </p:spPr>
      </p:pic>
      <p:sp>
        <p:nvSpPr>
          <p:cNvPr id="7" name="CasellaDiTesto 6"/>
          <p:cNvSpPr txBox="1"/>
          <p:nvPr/>
        </p:nvSpPr>
        <p:spPr>
          <a:xfrm>
            <a:off x="1695251" y="2069080"/>
            <a:ext cx="4348975" cy="707886"/>
          </a:xfrm>
          <a:prstGeom prst="rect">
            <a:avLst/>
          </a:prstGeom>
          <a:noFill/>
        </p:spPr>
        <p:txBody>
          <a:bodyPr wrap="square" rtlCol="0">
            <a:spAutoFit/>
          </a:bodyPr>
          <a:lstStyle/>
          <a:p>
            <a:r>
              <a:rPr lang="it-IT" sz="4000" dirty="0" err="1" smtClean="0">
                <a:solidFill>
                  <a:srgbClr val="008000"/>
                </a:solidFill>
                <a:latin typeface="Arial" pitchFamily="34" charset="0"/>
                <a:cs typeface="Arial" pitchFamily="34" charset="0"/>
              </a:rPr>
              <a:t>We</a:t>
            </a:r>
            <a:r>
              <a:rPr lang="it-IT" sz="4000" dirty="0" smtClean="0">
                <a:solidFill>
                  <a:srgbClr val="008000"/>
                </a:solidFill>
                <a:latin typeface="Arial" pitchFamily="34" charset="0"/>
                <a:cs typeface="Arial" pitchFamily="34" charset="0"/>
              </a:rPr>
              <a:t> </a:t>
            </a:r>
            <a:r>
              <a:rPr lang="it-IT" sz="4000" dirty="0" smtClean="0">
                <a:latin typeface="Arial" pitchFamily="34" charset="0"/>
                <a:cs typeface="Arial" pitchFamily="34" charset="0"/>
              </a:rPr>
              <a:t>      </a:t>
            </a:r>
            <a:r>
              <a:rPr lang="it-IT" sz="4000" dirty="0" err="1" smtClean="0">
                <a:solidFill>
                  <a:srgbClr val="008000"/>
                </a:solidFill>
                <a:latin typeface="Arial" pitchFamily="34" charset="0"/>
                <a:cs typeface="Arial" pitchFamily="34" charset="0"/>
              </a:rPr>
              <a:t>our</a:t>
            </a:r>
            <a:r>
              <a:rPr lang="it-IT" sz="4000" dirty="0" smtClean="0">
                <a:solidFill>
                  <a:srgbClr val="008000"/>
                </a:solidFill>
                <a:latin typeface="Arial" pitchFamily="34" charset="0"/>
                <a:cs typeface="Arial" pitchFamily="34" charset="0"/>
              </a:rPr>
              <a:t> </a:t>
            </a:r>
            <a:r>
              <a:rPr lang="it-IT" sz="4000" dirty="0" err="1" smtClean="0">
                <a:solidFill>
                  <a:srgbClr val="008000"/>
                </a:solidFill>
                <a:latin typeface="Arial" pitchFamily="34" charset="0"/>
                <a:cs typeface="Arial" pitchFamily="34" charset="0"/>
              </a:rPr>
              <a:t>school</a:t>
            </a:r>
            <a:r>
              <a:rPr lang="it-IT" sz="4000" dirty="0" smtClean="0">
                <a:solidFill>
                  <a:srgbClr val="008000"/>
                </a:solidFill>
                <a:latin typeface="Arial" pitchFamily="34" charset="0"/>
                <a:cs typeface="Arial" pitchFamily="34" charset="0"/>
              </a:rPr>
              <a:t> </a:t>
            </a:r>
            <a:endParaRPr lang="it-IT" sz="4000" dirty="0">
              <a:solidFill>
                <a:srgbClr val="008000"/>
              </a:solidFill>
              <a:latin typeface="Arial" pitchFamily="34" charset="0"/>
              <a:cs typeface="Arial" pitchFamily="34" charset="0"/>
            </a:endParaRPr>
          </a:p>
        </p:txBody>
      </p:sp>
      <p:pic>
        <p:nvPicPr>
          <p:cNvPr id="1026" name="Picture 2"/>
          <p:cNvPicPr>
            <a:picLocks noChangeAspect="1" noChangeArrowheads="1"/>
          </p:cNvPicPr>
          <p:nvPr/>
        </p:nvPicPr>
        <p:blipFill>
          <a:blip r:embed="rId4"/>
          <a:srcRect/>
          <a:stretch>
            <a:fillRect/>
          </a:stretch>
        </p:blipFill>
        <p:spPr bwMode="auto">
          <a:xfrm>
            <a:off x="2692853" y="2047311"/>
            <a:ext cx="613493" cy="716698"/>
          </a:xfrm>
          <a:prstGeom prst="rect">
            <a:avLst/>
          </a:prstGeom>
          <a:noFill/>
          <a:ln w="9525">
            <a:noFill/>
            <a:miter lim="800000"/>
            <a:headEnd/>
            <a:tailEnd/>
          </a:ln>
          <a:effectLst/>
        </p:spPr>
      </p:pic>
      <p:pic>
        <p:nvPicPr>
          <p:cNvPr id="9" name="Immagine 8" descr="IMG-20180409-WA0004.jpg"/>
          <p:cNvPicPr>
            <a:picLocks noChangeAspect="1"/>
          </p:cNvPicPr>
          <p:nvPr/>
        </p:nvPicPr>
        <p:blipFill>
          <a:blip r:embed="rId5"/>
          <a:stretch>
            <a:fillRect/>
          </a:stretch>
        </p:blipFill>
        <p:spPr>
          <a:xfrm>
            <a:off x="6684327" y="2186580"/>
            <a:ext cx="2679156" cy="1503677"/>
          </a:xfrm>
          <a:prstGeom prst="rect">
            <a:avLst/>
          </a:prstGeom>
        </p:spPr>
      </p:pic>
      <p:pic>
        <p:nvPicPr>
          <p:cNvPr id="10" name="Immagine 9" descr="IMG-20180409-WA0002.jpg"/>
          <p:cNvPicPr>
            <a:picLocks noChangeAspect="1"/>
          </p:cNvPicPr>
          <p:nvPr/>
        </p:nvPicPr>
        <p:blipFill>
          <a:blip r:embed="rId6"/>
          <a:stretch>
            <a:fillRect/>
          </a:stretch>
        </p:blipFill>
        <p:spPr>
          <a:xfrm>
            <a:off x="9380495" y="2166258"/>
            <a:ext cx="2452275" cy="1513114"/>
          </a:xfrm>
          <a:prstGeom prst="rect">
            <a:avLst/>
          </a:prstGeom>
        </p:spPr>
      </p:pic>
      <p:sp>
        <p:nvSpPr>
          <p:cNvPr id="12" name="CasellaDiTesto 11"/>
          <p:cNvSpPr txBox="1"/>
          <p:nvPr/>
        </p:nvSpPr>
        <p:spPr>
          <a:xfrm>
            <a:off x="7248293" y="3746810"/>
            <a:ext cx="4596451" cy="707886"/>
          </a:xfrm>
          <a:prstGeom prst="rect">
            <a:avLst/>
          </a:prstGeom>
          <a:noFill/>
        </p:spPr>
        <p:txBody>
          <a:bodyPr wrap="none" rtlCol="0">
            <a:spAutoFit/>
          </a:bodyPr>
          <a:lstStyle/>
          <a:p>
            <a:r>
              <a:rPr lang="it-IT" sz="4000" dirty="0" err="1" smtClean="0">
                <a:solidFill>
                  <a:srgbClr val="FF0000"/>
                </a:solidFill>
                <a:latin typeface="Arial" pitchFamily="34" charset="0"/>
                <a:cs typeface="Arial" pitchFamily="34" charset="0"/>
              </a:rPr>
              <a:t>We</a:t>
            </a:r>
            <a:r>
              <a:rPr lang="it-IT" sz="4000" dirty="0" smtClean="0">
                <a:solidFill>
                  <a:srgbClr val="FF0000"/>
                </a:solidFill>
                <a:latin typeface="Arial" pitchFamily="34" charset="0"/>
                <a:cs typeface="Arial" pitchFamily="34" charset="0"/>
              </a:rPr>
              <a:t> </a:t>
            </a:r>
            <a:r>
              <a:rPr lang="it-IT" sz="4000" dirty="0" err="1" smtClean="0">
                <a:solidFill>
                  <a:srgbClr val="FF0000"/>
                </a:solidFill>
                <a:latin typeface="Arial" pitchFamily="34" charset="0"/>
                <a:cs typeface="Arial" pitchFamily="34" charset="0"/>
              </a:rPr>
              <a:t>learn</a:t>
            </a:r>
            <a:r>
              <a:rPr lang="it-IT" sz="4000" dirty="0" smtClean="0">
                <a:solidFill>
                  <a:srgbClr val="FF0000"/>
                </a:solidFill>
                <a:latin typeface="Arial" pitchFamily="34" charset="0"/>
                <a:cs typeface="Arial" pitchFamily="34" charset="0"/>
              </a:rPr>
              <a:t> </a:t>
            </a:r>
            <a:r>
              <a:rPr lang="it-IT" sz="4000" dirty="0" err="1" smtClean="0">
                <a:solidFill>
                  <a:srgbClr val="FF0000"/>
                </a:solidFill>
                <a:latin typeface="Arial" pitchFamily="34" charset="0"/>
                <a:cs typeface="Arial" pitchFamily="34" charset="0"/>
              </a:rPr>
              <a:t>to</a:t>
            </a:r>
            <a:r>
              <a:rPr lang="it-IT" sz="4000" dirty="0" smtClean="0">
                <a:solidFill>
                  <a:srgbClr val="FF0000"/>
                </a:solidFill>
                <a:latin typeface="Arial" pitchFamily="34" charset="0"/>
                <a:cs typeface="Arial" pitchFamily="34" charset="0"/>
              </a:rPr>
              <a:t> </a:t>
            </a:r>
            <a:r>
              <a:rPr lang="it-IT" sz="4000" dirty="0" err="1" smtClean="0">
                <a:solidFill>
                  <a:srgbClr val="FF0000"/>
                </a:solidFill>
                <a:latin typeface="Arial" pitchFamily="34" charset="0"/>
                <a:cs typeface="Arial" pitchFamily="34" charset="0"/>
              </a:rPr>
              <a:t>learn…</a:t>
            </a:r>
            <a:endParaRPr lang="it-IT" sz="4000" dirty="0">
              <a:solidFill>
                <a:srgbClr val="FF0000"/>
              </a:solidFill>
              <a:latin typeface="Arial" pitchFamily="34" charset="0"/>
              <a:cs typeface="Arial" pitchFamily="34" charset="0"/>
            </a:endParaRPr>
          </a:p>
        </p:txBody>
      </p:sp>
      <p:pic>
        <p:nvPicPr>
          <p:cNvPr id="13" name="Immagine 12" descr="20171106_163331.jpg"/>
          <p:cNvPicPr>
            <a:picLocks noChangeAspect="1"/>
          </p:cNvPicPr>
          <p:nvPr/>
        </p:nvPicPr>
        <p:blipFill>
          <a:blip r:embed="rId7"/>
          <a:stretch>
            <a:fillRect/>
          </a:stretch>
        </p:blipFill>
        <p:spPr>
          <a:xfrm>
            <a:off x="1282922" y="3069770"/>
            <a:ext cx="2439992" cy="1829993"/>
          </a:xfrm>
          <a:prstGeom prst="rect">
            <a:avLst/>
          </a:prstGeom>
        </p:spPr>
      </p:pic>
      <p:pic>
        <p:nvPicPr>
          <p:cNvPr id="14" name="Immagine 13" descr="20171106_163302_001.jpg"/>
          <p:cNvPicPr>
            <a:picLocks noChangeAspect="1"/>
          </p:cNvPicPr>
          <p:nvPr/>
        </p:nvPicPr>
        <p:blipFill>
          <a:blip r:embed="rId8"/>
          <a:stretch>
            <a:fillRect/>
          </a:stretch>
        </p:blipFill>
        <p:spPr>
          <a:xfrm>
            <a:off x="3886199" y="3045278"/>
            <a:ext cx="2442028" cy="1831521"/>
          </a:xfrm>
          <a:prstGeom prst="rect">
            <a:avLst/>
          </a:prstGeom>
        </p:spPr>
      </p:pic>
      <p:sp>
        <p:nvSpPr>
          <p:cNvPr id="15" name="CasellaDiTesto 14"/>
          <p:cNvSpPr txBox="1"/>
          <p:nvPr/>
        </p:nvSpPr>
        <p:spPr>
          <a:xfrm>
            <a:off x="2297151" y="5441795"/>
            <a:ext cx="2693366" cy="707886"/>
          </a:xfrm>
          <a:prstGeom prst="rect">
            <a:avLst/>
          </a:prstGeom>
          <a:noFill/>
        </p:spPr>
        <p:txBody>
          <a:bodyPr wrap="none" rtlCol="0">
            <a:spAutoFit/>
          </a:bodyPr>
          <a:lstStyle/>
          <a:p>
            <a:r>
              <a:rPr lang="it-IT" sz="4000" dirty="0" smtClean="0">
                <a:solidFill>
                  <a:schemeClr val="tx2">
                    <a:lumMod val="50000"/>
                    <a:lumOff val="50000"/>
                  </a:schemeClr>
                </a:solidFill>
                <a:latin typeface="Arial" pitchFamily="34" charset="0"/>
                <a:cs typeface="Arial" pitchFamily="34" charset="0"/>
              </a:rPr>
              <a:t>… </a:t>
            </a:r>
            <a:r>
              <a:rPr lang="it-IT" sz="4000" dirty="0" err="1" smtClean="0">
                <a:solidFill>
                  <a:schemeClr val="tx2">
                    <a:lumMod val="50000"/>
                    <a:lumOff val="50000"/>
                  </a:schemeClr>
                </a:solidFill>
                <a:latin typeface="Arial" pitchFamily="34" charset="0"/>
                <a:cs typeface="Arial" pitchFamily="34" charset="0"/>
              </a:rPr>
              <a:t>with</a:t>
            </a:r>
            <a:r>
              <a:rPr lang="it-IT" sz="4000" dirty="0" smtClean="0">
                <a:solidFill>
                  <a:schemeClr val="tx2">
                    <a:lumMod val="50000"/>
                    <a:lumOff val="50000"/>
                  </a:schemeClr>
                </a:solidFill>
                <a:latin typeface="Arial" pitchFamily="34" charset="0"/>
                <a:cs typeface="Arial" pitchFamily="34" charset="0"/>
              </a:rPr>
              <a:t> </a:t>
            </a:r>
            <a:r>
              <a:rPr lang="it-IT" sz="4000" dirty="0" err="1" smtClean="0">
                <a:solidFill>
                  <a:schemeClr val="tx2">
                    <a:lumMod val="50000"/>
                    <a:lumOff val="50000"/>
                  </a:schemeClr>
                </a:solidFill>
                <a:latin typeface="Arial" pitchFamily="34" charset="0"/>
                <a:cs typeface="Arial" pitchFamily="34" charset="0"/>
              </a:rPr>
              <a:t>joy</a:t>
            </a:r>
            <a:r>
              <a:rPr lang="it-IT" sz="4000" dirty="0" smtClean="0">
                <a:solidFill>
                  <a:schemeClr val="tx2">
                    <a:lumMod val="50000"/>
                    <a:lumOff val="50000"/>
                  </a:schemeClr>
                </a:solidFill>
                <a:latin typeface="Arial" pitchFamily="34" charset="0"/>
                <a:cs typeface="Arial" pitchFamily="34" charset="0"/>
              </a:rPr>
              <a:t> </a:t>
            </a:r>
            <a:endParaRPr lang="it-IT" sz="4000" dirty="0">
              <a:solidFill>
                <a:schemeClr val="tx2">
                  <a:lumMod val="50000"/>
                  <a:lumOff val="50000"/>
                </a:schemeClr>
              </a:solidFill>
              <a:latin typeface="Arial" pitchFamily="34" charset="0"/>
              <a:cs typeface="Arial" pitchFamily="34" charset="0"/>
            </a:endParaRPr>
          </a:p>
        </p:txBody>
      </p:sp>
      <p:pic>
        <p:nvPicPr>
          <p:cNvPr id="1028" name="Picture 4" descr="20180409_153339"/>
          <p:cNvPicPr preferRelativeResize="0">
            <a:picLocks noChangeArrowheads="1" noChangeShapeType="1"/>
          </p:cNvPicPr>
          <p:nvPr/>
        </p:nvPicPr>
        <p:blipFill>
          <a:blip r:embed="rId9"/>
          <a:srcRect/>
          <a:stretch>
            <a:fillRect/>
          </a:stretch>
        </p:blipFill>
        <p:spPr bwMode="auto">
          <a:xfrm>
            <a:off x="5519058" y="4931229"/>
            <a:ext cx="3461656" cy="1632857"/>
          </a:xfrm>
          <a:prstGeom prst="rect">
            <a:avLst/>
          </a:prstGeom>
          <a:noFill/>
          <a:ln w="0" algn="in">
            <a:noFill/>
            <a:miter lim="800000"/>
            <a:headEnd/>
            <a:tailEnd/>
          </a:ln>
          <a:effectLst/>
        </p:spPr>
      </p:pic>
      <p:pic>
        <p:nvPicPr>
          <p:cNvPr id="20" name="Immagine 19" descr="logo scuola1.jpg"/>
          <p:cNvPicPr>
            <a:picLocks noChangeAspect="1"/>
          </p:cNvPicPr>
          <p:nvPr/>
        </p:nvPicPr>
        <p:blipFill>
          <a:blip r:embed="rId10"/>
          <a:stretch>
            <a:fillRect/>
          </a:stretch>
        </p:blipFill>
        <p:spPr>
          <a:xfrm>
            <a:off x="9322418" y="4700859"/>
            <a:ext cx="2543011" cy="18309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5">
                    <a:lumMod val="75000"/>
                  </a:schemeClr>
                </a:solidFill>
              </a:rPr>
              <a:t>HISTORY OF MOGLIANO</a:t>
            </a:r>
            <a:endParaRPr lang="it-IT" dirty="0">
              <a:solidFill>
                <a:schemeClr val="accent5">
                  <a:lumMod val="75000"/>
                </a:schemeClr>
              </a:solidFill>
            </a:endParaRPr>
          </a:p>
        </p:txBody>
      </p:sp>
      <p:sp>
        <p:nvSpPr>
          <p:cNvPr id="3" name="Segnaposto contenuto 2"/>
          <p:cNvSpPr>
            <a:spLocks noGrp="1"/>
          </p:cNvSpPr>
          <p:nvPr>
            <p:ph idx="1"/>
          </p:nvPr>
        </p:nvSpPr>
        <p:spPr/>
        <p:txBody>
          <a:bodyPr/>
          <a:lstStyle/>
          <a:p>
            <a:r>
              <a:rPr lang="it-IT" dirty="0" smtClean="0"/>
              <a:t>Mogliano </a:t>
            </a:r>
            <a:r>
              <a:rPr lang="it-IT" dirty="0" err="1" smtClean="0"/>
              <a:t>rises</a:t>
            </a:r>
            <a:r>
              <a:rPr lang="it-IT" dirty="0" smtClean="0"/>
              <a:t> on a </a:t>
            </a:r>
            <a:r>
              <a:rPr lang="it-IT" dirty="0" err="1" smtClean="0"/>
              <a:t>hill</a:t>
            </a:r>
            <a:r>
              <a:rPr lang="it-IT" dirty="0" smtClean="0"/>
              <a:t> </a:t>
            </a:r>
            <a:r>
              <a:rPr lang="it-IT" dirty="0" err="1" smtClean="0"/>
              <a:t>at</a:t>
            </a:r>
            <a:r>
              <a:rPr lang="it-IT" dirty="0" smtClean="0"/>
              <a:t> 313 </a:t>
            </a:r>
            <a:r>
              <a:rPr lang="it-IT" dirty="0" err="1" smtClean="0"/>
              <a:t>metres</a:t>
            </a:r>
            <a:r>
              <a:rPr lang="it-IT" dirty="0" smtClean="0"/>
              <a:t> over the </a:t>
            </a:r>
            <a:r>
              <a:rPr lang="it-IT" dirty="0" err="1" smtClean="0"/>
              <a:t>level</a:t>
            </a:r>
            <a:r>
              <a:rPr lang="it-IT" dirty="0" smtClean="0"/>
              <a:t> of the </a:t>
            </a:r>
            <a:r>
              <a:rPr lang="it-IT" dirty="0" err="1" smtClean="0"/>
              <a:t>sea</a:t>
            </a:r>
            <a:r>
              <a:rPr lang="it-IT" dirty="0" smtClean="0"/>
              <a:t>, </a:t>
            </a:r>
            <a:r>
              <a:rPr lang="it-IT" dirty="0" err="1" smtClean="0"/>
              <a:t>it’s</a:t>
            </a:r>
            <a:r>
              <a:rPr lang="it-IT" dirty="0" smtClean="0"/>
              <a:t> </a:t>
            </a:r>
            <a:r>
              <a:rPr lang="it-IT" dirty="0" err="1" smtClean="0"/>
              <a:t>at</a:t>
            </a:r>
            <a:r>
              <a:rPr lang="it-IT" dirty="0" smtClean="0"/>
              <a:t> </a:t>
            </a:r>
            <a:r>
              <a:rPr lang="it-IT" dirty="0" err="1" smtClean="0"/>
              <a:t>half</a:t>
            </a:r>
            <a:r>
              <a:rPr lang="it-IT" dirty="0" smtClean="0"/>
              <a:t> way </a:t>
            </a:r>
            <a:r>
              <a:rPr lang="it-IT" dirty="0" err="1" smtClean="0"/>
              <a:t>between</a:t>
            </a:r>
            <a:r>
              <a:rPr lang="it-IT" dirty="0" smtClean="0"/>
              <a:t> the </a:t>
            </a:r>
            <a:r>
              <a:rPr lang="it-IT" dirty="0" err="1" smtClean="0"/>
              <a:t>mountains</a:t>
            </a:r>
            <a:r>
              <a:rPr lang="it-IT" dirty="0" smtClean="0"/>
              <a:t> and the </a:t>
            </a:r>
            <a:r>
              <a:rPr lang="it-IT" dirty="0" err="1" smtClean="0"/>
              <a:t>sea</a:t>
            </a:r>
            <a:r>
              <a:rPr lang="it-IT" dirty="0" smtClean="0"/>
              <a:t>. </a:t>
            </a:r>
          </a:p>
          <a:p>
            <a:r>
              <a:rPr lang="it-IT" dirty="0" err="1" smtClean="0"/>
              <a:t>It’s</a:t>
            </a:r>
            <a:r>
              <a:rPr lang="it-IT" dirty="0" smtClean="0"/>
              <a:t> a </a:t>
            </a:r>
            <a:r>
              <a:rPr lang="it-IT" dirty="0" err="1" smtClean="0"/>
              <a:t>little</a:t>
            </a:r>
            <a:r>
              <a:rPr lang="it-IT" dirty="0" smtClean="0"/>
              <a:t> centre, in the area </a:t>
            </a:r>
            <a:r>
              <a:rPr lang="it-IT" dirty="0" err="1" smtClean="0"/>
              <a:t>between</a:t>
            </a:r>
            <a:r>
              <a:rPr lang="it-IT" dirty="0" smtClean="0"/>
              <a:t> Macerata and Fermo. </a:t>
            </a:r>
          </a:p>
          <a:p>
            <a:r>
              <a:rPr lang="it-IT" dirty="0" err="1" smtClean="0"/>
              <a:t>It’s</a:t>
            </a:r>
            <a:r>
              <a:rPr lang="it-IT" dirty="0" smtClean="0"/>
              <a:t> a </a:t>
            </a:r>
            <a:r>
              <a:rPr lang="it-IT" dirty="0" err="1" smtClean="0"/>
              <a:t>rich</a:t>
            </a:r>
            <a:r>
              <a:rPr lang="it-IT" dirty="0" smtClean="0"/>
              <a:t> </a:t>
            </a:r>
            <a:r>
              <a:rPr lang="it-IT" dirty="0" err="1" smtClean="0"/>
              <a:t>agricultural</a:t>
            </a:r>
            <a:r>
              <a:rPr lang="it-IT" dirty="0" smtClean="0"/>
              <a:t> centre, with </a:t>
            </a:r>
            <a:r>
              <a:rPr lang="it-IT" dirty="0" err="1" smtClean="0"/>
              <a:t>many</a:t>
            </a:r>
            <a:r>
              <a:rPr lang="it-IT" dirty="0" smtClean="0"/>
              <a:t> </a:t>
            </a:r>
            <a:r>
              <a:rPr lang="it-IT" dirty="0" err="1" smtClean="0"/>
              <a:t>artcrafts</a:t>
            </a:r>
            <a:r>
              <a:rPr lang="it-IT" dirty="0" smtClean="0"/>
              <a:t> </a:t>
            </a:r>
            <a:r>
              <a:rPr lang="it-IT" dirty="0" err="1" smtClean="0"/>
              <a:t>workers</a:t>
            </a:r>
            <a:r>
              <a:rPr lang="it-IT" dirty="0" smtClean="0"/>
              <a:t>. </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350983" y="3854872"/>
            <a:ext cx="3844239" cy="2628693"/>
          </a:xfrm>
          <a:prstGeom prst="rect">
            <a:avLst/>
          </a:prstGeom>
        </p:spPr>
      </p:pic>
    </p:spTree>
    <p:extLst>
      <p:ext uri="{BB962C8B-B14F-4D97-AF65-F5344CB8AC3E}">
        <p14:creationId xmlns:p14="http://schemas.microsoft.com/office/powerpoint/2010/main" xmlns="" val="182665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2">
                    <a:lumMod val="50000"/>
                    <a:lumOff val="50000"/>
                  </a:schemeClr>
                </a:solidFill>
              </a:rPr>
              <a:t>PIAZZA GARIBALDI</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002691" y="1745455"/>
            <a:ext cx="6365675" cy="4245856"/>
          </a:xfrm>
        </p:spPr>
      </p:pic>
    </p:spTree>
    <p:extLst>
      <p:ext uri="{BB962C8B-B14F-4D97-AF65-F5344CB8AC3E}">
        <p14:creationId xmlns:p14="http://schemas.microsoft.com/office/powerpoint/2010/main" xmlns="" val="3747046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2">
                    <a:lumMod val="50000"/>
                    <a:lumOff val="50000"/>
                  </a:schemeClr>
                </a:solidFill>
              </a:rPr>
              <a:t>PIAZZA GARIBALDI</a:t>
            </a:r>
            <a:endParaRPr lang="it-IT" dirty="0">
              <a:solidFill>
                <a:schemeClr val="tx2">
                  <a:lumMod val="50000"/>
                  <a:lumOff val="50000"/>
                </a:schemeClr>
              </a:solidFill>
            </a:endParaRPr>
          </a:p>
        </p:txBody>
      </p:sp>
      <p:sp>
        <p:nvSpPr>
          <p:cNvPr id="3" name="Segnaposto contenuto 2"/>
          <p:cNvSpPr>
            <a:spLocks noGrp="1"/>
          </p:cNvSpPr>
          <p:nvPr>
            <p:ph idx="1"/>
          </p:nvPr>
        </p:nvSpPr>
        <p:spPr/>
        <p:txBody>
          <a:bodyPr/>
          <a:lstStyle/>
          <a:p>
            <a:r>
              <a:rPr lang="it-IT" dirty="0" err="1" smtClean="0"/>
              <a:t>This</a:t>
            </a:r>
            <a:r>
              <a:rPr lang="it-IT" dirty="0" smtClean="0"/>
              <a:t> </a:t>
            </a:r>
            <a:r>
              <a:rPr lang="it-IT" dirty="0" err="1" smtClean="0"/>
              <a:t>square</a:t>
            </a:r>
            <a:r>
              <a:rPr lang="it-IT" dirty="0" smtClean="0"/>
              <a:t> </a:t>
            </a:r>
            <a:r>
              <a:rPr lang="it-IT" dirty="0" err="1" smtClean="0"/>
              <a:t>is</a:t>
            </a:r>
            <a:r>
              <a:rPr lang="it-IT" dirty="0" smtClean="0"/>
              <a:t> a part of the </a:t>
            </a:r>
            <a:r>
              <a:rPr lang="it-IT" dirty="0" err="1" smtClean="0"/>
              <a:t>historical</a:t>
            </a:r>
            <a:r>
              <a:rPr lang="it-IT" dirty="0" smtClean="0"/>
              <a:t> centre, </a:t>
            </a:r>
            <a:r>
              <a:rPr lang="it-IT" dirty="0" err="1" smtClean="0"/>
              <a:t>there</a:t>
            </a:r>
            <a:r>
              <a:rPr lang="it-IT" dirty="0" smtClean="0"/>
              <a:t> are </a:t>
            </a:r>
            <a:r>
              <a:rPr lang="it-IT" dirty="0" err="1" smtClean="0"/>
              <a:t>six</a:t>
            </a:r>
            <a:r>
              <a:rPr lang="it-IT" dirty="0" smtClean="0"/>
              <a:t> </a:t>
            </a:r>
            <a:r>
              <a:rPr lang="it-IT" dirty="0" err="1" smtClean="0"/>
              <a:t>entrances</a:t>
            </a:r>
            <a:r>
              <a:rPr lang="it-IT" dirty="0" smtClean="0"/>
              <a:t> on </a:t>
            </a:r>
            <a:r>
              <a:rPr lang="it-IT" dirty="0" err="1" smtClean="0"/>
              <a:t>every</a:t>
            </a:r>
            <a:r>
              <a:rPr lang="it-IT" dirty="0" smtClean="0"/>
              <a:t> side of the </a:t>
            </a:r>
            <a:r>
              <a:rPr lang="it-IT" dirty="0" err="1" smtClean="0"/>
              <a:t>squared</a:t>
            </a:r>
            <a:r>
              <a:rPr lang="it-IT" dirty="0" smtClean="0"/>
              <a:t> </a:t>
            </a:r>
            <a:r>
              <a:rPr lang="it-IT" dirty="0" err="1" smtClean="0"/>
              <a:t>place</a:t>
            </a:r>
            <a:r>
              <a:rPr lang="it-IT" dirty="0" smtClean="0"/>
              <a:t>, in </a:t>
            </a:r>
            <a:r>
              <a:rPr lang="it-IT" dirty="0" err="1" smtClean="0"/>
              <a:t>which</a:t>
            </a:r>
            <a:r>
              <a:rPr lang="it-IT" dirty="0" smtClean="0"/>
              <a:t> </a:t>
            </a:r>
            <a:r>
              <a:rPr lang="it-IT" dirty="0" err="1" smtClean="0"/>
              <a:t>there</a:t>
            </a:r>
            <a:r>
              <a:rPr lang="it-IT" dirty="0" smtClean="0"/>
              <a:t> are S. </a:t>
            </a:r>
            <a:r>
              <a:rPr lang="it-IT" dirty="0" err="1" smtClean="0"/>
              <a:t>Maria’s</a:t>
            </a:r>
            <a:r>
              <a:rPr lang="it-IT" dirty="0" smtClean="0"/>
              <a:t> </a:t>
            </a:r>
            <a:r>
              <a:rPr lang="it-IT" dirty="0" err="1" smtClean="0"/>
              <a:t>church</a:t>
            </a:r>
            <a:r>
              <a:rPr lang="it-IT" dirty="0" smtClean="0"/>
              <a:t> and </a:t>
            </a:r>
            <a:r>
              <a:rPr lang="it-IT" dirty="0" err="1" smtClean="0"/>
              <a:t>other</a:t>
            </a:r>
            <a:r>
              <a:rPr lang="it-IT" dirty="0" smtClean="0"/>
              <a:t> </a:t>
            </a:r>
            <a:r>
              <a:rPr lang="it-IT" dirty="0" err="1" smtClean="0"/>
              <a:t>buildings</a:t>
            </a:r>
            <a:r>
              <a:rPr lang="it-IT" dirty="0" smtClean="0"/>
              <a:t>, </a:t>
            </a:r>
            <a:r>
              <a:rPr lang="it-IT" dirty="0" err="1" smtClean="0"/>
              <a:t>such</a:t>
            </a:r>
            <a:r>
              <a:rPr lang="it-IT" dirty="0" smtClean="0"/>
              <a:t> </a:t>
            </a:r>
            <a:r>
              <a:rPr lang="it-IT" dirty="0" err="1" smtClean="0"/>
              <a:t>as</a:t>
            </a:r>
            <a:r>
              <a:rPr lang="it-IT" dirty="0" smtClean="0"/>
              <a:t> the </a:t>
            </a:r>
            <a:r>
              <a:rPr lang="it-IT" dirty="0" err="1" smtClean="0"/>
              <a:t>restaurant</a:t>
            </a:r>
            <a:r>
              <a:rPr lang="it-IT" dirty="0"/>
              <a:t> </a:t>
            </a:r>
            <a:r>
              <a:rPr lang="it-IT" dirty="0" smtClean="0"/>
              <a:t>«Da Marina al teatro», the minimarket, the </a:t>
            </a:r>
            <a:r>
              <a:rPr lang="it-IT" dirty="0" err="1" smtClean="0"/>
              <a:t>confectionery</a:t>
            </a:r>
            <a:r>
              <a:rPr lang="it-IT" dirty="0" smtClean="0"/>
              <a:t>, the </a:t>
            </a:r>
            <a:r>
              <a:rPr lang="it-IT" dirty="0" err="1" smtClean="0"/>
              <a:t>herbalist</a:t>
            </a:r>
            <a:r>
              <a:rPr lang="it-IT" dirty="0" smtClean="0"/>
              <a:t>, the </a:t>
            </a:r>
            <a:r>
              <a:rPr lang="it-IT" dirty="0" err="1" smtClean="0"/>
              <a:t>bakery</a:t>
            </a:r>
            <a:r>
              <a:rPr lang="it-IT" dirty="0" smtClean="0"/>
              <a:t> and the </a:t>
            </a:r>
            <a:r>
              <a:rPr lang="it-IT" dirty="0" err="1" smtClean="0"/>
              <a:t>launching</a:t>
            </a:r>
            <a:r>
              <a:rPr lang="it-IT" dirty="0" smtClean="0"/>
              <a:t> </a:t>
            </a:r>
            <a:r>
              <a:rPr lang="it-IT" dirty="0" err="1" smtClean="0"/>
              <a:t>residences</a:t>
            </a:r>
            <a:r>
              <a:rPr lang="it-IT" dirty="0" smtClean="0"/>
              <a:t>. </a:t>
            </a:r>
          </a:p>
          <a:p>
            <a:r>
              <a:rPr lang="it-IT" dirty="0" smtClean="0"/>
              <a:t>An </a:t>
            </a:r>
            <a:r>
              <a:rPr lang="it-IT" dirty="0" err="1" smtClean="0"/>
              <a:t>important</a:t>
            </a:r>
            <a:r>
              <a:rPr lang="it-IT" dirty="0" smtClean="0"/>
              <a:t> part of </a:t>
            </a:r>
            <a:r>
              <a:rPr lang="it-IT" dirty="0" err="1" smtClean="0"/>
              <a:t>this</a:t>
            </a:r>
            <a:r>
              <a:rPr lang="it-IT" dirty="0" smtClean="0"/>
              <a:t> </a:t>
            </a:r>
            <a:r>
              <a:rPr lang="it-IT" dirty="0" err="1" smtClean="0"/>
              <a:t>place</a:t>
            </a:r>
            <a:r>
              <a:rPr lang="it-IT" dirty="0" smtClean="0"/>
              <a:t> </a:t>
            </a:r>
            <a:r>
              <a:rPr lang="it-IT" dirty="0" err="1" smtClean="0"/>
              <a:t>is</a:t>
            </a:r>
            <a:r>
              <a:rPr lang="it-IT" dirty="0" smtClean="0"/>
              <a:t> the </a:t>
            </a:r>
            <a:r>
              <a:rPr lang="it-IT" dirty="0" err="1" smtClean="0"/>
              <a:t>historical</a:t>
            </a:r>
            <a:r>
              <a:rPr lang="it-IT" dirty="0" smtClean="0"/>
              <a:t> </a:t>
            </a:r>
            <a:r>
              <a:rPr lang="it-IT" dirty="0" err="1" smtClean="0"/>
              <a:t>monument</a:t>
            </a:r>
            <a:r>
              <a:rPr lang="it-IT" dirty="0" smtClean="0"/>
              <a:t> in </a:t>
            </a:r>
            <a:r>
              <a:rPr lang="it-IT" dirty="0" err="1" smtClean="0"/>
              <a:t>honor</a:t>
            </a:r>
            <a:r>
              <a:rPr lang="it-IT" dirty="0" smtClean="0"/>
              <a:t> of the </a:t>
            </a:r>
            <a:r>
              <a:rPr lang="it-IT" dirty="0" err="1" smtClean="0"/>
              <a:t>fallen</a:t>
            </a:r>
            <a:r>
              <a:rPr lang="it-IT" dirty="0" smtClean="0"/>
              <a:t> </a:t>
            </a:r>
            <a:r>
              <a:rPr lang="it-IT" dirty="0" err="1" smtClean="0"/>
              <a:t>people</a:t>
            </a:r>
            <a:r>
              <a:rPr lang="it-IT" dirty="0" smtClean="0"/>
              <a:t> in the centre of the </a:t>
            </a:r>
            <a:r>
              <a:rPr lang="it-IT" dirty="0" err="1" smtClean="0"/>
              <a:t>square</a:t>
            </a:r>
            <a:r>
              <a:rPr lang="it-IT" dirty="0" smtClean="0"/>
              <a:t>, with an </a:t>
            </a:r>
            <a:r>
              <a:rPr lang="it-IT" dirty="0" err="1" smtClean="0"/>
              <a:t>eagle</a:t>
            </a:r>
            <a:r>
              <a:rPr lang="it-IT" dirty="0" smtClean="0"/>
              <a:t> </a:t>
            </a:r>
            <a:r>
              <a:rPr lang="it-IT" dirty="0" err="1" smtClean="0"/>
              <a:t>emabalmed</a:t>
            </a:r>
            <a:r>
              <a:rPr lang="it-IT" dirty="0" smtClean="0"/>
              <a:t>, from </a:t>
            </a:r>
            <a:r>
              <a:rPr lang="it-IT" dirty="0" err="1" smtClean="0"/>
              <a:t>which</a:t>
            </a:r>
            <a:r>
              <a:rPr lang="it-IT" dirty="0" smtClean="0"/>
              <a:t> the </a:t>
            </a:r>
            <a:r>
              <a:rPr lang="it-IT" dirty="0" err="1" smtClean="0"/>
              <a:t>name</a:t>
            </a:r>
            <a:r>
              <a:rPr lang="it-IT" dirty="0" smtClean="0"/>
              <a:t> «</a:t>
            </a:r>
            <a:r>
              <a:rPr lang="it-IT" dirty="0" err="1" smtClean="0"/>
              <a:t>Monument</a:t>
            </a:r>
            <a:r>
              <a:rPr lang="it-IT" dirty="0" smtClean="0"/>
              <a:t> of the </a:t>
            </a:r>
            <a:r>
              <a:rPr lang="it-IT" dirty="0" err="1" smtClean="0"/>
              <a:t>eagle</a:t>
            </a:r>
            <a:r>
              <a:rPr lang="it-IT" dirty="0" smtClean="0"/>
              <a:t>»</a:t>
            </a:r>
            <a:endParaRPr lang="it-IT" dirty="0"/>
          </a:p>
        </p:txBody>
      </p:sp>
    </p:spTree>
    <p:extLst>
      <p:ext uri="{BB962C8B-B14F-4D97-AF65-F5344CB8AC3E}">
        <p14:creationId xmlns:p14="http://schemas.microsoft.com/office/powerpoint/2010/main" xmlns="" val="305436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TEATRO APOLLO</a:t>
            </a:r>
            <a:endParaRPr lang="it-IT" dirty="0">
              <a:solidFill>
                <a:srgbClr val="C00000"/>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15434" y="1663013"/>
            <a:ext cx="6334125" cy="4495800"/>
          </a:xfrm>
          <a:prstGeom prst="rect">
            <a:avLst/>
          </a:prstGeom>
        </p:spPr>
      </p:pic>
    </p:spTree>
    <p:extLst>
      <p:ext uri="{BB962C8B-B14F-4D97-AF65-F5344CB8AC3E}">
        <p14:creationId xmlns:p14="http://schemas.microsoft.com/office/powerpoint/2010/main" xmlns="" val="181404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C00000"/>
                </a:solidFill>
              </a:rPr>
              <a:t>TEATRO APOLLO</a:t>
            </a:r>
            <a:endParaRPr lang="it-IT" dirty="0">
              <a:solidFill>
                <a:srgbClr val="C00000"/>
              </a:solidFill>
            </a:endParaRPr>
          </a:p>
        </p:txBody>
      </p:sp>
      <p:sp>
        <p:nvSpPr>
          <p:cNvPr id="3" name="Segnaposto contenuto 2"/>
          <p:cNvSpPr>
            <a:spLocks noGrp="1"/>
          </p:cNvSpPr>
          <p:nvPr>
            <p:ph idx="1"/>
          </p:nvPr>
        </p:nvSpPr>
        <p:spPr>
          <a:xfrm>
            <a:off x="1251678" y="1618735"/>
            <a:ext cx="10178322" cy="4260857"/>
          </a:xfrm>
        </p:spPr>
        <p:txBody>
          <a:bodyPr>
            <a:normAutofit fontScale="92500" lnSpcReduction="10000"/>
          </a:bodyPr>
          <a:lstStyle/>
          <a:p>
            <a:r>
              <a:rPr lang="en-US" dirty="0"/>
              <a:t>The façade was designed by Luciano </a:t>
            </a:r>
            <a:r>
              <a:rPr lang="en-US" dirty="0" err="1"/>
              <a:t>Luciani</a:t>
            </a:r>
            <a:r>
              <a:rPr lang="en-US" dirty="0"/>
              <a:t>. </a:t>
            </a:r>
            <a:endParaRPr lang="en-US" dirty="0" smtClean="0"/>
          </a:p>
          <a:p>
            <a:r>
              <a:rPr lang="en-US" dirty="0" smtClean="0"/>
              <a:t>In </a:t>
            </a:r>
            <a:r>
              <a:rPr lang="en-US" dirty="0"/>
              <a:t>July 1880 the sculptor Luca Seri offered to equip the four pillars of the proscenium of his bas-reliefs and Luigi Fontana painted on the vault the scene of Apollo and the Graces, surrounded by medallions depicting famous musicians: the theater became Apollo Theater and two medallions depicting the two artists were placed above the entrance door to the audience. </a:t>
            </a:r>
            <a:endParaRPr lang="en-US" dirty="0" smtClean="0"/>
          </a:p>
          <a:p>
            <a:r>
              <a:rPr lang="en-US" smtClean="0"/>
              <a:t>In 1907 </a:t>
            </a:r>
            <a:r>
              <a:rPr lang="en-US" dirty="0"/>
              <a:t>the roof collapsed, thus beginning a series of renovations that from time to time would change the appearance and destination of the theater deeply, until it became unusable and </a:t>
            </a:r>
            <a:r>
              <a:rPr lang="en-US"/>
              <a:t>abandoned</a:t>
            </a:r>
            <a:r>
              <a:rPr lang="en-US" smtClean="0"/>
              <a:t>.</a:t>
            </a:r>
          </a:p>
          <a:p>
            <a:r>
              <a:rPr lang="en-US" smtClean="0"/>
              <a:t>Only </a:t>
            </a:r>
            <a:r>
              <a:rPr lang="en-US" dirty="0"/>
              <a:t>in 1984 began the long, complex and costly recovery project that will restore the Apollo Theater to its ancient eighteenth-century splendor in 2004, with the recovery even of the sketches of </a:t>
            </a:r>
            <a:r>
              <a:rPr lang="en-US" dirty="0" err="1"/>
              <a:t>Milziade</a:t>
            </a:r>
            <a:r>
              <a:rPr lang="en-US" dirty="0"/>
              <a:t> </a:t>
            </a:r>
            <a:r>
              <a:rPr lang="en-US" dirty="0" err="1"/>
              <a:t>Miliozzi</a:t>
            </a:r>
            <a:r>
              <a:rPr lang="en-US" dirty="0"/>
              <a:t> (1912) for the </a:t>
            </a:r>
            <a:r>
              <a:rPr lang="en-US" dirty="0" err="1"/>
              <a:t>vòlto</a:t>
            </a:r>
            <a:r>
              <a:rPr lang="en-US" dirty="0"/>
              <a:t>, depicting the Dancing Muses in circle with Apollo on the chariot to the spaces of the Olympus, in a decorative ring in which, within four medallions, the faces of Rossini, Verdi, Bellini and Donizetti stand out.</a:t>
            </a:r>
            <a:endParaRPr lang="it-IT" dirty="0"/>
          </a:p>
        </p:txBody>
      </p:sp>
    </p:spTree>
    <p:extLst>
      <p:ext uri="{BB962C8B-B14F-4D97-AF65-F5344CB8AC3E}">
        <p14:creationId xmlns:p14="http://schemas.microsoft.com/office/powerpoint/2010/main" xmlns="" val="134891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SANTA MARIA DA PIEDI</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65621" y="1681655"/>
            <a:ext cx="5894487" cy="4420866"/>
          </a:xfrm>
        </p:spPr>
      </p:pic>
    </p:spTree>
    <p:extLst>
      <p:ext uri="{BB962C8B-B14F-4D97-AF65-F5344CB8AC3E}">
        <p14:creationId xmlns:p14="http://schemas.microsoft.com/office/powerpoint/2010/main" xmlns="" val="1624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3">
                    <a:lumMod val="75000"/>
                  </a:schemeClr>
                </a:solidFill>
              </a:rPr>
              <a:t>SANTA MARIA DA PIEDI</a:t>
            </a:r>
            <a:endParaRPr lang="it-IT" dirty="0">
              <a:solidFill>
                <a:schemeClr val="accent3">
                  <a:lumMod val="75000"/>
                </a:schemeClr>
              </a:solidFill>
            </a:endParaRPr>
          </a:p>
        </p:txBody>
      </p:sp>
      <p:sp>
        <p:nvSpPr>
          <p:cNvPr id="3" name="Segnaposto contenuto 2"/>
          <p:cNvSpPr>
            <a:spLocks noGrp="1"/>
          </p:cNvSpPr>
          <p:nvPr>
            <p:ph idx="1"/>
          </p:nvPr>
        </p:nvSpPr>
        <p:spPr/>
        <p:txBody>
          <a:bodyPr/>
          <a:lstStyle/>
          <a:p>
            <a:r>
              <a:rPr lang="it-IT" dirty="0" smtClean="0"/>
              <a:t>Set in the </a:t>
            </a:r>
            <a:r>
              <a:rPr lang="it-IT" dirty="0" err="1" smtClean="0"/>
              <a:t>surrounders</a:t>
            </a:r>
            <a:r>
              <a:rPr lang="it-IT" dirty="0" smtClean="0"/>
              <a:t> of the </a:t>
            </a:r>
            <a:r>
              <a:rPr lang="it-IT" dirty="0" err="1" smtClean="0"/>
              <a:t>boundaries</a:t>
            </a:r>
            <a:r>
              <a:rPr lang="it-IT" dirty="0" smtClean="0"/>
              <a:t>, on the side of the «Levante» door,  </a:t>
            </a:r>
            <a:r>
              <a:rPr lang="it-IT" dirty="0" err="1" smtClean="0"/>
              <a:t>it</a:t>
            </a:r>
            <a:r>
              <a:rPr lang="it-IT" dirty="0" smtClean="0"/>
              <a:t> </a:t>
            </a:r>
            <a:r>
              <a:rPr lang="it-IT" dirty="0" err="1" smtClean="0"/>
              <a:t>took</a:t>
            </a:r>
            <a:r>
              <a:rPr lang="it-IT" dirty="0" smtClean="0"/>
              <a:t> </a:t>
            </a:r>
            <a:r>
              <a:rPr lang="it-IT" dirty="0" err="1" smtClean="0"/>
              <a:t>its</a:t>
            </a:r>
            <a:r>
              <a:rPr lang="it-IT" dirty="0" smtClean="0"/>
              <a:t> </a:t>
            </a:r>
            <a:r>
              <a:rPr lang="it-IT" dirty="0" err="1" smtClean="0"/>
              <a:t>name</a:t>
            </a:r>
            <a:r>
              <a:rPr lang="it-IT" dirty="0" smtClean="0"/>
              <a:t> from S. Maria «a </a:t>
            </a:r>
            <a:r>
              <a:rPr lang="it-IT" dirty="0" err="1" smtClean="0"/>
              <a:t>pede</a:t>
            </a:r>
            <a:r>
              <a:rPr lang="it-IT" dirty="0" smtClean="0"/>
              <a:t> castri».</a:t>
            </a:r>
          </a:p>
          <a:p>
            <a:r>
              <a:rPr lang="it-IT" dirty="0" smtClean="0"/>
              <a:t>The </a:t>
            </a:r>
            <a:r>
              <a:rPr lang="it-IT" dirty="0" err="1" smtClean="0"/>
              <a:t>near</a:t>
            </a:r>
            <a:r>
              <a:rPr lang="it-IT" dirty="0" smtClean="0"/>
              <a:t> </a:t>
            </a:r>
            <a:r>
              <a:rPr lang="it-IT" dirty="0" err="1" smtClean="0"/>
              <a:t>gothic</a:t>
            </a:r>
            <a:r>
              <a:rPr lang="it-IT" dirty="0" smtClean="0"/>
              <a:t> </a:t>
            </a:r>
            <a:r>
              <a:rPr lang="it-IT" dirty="0" err="1" smtClean="0"/>
              <a:t>arc</a:t>
            </a:r>
            <a:r>
              <a:rPr lang="it-IT" dirty="0" smtClean="0"/>
              <a:t> </a:t>
            </a:r>
            <a:r>
              <a:rPr lang="it-IT" dirty="0" err="1" smtClean="0"/>
              <a:t>preserves</a:t>
            </a:r>
            <a:r>
              <a:rPr lang="it-IT" dirty="0" smtClean="0"/>
              <a:t>, in the </a:t>
            </a:r>
            <a:r>
              <a:rPr lang="it-IT" dirty="0" err="1" smtClean="0"/>
              <a:t>inner</a:t>
            </a:r>
            <a:r>
              <a:rPr lang="it-IT" dirty="0" smtClean="0"/>
              <a:t> part, the </a:t>
            </a:r>
            <a:r>
              <a:rPr lang="it-IT" dirty="0" err="1" smtClean="0"/>
              <a:t>fingers</a:t>
            </a:r>
            <a:r>
              <a:rPr lang="it-IT" dirty="0" smtClean="0"/>
              <a:t> in </a:t>
            </a:r>
            <a:r>
              <a:rPr lang="it-IT" dirty="0" err="1" smtClean="0"/>
              <a:t>iron</a:t>
            </a:r>
            <a:r>
              <a:rPr lang="it-IT" dirty="0" smtClean="0"/>
              <a:t> of the </a:t>
            </a:r>
            <a:r>
              <a:rPr lang="it-IT" dirty="0" err="1" smtClean="0"/>
              <a:t>doors</a:t>
            </a:r>
            <a:r>
              <a:rPr lang="it-IT" dirty="0" smtClean="0"/>
              <a:t> </a:t>
            </a:r>
            <a:r>
              <a:rPr lang="it-IT" dirty="0" err="1" smtClean="0"/>
              <a:t>that</a:t>
            </a:r>
            <a:r>
              <a:rPr lang="it-IT" dirty="0" smtClean="0"/>
              <a:t>, </a:t>
            </a:r>
            <a:r>
              <a:rPr lang="it-IT" dirty="0" err="1" smtClean="0"/>
              <a:t>at</a:t>
            </a:r>
            <a:r>
              <a:rPr lang="it-IT" dirty="0" smtClean="0"/>
              <a:t> the </a:t>
            </a:r>
            <a:r>
              <a:rPr lang="it-IT" dirty="0" err="1" smtClean="0"/>
              <a:t>sunset</a:t>
            </a:r>
            <a:r>
              <a:rPr lang="it-IT" dirty="0" smtClean="0"/>
              <a:t>, </a:t>
            </a:r>
            <a:r>
              <a:rPr lang="it-IT" dirty="0" err="1" smtClean="0"/>
              <a:t>after</a:t>
            </a:r>
            <a:r>
              <a:rPr lang="it-IT" dirty="0" smtClean="0"/>
              <a:t> the Ave Maria, </a:t>
            </a:r>
            <a:r>
              <a:rPr lang="it-IT" dirty="0" err="1" smtClean="0"/>
              <a:t>were</a:t>
            </a:r>
            <a:r>
              <a:rPr lang="it-IT" dirty="0" smtClean="0"/>
              <a:t> </a:t>
            </a:r>
            <a:r>
              <a:rPr lang="it-IT" dirty="0" err="1" smtClean="0"/>
              <a:t>closed</a:t>
            </a:r>
            <a:r>
              <a:rPr lang="it-IT" dirty="0" smtClean="0"/>
              <a:t>. </a:t>
            </a:r>
          </a:p>
          <a:p>
            <a:r>
              <a:rPr lang="it-IT" dirty="0" smtClean="0"/>
              <a:t>On the </a:t>
            </a:r>
            <a:r>
              <a:rPr lang="it-IT" dirty="0" err="1" smtClean="0"/>
              <a:t>old</a:t>
            </a:r>
            <a:r>
              <a:rPr lang="it-IT" dirty="0" smtClean="0"/>
              <a:t> </a:t>
            </a:r>
            <a:r>
              <a:rPr lang="it-IT" dirty="0" err="1" smtClean="0"/>
              <a:t>wall</a:t>
            </a:r>
            <a:r>
              <a:rPr lang="it-IT" dirty="0" smtClean="0"/>
              <a:t>, over the </a:t>
            </a:r>
            <a:r>
              <a:rPr lang="it-IT" dirty="0" err="1" smtClean="0"/>
              <a:t>arc</a:t>
            </a:r>
            <a:r>
              <a:rPr lang="it-IT" dirty="0" smtClean="0"/>
              <a:t>, </a:t>
            </a:r>
            <a:r>
              <a:rPr lang="it-IT" dirty="0" err="1" smtClean="0"/>
              <a:t>there</a:t>
            </a:r>
            <a:r>
              <a:rPr lang="it-IT" dirty="0" smtClean="0"/>
              <a:t> </a:t>
            </a:r>
            <a:r>
              <a:rPr lang="it-IT" dirty="0" err="1" smtClean="0"/>
              <a:t>still</a:t>
            </a:r>
            <a:r>
              <a:rPr lang="it-IT" dirty="0" smtClean="0"/>
              <a:t> are </a:t>
            </a:r>
            <a:r>
              <a:rPr lang="it-IT" dirty="0" err="1" smtClean="0"/>
              <a:t>five</a:t>
            </a:r>
            <a:r>
              <a:rPr lang="it-IT" dirty="0" smtClean="0"/>
              <a:t> </a:t>
            </a:r>
            <a:r>
              <a:rPr lang="it-IT" dirty="0" err="1" smtClean="0"/>
              <a:t>coats</a:t>
            </a:r>
            <a:r>
              <a:rPr lang="it-IT" dirty="0" smtClean="0"/>
              <a:t> of </a:t>
            </a:r>
            <a:r>
              <a:rPr lang="it-IT" dirty="0" err="1" smtClean="0"/>
              <a:t>arcs</a:t>
            </a:r>
            <a:r>
              <a:rPr lang="it-IT" dirty="0" smtClean="0"/>
              <a:t>. </a:t>
            </a:r>
            <a:r>
              <a:rPr lang="it-IT" dirty="0" err="1" smtClean="0"/>
              <a:t>They</a:t>
            </a:r>
            <a:r>
              <a:rPr lang="it-IT" dirty="0" smtClean="0"/>
              <a:t> </a:t>
            </a:r>
            <a:r>
              <a:rPr lang="it-IT" dirty="0" err="1" smtClean="0"/>
              <a:t>were</a:t>
            </a:r>
            <a:r>
              <a:rPr lang="it-IT" dirty="0" smtClean="0"/>
              <a:t> </a:t>
            </a:r>
            <a:r>
              <a:rPr lang="it-IT" dirty="0" err="1" smtClean="0"/>
              <a:t>removed</a:t>
            </a:r>
            <a:r>
              <a:rPr lang="it-IT" dirty="0" smtClean="0"/>
              <a:t> from the </a:t>
            </a:r>
            <a:r>
              <a:rPr lang="it-IT" dirty="0" err="1" smtClean="0"/>
              <a:t>soldiers</a:t>
            </a:r>
            <a:r>
              <a:rPr lang="it-IT" dirty="0" smtClean="0"/>
              <a:t> of Napoleone </a:t>
            </a:r>
            <a:r>
              <a:rPr lang="it-IT" dirty="0" err="1" smtClean="0"/>
              <a:t>after</a:t>
            </a:r>
            <a:r>
              <a:rPr lang="it-IT" dirty="0" smtClean="0"/>
              <a:t> the </a:t>
            </a:r>
            <a:r>
              <a:rPr lang="it-IT" dirty="0" err="1" smtClean="0"/>
              <a:t>battle</a:t>
            </a:r>
            <a:r>
              <a:rPr lang="it-IT" dirty="0" smtClean="0"/>
              <a:t> of  Tolentino.</a:t>
            </a:r>
            <a:endParaRPr lang="it-IT" dirty="0"/>
          </a:p>
        </p:txBody>
      </p:sp>
    </p:spTree>
    <p:extLst>
      <p:ext uri="{BB962C8B-B14F-4D97-AF65-F5344CB8AC3E}">
        <p14:creationId xmlns:p14="http://schemas.microsoft.com/office/powerpoint/2010/main" xmlns="" val="209963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3">
                    <a:lumMod val="75000"/>
                  </a:schemeClr>
                </a:solidFill>
              </a:rPr>
              <a:t>SAN GREGORIO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77979" y="2535752"/>
            <a:ext cx="6030097" cy="3745008"/>
          </a:xfrm>
        </p:spPr>
      </p:pic>
    </p:spTree>
    <p:extLst>
      <p:ext uri="{BB962C8B-B14F-4D97-AF65-F5344CB8AC3E}">
        <p14:creationId xmlns:p14="http://schemas.microsoft.com/office/powerpoint/2010/main" xmlns="" val="242687482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344</TotalTime>
  <Words>809</Words>
  <Application>Microsoft Office PowerPoint</Application>
  <PresentationFormat>Personalizzato</PresentationFormat>
  <Paragraphs>42</Paragraphs>
  <Slides>15</Slides>
  <Notes>0</Notes>
  <HiddenSlides>0</HiddenSlides>
  <MMClips>0</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Badge</vt:lpstr>
      <vt:lpstr>Welcome to Mogliano</vt:lpstr>
      <vt:lpstr>HISTORY OF MOGLIANO</vt:lpstr>
      <vt:lpstr>PIAZZA GARIBALDI</vt:lpstr>
      <vt:lpstr>PIAZZA GARIBALDI</vt:lpstr>
      <vt:lpstr>TEATRO APOLLO</vt:lpstr>
      <vt:lpstr>TEATRO APOLLO</vt:lpstr>
      <vt:lpstr>SANTA MARIA DA PIEDI</vt:lpstr>
      <vt:lpstr>SANTA MARIA DA PIEDI</vt:lpstr>
      <vt:lpstr>SAN GREGORIO</vt:lpstr>
      <vt:lpstr>SAN GREGORIO</vt:lpstr>
      <vt:lpstr>LA ROCCA</vt:lpstr>
      <vt:lpstr>LA ROCCA</vt:lpstr>
      <vt:lpstr>Abbadia di fiastra</vt:lpstr>
      <vt:lpstr>The abbey and its history        The natural reserve                                                                   an ecosystem</vt:lpstr>
      <vt:lpstr>Istituto comprensivo Giovanni XXIII  Our schools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Mogliano</dc:title>
  <dc:creator>Micaela Tamburrini</dc:creator>
  <cp:lastModifiedBy>utente04</cp:lastModifiedBy>
  <cp:revision>24</cp:revision>
  <dcterms:created xsi:type="dcterms:W3CDTF">2018-04-13T07:57:28Z</dcterms:created>
  <dcterms:modified xsi:type="dcterms:W3CDTF">2018-04-13T15:39:56Z</dcterms:modified>
</cp:coreProperties>
</file>