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9" r:id="rId7"/>
    <p:sldId id="262" r:id="rId8"/>
    <p:sldId id="263" r:id="rId9"/>
    <p:sldId id="264" r:id="rId10"/>
    <p:sldId id="267" r:id="rId11"/>
    <p:sldId id="266" r:id="rId12"/>
    <p:sldId id="270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25721-C897-48FD-8FD4-C2181131CE90}" type="datetimeFigureOut">
              <a:rPr lang="it-IT" smtClean="0"/>
              <a:pPr/>
              <a:t>05/09/2019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012D1-56F7-417C-8231-1AF43EB088B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9"/>
          <p:cNvSpPr>
            <a:spLocks noGrp="1" noChangeArrowheads="1"/>
          </p:cNvSpPr>
          <p:nvPr>
            <p:ph type="sldNum" sz="quarter"/>
          </p:nvPr>
        </p:nvSpPr>
        <p:spPr>
          <a:ln>
            <a:round/>
            <a:headEnd/>
            <a:tailEnd/>
          </a:ln>
        </p:spPr>
        <p:txBody>
          <a:bodyPr/>
          <a:lstStyle/>
          <a:p>
            <a:pPr>
              <a:defRPr/>
            </a:pPr>
            <a:fld id="{D9EE6B90-C1B5-47D4-AB4B-F75F87BA9C11}" type="slidenum">
              <a:rPr lang="it-IT" altLang="it-IT" smtClean="0">
                <a:latin typeface="Times New Roman" pitchFamily="18" charset="0"/>
                <a:ea typeface="Microsoft YaHei" pitchFamily="34" charset="-122"/>
              </a:rPr>
              <a:pPr>
                <a:defRPr/>
              </a:pPr>
              <a:t>1</a:t>
            </a:fld>
            <a:endParaRPr lang="it-IT" altLang="it-IT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</p:spPr>
        <p:txBody>
          <a:bodyPr wrap="none" anchor="ctr"/>
          <a:lstStyle/>
          <a:p>
            <a:endParaRPr lang="it-IT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64063" cy="3422650"/>
          </a:xfrm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64063" cy="3422650"/>
          </a:xfrm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9"/>
          <p:cNvSpPr>
            <a:spLocks noGrp="1" noChangeArrowheads="1"/>
          </p:cNvSpPr>
          <p:nvPr>
            <p:ph type="sldNum" sz="quarter"/>
          </p:nvPr>
        </p:nvSpPr>
        <p:spPr>
          <a:ln>
            <a:round/>
            <a:headEnd/>
            <a:tailEnd/>
          </a:ln>
        </p:spPr>
        <p:txBody>
          <a:bodyPr/>
          <a:lstStyle/>
          <a:p>
            <a:pPr>
              <a:defRPr/>
            </a:pPr>
            <a:fld id="{0CB58156-C0EF-490B-9123-9F32923CBB26}" type="slidenum">
              <a:rPr lang="it-IT" altLang="it-IT" smtClean="0">
                <a:latin typeface="Times New Roman" pitchFamily="18" charset="0"/>
                <a:ea typeface="Microsoft YaHei" pitchFamily="34" charset="-122"/>
              </a:rPr>
              <a:pPr>
                <a:defRPr/>
              </a:pPr>
              <a:t>2</a:t>
            </a:fld>
            <a:endParaRPr lang="it-IT" altLang="it-IT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</p:spPr>
        <p:txBody>
          <a:bodyPr wrap="none" anchor="ctr"/>
          <a:lstStyle/>
          <a:p>
            <a:endParaRPr lang="it-IT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9"/>
          <p:cNvSpPr>
            <a:spLocks noGrp="1" noChangeArrowheads="1"/>
          </p:cNvSpPr>
          <p:nvPr>
            <p:ph type="sldNum" sz="quarter"/>
          </p:nvPr>
        </p:nvSpPr>
        <p:spPr>
          <a:ln>
            <a:round/>
            <a:headEnd/>
            <a:tailEnd/>
          </a:ln>
        </p:spPr>
        <p:txBody>
          <a:bodyPr/>
          <a:lstStyle/>
          <a:p>
            <a:pPr>
              <a:defRPr/>
            </a:pPr>
            <a:fld id="{7292A57E-F682-4BE6-9B91-FEA6BFC3B23F}" type="slidenum">
              <a:rPr lang="it-IT" altLang="it-IT" smtClean="0">
                <a:latin typeface="Times New Roman" pitchFamily="18" charset="0"/>
                <a:ea typeface="Microsoft YaHei" pitchFamily="34" charset="-122"/>
              </a:rPr>
              <a:pPr>
                <a:defRPr/>
              </a:pPr>
              <a:t>3</a:t>
            </a:fld>
            <a:endParaRPr lang="it-IT" altLang="it-IT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</p:spPr>
        <p:txBody>
          <a:bodyPr wrap="none" anchor="ctr"/>
          <a:lstStyle/>
          <a:p>
            <a:endParaRPr lang="it-IT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64063" cy="3422650"/>
          </a:xfrm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64063" cy="3422650"/>
          </a:xfrm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64063" cy="3422650"/>
          </a:xfrm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64063" cy="3422650"/>
          </a:xfrm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9"/>
          <p:cNvSpPr>
            <a:spLocks noGrp="1" noChangeArrowheads="1"/>
          </p:cNvSpPr>
          <p:nvPr>
            <p:ph type="sldNum" sz="quarter"/>
          </p:nvPr>
        </p:nvSpPr>
        <p:spPr>
          <a:ln>
            <a:round/>
            <a:headEnd/>
            <a:tailEnd/>
          </a:ln>
        </p:spPr>
        <p:txBody>
          <a:bodyPr/>
          <a:lstStyle/>
          <a:p>
            <a:pPr>
              <a:defRPr/>
            </a:pPr>
            <a:fld id="{FD1AB7D7-CB0B-4E0F-9ED3-50A41C391D5A}" type="slidenum">
              <a:rPr lang="it-IT" altLang="it-IT" smtClean="0">
                <a:latin typeface="Times New Roman" pitchFamily="18" charset="0"/>
                <a:ea typeface="Microsoft YaHei" pitchFamily="34" charset="-122"/>
              </a:rPr>
              <a:pPr>
                <a:defRPr/>
              </a:pPr>
              <a:t>8</a:t>
            </a:fld>
            <a:endParaRPr lang="it-IT" altLang="it-IT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</p:spPr>
        <p:txBody>
          <a:bodyPr wrap="none" anchor="ctr"/>
          <a:lstStyle/>
          <a:p>
            <a:endParaRPr lang="it-IT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64063" cy="3422650"/>
          </a:xfrm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39E3-A904-493E-B3BA-33BDDFD61AEF}" type="datetimeFigureOut">
              <a:rPr lang="it-IT" smtClean="0"/>
              <a:pPr/>
              <a:t>05/09/2019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6E79-59E4-4B05-B326-C77AE3403C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39E3-A904-493E-B3BA-33BDDFD61AEF}" type="datetimeFigureOut">
              <a:rPr lang="it-IT" smtClean="0"/>
              <a:pPr/>
              <a:t>05/09/2019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6E79-59E4-4B05-B326-C77AE3403C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39E3-A904-493E-B3BA-33BDDFD61AEF}" type="datetimeFigureOut">
              <a:rPr lang="it-IT" smtClean="0"/>
              <a:pPr/>
              <a:t>05/09/2019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6E79-59E4-4B05-B326-C77AE3403C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2000" y="3200400"/>
            <a:ext cx="7537450" cy="151765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06/05/18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1006C-D021-4131-9121-1AC749A79F5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39E3-A904-493E-B3BA-33BDDFD61AEF}" type="datetimeFigureOut">
              <a:rPr lang="it-IT" smtClean="0"/>
              <a:pPr/>
              <a:t>05/09/2019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6E79-59E4-4B05-B326-C77AE3403C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39E3-A904-493E-B3BA-33BDDFD61AEF}" type="datetimeFigureOut">
              <a:rPr lang="it-IT" smtClean="0"/>
              <a:pPr/>
              <a:t>05/09/2019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6E79-59E4-4B05-B326-C77AE3403C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39E3-A904-493E-B3BA-33BDDFD61AEF}" type="datetimeFigureOut">
              <a:rPr lang="it-IT" smtClean="0"/>
              <a:pPr/>
              <a:t>05/09/2019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6E79-59E4-4B05-B326-C77AE3403C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39E3-A904-493E-B3BA-33BDDFD61AEF}" type="datetimeFigureOut">
              <a:rPr lang="it-IT" smtClean="0"/>
              <a:pPr/>
              <a:t>05/09/2019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6E79-59E4-4B05-B326-C77AE3403C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39E3-A904-493E-B3BA-33BDDFD61AEF}" type="datetimeFigureOut">
              <a:rPr lang="it-IT" smtClean="0"/>
              <a:pPr/>
              <a:t>05/09/2019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6E79-59E4-4B05-B326-C77AE3403C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39E3-A904-493E-B3BA-33BDDFD61AEF}" type="datetimeFigureOut">
              <a:rPr lang="it-IT" smtClean="0"/>
              <a:pPr/>
              <a:t>05/09/2019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6E79-59E4-4B05-B326-C77AE3403C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39E3-A904-493E-B3BA-33BDDFD61AEF}" type="datetimeFigureOut">
              <a:rPr lang="it-IT" smtClean="0"/>
              <a:pPr/>
              <a:t>05/09/2019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6E79-59E4-4B05-B326-C77AE3403C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39E3-A904-493E-B3BA-33BDDFD61AEF}" type="datetimeFigureOut">
              <a:rPr lang="it-IT" smtClean="0"/>
              <a:pPr/>
              <a:t>05/09/2019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6E79-59E4-4B05-B326-C77AE3403C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F39E3-A904-493E-B3BA-33BDDFD61AEF}" type="datetimeFigureOut">
              <a:rPr lang="it-IT" smtClean="0"/>
              <a:pPr/>
              <a:t>05/09/2019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D6E79-59E4-4B05-B326-C77AE3403C2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onachemaceratesi.it/junior/2019/05/23/cittadinanza-e-sostenibilita-mogliano-fa-scuola-a-vibo-valentia/39784/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giovanni23mogliano.edu.i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wtoon.com/c/eWuMNkM7dHQ/1/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200400"/>
            <a:ext cx="7543800" cy="1524000"/>
          </a:xfrm>
        </p:spPr>
        <p:txBody>
          <a:bodyPr>
            <a:normAutofit fontScale="90000"/>
          </a:bodyPr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3600" dirty="0" smtClean="0">
                <a:solidFill>
                  <a:srgbClr val="262626"/>
                </a:solidFill>
                <a:latin typeface="Impact" pitchFamily="34" charset="0"/>
              </a:rPr>
              <a:t>SEMINARIO NAZIONALE </a:t>
            </a:r>
            <a:br>
              <a:rPr lang="it-IT" altLang="it-IT" sz="3600" dirty="0" smtClean="0">
                <a:solidFill>
                  <a:srgbClr val="262626"/>
                </a:solidFill>
                <a:latin typeface="Impact" pitchFamily="34" charset="0"/>
              </a:rPr>
            </a:br>
            <a:r>
              <a:rPr lang="it-IT" altLang="it-IT" sz="3600" b="1" dirty="0" smtClean="0">
                <a:solidFill>
                  <a:srgbClr val="262626"/>
                </a:solidFill>
                <a:latin typeface="Calibri" pitchFamily="34" charset="0"/>
              </a:rPr>
              <a:t>“ CITTADINANZA E SOSTENIBILITA’ ”</a:t>
            </a:r>
            <a:br>
              <a:rPr lang="it-IT" altLang="it-IT" sz="3600" b="1" dirty="0" smtClean="0">
                <a:solidFill>
                  <a:srgbClr val="262626"/>
                </a:solidFill>
                <a:latin typeface="Calibri" pitchFamily="34" charset="0"/>
              </a:rPr>
            </a:br>
            <a:endParaRPr lang="it-IT" altLang="it-IT" sz="3600" b="1" dirty="0" smtClean="0">
              <a:solidFill>
                <a:srgbClr val="262626"/>
              </a:solidFill>
              <a:latin typeface="Calibri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142976" y="4643446"/>
            <a:ext cx="6858000" cy="990600"/>
          </a:xfrm>
        </p:spPr>
        <p:txBody>
          <a:bodyPr lIns="90000" tIns="45000" rIns="90000" bIns="45000"/>
          <a:lstStyle/>
          <a:p>
            <a:pPr marL="0" indent="1588" algn="ctr" eaLnBrk="1" hangingPunct="1">
              <a:lnSpc>
                <a:spcPct val="93000"/>
              </a:lnSpc>
              <a:spcAft>
                <a:spcPct val="0"/>
              </a:spcAft>
              <a:buFont typeface="Times New Roman" pitchFamily="18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3600" dirty="0" smtClean="0">
                <a:solidFill>
                  <a:srgbClr val="262626"/>
                </a:solidFill>
                <a:latin typeface="Impact" pitchFamily="34" charset="0"/>
              </a:rPr>
              <a:t>VIBO VALENTIA 20-21 MAGGIO 2019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88" y="323850"/>
            <a:ext cx="7488237" cy="1076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5463" y="2087563"/>
            <a:ext cx="1368425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785794"/>
            <a:ext cx="8229600" cy="5340369"/>
          </a:xfrm>
          <a:noFill/>
        </p:spPr>
        <p:txBody>
          <a:bodyPr>
            <a:normAutofit/>
          </a:bodyPr>
          <a:lstStyle/>
          <a:p>
            <a:pPr algn="ctr" defTabSz="914400">
              <a:lnSpc>
                <a:spcPct val="82000"/>
              </a:lnSpc>
              <a:buFont typeface="Times New Roman" pitchFamily="18" charset="0"/>
              <a:buNone/>
            </a:pPr>
            <a:r>
              <a:rPr lang="it-IT" b="1" dirty="0" smtClean="0">
                <a:solidFill>
                  <a:srgbClr val="242852"/>
                </a:solidFill>
                <a:latin typeface="Times New Roman" pitchFamily="18" charset="0"/>
              </a:rPr>
              <a:t>ATTIVITA’ n. 2</a:t>
            </a:r>
          </a:p>
          <a:p>
            <a:pPr defTabSz="914400">
              <a:lnSpc>
                <a:spcPct val="82000"/>
              </a:lnSpc>
              <a:buFont typeface="Times New Roman" pitchFamily="18" charset="0"/>
              <a:buNone/>
            </a:pPr>
            <a:endParaRPr lang="it-IT" sz="3200" b="1" dirty="0" smtClean="0">
              <a:cs typeface="Arial" charset="0"/>
            </a:endParaRPr>
          </a:p>
          <a:p>
            <a:pPr algn="ctr" defTabSz="914400">
              <a:lnSpc>
                <a:spcPct val="82000"/>
              </a:lnSpc>
              <a:buFont typeface="Times New Roman" pitchFamily="18" charset="0"/>
              <a:buNone/>
            </a:pPr>
            <a:r>
              <a:rPr lang="it-IT" altLang="zh-CN" sz="4800" b="1" dirty="0" smtClean="0">
                <a:solidFill>
                  <a:srgbClr val="242852"/>
                </a:solidFill>
                <a:latin typeface="Times New Roman" pitchFamily="18" charset="0"/>
              </a:rPr>
              <a:t>I MEZZI </a:t>
            </a:r>
            <a:r>
              <a:rPr lang="it-IT" altLang="zh-CN" sz="4800" b="1" dirty="0" err="1" smtClean="0">
                <a:solidFill>
                  <a:srgbClr val="242852"/>
                </a:solidFill>
                <a:latin typeface="Times New Roman" pitchFamily="18" charset="0"/>
              </a:rPr>
              <a:t>DI</a:t>
            </a:r>
            <a:r>
              <a:rPr lang="it-IT" altLang="zh-CN" sz="4800" b="1" dirty="0" smtClean="0">
                <a:solidFill>
                  <a:srgbClr val="242852"/>
                </a:solidFill>
                <a:latin typeface="Times New Roman" pitchFamily="18" charset="0"/>
              </a:rPr>
              <a:t> TRASPORTO NEL PASSATO, NEL PRESENTE E NEL FUTURO</a:t>
            </a:r>
          </a:p>
          <a:p>
            <a:pPr algn="ctr" defTabSz="914400">
              <a:lnSpc>
                <a:spcPct val="82000"/>
              </a:lnSpc>
              <a:buFont typeface="Times New Roman" pitchFamily="18" charset="0"/>
              <a:buNone/>
            </a:pPr>
            <a:r>
              <a:rPr lang="it-IT" sz="1400" b="1" dirty="0" smtClean="0">
                <a:cs typeface="Arial" charset="0"/>
              </a:rPr>
              <a:t>In allegato il file relativo </a:t>
            </a:r>
          </a:p>
          <a:p>
            <a:pPr defTabSz="914400">
              <a:lnSpc>
                <a:spcPct val="82000"/>
              </a:lnSpc>
              <a:buFont typeface="Times New Roman" pitchFamily="18" charset="0"/>
              <a:buNone/>
            </a:pPr>
            <a:r>
              <a:rPr lang="it-IT" b="1" dirty="0" smtClean="0"/>
              <a:t/>
            </a:r>
            <a:br>
              <a:rPr lang="it-IT" b="1" dirty="0" smtClean="0"/>
            </a:br>
            <a:endParaRPr lang="it-IT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Immagine 5" descr="italiano-grazie-nuvola-aperta-di-parola-ringraziamenti-su-bianco-5231237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04775"/>
            <a:ext cx="7561263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2075497" y="5013176"/>
            <a:ext cx="526297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per</a:t>
            </a:r>
            <a:r>
              <a:rPr lang="it-IT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it-IT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l’attenzione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43042" y="1285860"/>
            <a:ext cx="5500726" cy="142399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dirty="0" smtClean="0">
                <a:solidFill>
                  <a:srgbClr val="FFC000"/>
                </a:solidFill>
                <a:latin typeface="Arial Rounded MT Bold" pitchFamily="34" charset="0"/>
              </a:rPr>
              <a:t>OUR PARTECIPATION TO THE MEETING ON THE LOCAL PRESS</a:t>
            </a:r>
            <a:endParaRPr lang="it-IT" sz="3200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071670" y="3500438"/>
            <a:ext cx="47863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hlinkClick r:id="rId2"/>
              </a:rPr>
              <a:t>https://www.cronachemaceratesi.it/junior/2019/05/23/cittadinanza-e-sostenibilita-mogliano-fa-scuola-a-vibo-valentia/39784/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428605"/>
            <a:ext cx="6781800" cy="1500198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000" dirty="0" smtClean="0">
                <a:solidFill>
                  <a:srgbClr val="262626"/>
                </a:solidFill>
                <a:latin typeface="Impact" pitchFamily="34" charset="0"/>
              </a:rPr>
              <a:t>WORKSHOP N. 7</a:t>
            </a:r>
            <a:br>
              <a:rPr lang="it-IT" altLang="it-IT" sz="2000" dirty="0" smtClean="0">
                <a:solidFill>
                  <a:srgbClr val="262626"/>
                </a:solidFill>
                <a:latin typeface="Impact" pitchFamily="34" charset="0"/>
              </a:rPr>
            </a:br>
            <a:r>
              <a:rPr lang="it-IT" altLang="it-IT" sz="2200" dirty="0" smtClean="0">
                <a:solidFill>
                  <a:srgbClr val="262626"/>
                </a:solidFill>
                <a:latin typeface="Impact" pitchFamily="34" charset="0"/>
              </a:rPr>
              <a:t>Rafforzare i mezzi di attuazione e rinnovare il partenariato </a:t>
            </a:r>
            <a:br>
              <a:rPr lang="it-IT" altLang="it-IT" sz="2200" dirty="0" smtClean="0">
                <a:solidFill>
                  <a:srgbClr val="262626"/>
                </a:solidFill>
                <a:latin typeface="Impact" pitchFamily="34" charset="0"/>
              </a:rPr>
            </a:br>
            <a:r>
              <a:rPr lang="it-IT" altLang="it-IT" sz="2200" dirty="0" smtClean="0">
                <a:solidFill>
                  <a:srgbClr val="262626"/>
                </a:solidFill>
                <a:latin typeface="Impact" pitchFamily="34" charset="0"/>
              </a:rPr>
              <a:t>mondiale per lo sviluppo sostenibile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755650" y="2060575"/>
            <a:ext cx="7519988" cy="4248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spcBef>
                <a:spcPts val="488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9563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9750" algn="l"/>
                <a:tab pos="9879013" algn="l"/>
                <a:tab pos="10328275" algn="l"/>
                <a:tab pos="10779125" algn="l"/>
                <a:tab pos="10780713" algn="l"/>
              </a:tabLst>
            </a:pPr>
            <a:r>
              <a:rPr lang="it-IT" altLang="it-IT" sz="2400" b="1" dirty="0">
                <a:solidFill>
                  <a:srgbClr val="000000"/>
                </a:solidFill>
              </a:rPr>
              <a:t>Scuola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9563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9750" algn="l"/>
                <a:tab pos="9879013" algn="l"/>
                <a:tab pos="10328275" algn="l"/>
                <a:tab pos="10779125" algn="l"/>
                <a:tab pos="10780713" algn="l"/>
              </a:tabLst>
            </a:pPr>
            <a:r>
              <a:rPr lang="it-IT" altLang="it-IT" sz="2400" i="1" dirty="0">
                <a:solidFill>
                  <a:srgbClr val="000000"/>
                </a:solidFill>
              </a:rPr>
              <a:t>Istituto Comprensivo “Giovanni XXIII” MOGLIANO (</a:t>
            </a:r>
            <a:r>
              <a:rPr lang="it-IT" altLang="it-IT" sz="2400" i="1" dirty="0" err="1">
                <a:solidFill>
                  <a:srgbClr val="000000"/>
                </a:solidFill>
              </a:rPr>
              <a:t>MC</a:t>
            </a:r>
            <a:r>
              <a:rPr lang="it-IT" altLang="it-IT" sz="2400" i="1" dirty="0">
                <a:solidFill>
                  <a:srgbClr val="000000"/>
                </a:solidFill>
              </a:rPr>
              <a:t>)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9563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9750" algn="l"/>
                <a:tab pos="9879013" algn="l"/>
                <a:tab pos="10328275" algn="l"/>
                <a:tab pos="10779125" algn="l"/>
                <a:tab pos="10780713" algn="l"/>
              </a:tabLst>
            </a:pPr>
            <a:r>
              <a:rPr lang="it-IT" altLang="it-IT" sz="2400" i="1" dirty="0">
                <a:solidFill>
                  <a:srgbClr val="000000"/>
                </a:solidFill>
              </a:rPr>
              <a:t>Scuola Secondaria di I grado “Giovanni XXIII”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9563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9750" algn="l"/>
                <a:tab pos="9879013" algn="l"/>
                <a:tab pos="10328275" algn="l"/>
                <a:tab pos="10779125" algn="l"/>
                <a:tab pos="10780713" algn="l"/>
              </a:tabLst>
            </a:pPr>
            <a:r>
              <a:rPr lang="it-IT" altLang="it-IT" sz="2400" i="1" dirty="0">
                <a:solidFill>
                  <a:srgbClr val="000000"/>
                </a:solidFill>
                <a:hlinkClick r:id="rId3"/>
              </a:rPr>
              <a:t>www.icgiovanni23mogliano.edu.it</a:t>
            </a:r>
            <a:endParaRPr lang="it-IT" altLang="it-IT" sz="2400" i="1" dirty="0">
              <a:solidFill>
                <a:srgbClr val="000000"/>
              </a:solidFill>
            </a:endParaRP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9563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9750" algn="l"/>
                <a:tab pos="9879013" algn="l"/>
                <a:tab pos="10328275" algn="l"/>
                <a:tab pos="10779125" algn="l"/>
                <a:tab pos="10780713" algn="l"/>
              </a:tabLst>
            </a:pPr>
            <a:r>
              <a:rPr lang="it-IT" altLang="it-IT" sz="2400" b="1" dirty="0">
                <a:solidFill>
                  <a:srgbClr val="000000"/>
                </a:solidFill>
              </a:rPr>
              <a:t>Insegnanti e ragazzi coinvolti</a:t>
            </a:r>
          </a:p>
          <a:p>
            <a:pPr>
              <a:spcBef>
                <a:spcPts val="488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9563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9750" algn="l"/>
                <a:tab pos="9879013" algn="l"/>
                <a:tab pos="10328275" algn="l"/>
                <a:tab pos="10779125" algn="l"/>
                <a:tab pos="10780713" algn="l"/>
              </a:tabLst>
            </a:pPr>
            <a:r>
              <a:rPr lang="it-IT" altLang="it-IT" sz="2400" i="1" dirty="0">
                <a:solidFill>
                  <a:srgbClr val="000000"/>
                </a:solidFill>
              </a:rPr>
              <a:t>Referente: </a:t>
            </a:r>
            <a:r>
              <a:rPr lang="it-IT" altLang="it-IT" sz="2400" i="1" dirty="0" err="1">
                <a:solidFill>
                  <a:srgbClr val="000000"/>
                </a:solidFill>
              </a:rPr>
              <a:t>Ins</a:t>
            </a:r>
            <a:r>
              <a:rPr lang="it-IT" altLang="it-IT" sz="2400" i="1" dirty="0">
                <a:solidFill>
                  <a:srgbClr val="000000"/>
                </a:solidFill>
              </a:rPr>
              <a:t>. Marta Pisani</a:t>
            </a:r>
          </a:p>
          <a:p>
            <a:pPr>
              <a:spcBef>
                <a:spcPts val="488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9563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9750" algn="l"/>
                <a:tab pos="9879013" algn="l"/>
                <a:tab pos="10328275" algn="l"/>
                <a:tab pos="10779125" algn="l"/>
                <a:tab pos="10780713" algn="l"/>
              </a:tabLst>
            </a:pPr>
            <a:r>
              <a:rPr lang="it-IT" altLang="it-IT" sz="2400" i="1" dirty="0">
                <a:solidFill>
                  <a:srgbClr val="000000"/>
                </a:solidFill>
              </a:rPr>
              <a:t>Docente: Prof.ssa Elisa Romagnoli</a:t>
            </a:r>
          </a:p>
          <a:p>
            <a:pPr>
              <a:spcBef>
                <a:spcPts val="488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9563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9750" algn="l"/>
                <a:tab pos="9879013" algn="l"/>
                <a:tab pos="10328275" algn="l"/>
                <a:tab pos="10779125" algn="l"/>
                <a:tab pos="10780713" algn="l"/>
              </a:tabLst>
            </a:pPr>
            <a:r>
              <a:rPr lang="it-IT" altLang="it-IT" sz="2800" dirty="0">
                <a:solidFill>
                  <a:srgbClr val="242852"/>
                </a:solidFill>
                <a:latin typeface="Times New Roman" pitchFamily="18" charset="0"/>
              </a:rPr>
              <a:t> </a:t>
            </a:r>
            <a:r>
              <a:rPr lang="it-IT" altLang="it-IT" sz="2400" i="1" dirty="0">
                <a:solidFill>
                  <a:srgbClr val="000000"/>
                </a:solidFill>
              </a:rPr>
              <a:t>Classi I e II sezione 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125538"/>
            <a:ext cx="8280400" cy="5127625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it-IT" altLang="it-IT" sz="3200" b="1" smtClean="0"/>
              <a:t>Competenze chiave:</a:t>
            </a:r>
            <a:br>
              <a:rPr lang="it-IT" altLang="it-IT" sz="3200" b="1" smtClean="0"/>
            </a:br>
            <a:r>
              <a:rPr lang="it-IT" altLang="it-IT" sz="2800" b="1" smtClean="0"/>
              <a:t/>
            </a:r>
            <a:br>
              <a:rPr lang="it-IT" altLang="it-IT" sz="2800" b="1" smtClean="0"/>
            </a:br>
            <a:r>
              <a:rPr lang="en-US" altLang="zh-CN" sz="3600" b="1" smtClean="0"/>
              <a:t>1.</a:t>
            </a:r>
            <a:r>
              <a:rPr lang="en-US" altLang="zh-CN" sz="1800" b="1" smtClean="0"/>
              <a:t> </a:t>
            </a:r>
            <a:r>
              <a:rPr lang="en-US" altLang="zh-CN" sz="3600" b="1" smtClean="0"/>
              <a:t>Competenza alfabetica funzionale</a:t>
            </a:r>
            <a:br>
              <a:rPr lang="en-US" altLang="zh-CN" sz="3600" b="1" smtClean="0"/>
            </a:br>
            <a:r>
              <a:rPr lang="en-US" altLang="zh-CN" sz="3600" b="1" smtClean="0"/>
              <a:t>2. Competenza digitale </a:t>
            </a:r>
            <a:br>
              <a:rPr lang="en-US" altLang="zh-CN" sz="3600" b="1" smtClean="0"/>
            </a:br>
            <a:r>
              <a:rPr lang="it-IT" altLang="zh-CN" sz="3600" b="1" smtClean="0"/>
              <a:t>3. Competenza personale, sociale e capacità di imparare ad imparare </a:t>
            </a:r>
            <a:br>
              <a:rPr lang="it-IT" altLang="zh-CN" sz="3600" b="1" smtClean="0"/>
            </a:br>
            <a:r>
              <a:rPr lang="it-IT" altLang="zh-CN" sz="3600" b="1" smtClean="0"/>
              <a:t>4. Competenza in materia di cittadinanza</a:t>
            </a:r>
            <a:r>
              <a:rPr lang="it-IT" sz="3600" smtClean="0"/>
              <a:t/>
            </a:r>
            <a:br>
              <a:rPr lang="it-IT" sz="3600" smtClean="0"/>
            </a:br>
            <a:endParaRPr lang="it-IT" altLang="it-IT" sz="36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5175"/>
            <a:ext cx="8285162" cy="5256213"/>
          </a:xfrm>
        </p:spPr>
        <p:txBody>
          <a:bodyPr/>
          <a:lstStyle/>
          <a:p>
            <a:pPr algn="ctr">
              <a:lnSpc>
                <a:spcPct val="82000"/>
              </a:lnSpc>
              <a:buFont typeface="Times New Roman" pitchFamily="18" charset="0"/>
              <a:buNone/>
            </a:pPr>
            <a:r>
              <a:rPr lang="it-IT" altLang="it-IT" sz="3200" b="1" dirty="0" smtClean="0"/>
              <a:t>Abilità</a:t>
            </a:r>
            <a:r>
              <a:rPr lang="it-IT" altLang="it-IT" sz="3200" dirty="0" smtClean="0"/>
              <a:t>: </a:t>
            </a:r>
          </a:p>
          <a:p>
            <a:pPr>
              <a:lnSpc>
                <a:spcPct val="82000"/>
              </a:lnSpc>
              <a:buFont typeface="Times New Roman" pitchFamily="18" charset="0"/>
              <a:buNone/>
            </a:pPr>
            <a:r>
              <a:rPr lang="it-IT" altLang="zh-CN" sz="2000" b="1" dirty="0" smtClean="0"/>
              <a:t>    1.  </a:t>
            </a:r>
            <a:r>
              <a:rPr lang="it-IT" altLang="zh-CN" sz="2000" dirty="0" smtClean="0"/>
              <a:t>Intervenire in una conversazione o in una discussione, di classe o di gruppo, con pertinenza e coerenza, rispettando tempi e turni di parola e fornendo un positivo contributo personale. Riferire oralmente su un argomento di studio esplicitando lo scopo e presentandolo in modo chiaro: esporre le informazioni secondo un ordine prestabilito e coerente, usare un registro adeguato all’argomento e alla situazione, controllare il lessico specifico, precisare le fonti e servirsi eventualmente di materiali di supporto. Argomentare la propria tesi su un tema affrontato nello studio e nel dialogo in classe con dati pertinenti e motivazioni valide.</a:t>
            </a:r>
            <a:br>
              <a:rPr lang="it-IT" altLang="zh-CN" sz="2000" dirty="0" smtClean="0"/>
            </a:br>
            <a:r>
              <a:rPr lang="it-IT" altLang="zh-CN" sz="2000" b="1" dirty="0" smtClean="0"/>
              <a:t>2.   </a:t>
            </a:r>
            <a:r>
              <a:rPr lang="it-IT" altLang="zh-CN" sz="2000" dirty="0" smtClean="0"/>
              <a:t>Utilizzare correttamente un motore di ricerca riconoscere, classificare e ricavare informazioni dalla rete. Utilizzare il programma </a:t>
            </a:r>
            <a:r>
              <a:rPr lang="it-IT" altLang="zh-CN" sz="2000" dirty="0" err="1" smtClean="0"/>
              <a:t>Powtoon</a:t>
            </a:r>
            <a:r>
              <a:rPr lang="it-IT" altLang="zh-CN" sz="2000" dirty="0" smtClean="0"/>
              <a:t/>
            </a:r>
            <a:br>
              <a:rPr lang="it-IT" altLang="zh-CN" sz="2000" dirty="0" smtClean="0"/>
            </a:br>
            <a:r>
              <a:rPr lang="it-IT" altLang="zh-CN" sz="2000" b="1" dirty="0" smtClean="0"/>
              <a:t>3.   </a:t>
            </a:r>
            <a:r>
              <a:rPr lang="it-IT" altLang="zh-CN" sz="2000" dirty="0" smtClean="0"/>
              <a:t>Esprimere il proprio punto di vista e confrontarlo a quello altrui. Individuare le relazioni di causa-effetto. Ricavare informazioni dalle fonti esaminate. Riflettere su se stesso, gestire il tempo e le informazioni.</a:t>
            </a:r>
          </a:p>
          <a:p>
            <a:pPr>
              <a:lnSpc>
                <a:spcPct val="82000"/>
              </a:lnSpc>
              <a:buFont typeface="Times New Roman" pitchFamily="18" charset="0"/>
              <a:buNone/>
            </a:pPr>
            <a:r>
              <a:rPr lang="it-IT" altLang="zh-CN" sz="2000" b="1" dirty="0" smtClean="0"/>
              <a:t>    4.</a:t>
            </a:r>
            <a:r>
              <a:rPr lang="it-IT" altLang="zh-CN" sz="2000" dirty="0" smtClean="0"/>
              <a:t> </a:t>
            </a:r>
            <a:r>
              <a:rPr lang="it-IT" altLang="zh-CN" sz="2000" b="1" dirty="0" smtClean="0">
                <a:solidFill>
                  <a:schemeClr val="accent2"/>
                </a:solidFill>
              </a:rPr>
              <a:t>Usare le conoscenze apprese per comprendere problemi ecologici, interculturali e di convivenza civile. </a:t>
            </a:r>
            <a:endParaRPr lang="it-IT" sz="20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620713"/>
            <a:ext cx="8439150" cy="5400675"/>
          </a:xfrm>
        </p:spPr>
        <p:txBody>
          <a:bodyPr>
            <a:normAutofit fontScale="92500" lnSpcReduction="20000"/>
          </a:bodyPr>
          <a:lstStyle/>
          <a:p>
            <a:pPr marL="457200" indent="-457200" algn="ctr">
              <a:buFont typeface="Times New Roman" pitchFamily="18" charset="0"/>
              <a:buNone/>
            </a:pPr>
            <a:r>
              <a:rPr lang="it-IT" sz="3200" b="1" smtClean="0"/>
              <a:t>Conoscenze:</a:t>
            </a:r>
          </a:p>
          <a:p>
            <a:pPr marL="457200" indent="-457200" algn="ctr">
              <a:buFont typeface="Times New Roman" pitchFamily="18" charset="0"/>
              <a:buAutoNum type="arabicPeriod"/>
            </a:pPr>
            <a:r>
              <a:rPr lang="it-IT" altLang="zh-CN" b="1" smtClean="0"/>
              <a:t>Il lessico, la morfologia e l’organizzazione logico-sintattica della frase. Il lessico specifico della storia e della geografia</a:t>
            </a:r>
          </a:p>
          <a:p>
            <a:pPr marL="457200" indent="-457200" algn="ctr">
              <a:buFont typeface="Times New Roman" pitchFamily="18" charset="0"/>
              <a:buAutoNum type="arabicPeriod"/>
            </a:pPr>
            <a:r>
              <a:rPr lang="it-IT" altLang="zh-CN" b="1" smtClean="0"/>
              <a:t>I principali siti internet in cui ricercare informazioni attendibili</a:t>
            </a:r>
          </a:p>
          <a:p>
            <a:pPr marL="457200" indent="-457200" algn="ctr">
              <a:buFont typeface="Times New Roman" pitchFamily="18" charset="0"/>
              <a:buAutoNum type="arabicPeriod"/>
            </a:pPr>
            <a:r>
              <a:rPr lang="it-IT" altLang="zh-CN" b="1" smtClean="0"/>
              <a:t>Le regole per una buona socializzazione. Il rispetto per il punto di vista degli altri</a:t>
            </a:r>
          </a:p>
          <a:p>
            <a:pPr marL="457200" indent="-457200" algn="ctr">
              <a:buFont typeface="Times New Roman" pitchFamily="18" charset="0"/>
              <a:buAutoNum type="arabicPeriod" startAt="4"/>
            </a:pPr>
            <a:r>
              <a:rPr lang="it-IT" altLang="zh-CN" b="1" smtClean="0"/>
              <a:t>Il problema dell’inquinamento, il fenomeno del buco nell’ozono, l’effetto serra, la sostenibilità, le risorse rinnovabili</a:t>
            </a:r>
            <a:r>
              <a:rPr lang="it-IT" altLang="zh-CN" smtClean="0"/>
              <a:t> </a:t>
            </a:r>
          </a:p>
          <a:p>
            <a:pPr marL="457200" indent="-457200" algn="ctr">
              <a:buFont typeface="Times New Roman" pitchFamily="18" charset="0"/>
              <a:buAutoNum type="arabicPeriod" startAt="4"/>
            </a:pPr>
            <a:r>
              <a:rPr lang="it-IT" b="1" smtClean="0"/>
              <a:t>Gli obiettivi ambientali dell’Unione Europea</a:t>
            </a:r>
            <a:r>
              <a:rPr lang="it-IT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asellaDiTesto 3"/>
          <p:cNvSpPr txBox="1">
            <a:spLocks noChangeArrowheads="1"/>
          </p:cNvSpPr>
          <p:nvPr/>
        </p:nvSpPr>
        <p:spPr bwMode="auto">
          <a:xfrm>
            <a:off x="755650" y="4508500"/>
            <a:ext cx="7416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3200" b="1" dirty="0">
                <a:solidFill>
                  <a:srgbClr val="242852"/>
                </a:solidFill>
                <a:latin typeface="Times New Roman" pitchFamily="18" charset="0"/>
              </a:rPr>
              <a:t>Strumenti usati:</a:t>
            </a:r>
            <a:r>
              <a:rPr lang="it-IT" altLang="it-IT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r>
              <a:rPr lang="it-IT" altLang="it-IT" sz="2400" b="1" dirty="0">
                <a:solidFill>
                  <a:schemeClr val="tx1"/>
                </a:solidFill>
                <a:latin typeface="Times New Roman" pitchFamily="18" charset="0"/>
              </a:rPr>
              <a:t>PC, LIM, libro di testo, connessione </a:t>
            </a:r>
            <a:r>
              <a:rPr lang="it-IT" altLang="it-IT" sz="2400" b="1" dirty="0" smtClean="0">
                <a:solidFill>
                  <a:schemeClr val="tx1"/>
                </a:solidFill>
                <a:latin typeface="Times New Roman" pitchFamily="18" charset="0"/>
              </a:rPr>
              <a:t>internet, </a:t>
            </a:r>
            <a:r>
              <a:rPr lang="it-IT" altLang="it-IT" sz="2400" b="1" dirty="0">
                <a:solidFill>
                  <a:schemeClr val="tx1"/>
                </a:solidFill>
                <a:latin typeface="Times New Roman" pitchFamily="18" charset="0"/>
              </a:rPr>
              <a:t>lettore </a:t>
            </a:r>
            <a:r>
              <a:rPr lang="it-IT" altLang="it-IT" sz="2400" b="1" dirty="0" err="1">
                <a:solidFill>
                  <a:schemeClr val="tx1"/>
                </a:solidFill>
                <a:latin typeface="Times New Roman" pitchFamily="18" charset="0"/>
              </a:rPr>
              <a:t>CD</a:t>
            </a:r>
            <a:r>
              <a:rPr lang="it-IT" altLang="it-IT" sz="2400" b="1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it-IT" altLang="it-IT" sz="2400" b="1" dirty="0" err="1">
                <a:solidFill>
                  <a:schemeClr val="tx1"/>
                </a:solidFill>
                <a:latin typeface="Times New Roman" pitchFamily="18" charset="0"/>
              </a:rPr>
              <a:t>powtoon</a:t>
            </a:r>
            <a:r>
              <a:rPr lang="it-IT" altLang="it-IT" sz="2400" b="1" dirty="0">
                <a:solidFill>
                  <a:schemeClr val="tx1"/>
                </a:solidFill>
                <a:latin typeface="Times New Roman" pitchFamily="18" charset="0"/>
              </a:rPr>
              <a:t> e altri strumenti tecnologici e didattici</a:t>
            </a:r>
            <a:r>
              <a:rPr lang="it-IT" altLang="it-IT" sz="24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219" name="CasellaDiTesto 4"/>
          <p:cNvSpPr txBox="1">
            <a:spLocks noChangeArrowheads="1"/>
          </p:cNvSpPr>
          <p:nvPr/>
        </p:nvSpPr>
        <p:spPr bwMode="auto">
          <a:xfrm>
            <a:off x="684213" y="476250"/>
            <a:ext cx="7559675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altLang="it-IT" sz="2400" b="1" dirty="0">
              <a:solidFill>
                <a:schemeClr val="tx1"/>
              </a:solidFill>
            </a:endParaRPr>
          </a:p>
          <a:p>
            <a:pPr algn="ctr"/>
            <a:r>
              <a:rPr lang="it-IT" altLang="it-IT" sz="3200" b="1" dirty="0">
                <a:solidFill>
                  <a:srgbClr val="242852"/>
                </a:solidFill>
                <a:latin typeface="Times New Roman" pitchFamily="18" charset="0"/>
              </a:rPr>
              <a:t>Metodologia:</a:t>
            </a:r>
          </a:p>
          <a:p>
            <a:r>
              <a:rPr lang="it-IT" altLang="it-IT" sz="2400" b="1" dirty="0">
                <a:solidFill>
                  <a:schemeClr val="tx1"/>
                </a:solidFill>
                <a:latin typeface="Times New Roman" pitchFamily="18" charset="0"/>
              </a:rPr>
              <a:t>Brain-storming</a:t>
            </a:r>
          </a:p>
          <a:p>
            <a:r>
              <a:rPr lang="it-IT" altLang="it-IT" sz="2400" b="1" dirty="0" err="1" smtClean="0">
                <a:latin typeface="Times New Roman" pitchFamily="18" charset="0"/>
              </a:rPr>
              <a:t>Learning</a:t>
            </a:r>
            <a:r>
              <a:rPr lang="it-IT" altLang="it-IT" sz="2400" b="1" dirty="0" smtClean="0">
                <a:latin typeface="Times New Roman" pitchFamily="18" charset="0"/>
              </a:rPr>
              <a:t> </a:t>
            </a:r>
            <a:r>
              <a:rPr lang="it-IT" altLang="it-IT" sz="2400" b="1" dirty="0" err="1" smtClean="0">
                <a:latin typeface="Times New Roman" pitchFamily="18" charset="0"/>
              </a:rPr>
              <a:t>by</a:t>
            </a:r>
            <a:r>
              <a:rPr lang="it-IT" altLang="it-IT" sz="2400" b="1" dirty="0" smtClean="0">
                <a:latin typeface="Times New Roman" pitchFamily="18" charset="0"/>
              </a:rPr>
              <a:t> </a:t>
            </a:r>
            <a:r>
              <a:rPr lang="it-IT" altLang="it-IT" sz="2400" b="1" dirty="0" err="1" smtClean="0">
                <a:latin typeface="Times New Roman" pitchFamily="18" charset="0"/>
              </a:rPr>
              <a:t>doing</a:t>
            </a:r>
            <a:r>
              <a:rPr lang="it-IT" altLang="it-IT" sz="2400" b="1" dirty="0" smtClean="0">
                <a:latin typeface="Times New Roman" pitchFamily="18" charset="0"/>
              </a:rPr>
              <a:t>: gli </a:t>
            </a:r>
            <a:r>
              <a:rPr lang="it-IT" altLang="it-IT" sz="2400" b="1" dirty="0">
                <a:solidFill>
                  <a:schemeClr val="tx1"/>
                </a:solidFill>
                <a:latin typeface="Times New Roman" pitchFamily="18" charset="0"/>
              </a:rPr>
              <a:t>alunni mettono in pratica ciò che apprendono mentre lo stanno </a:t>
            </a:r>
            <a:r>
              <a:rPr lang="it-IT" altLang="it-IT" sz="2400" b="1" dirty="0" smtClean="0">
                <a:solidFill>
                  <a:schemeClr val="tx1"/>
                </a:solidFill>
                <a:latin typeface="Times New Roman" pitchFamily="18" charset="0"/>
              </a:rPr>
              <a:t>apprendendo. </a:t>
            </a:r>
            <a:endParaRPr lang="it-IT" altLang="it-IT" sz="2400" b="1" dirty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it-IT" altLang="it-IT" sz="2400" b="1" dirty="0">
                <a:solidFill>
                  <a:schemeClr val="tx1"/>
                </a:solidFill>
                <a:latin typeface="Times New Roman" pitchFamily="18" charset="0"/>
              </a:rPr>
              <a:t>Attività di </a:t>
            </a:r>
            <a:r>
              <a:rPr lang="it-IT" altLang="it-IT" sz="2400" b="1" dirty="0" err="1">
                <a:solidFill>
                  <a:schemeClr val="tx1"/>
                </a:solidFill>
                <a:latin typeface="Times New Roman" pitchFamily="18" charset="0"/>
              </a:rPr>
              <a:t>problem</a:t>
            </a:r>
            <a:r>
              <a:rPr lang="it-IT" altLang="it-IT" sz="24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it-IT" altLang="it-IT" sz="2400" b="1" dirty="0" err="1">
                <a:solidFill>
                  <a:schemeClr val="tx1"/>
                </a:solidFill>
                <a:latin typeface="Times New Roman" pitchFamily="18" charset="0"/>
              </a:rPr>
              <a:t>solving</a:t>
            </a:r>
            <a:r>
              <a:rPr lang="it-IT" altLang="it-IT" sz="2400" b="1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it-IT" altLang="it-IT" sz="2400" b="1" dirty="0" err="1">
                <a:solidFill>
                  <a:schemeClr val="tx1"/>
                </a:solidFill>
                <a:latin typeface="Times New Roman" pitchFamily="18" charset="0"/>
              </a:rPr>
              <a:t>peer</a:t>
            </a:r>
            <a:r>
              <a:rPr lang="it-IT" altLang="it-IT" sz="2400" b="1" dirty="0">
                <a:solidFill>
                  <a:schemeClr val="tx1"/>
                </a:solidFill>
                <a:latin typeface="Times New Roman" pitchFamily="18" charset="0"/>
              </a:rPr>
              <a:t> tutoring, cooperative </a:t>
            </a:r>
            <a:r>
              <a:rPr lang="it-IT" altLang="it-IT" sz="2400" b="1" dirty="0" err="1">
                <a:solidFill>
                  <a:schemeClr val="tx1"/>
                </a:solidFill>
                <a:latin typeface="Times New Roman" pitchFamily="18" charset="0"/>
              </a:rPr>
              <a:t>learning</a:t>
            </a:r>
            <a:r>
              <a:rPr lang="it-IT" altLang="it-IT" sz="2400" b="1" dirty="0">
                <a:solidFill>
                  <a:schemeClr val="tx1"/>
                </a:solidFill>
                <a:latin typeface="Times New Roman" pitchFamily="18" charset="0"/>
              </a:rPr>
              <a:t>.</a:t>
            </a:r>
            <a:br>
              <a:rPr lang="it-IT" altLang="it-IT" sz="2400" b="1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it-IT" altLang="it-IT" sz="2400" b="1" dirty="0">
                <a:solidFill>
                  <a:schemeClr val="tx1"/>
                </a:solidFill>
                <a:latin typeface="Times New Roman" pitchFamily="18" charset="0"/>
              </a:rPr>
              <a:t>Approccio </a:t>
            </a:r>
            <a:r>
              <a:rPr lang="it-IT" altLang="it-IT" sz="2400" b="1" dirty="0" err="1">
                <a:solidFill>
                  <a:schemeClr val="tx1"/>
                </a:solidFill>
                <a:latin typeface="Times New Roman" pitchFamily="18" charset="0"/>
              </a:rPr>
              <a:t>metacognitivo</a:t>
            </a:r>
            <a:endParaRPr lang="it-IT" altLang="it-IT" sz="2400" b="1" dirty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it-IT" sz="2400" b="1" dirty="0">
                <a:solidFill>
                  <a:schemeClr val="tx1"/>
                </a:solidFill>
                <a:latin typeface="Times New Roman" pitchFamily="18" charset="0"/>
              </a:rPr>
              <a:t>Lezione frontale dialogata</a:t>
            </a:r>
          </a:p>
          <a:p>
            <a:endParaRPr lang="it-IT" sz="24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3250" cy="4740275"/>
          </a:xfrm>
        </p:spPr>
        <p:txBody>
          <a:bodyPr>
            <a:normAutofit fontScale="92500" lnSpcReduction="10000"/>
          </a:bodyPr>
          <a:lstStyle/>
          <a:p>
            <a:pPr algn="ctr">
              <a:buFont typeface="Times New Roman" pitchFamily="18" charset="0"/>
              <a:buNone/>
            </a:pPr>
            <a:r>
              <a:rPr lang="it-IT" altLang="it-IT" sz="3200" b="1" smtClean="0"/>
              <a:t>Monitoraggio e verifica finale</a:t>
            </a:r>
          </a:p>
          <a:p>
            <a:pPr>
              <a:buFont typeface="Times New Roman" pitchFamily="18" charset="0"/>
              <a:buNone/>
            </a:pPr>
            <a:r>
              <a:rPr lang="it-IT" altLang="it-IT" smtClean="0">
                <a:solidFill>
                  <a:srgbClr val="000000"/>
                </a:solidFill>
              </a:rPr>
              <a:t>Il monitoraggio è stato svolto dagli insegnanti attraverso questionari e griglie di rilevazione rivolti agli alunni coinvolti direttamente nelle attività. </a:t>
            </a:r>
          </a:p>
          <a:p>
            <a:pPr>
              <a:buFont typeface="Times New Roman" pitchFamily="18" charset="0"/>
              <a:buNone/>
            </a:pPr>
            <a:r>
              <a:rPr lang="it-IT" smtClean="0">
                <a:solidFill>
                  <a:srgbClr val="000000"/>
                </a:solidFill>
              </a:rPr>
              <a:t>Gli strumenti di monitoraggio e verifica utilizzati sono stati:</a:t>
            </a:r>
          </a:p>
          <a:p>
            <a:r>
              <a:rPr lang="it-IT" smtClean="0">
                <a:solidFill>
                  <a:srgbClr val="000000"/>
                </a:solidFill>
              </a:rPr>
              <a:t>Rubrica di valutazione</a:t>
            </a:r>
          </a:p>
          <a:p>
            <a:r>
              <a:rPr lang="it-IT" smtClean="0">
                <a:solidFill>
                  <a:srgbClr val="000000"/>
                </a:solidFill>
              </a:rPr>
              <a:t>Relazione finale di ricostruzione-riflessione</a:t>
            </a:r>
          </a:p>
          <a:p>
            <a:r>
              <a:rPr lang="it-IT" smtClean="0">
                <a:solidFill>
                  <a:srgbClr val="000000"/>
                </a:solidFill>
              </a:rPr>
              <a:t>Questionario di autovalutazione</a:t>
            </a:r>
          </a:p>
          <a:p>
            <a:endParaRPr lang="it-IT" smtClean="0">
              <a:solidFill>
                <a:srgbClr val="000000"/>
              </a:solidFill>
            </a:endParaRPr>
          </a:p>
          <a:p>
            <a:endParaRPr lang="it-IT" smtClean="0">
              <a:solidFill>
                <a:schemeClr val="bg1"/>
              </a:solidFill>
            </a:endParaRPr>
          </a:p>
          <a:p>
            <a:pPr>
              <a:buFont typeface="Times New Roman" pitchFamily="18" charset="0"/>
              <a:buNone/>
            </a:pP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762000" y="2852738"/>
            <a:ext cx="7543800" cy="1719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/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755650" y="692150"/>
            <a:ext cx="7704138" cy="4608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/>
              <a:t> 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/>
              <a:t> 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971550" y="1125538"/>
            <a:ext cx="698500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it-IT" sz="3200" b="1" dirty="0">
                <a:solidFill>
                  <a:srgbClr val="242852"/>
                </a:solidFill>
                <a:latin typeface="Times New Roman" pitchFamily="18" charset="0"/>
              </a:rPr>
              <a:t>Valorizzazione e disseminazione dell’esperienza svolta</a:t>
            </a:r>
          </a:p>
          <a:p>
            <a:pPr defTabSz="914400"/>
            <a:endParaRPr lang="it-IT" b="1" dirty="0">
              <a:solidFill>
                <a:srgbClr val="242852"/>
              </a:solidFill>
            </a:endParaRPr>
          </a:p>
          <a:p>
            <a:r>
              <a:rPr lang="it-IT" sz="2800" b="1" dirty="0">
                <a:solidFill>
                  <a:schemeClr val="tx1"/>
                </a:solidFill>
                <a:latin typeface="Times New Roman" pitchFamily="18" charset="0"/>
              </a:rPr>
              <a:t>Presentazione e scambio di informazioni e di materiali </a:t>
            </a:r>
            <a:r>
              <a:rPr lang="it-IT" sz="2800" b="1" dirty="0" smtClean="0">
                <a:latin typeface="Times New Roman" pitchFamily="18" charset="0"/>
              </a:rPr>
              <a:t>con gli alunni delle scuole </a:t>
            </a:r>
            <a:r>
              <a:rPr lang="it-IT" sz="2800" b="1" dirty="0" err="1" smtClean="0">
                <a:latin typeface="Times New Roman" pitchFamily="18" charset="0"/>
              </a:rPr>
              <a:t>partners</a:t>
            </a:r>
            <a:r>
              <a:rPr lang="it-IT" sz="2800" b="1" dirty="0" smtClean="0">
                <a:latin typeface="Times New Roman" pitchFamily="18" charset="0"/>
              </a:rPr>
              <a:t> del progetto “</a:t>
            </a:r>
            <a:r>
              <a:rPr lang="it-IT" sz="2800" b="1" dirty="0" err="1" smtClean="0">
                <a:latin typeface="Times New Roman" pitchFamily="18" charset="0"/>
              </a:rPr>
              <a:t>Erasmus+</a:t>
            </a:r>
            <a:r>
              <a:rPr lang="it-IT" sz="2800" b="1" dirty="0" smtClean="0">
                <a:latin typeface="Times New Roman" pitchFamily="18" charset="0"/>
              </a:rPr>
              <a:t>” </a:t>
            </a:r>
          </a:p>
          <a:p>
            <a:r>
              <a:rPr lang="it-IT" sz="2800" b="1" dirty="0" smtClean="0">
                <a:latin typeface="Times New Roman" pitchFamily="18" charset="0"/>
              </a:rPr>
              <a:t>sulla mobilità sostenibile “</a:t>
            </a:r>
            <a:r>
              <a:rPr lang="it-IT" sz="2800" b="1" dirty="0" err="1" smtClean="0">
                <a:latin typeface="Times New Roman" pitchFamily="18" charset="0"/>
              </a:rPr>
              <a:t>Transports</a:t>
            </a:r>
            <a:r>
              <a:rPr lang="it-IT" sz="2800" b="1" dirty="0" smtClean="0">
                <a:latin typeface="Times New Roman" pitchFamily="18" charset="0"/>
              </a:rPr>
              <a:t> in </a:t>
            </a:r>
            <a:r>
              <a:rPr lang="it-IT" sz="2800" b="1" dirty="0" err="1" smtClean="0">
                <a:latin typeface="Times New Roman" pitchFamily="18" charset="0"/>
              </a:rPr>
              <a:t>past</a:t>
            </a:r>
            <a:r>
              <a:rPr lang="it-IT" sz="2800" b="1" dirty="0" smtClean="0">
                <a:latin typeface="Times New Roman" pitchFamily="18" charset="0"/>
              </a:rPr>
              <a:t>, </a:t>
            </a:r>
            <a:r>
              <a:rPr lang="it-IT" sz="2800" b="1" dirty="0" err="1" smtClean="0">
                <a:latin typeface="Times New Roman" pitchFamily="18" charset="0"/>
              </a:rPr>
              <a:t>present</a:t>
            </a:r>
            <a:r>
              <a:rPr lang="it-IT" sz="2800" b="1" dirty="0" smtClean="0">
                <a:latin typeface="Times New Roman" pitchFamily="18" charset="0"/>
              </a:rPr>
              <a:t> and future”</a:t>
            </a:r>
          </a:p>
          <a:p>
            <a:pPr defTabSz="914400"/>
            <a:r>
              <a:rPr lang="it-IT" sz="2800" b="1" dirty="0" smtClean="0">
                <a:solidFill>
                  <a:schemeClr val="tx1"/>
                </a:solidFill>
                <a:latin typeface="Times New Roman" pitchFamily="18" charset="0"/>
              </a:rPr>
              <a:t>attraverso </a:t>
            </a:r>
            <a:r>
              <a:rPr lang="it-IT" sz="2800" b="1" dirty="0">
                <a:solidFill>
                  <a:schemeClr val="tx1"/>
                </a:solidFill>
                <a:latin typeface="Times New Roman" pitchFamily="18" charset="0"/>
              </a:rPr>
              <a:t>la piattaforma </a:t>
            </a:r>
            <a:r>
              <a:rPr lang="it-IT" sz="2800" b="1" dirty="0" err="1" smtClean="0">
                <a:solidFill>
                  <a:schemeClr val="tx1"/>
                </a:solidFill>
                <a:latin typeface="Times New Roman" pitchFamily="18" charset="0"/>
              </a:rPr>
              <a:t>Twinspace</a:t>
            </a:r>
            <a:r>
              <a:rPr lang="it-IT" sz="2800" b="1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  <a:endParaRPr lang="it-IT" sz="28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ChangeArrowheads="1"/>
          </p:cNvSpPr>
          <p:nvPr/>
        </p:nvSpPr>
        <p:spPr bwMode="auto">
          <a:xfrm>
            <a:off x="928662" y="785794"/>
            <a:ext cx="7056438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it-IT" sz="3200" b="1" dirty="0">
                <a:solidFill>
                  <a:srgbClr val="242852"/>
                </a:solidFill>
                <a:latin typeface="Times New Roman" pitchFamily="18" charset="0"/>
              </a:rPr>
              <a:t>ATTIVITA n. </a:t>
            </a:r>
            <a:r>
              <a:rPr lang="it-IT" sz="3200" b="1" dirty="0" smtClean="0">
                <a:solidFill>
                  <a:srgbClr val="242852"/>
                </a:solidFill>
                <a:latin typeface="Times New Roman" pitchFamily="18" charset="0"/>
              </a:rPr>
              <a:t>1</a:t>
            </a:r>
          </a:p>
          <a:p>
            <a:pPr algn="ctr" defTabSz="914400"/>
            <a:endParaRPr lang="it-IT" sz="3200" b="1" dirty="0">
              <a:solidFill>
                <a:srgbClr val="242852"/>
              </a:solidFill>
              <a:latin typeface="Times New Roman" pitchFamily="18" charset="0"/>
            </a:endParaRPr>
          </a:p>
          <a:p>
            <a:pPr algn="ctr" defTabSz="914400"/>
            <a:r>
              <a:rPr lang="it-IT" sz="4800" b="1" dirty="0" smtClean="0">
                <a:solidFill>
                  <a:srgbClr val="242852"/>
                </a:solidFill>
                <a:latin typeface="Times New Roman" pitchFamily="18" charset="0"/>
              </a:rPr>
              <a:t>IL MIGLIOR MEZZO </a:t>
            </a:r>
            <a:r>
              <a:rPr lang="it-IT" sz="4800" b="1" dirty="0" err="1" smtClean="0">
                <a:solidFill>
                  <a:srgbClr val="242852"/>
                </a:solidFill>
                <a:latin typeface="Times New Roman" pitchFamily="18" charset="0"/>
              </a:rPr>
              <a:t>DI</a:t>
            </a:r>
            <a:r>
              <a:rPr lang="it-IT" sz="4800" b="1" dirty="0" smtClean="0">
                <a:solidFill>
                  <a:srgbClr val="242852"/>
                </a:solidFill>
                <a:latin typeface="Times New Roman" pitchFamily="18" charset="0"/>
              </a:rPr>
              <a:t> TRASPORTO DEL FUTURO</a:t>
            </a:r>
            <a:endParaRPr lang="it-IT" sz="4800" b="1" dirty="0">
              <a:solidFill>
                <a:srgbClr val="242852"/>
              </a:solidFill>
            </a:endParaRPr>
          </a:p>
          <a:p>
            <a:pPr defTabSz="914400"/>
            <a:r>
              <a:rPr lang="it-IT" sz="2400" dirty="0">
                <a:solidFill>
                  <a:schemeClr val="tx1"/>
                </a:solidFill>
              </a:rPr>
              <a:t>Il link relativo al progetto della I B è il seguente: </a:t>
            </a:r>
          </a:p>
          <a:p>
            <a:pPr defTabSz="914400"/>
            <a:endParaRPr lang="it-IT" sz="2400" dirty="0">
              <a:hlinkClick r:id="rId3"/>
            </a:endParaRPr>
          </a:p>
          <a:p>
            <a:pPr defTabSz="914400"/>
            <a:r>
              <a:rPr lang="it-IT" sz="2400" dirty="0">
                <a:hlinkClick r:id="rId3"/>
              </a:rPr>
              <a:t>https://www.powtoon.com/c/eWuMNkM7dHQ/1/m</a:t>
            </a:r>
            <a:endParaRPr lang="it-IT" sz="2400" b="1" dirty="0"/>
          </a:p>
          <a:p>
            <a:pPr defTabSz="914400"/>
            <a:r>
              <a:rPr lang="it-IT" sz="2400" b="1" dirty="0"/>
              <a:t/>
            </a:r>
            <a:br>
              <a:rPr lang="it-IT" sz="2400" b="1" dirty="0"/>
            </a:b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445</Words>
  <Application>Microsoft Office PowerPoint</Application>
  <PresentationFormat>Presentazione su schermo (4:3)</PresentationFormat>
  <Paragraphs>62</Paragraphs>
  <Slides>12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SEMINARIO NAZIONALE  “ CITTADINANZA E SOSTENIBILITA’ ” </vt:lpstr>
      <vt:lpstr>WORKSHOP N. 7 Rafforzare i mezzi di attuazione e rinnovare il partenariato  mondiale per lo sviluppo sostenibile</vt:lpstr>
      <vt:lpstr>Competenze chiave:  1. Competenza alfabetica funzionale 2. Competenza digitale  3. Competenza personale, sociale e capacità di imparare ad imparare  4. Competenza in materia di cittadinanza 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OUR PARTECIPATION TO THE MEETING ON THE LOCAL PRESS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NAZIONALE  “ CITTADINANZA E SOSTENIBILITA’ ”</dc:title>
  <dc:creator>utente04</dc:creator>
  <cp:lastModifiedBy>marta-pc</cp:lastModifiedBy>
  <cp:revision>11</cp:revision>
  <dcterms:created xsi:type="dcterms:W3CDTF">2019-05-10T10:02:30Z</dcterms:created>
  <dcterms:modified xsi:type="dcterms:W3CDTF">2019-09-05T13:44:12Z</dcterms:modified>
</cp:coreProperties>
</file>