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61"/>
  </p:notesMasterIdLst>
  <p:sldIdLst>
    <p:sldId id="415" r:id="rId2"/>
    <p:sldId id="295" r:id="rId3"/>
    <p:sldId id="302" r:id="rId4"/>
    <p:sldId id="31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327" r:id="rId19"/>
    <p:sldId id="363" r:id="rId20"/>
    <p:sldId id="364" r:id="rId21"/>
    <p:sldId id="365" r:id="rId22"/>
    <p:sldId id="366" r:id="rId23"/>
    <p:sldId id="367" r:id="rId24"/>
    <p:sldId id="368" r:id="rId25"/>
    <p:sldId id="369" r:id="rId26"/>
    <p:sldId id="370" r:id="rId27"/>
    <p:sldId id="371" r:id="rId28"/>
    <p:sldId id="372" r:id="rId29"/>
    <p:sldId id="373" r:id="rId30"/>
    <p:sldId id="386" r:id="rId31"/>
    <p:sldId id="374" r:id="rId32"/>
    <p:sldId id="375" r:id="rId33"/>
    <p:sldId id="376" r:id="rId34"/>
    <p:sldId id="387" r:id="rId35"/>
    <p:sldId id="330" r:id="rId36"/>
    <p:sldId id="331" r:id="rId37"/>
    <p:sldId id="388" r:id="rId38"/>
    <p:sldId id="343" r:id="rId39"/>
    <p:sldId id="344" r:id="rId40"/>
    <p:sldId id="345" r:id="rId41"/>
    <p:sldId id="346" r:id="rId42"/>
    <p:sldId id="347" r:id="rId43"/>
    <p:sldId id="389" r:id="rId44"/>
    <p:sldId id="378" r:id="rId45"/>
    <p:sldId id="379" r:id="rId46"/>
    <p:sldId id="380" r:id="rId47"/>
    <p:sldId id="404" r:id="rId48"/>
    <p:sldId id="405" r:id="rId49"/>
    <p:sldId id="406" r:id="rId50"/>
    <p:sldId id="407" r:id="rId51"/>
    <p:sldId id="408" r:id="rId52"/>
    <p:sldId id="409" r:id="rId53"/>
    <p:sldId id="410" r:id="rId54"/>
    <p:sldId id="411" r:id="rId55"/>
    <p:sldId id="412" r:id="rId56"/>
    <p:sldId id="413" r:id="rId57"/>
    <p:sldId id="414" r:id="rId58"/>
    <p:sldId id="384" r:id="rId59"/>
    <p:sldId id="390" r:id="rId60"/>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3300"/>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9958" autoAdjust="0"/>
    <p:restoredTop sz="94660"/>
  </p:normalViewPr>
  <p:slideViewPr>
    <p:cSldViewPr snapToGrid="0">
      <p:cViewPr varScale="1">
        <p:scale>
          <a:sx n="73" d="100"/>
          <a:sy n="73" d="100"/>
        </p:scale>
        <p:origin x="-42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1B5D9FA-312C-4553-92B4-4E18020D00F2}" type="datetimeFigureOut">
              <a:rPr lang="it-IT" smtClean="0"/>
              <a:pPr/>
              <a:t>17/05/2019</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9A4091B-C446-4E26-ACC8-69D62AA2DBDB}" type="slidenum">
              <a:rPr lang="it-IT" smtClean="0"/>
              <a:pPr/>
              <a:t>‹N›</a:t>
            </a:fld>
            <a:endParaRPr lang="it-IT"/>
          </a:p>
        </p:txBody>
      </p:sp>
    </p:spTree>
    <p:extLst>
      <p:ext uri="{BB962C8B-B14F-4D97-AF65-F5344CB8AC3E}">
        <p14:creationId xmlns:p14="http://schemas.microsoft.com/office/powerpoint/2010/main" xmlns="" val="3072908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1949FC4-AF6B-4644-AA20-84DFD6902215}"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19</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10660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1E2439A-176C-4C2B-9A67-4A152A8C1223}"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28</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3734651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E6ED617-A312-4135-A2E1-7C15670D7533}"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29</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3062346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51786B2-21FF-443A-A8B4-9E79E658C979}"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31</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1029478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416911D-CA02-484B-AFDC-26C5E83C8661}"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32</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107562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96E9DE3-0CEA-4EC2-961C-07239BF9AF1F}"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33</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152182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EF49090-130A-481C-9ED5-7B1436181DA2}"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20</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3771479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72A2B71-C499-48F3-95BF-1EB347BF2975}"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21</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3193854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1614B40-71A2-4989-A881-DC141F784CC1}"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22</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290643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DD29662-4393-4A4D-B81D-2AAA6F3E6533}"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23</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602659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699A8B6-3E9A-41CD-83B9-82F4E71C648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24</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2485044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1F226E8-5FE0-4A69-AAA9-378CB8CD08A6}"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25</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1637114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798EABB-092B-4F2F-BE6A-50A003C64945}"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26</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3996265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7A6150D-4B58-4812-8567-641A835723D6}"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27</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xmlns="" val="2475776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8F2C06AD-E5F8-45D6-8340-B97635F71BEB}" type="datetimeFigureOut">
              <a:rPr lang="it-IT" smtClean="0"/>
              <a:pPr/>
              <a:t>17/05/2019</a:t>
            </a:fld>
            <a:endParaRPr lang="it-IT"/>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it-IT"/>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2782523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6" name="Footer Placeholder 5"/>
          <p:cNvSpPr>
            <a:spLocks noGrp="1"/>
          </p:cNvSpPr>
          <p:nvPr>
            <p:ph type="ftr" sz="quarter" idx="11"/>
          </p:nvPr>
        </p:nvSpPr>
        <p:spPr/>
        <p:txBody>
          <a:bodyPr/>
          <a:lstStyle/>
          <a:p>
            <a:endParaRPr lang="it-IT"/>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3001730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5" name="Footer Placeholder 4"/>
          <p:cNvSpPr>
            <a:spLocks noGrp="1"/>
          </p:cNvSpPr>
          <p:nvPr>
            <p:ph type="ftr" sz="quarter" idx="11"/>
          </p:nvPr>
        </p:nvSpPr>
        <p:spPr/>
        <p:txBody>
          <a:bodyPr/>
          <a:lstStyle/>
          <a:p>
            <a:endParaRPr lang="it-IT"/>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2010700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it-IT" smtClean="0"/>
              <a:t>Fare clic per modificare lo stile del titolo</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5" name="Footer Placeholder 4"/>
          <p:cNvSpPr>
            <a:spLocks noGrp="1"/>
          </p:cNvSpPr>
          <p:nvPr>
            <p:ph type="ftr" sz="quarter" idx="11"/>
          </p:nvPr>
        </p:nvSpPr>
        <p:spPr/>
        <p:txBody>
          <a:bodyPr/>
          <a:lstStyle/>
          <a:p>
            <a:endParaRPr lang="it-IT"/>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824766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5" name="Footer Placeholder 4"/>
          <p:cNvSpPr>
            <a:spLocks noGrp="1"/>
          </p:cNvSpPr>
          <p:nvPr>
            <p:ph type="ftr" sz="quarter" idx="11"/>
          </p:nvPr>
        </p:nvSpPr>
        <p:spPr/>
        <p:txBody>
          <a:bodyPr/>
          <a:lstStyle/>
          <a:p>
            <a:endParaRPr lang="it-IT"/>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135616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1040875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3100186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1244226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5" name="Footer Placeholder 4"/>
          <p:cNvSpPr>
            <a:spLocks noGrp="1"/>
          </p:cNvSpPr>
          <p:nvPr>
            <p:ph type="ftr" sz="quarter" idx="11"/>
          </p:nvPr>
        </p:nvSpPr>
        <p:spPr/>
        <p:txBody>
          <a:bodyPr/>
          <a:lstStyle/>
          <a:p>
            <a:endParaRPr lang="it-IT"/>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26484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3486520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5" name="Footer Placeholder 4"/>
          <p:cNvSpPr>
            <a:spLocks noGrp="1"/>
          </p:cNvSpPr>
          <p:nvPr>
            <p:ph type="ftr" sz="quarter" idx="11"/>
          </p:nvPr>
        </p:nvSpPr>
        <p:spPr/>
        <p:txBody>
          <a:bodyPr/>
          <a:lstStyle/>
          <a:p>
            <a:endParaRPr lang="it-IT"/>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49079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2044312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160850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3789045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3" name="Footer Placeholder 2"/>
          <p:cNvSpPr>
            <a:spLocks noGrp="1"/>
          </p:cNvSpPr>
          <p:nvPr>
            <p:ph type="ftr" sz="quarter" idx="11"/>
          </p:nvPr>
        </p:nvSpPr>
        <p:spPr/>
        <p:txBody>
          <a:bodyPr/>
          <a:lstStyle/>
          <a:p>
            <a:endParaRPr lang="it-IT"/>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218496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6" name="Footer Placeholder 5"/>
          <p:cNvSpPr>
            <a:spLocks noGrp="1"/>
          </p:cNvSpPr>
          <p:nvPr>
            <p:ph type="ftr" sz="quarter" idx="11"/>
          </p:nvPr>
        </p:nvSpPr>
        <p:spPr/>
        <p:txBody>
          <a:bodyPr/>
          <a:lstStyle/>
          <a:p>
            <a:endParaRPr lang="it-IT"/>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285724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8F2C06AD-E5F8-45D6-8340-B97635F71BEB}" type="datetimeFigureOut">
              <a:rPr lang="it-IT" smtClean="0"/>
              <a:pPr/>
              <a:t>17/05/2019</a:t>
            </a:fld>
            <a:endParaRPr lang="it-IT"/>
          </a:p>
        </p:txBody>
      </p:sp>
      <p:sp>
        <p:nvSpPr>
          <p:cNvPr id="6" name="Footer Placeholder 5"/>
          <p:cNvSpPr>
            <a:spLocks noGrp="1"/>
          </p:cNvSpPr>
          <p:nvPr>
            <p:ph type="ftr" sz="quarter" idx="11"/>
          </p:nvPr>
        </p:nvSpPr>
        <p:spPr/>
        <p:txBody>
          <a:bodyPr/>
          <a:lstStyle/>
          <a:p>
            <a:endParaRPr lang="it-IT"/>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3945405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8F2C06AD-E5F8-45D6-8340-B97635F71BEB}" type="datetimeFigureOut">
              <a:rPr lang="it-IT" smtClean="0"/>
              <a:pPr/>
              <a:t>17/05/2019</a:t>
            </a:fld>
            <a:endParaRPr lang="it-IT"/>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it-IT"/>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856A6913-159B-4DDD-949B-A23311E83B53}" type="slidenum">
              <a:rPr lang="it-IT" smtClean="0"/>
              <a:pPr/>
              <a:t>‹N›</a:t>
            </a:fld>
            <a:endParaRPr lang="it-IT"/>
          </a:p>
        </p:txBody>
      </p:sp>
    </p:spTree>
    <p:extLst>
      <p:ext uri="{BB962C8B-B14F-4D97-AF65-F5344CB8AC3E}">
        <p14:creationId xmlns:p14="http://schemas.microsoft.com/office/powerpoint/2010/main" xmlns="" val="162381974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hyperlink" Target="https://youtu.be/MoNvWJyBp0Q"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hyperlink" Target="https://it.wikipedia.org/wiki/Moto_Guzzi_Cardellino" TargetMode="External"/><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42536" y="1397480"/>
            <a:ext cx="8893834" cy="4339650"/>
          </a:xfrm>
          <a:prstGeom prst="rect">
            <a:avLst/>
          </a:prstGeom>
          <a:noFill/>
        </p:spPr>
        <p:txBody>
          <a:bodyPr wrap="square" rtlCol="0">
            <a:spAutoFit/>
          </a:bodyPr>
          <a:lstStyle/>
          <a:p>
            <a:pPr algn="ctr"/>
            <a:r>
              <a:rPr lang="it-IT" sz="3600" dirty="0" smtClean="0"/>
              <a:t>I.C. GIOVANNI XXIII</a:t>
            </a:r>
          </a:p>
          <a:p>
            <a:pPr algn="ctr"/>
            <a:r>
              <a:rPr lang="it-IT" sz="3600" dirty="0" smtClean="0"/>
              <a:t>Mogliano</a:t>
            </a:r>
          </a:p>
          <a:p>
            <a:endParaRPr lang="it-IT" sz="3600" dirty="0"/>
          </a:p>
          <a:p>
            <a:pPr algn="ctr"/>
            <a:r>
              <a:rPr lang="it-IT" sz="3600" dirty="0" smtClean="0"/>
              <a:t>Progetto d’Istituto: </a:t>
            </a:r>
          </a:p>
          <a:p>
            <a:pPr algn="ctr"/>
            <a:r>
              <a:rPr lang="it-IT" sz="3200" dirty="0" smtClean="0">
                <a:solidFill>
                  <a:srgbClr val="FF0000"/>
                </a:solidFill>
              </a:rPr>
              <a:t>I MEZZI DI TRASPORTO NEL PASSATO, NEL PRESENTE E NEL </a:t>
            </a:r>
            <a:r>
              <a:rPr lang="it-IT" sz="3200" dirty="0" smtClean="0">
                <a:solidFill>
                  <a:srgbClr val="FF0000"/>
                </a:solidFill>
              </a:rPr>
              <a:t>FUTURO</a:t>
            </a:r>
          </a:p>
          <a:p>
            <a:pPr algn="ctr"/>
            <a:endParaRPr lang="it-IT" sz="3200" dirty="0" smtClean="0">
              <a:solidFill>
                <a:srgbClr val="FF0000"/>
              </a:solidFill>
            </a:endParaRPr>
          </a:p>
          <a:p>
            <a:pPr algn="r"/>
            <a:r>
              <a:rPr lang="it-IT" sz="3600" dirty="0" smtClean="0">
                <a:solidFill>
                  <a:schemeClr val="bg1"/>
                </a:solidFill>
              </a:rPr>
              <a:t>Classe II B</a:t>
            </a:r>
            <a:endParaRPr lang="it-IT" sz="3600" dirty="0">
              <a:solidFill>
                <a:schemeClr val="bg1"/>
              </a:solidFill>
            </a:endParaRPr>
          </a:p>
        </p:txBody>
      </p:sp>
      <p:pic>
        <p:nvPicPr>
          <p:cNvPr id="3" name="Immagine 2" descr="IMG-20171013-WA0001.jpg"/>
          <p:cNvPicPr>
            <a:picLocks noChangeAspect="1"/>
          </p:cNvPicPr>
          <p:nvPr/>
        </p:nvPicPr>
        <p:blipFill>
          <a:blip r:embed="rId2"/>
          <a:stretch>
            <a:fillRect/>
          </a:stretch>
        </p:blipFill>
        <p:spPr>
          <a:xfrm>
            <a:off x="5299710" y="4650377"/>
            <a:ext cx="1691095" cy="1691095"/>
          </a:xfrm>
          <a:prstGeom prst="rect">
            <a:avLst/>
          </a:prstGeom>
        </p:spPr>
      </p:pic>
    </p:spTree>
    <p:extLst>
      <p:ext uri="{BB962C8B-B14F-4D97-AF65-F5344CB8AC3E}">
        <p14:creationId xmlns:p14="http://schemas.microsoft.com/office/powerpoint/2010/main" xmlns="" val="1879485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C1B4882-68C6-466A-9D3E-FF08DFBC86AF}"/>
              </a:ext>
            </a:extLst>
          </p:cNvPr>
          <p:cNvSpPr>
            <a:spLocks noGrp="1"/>
          </p:cNvSpPr>
          <p:nvPr>
            <p:ph type="title"/>
          </p:nvPr>
        </p:nvSpPr>
        <p:spPr>
          <a:xfrm>
            <a:off x="1035170" y="870152"/>
            <a:ext cx="9139989" cy="706964"/>
          </a:xfrm>
        </p:spPr>
        <p:txBody>
          <a:bodyPr/>
          <a:lstStyle/>
          <a:p>
            <a:pPr algn="ctr"/>
            <a:r>
              <a:rPr lang="it-IT" dirty="0">
                <a:solidFill>
                  <a:srgbClr val="FFFF00"/>
                </a:solidFill>
                <a:latin typeface="Century Gothic" panose="020B0502020202020204" pitchFamily="34" charset="0"/>
              </a:rPr>
              <a:t>Il motore a vapore ed il Carro di </a:t>
            </a:r>
            <a:r>
              <a:rPr lang="it-IT" dirty="0" err="1" smtClean="0">
                <a:solidFill>
                  <a:srgbClr val="FFFF00"/>
                </a:solidFill>
                <a:latin typeface="Century Gothic" panose="020B0502020202020204" pitchFamily="34" charset="0"/>
              </a:rPr>
              <a:t>Cugnot</a:t>
            </a:r>
            <a:r>
              <a:rPr lang="it-IT" dirty="0" smtClean="0">
                <a:solidFill>
                  <a:srgbClr val="FFFF00"/>
                </a:solidFill>
                <a:latin typeface="Century Gothic" panose="020B0502020202020204" pitchFamily="34" charset="0"/>
              </a:rPr>
              <a:t/>
            </a:r>
            <a:br>
              <a:rPr lang="it-IT" dirty="0" smtClean="0">
                <a:solidFill>
                  <a:srgbClr val="FFFF00"/>
                </a:solidFill>
                <a:latin typeface="Century Gothic" panose="020B0502020202020204" pitchFamily="34" charset="0"/>
              </a:rPr>
            </a:br>
            <a:r>
              <a:rPr lang="it-IT" dirty="0" err="1" smtClean="0">
                <a:solidFill>
                  <a:srgbClr val="FFFF00"/>
                </a:solidFill>
                <a:latin typeface="Century Gothic" panose="020B0502020202020204" pitchFamily="34" charset="0"/>
              </a:rPr>
              <a:t>Steam</a:t>
            </a:r>
            <a:r>
              <a:rPr lang="it-IT" dirty="0" smtClean="0">
                <a:solidFill>
                  <a:srgbClr val="FFFF00"/>
                </a:solidFill>
                <a:latin typeface="Century Gothic" panose="020B0502020202020204" pitchFamily="34" charset="0"/>
              </a:rPr>
              <a:t> </a:t>
            </a:r>
            <a:r>
              <a:rPr lang="it-IT" dirty="0" err="1" smtClean="0">
                <a:solidFill>
                  <a:srgbClr val="FFFF00"/>
                </a:solidFill>
                <a:latin typeface="Century Gothic" panose="020B0502020202020204" pitchFamily="34" charset="0"/>
              </a:rPr>
              <a:t>engine</a:t>
            </a:r>
            <a:r>
              <a:rPr lang="it-IT" dirty="0" smtClean="0">
                <a:solidFill>
                  <a:srgbClr val="FFFF00"/>
                </a:solidFill>
                <a:latin typeface="Century Gothic" panose="020B0502020202020204" pitchFamily="34" charset="0"/>
              </a:rPr>
              <a:t> and </a:t>
            </a:r>
            <a:r>
              <a:rPr lang="it-IT" dirty="0" err="1" smtClean="0">
                <a:solidFill>
                  <a:srgbClr val="FFFF00"/>
                </a:solidFill>
                <a:latin typeface="Century Gothic" panose="020B0502020202020204" pitchFamily="34" charset="0"/>
              </a:rPr>
              <a:t>Cugnot</a:t>
            </a:r>
            <a:r>
              <a:rPr lang="it-IT" dirty="0" smtClean="0">
                <a:solidFill>
                  <a:srgbClr val="FFFF00"/>
                </a:solidFill>
                <a:latin typeface="Century Gothic" panose="020B0502020202020204" pitchFamily="34" charset="0"/>
              </a:rPr>
              <a:t>’s </a:t>
            </a:r>
            <a:r>
              <a:rPr lang="it-IT" dirty="0" err="1" smtClean="0">
                <a:solidFill>
                  <a:srgbClr val="FFFF00"/>
                </a:solidFill>
                <a:latin typeface="Century Gothic" panose="020B0502020202020204" pitchFamily="34" charset="0"/>
              </a:rPr>
              <a:t>cart</a:t>
            </a:r>
            <a:endParaRPr lang="it-IT" dirty="0">
              <a:solidFill>
                <a:srgbClr val="FFFF00"/>
              </a:solidFill>
              <a:latin typeface="Century Gothic" panose="020B0502020202020204" pitchFamily="34" charset="0"/>
            </a:endParaRPr>
          </a:p>
        </p:txBody>
      </p:sp>
      <p:sp>
        <p:nvSpPr>
          <p:cNvPr id="3" name="Segnaposto contenuto 2">
            <a:extLst>
              <a:ext uri="{FF2B5EF4-FFF2-40B4-BE49-F238E27FC236}">
                <a16:creationId xmlns:a16="http://schemas.microsoft.com/office/drawing/2014/main" xmlns="" id="{FE8537AD-C18B-4653-BCA3-C689188C8050}"/>
              </a:ext>
            </a:extLst>
          </p:cNvPr>
          <p:cNvSpPr>
            <a:spLocks noGrp="1"/>
          </p:cNvSpPr>
          <p:nvPr>
            <p:ph idx="1"/>
          </p:nvPr>
        </p:nvSpPr>
        <p:spPr>
          <a:xfrm>
            <a:off x="672825" y="3071606"/>
            <a:ext cx="4862834" cy="2512459"/>
          </a:xfrm>
        </p:spPr>
        <p:txBody>
          <a:bodyPr>
            <a:normAutofit fontScale="92500"/>
          </a:bodyPr>
          <a:lstStyle/>
          <a:p>
            <a:pPr marL="0" indent="0">
              <a:buNone/>
            </a:pPr>
            <a:r>
              <a:rPr lang="it-IT" sz="1600" dirty="0">
                <a:solidFill>
                  <a:schemeClr val="tx1"/>
                </a:solidFill>
                <a:latin typeface="Century Gothic" panose="020B0502020202020204" pitchFamily="34" charset="0"/>
              </a:rPr>
              <a:t>Progettato nel 1769, era azionato da un motore a vapore a due cilindri. Questa macchina, in grado di portare un carico di oltre 4 tonnellate, </a:t>
            </a:r>
            <a:r>
              <a:rPr lang="it-IT" sz="1600" dirty="0" smtClean="0">
                <a:solidFill>
                  <a:schemeClr val="tx1"/>
                </a:solidFill>
                <a:latin typeface="Century Gothic" panose="020B0502020202020204" pitchFamily="34" charset="0"/>
              </a:rPr>
              <a:t>procedette </a:t>
            </a:r>
            <a:r>
              <a:rPr lang="it-IT" sz="1600" dirty="0">
                <a:solidFill>
                  <a:schemeClr val="tx1"/>
                </a:solidFill>
                <a:latin typeface="Century Gothic" panose="020B0502020202020204" pitchFamily="34" charset="0"/>
              </a:rPr>
              <a:t>lentamente </a:t>
            </a:r>
            <a:r>
              <a:rPr lang="it-IT" sz="1600" dirty="0" smtClean="0">
                <a:solidFill>
                  <a:schemeClr val="tx1"/>
                </a:solidFill>
                <a:latin typeface="Century Gothic" panose="020B0502020202020204" pitchFamily="34" charset="0"/>
              </a:rPr>
              <a:t> </a:t>
            </a:r>
            <a:r>
              <a:rPr lang="it-IT" sz="1600" dirty="0">
                <a:solidFill>
                  <a:schemeClr val="tx1"/>
                </a:solidFill>
                <a:latin typeface="Century Gothic" panose="020B0502020202020204" pitchFamily="34" charset="0"/>
              </a:rPr>
              <a:t>per una dozzina di minuti, raggiungendo una punta di velocità stimata inferiore ai 10 </a:t>
            </a:r>
            <a:r>
              <a:rPr lang="it-IT" sz="1600" dirty="0" smtClean="0">
                <a:solidFill>
                  <a:schemeClr val="tx1"/>
                </a:solidFill>
                <a:latin typeface="Century Gothic" panose="020B0502020202020204" pitchFamily="34" charset="0"/>
              </a:rPr>
              <a:t>km/h. </a:t>
            </a:r>
            <a:r>
              <a:rPr lang="it-IT" sz="1600" dirty="0">
                <a:solidFill>
                  <a:schemeClr val="tx1"/>
                </a:solidFill>
                <a:latin typeface="Century Gothic" panose="020B0502020202020204" pitchFamily="34" charset="0"/>
              </a:rPr>
              <a:t>E</a:t>
            </a:r>
            <a:r>
              <a:rPr lang="it-IT" sz="1600" dirty="0" smtClean="0">
                <a:solidFill>
                  <a:schemeClr val="tx1"/>
                </a:solidFill>
                <a:latin typeface="Century Gothic" panose="020B0502020202020204" pitchFamily="34" charset="0"/>
              </a:rPr>
              <a:t>ssa </a:t>
            </a:r>
            <a:r>
              <a:rPr lang="it-IT" sz="1600" dirty="0">
                <a:solidFill>
                  <a:schemeClr val="tx1"/>
                </a:solidFill>
                <a:latin typeface="Century Gothic" panose="020B0502020202020204" pitchFamily="34" charset="0"/>
              </a:rPr>
              <a:t>segnò l'inizio della storia della motorizzazione. </a:t>
            </a:r>
            <a:endParaRPr lang="it-IT" sz="1600" dirty="0" smtClean="0">
              <a:solidFill>
                <a:schemeClr val="tx1"/>
              </a:solidFill>
              <a:latin typeface="Century Gothic" panose="020B0502020202020204" pitchFamily="34" charset="0"/>
            </a:endParaRPr>
          </a:p>
          <a:p>
            <a:pPr marL="0" indent="0">
              <a:buNone/>
            </a:pPr>
            <a:r>
              <a:rPr lang="en-US" sz="1600" b="1" dirty="0" smtClean="0">
                <a:solidFill>
                  <a:schemeClr val="accent2">
                    <a:lumMod val="50000"/>
                  </a:schemeClr>
                </a:solidFill>
                <a:latin typeface="Century Gothic" panose="020B0502020202020204" pitchFamily="34" charset="0"/>
              </a:rPr>
              <a:t>Designed in 1769, it was powered by a two-cylinder steam engine</a:t>
            </a:r>
            <a:r>
              <a:rPr lang="en-US" sz="1600" b="1" dirty="0" smtClean="0">
                <a:solidFill>
                  <a:schemeClr val="accent2">
                    <a:lumMod val="50000"/>
                  </a:schemeClr>
                </a:solidFill>
                <a:latin typeface="Century Gothic" panose="020B0502020202020204" pitchFamily="34" charset="0"/>
              </a:rPr>
              <a:t>. It was the beginning </a:t>
            </a:r>
            <a:r>
              <a:rPr lang="en-US" sz="1600" b="1" dirty="0" smtClean="0">
                <a:solidFill>
                  <a:schemeClr val="accent2">
                    <a:lumMod val="50000"/>
                  </a:schemeClr>
                </a:solidFill>
                <a:latin typeface="Century Gothic" panose="020B0502020202020204" pitchFamily="34" charset="0"/>
              </a:rPr>
              <a:t>of the history of motorization.</a:t>
            </a:r>
            <a:endParaRPr lang="it-IT" sz="1600" b="1" dirty="0">
              <a:solidFill>
                <a:schemeClr val="accent2">
                  <a:lumMod val="50000"/>
                </a:schemeClr>
              </a:solidFill>
              <a:latin typeface="Century Gothic" panose="020B0502020202020204" pitchFamily="34" charset="0"/>
            </a:endParaRPr>
          </a:p>
        </p:txBody>
      </p:sp>
      <p:pic>
        <p:nvPicPr>
          <p:cNvPr id="5" name="Immagine 4">
            <a:extLst>
              <a:ext uri="{FF2B5EF4-FFF2-40B4-BE49-F238E27FC236}">
                <a16:creationId xmlns:a16="http://schemas.microsoft.com/office/drawing/2014/main" xmlns="" id="{C432CE39-84B1-43CD-AEC3-D2CDED4B758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932098" y="3071606"/>
            <a:ext cx="5387163" cy="2979076"/>
          </a:xfrm>
          <a:prstGeom prst="rect">
            <a:avLst/>
          </a:prstGeom>
          <a:ln>
            <a:noFill/>
          </a:ln>
          <a:effectLst>
            <a:softEdge rad="112500"/>
          </a:effectLst>
        </p:spPr>
      </p:pic>
    </p:spTree>
    <p:extLst>
      <p:ext uri="{BB962C8B-B14F-4D97-AF65-F5344CB8AC3E}">
        <p14:creationId xmlns:p14="http://schemas.microsoft.com/office/powerpoint/2010/main" xmlns="" val="453475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4E7D82E-EB39-420F-82F2-13F4CA802C95}"/>
              </a:ext>
            </a:extLst>
          </p:cNvPr>
          <p:cNvSpPr>
            <a:spLocks noGrp="1"/>
          </p:cNvSpPr>
          <p:nvPr>
            <p:ph type="title"/>
          </p:nvPr>
        </p:nvSpPr>
        <p:spPr>
          <a:xfrm>
            <a:off x="967597" y="553739"/>
            <a:ext cx="10515600" cy="1325563"/>
          </a:xfrm>
        </p:spPr>
        <p:txBody>
          <a:bodyPr>
            <a:noAutofit/>
          </a:bodyPr>
          <a:lstStyle/>
          <a:p>
            <a:r>
              <a:rPr lang="it-IT" sz="2800" dirty="0">
                <a:solidFill>
                  <a:srgbClr val="FFFF00"/>
                </a:solidFill>
                <a:latin typeface="Century Gothic" panose="020B0502020202020204" pitchFamily="34" charset="0"/>
              </a:rPr>
              <a:t>L'Ottocento: gas, benzina, </a:t>
            </a:r>
            <a:r>
              <a:rPr lang="it-IT" sz="2800" dirty="0" smtClean="0">
                <a:solidFill>
                  <a:srgbClr val="FFFF00"/>
                </a:solidFill>
                <a:latin typeface="Century Gothic" panose="020B0502020202020204" pitchFamily="34" charset="0"/>
              </a:rPr>
              <a:t>diesel </a:t>
            </a:r>
            <a:r>
              <a:rPr lang="it-IT" sz="2800" dirty="0">
                <a:solidFill>
                  <a:srgbClr val="FFFF00"/>
                </a:solidFill>
                <a:latin typeface="Century Gothic" panose="020B0502020202020204" pitchFamily="34" charset="0"/>
              </a:rPr>
              <a:t>e prime esperienze con </a:t>
            </a:r>
            <a:r>
              <a:rPr lang="it-IT" sz="2800" dirty="0" smtClean="0">
                <a:solidFill>
                  <a:srgbClr val="FFFF00"/>
                </a:solidFill>
                <a:latin typeface="Century Gothic" panose="020B0502020202020204" pitchFamily="34" charset="0"/>
              </a:rPr>
              <a:t>l'elettricità</a:t>
            </a:r>
            <a:br>
              <a:rPr lang="it-IT" sz="2800" dirty="0" smtClean="0">
                <a:solidFill>
                  <a:srgbClr val="FFFF00"/>
                </a:solidFill>
                <a:latin typeface="Century Gothic" panose="020B0502020202020204" pitchFamily="34" charset="0"/>
              </a:rPr>
            </a:br>
            <a:r>
              <a:rPr lang="en-US" sz="2800" dirty="0" smtClean="0">
                <a:solidFill>
                  <a:srgbClr val="FFFF00"/>
                </a:solidFill>
                <a:latin typeface="Century Gothic" panose="020B0502020202020204" pitchFamily="34" charset="0"/>
              </a:rPr>
              <a:t>The nineteenth century: gas, gasoline, diesel and first experiences with electricity</a:t>
            </a:r>
            <a:endParaRPr lang="it-IT" sz="2800" dirty="0">
              <a:solidFill>
                <a:srgbClr val="FFFF00"/>
              </a:solidFill>
              <a:latin typeface="Century Gothic" panose="020B0502020202020204" pitchFamily="34" charset="0"/>
            </a:endParaRPr>
          </a:p>
        </p:txBody>
      </p:sp>
      <p:sp>
        <p:nvSpPr>
          <p:cNvPr id="3" name="Segnaposto contenuto 2">
            <a:extLst>
              <a:ext uri="{FF2B5EF4-FFF2-40B4-BE49-F238E27FC236}">
                <a16:creationId xmlns:a16="http://schemas.microsoft.com/office/drawing/2014/main" xmlns="" id="{1489BCBE-22A5-4D1A-BF68-8CD7C548D205}"/>
              </a:ext>
            </a:extLst>
          </p:cNvPr>
          <p:cNvSpPr>
            <a:spLocks noGrp="1"/>
          </p:cNvSpPr>
          <p:nvPr>
            <p:ph idx="1"/>
          </p:nvPr>
        </p:nvSpPr>
        <p:spPr>
          <a:xfrm>
            <a:off x="209007" y="2396292"/>
            <a:ext cx="11639004" cy="2619845"/>
          </a:xfrm>
        </p:spPr>
        <p:txBody>
          <a:bodyPr>
            <a:noAutofit/>
          </a:bodyPr>
          <a:lstStyle/>
          <a:p>
            <a:pPr marL="0" indent="0">
              <a:buNone/>
            </a:pPr>
            <a:r>
              <a:rPr lang="it-IT" sz="1600" dirty="0">
                <a:solidFill>
                  <a:schemeClr val="tx1"/>
                </a:solidFill>
                <a:latin typeface="Century Gothic" panose="020B0502020202020204" pitchFamily="34" charset="0"/>
              </a:rPr>
              <a:t>Nel 1804, in Svizzera, il francese Isaac de </a:t>
            </a:r>
            <a:r>
              <a:rPr lang="it-IT" sz="1600" dirty="0" err="1">
                <a:solidFill>
                  <a:schemeClr val="tx1"/>
                </a:solidFill>
                <a:latin typeface="Century Gothic" panose="020B0502020202020204" pitchFamily="34" charset="0"/>
              </a:rPr>
              <a:t>Rivaz</a:t>
            </a:r>
            <a:r>
              <a:rPr lang="it-IT" sz="1600" dirty="0">
                <a:solidFill>
                  <a:schemeClr val="tx1"/>
                </a:solidFill>
                <a:latin typeface="Century Gothic" panose="020B0502020202020204" pitchFamily="34" charset="0"/>
              </a:rPr>
              <a:t> mise a punto il motore a combustione interna, applicandolo in seguito su di un rudimentale veicolo. Più </a:t>
            </a:r>
            <a:r>
              <a:rPr lang="it-IT" sz="1600" dirty="0" smtClean="0">
                <a:solidFill>
                  <a:schemeClr val="tx1"/>
                </a:solidFill>
                <a:latin typeface="Century Gothic" panose="020B0502020202020204" pitchFamily="34" charset="0"/>
              </a:rPr>
              <a:t>tardi, </a:t>
            </a:r>
            <a:r>
              <a:rPr lang="it-IT" sz="1600" dirty="0">
                <a:solidFill>
                  <a:schemeClr val="tx1"/>
                </a:solidFill>
                <a:latin typeface="Century Gothic" panose="020B0502020202020204" pitchFamily="34" charset="0"/>
              </a:rPr>
              <a:t>nel </a:t>
            </a:r>
            <a:r>
              <a:rPr lang="it-IT" sz="1600" dirty="0" smtClean="0">
                <a:solidFill>
                  <a:schemeClr val="tx1"/>
                </a:solidFill>
                <a:latin typeface="Century Gothic" panose="020B0502020202020204" pitchFamily="34" charset="0"/>
              </a:rPr>
              <a:t>1839, </a:t>
            </a:r>
            <a:r>
              <a:rPr lang="it-IT" sz="1600" dirty="0">
                <a:solidFill>
                  <a:schemeClr val="tx1"/>
                </a:solidFill>
                <a:latin typeface="Century Gothic" panose="020B0502020202020204" pitchFamily="34" charset="0"/>
              </a:rPr>
              <a:t>fu inventata la prima auto elettrica, introdotta da Robert Anderson</a:t>
            </a:r>
            <a:r>
              <a:rPr lang="it-IT" sz="1600" dirty="0" smtClean="0">
                <a:solidFill>
                  <a:schemeClr val="tx1"/>
                </a:solidFill>
                <a:latin typeface="Century Gothic" panose="020B0502020202020204" pitchFamily="34" charset="0"/>
              </a:rPr>
              <a:t>.</a:t>
            </a:r>
          </a:p>
          <a:p>
            <a:pPr marL="0" indent="0">
              <a:buNone/>
            </a:pPr>
            <a:r>
              <a:rPr lang="en-US" sz="1400" b="1" dirty="0" smtClean="0">
                <a:solidFill>
                  <a:schemeClr val="accent2">
                    <a:lumMod val="50000"/>
                  </a:schemeClr>
                </a:solidFill>
                <a:latin typeface="Century Gothic" panose="020B0502020202020204" pitchFamily="34" charset="0"/>
              </a:rPr>
              <a:t>In 1804, in Switzerland, the French Isaac de </a:t>
            </a:r>
            <a:r>
              <a:rPr lang="en-US" sz="1400" b="1" dirty="0" err="1" smtClean="0">
                <a:solidFill>
                  <a:schemeClr val="accent2">
                    <a:lumMod val="50000"/>
                  </a:schemeClr>
                </a:solidFill>
                <a:latin typeface="Century Gothic" panose="020B0502020202020204" pitchFamily="34" charset="0"/>
              </a:rPr>
              <a:t>Rivaz</a:t>
            </a:r>
            <a:r>
              <a:rPr lang="en-US" sz="1400" b="1" dirty="0" smtClean="0">
                <a:solidFill>
                  <a:schemeClr val="accent2">
                    <a:lumMod val="50000"/>
                  </a:schemeClr>
                </a:solidFill>
                <a:latin typeface="Century Gothic" panose="020B0502020202020204" pitchFamily="34" charset="0"/>
              </a:rPr>
              <a:t> developed the internal combustion </a:t>
            </a:r>
            <a:r>
              <a:rPr lang="en-US" sz="1400" b="1" dirty="0" smtClean="0">
                <a:solidFill>
                  <a:schemeClr val="accent2">
                    <a:lumMod val="50000"/>
                  </a:schemeClr>
                </a:solidFill>
                <a:latin typeface="Century Gothic" panose="020B0502020202020204" pitchFamily="34" charset="0"/>
              </a:rPr>
              <a:t>engine</a:t>
            </a:r>
            <a:endParaRPr lang="it-IT" sz="1400" dirty="0">
              <a:solidFill>
                <a:schemeClr val="tx1"/>
              </a:solidFill>
              <a:latin typeface="Century Gothic" panose="020B0502020202020204" pitchFamily="34" charset="0"/>
            </a:endParaRPr>
          </a:p>
          <a:p>
            <a:pPr marL="0" indent="0">
              <a:buNone/>
            </a:pPr>
            <a:r>
              <a:rPr lang="it-IT" sz="1600" dirty="0">
                <a:solidFill>
                  <a:schemeClr val="tx1"/>
                </a:solidFill>
                <a:latin typeface="Century Gothic" panose="020B0502020202020204" pitchFamily="34" charset="0"/>
              </a:rPr>
              <a:t>Nel 1860 il belga </a:t>
            </a:r>
            <a:r>
              <a:rPr lang="it-IT" sz="1600" dirty="0" err="1">
                <a:solidFill>
                  <a:schemeClr val="tx1"/>
                </a:solidFill>
                <a:latin typeface="Century Gothic" panose="020B0502020202020204" pitchFamily="34" charset="0"/>
              </a:rPr>
              <a:t>Étienne</a:t>
            </a:r>
            <a:r>
              <a:rPr lang="it-IT" sz="1600" dirty="0">
                <a:solidFill>
                  <a:schemeClr val="tx1"/>
                </a:solidFill>
                <a:latin typeface="Century Gothic" panose="020B0502020202020204" pitchFamily="34" charset="0"/>
              </a:rPr>
              <a:t> </a:t>
            </a:r>
            <a:r>
              <a:rPr lang="it-IT" sz="1600" dirty="0" err="1">
                <a:solidFill>
                  <a:schemeClr val="tx1"/>
                </a:solidFill>
                <a:latin typeface="Century Gothic" panose="020B0502020202020204" pitchFamily="34" charset="0"/>
              </a:rPr>
              <a:t>Lenoir</a:t>
            </a:r>
            <a:r>
              <a:rPr lang="it-IT" sz="1600" dirty="0">
                <a:solidFill>
                  <a:schemeClr val="tx1"/>
                </a:solidFill>
                <a:latin typeface="Century Gothic" panose="020B0502020202020204" pitchFamily="34" charset="0"/>
              </a:rPr>
              <a:t> fu poi in grado di mettere </a:t>
            </a:r>
            <a:endParaRPr lang="it-IT" sz="1600" dirty="0" smtClean="0">
              <a:solidFill>
                <a:schemeClr val="tx1"/>
              </a:solidFill>
              <a:latin typeface="Century Gothic" panose="020B0502020202020204" pitchFamily="34" charset="0"/>
            </a:endParaRPr>
          </a:p>
          <a:p>
            <a:pPr marL="0" indent="0">
              <a:buNone/>
            </a:pPr>
            <a:r>
              <a:rPr lang="it-IT" sz="1600" dirty="0" smtClean="0">
                <a:solidFill>
                  <a:schemeClr val="tx1"/>
                </a:solidFill>
                <a:latin typeface="Century Gothic" panose="020B0502020202020204" pitchFamily="34" charset="0"/>
              </a:rPr>
              <a:t>a </a:t>
            </a:r>
            <a:r>
              <a:rPr lang="it-IT" sz="1600" dirty="0">
                <a:solidFill>
                  <a:schemeClr val="tx1"/>
                </a:solidFill>
                <a:latin typeface="Century Gothic" panose="020B0502020202020204" pitchFamily="34" charset="0"/>
              </a:rPr>
              <a:t>punto un modello alimentato a gas che venne applicato </a:t>
            </a:r>
            <a:endParaRPr lang="it-IT" sz="1600" dirty="0" smtClean="0">
              <a:solidFill>
                <a:schemeClr val="tx1"/>
              </a:solidFill>
              <a:latin typeface="Century Gothic" panose="020B0502020202020204" pitchFamily="34" charset="0"/>
            </a:endParaRPr>
          </a:p>
          <a:p>
            <a:pPr marL="0" indent="0">
              <a:buNone/>
            </a:pPr>
            <a:r>
              <a:rPr lang="it-IT" sz="1600" dirty="0" smtClean="0">
                <a:solidFill>
                  <a:schemeClr val="tx1"/>
                </a:solidFill>
                <a:latin typeface="Century Gothic" panose="020B0502020202020204" pitchFamily="34" charset="0"/>
              </a:rPr>
              <a:t>ad </a:t>
            </a:r>
            <a:r>
              <a:rPr lang="it-IT" sz="1600" dirty="0">
                <a:solidFill>
                  <a:schemeClr val="tx1"/>
                </a:solidFill>
                <a:latin typeface="Century Gothic" panose="020B0502020202020204" pitchFamily="34" charset="0"/>
              </a:rPr>
              <a:t>alcuni tricicli denominati </a:t>
            </a:r>
            <a:r>
              <a:rPr lang="it-IT" sz="1600" dirty="0" err="1">
                <a:solidFill>
                  <a:schemeClr val="tx1"/>
                </a:solidFill>
                <a:latin typeface="Century Gothic" panose="020B0502020202020204" pitchFamily="34" charset="0"/>
              </a:rPr>
              <a:t>Hippomobile</a:t>
            </a:r>
            <a:r>
              <a:rPr lang="it-IT" sz="1600" dirty="0" smtClean="0">
                <a:solidFill>
                  <a:schemeClr val="tx1"/>
                </a:solidFill>
                <a:latin typeface="Century Gothic" panose="020B0502020202020204" pitchFamily="34" charset="0"/>
              </a:rPr>
              <a:t>.</a:t>
            </a:r>
          </a:p>
          <a:p>
            <a:pPr marL="0" indent="0">
              <a:buNone/>
            </a:pPr>
            <a:r>
              <a:rPr lang="en-US" sz="1400" b="1" dirty="0" smtClean="0">
                <a:solidFill>
                  <a:schemeClr val="accent2">
                    <a:lumMod val="50000"/>
                  </a:schemeClr>
                </a:solidFill>
                <a:latin typeface="Century Gothic" panose="020B0502020202020204" pitchFamily="34" charset="0"/>
              </a:rPr>
              <a:t>In 1860 the Belgian </a:t>
            </a:r>
            <a:r>
              <a:rPr lang="en-US" sz="1400" b="1" dirty="0" err="1" smtClean="0">
                <a:solidFill>
                  <a:schemeClr val="accent2">
                    <a:lumMod val="50000"/>
                  </a:schemeClr>
                </a:solidFill>
                <a:latin typeface="Century Gothic" panose="020B0502020202020204" pitchFamily="34" charset="0"/>
              </a:rPr>
              <a:t>Étienne</a:t>
            </a:r>
            <a:r>
              <a:rPr lang="en-US" sz="1400" b="1" dirty="0" smtClean="0">
                <a:solidFill>
                  <a:schemeClr val="accent2">
                    <a:lumMod val="50000"/>
                  </a:schemeClr>
                </a:solidFill>
                <a:latin typeface="Century Gothic" panose="020B0502020202020204" pitchFamily="34" charset="0"/>
              </a:rPr>
              <a:t> Lenoir was then able to put</a:t>
            </a:r>
          </a:p>
          <a:p>
            <a:pPr marL="0" indent="0">
              <a:buNone/>
            </a:pPr>
            <a:r>
              <a:rPr lang="en-US" sz="1400" b="1" dirty="0" smtClean="0">
                <a:solidFill>
                  <a:schemeClr val="accent2">
                    <a:lumMod val="50000"/>
                  </a:schemeClr>
                </a:solidFill>
                <a:latin typeface="Century Gothic" panose="020B0502020202020204" pitchFamily="34" charset="0"/>
              </a:rPr>
              <a:t>developed a gas powered model that was applied</a:t>
            </a:r>
          </a:p>
          <a:p>
            <a:pPr marL="0" indent="0">
              <a:buNone/>
            </a:pPr>
            <a:r>
              <a:rPr lang="en-US" sz="1400" b="1" dirty="0" smtClean="0">
                <a:solidFill>
                  <a:schemeClr val="accent2">
                    <a:lumMod val="50000"/>
                  </a:schemeClr>
                </a:solidFill>
                <a:latin typeface="Century Gothic" panose="020B0502020202020204" pitchFamily="34" charset="0"/>
              </a:rPr>
              <a:t>to some tricycles called </a:t>
            </a:r>
            <a:r>
              <a:rPr lang="en-US" sz="1400" b="1" dirty="0" err="1" smtClean="0">
                <a:solidFill>
                  <a:schemeClr val="accent2">
                    <a:lumMod val="50000"/>
                  </a:schemeClr>
                </a:solidFill>
                <a:latin typeface="Century Gothic" panose="020B0502020202020204" pitchFamily="34" charset="0"/>
              </a:rPr>
              <a:t>Hippomobile</a:t>
            </a:r>
            <a:r>
              <a:rPr lang="en-US" sz="1400" b="1" dirty="0" smtClean="0">
                <a:solidFill>
                  <a:schemeClr val="accent2">
                    <a:lumMod val="50000"/>
                  </a:schemeClr>
                </a:solidFill>
                <a:latin typeface="Century Gothic" panose="020B0502020202020204" pitchFamily="34" charset="0"/>
              </a:rPr>
              <a:t>.</a:t>
            </a:r>
            <a:endParaRPr lang="it-IT" sz="1400" b="1" dirty="0">
              <a:solidFill>
                <a:schemeClr val="accent2">
                  <a:lumMod val="50000"/>
                </a:schemeClr>
              </a:solidFill>
              <a:latin typeface="Century Gothic" panose="020B0502020202020204" pitchFamily="34" charset="0"/>
            </a:endParaRPr>
          </a:p>
        </p:txBody>
      </p:sp>
      <p:pic>
        <p:nvPicPr>
          <p:cNvPr id="6" name="Immagine 5">
            <a:extLst>
              <a:ext uri="{FF2B5EF4-FFF2-40B4-BE49-F238E27FC236}">
                <a16:creationId xmlns:a16="http://schemas.microsoft.com/office/drawing/2014/main" xmlns="" id="{CA10CF77-66FE-4B1B-864B-0CA3B1383F6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68551" y="3765541"/>
            <a:ext cx="2932981" cy="18188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ttangolo 6">
            <a:extLst>
              <a:ext uri="{FF2B5EF4-FFF2-40B4-BE49-F238E27FC236}">
                <a16:creationId xmlns:a16="http://schemas.microsoft.com/office/drawing/2014/main" xmlns="" id="{9B68F26B-B148-438B-B5EA-6DF5611DE8B3}"/>
              </a:ext>
            </a:extLst>
          </p:cNvPr>
          <p:cNvSpPr/>
          <p:nvPr/>
        </p:nvSpPr>
        <p:spPr>
          <a:xfrm>
            <a:off x="235130" y="5660018"/>
            <a:ext cx="11168743" cy="1013611"/>
          </a:xfrm>
          <a:prstGeom prst="rect">
            <a:avLst/>
          </a:prstGeom>
        </p:spPr>
        <p:txBody>
          <a:bodyPr wrap="square">
            <a:spAutoFit/>
          </a:bodyPr>
          <a:lstStyle/>
          <a:p>
            <a:pPr>
              <a:lnSpc>
                <a:spcPct val="90000"/>
              </a:lnSpc>
              <a:spcBef>
                <a:spcPts val="1000"/>
              </a:spcBef>
            </a:pPr>
            <a:r>
              <a:rPr lang="it-IT" sz="1600" dirty="0">
                <a:latin typeface="Century Gothic" panose="020B0502020202020204" pitchFamily="34" charset="0"/>
              </a:rPr>
              <a:t>Nel 1864 l'italiano Innocenzo Manzetti introdusse la prima autovettura </a:t>
            </a:r>
            <a:endParaRPr lang="it-IT" sz="1600" dirty="0" smtClean="0">
              <a:latin typeface="Century Gothic" panose="020B0502020202020204" pitchFamily="34" charset="0"/>
            </a:endParaRPr>
          </a:p>
          <a:p>
            <a:pPr>
              <a:lnSpc>
                <a:spcPct val="90000"/>
              </a:lnSpc>
              <a:spcBef>
                <a:spcPts val="1000"/>
              </a:spcBef>
            </a:pPr>
            <a:r>
              <a:rPr lang="it-IT" sz="1600" dirty="0" smtClean="0">
                <a:latin typeface="Century Gothic" panose="020B0502020202020204" pitchFamily="34" charset="0"/>
              </a:rPr>
              <a:t>a </a:t>
            </a:r>
            <a:r>
              <a:rPr lang="it-IT" sz="1600" dirty="0">
                <a:latin typeface="Century Gothic" panose="020B0502020202020204" pitchFamily="34" charset="0"/>
              </a:rPr>
              <a:t>vapore moderna in grado di circolare lungo le strade. Si tratta della carrozza a vapore</a:t>
            </a:r>
            <a:r>
              <a:rPr lang="it-IT" sz="1600" dirty="0" smtClean="0">
                <a:latin typeface="Century Gothic" panose="020B0502020202020204" pitchFamily="34" charset="0"/>
              </a:rPr>
              <a:t>.</a:t>
            </a:r>
          </a:p>
          <a:p>
            <a:pPr>
              <a:lnSpc>
                <a:spcPct val="90000"/>
              </a:lnSpc>
              <a:spcBef>
                <a:spcPts val="1000"/>
              </a:spcBef>
            </a:pPr>
            <a:endParaRPr lang="it-IT" sz="1600" dirty="0">
              <a:latin typeface="Century Gothic" panose="020B0502020202020204" pitchFamily="34" charset="0"/>
            </a:endParaRPr>
          </a:p>
        </p:txBody>
      </p:sp>
      <p:sp>
        <p:nvSpPr>
          <p:cNvPr id="8" name="Rettangolo 7"/>
          <p:cNvSpPr/>
          <p:nvPr/>
        </p:nvSpPr>
        <p:spPr>
          <a:xfrm>
            <a:off x="261257" y="6273225"/>
            <a:ext cx="11521439" cy="523220"/>
          </a:xfrm>
          <a:prstGeom prst="rect">
            <a:avLst/>
          </a:prstGeom>
        </p:spPr>
        <p:txBody>
          <a:bodyPr wrap="square">
            <a:spAutoFit/>
          </a:bodyPr>
          <a:lstStyle/>
          <a:p>
            <a:r>
              <a:rPr lang="en-US" sz="1400" b="1" dirty="0" smtClean="0">
                <a:solidFill>
                  <a:schemeClr val="accent2">
                    <a:lumMod val="50000"/>
                  </a:schemeClr>
                </a:solidFill>
              </a:rPr>
              <a:t>In 1864 the Italian </a:t>
            </a:r>
            <a:r>
              <a:rPr lang="en-US" sz="1400" b="1" dirty="0" err="1" smtClean="0">
                <a:solidFill>
                  <a:schemeClr val="accent2">
                    <a:lumMod val="50000"/>
                  </a:schemeClr>
                </a:solidFill>
              </a:rPr>
              <a:t>Innocenzo</a:t>
            </a:r>
            <a:r>
              <a:rPr lang="en-US" sz="1400" b="1" dirty="0" smtClean="0">
                <a:solidFill>
                  <a:schemeClr val="accent2">
                    <a:lumMod val="50000"/>
                  </a:schemeClr>
                </a:solidFill>
              </a:rPr>
              <a:t> </a:t>
            </a:r>
            <a:r>
              <a:rPr lang="en-US" sz="1400" b="1" dirty="0" err="1" smtClean="0">
                <a:solidFill>
                  <a:schemeClr val="accent2">
                    <a:lumMod val="50000"/>
                  </a:schemeClr>
                </a:solidFill>
              </a:rPr>
              <a:t>Manzetti</a:t>
            </a:r>
            <a:r>
              <a:rPr lang="en-US" sz="1400" b="1" dirty="0" smtClean="0">
                <a:solidFill>
                  <a:schemeClr val="accent2">
                    <a:lumMod val="50000"/>
                  </a:schemeClr>
                </a:solidFill>
              </a:rPr>
              <a:t> introduced the first </a:t>
            </a:r>
            <a:r>
              <a:rPr lang="en-US" sz="1400" b="1" dirty="0" smtClean="0">
                <a:solidFill>
                  <a:schemeClr val="accent2">
                    <a:lumMod val="50000"/>
                  </a:schemeClr>
                </a:solidFill>
              </a:rPr>
              <a:t>modern </a:t>
            </a:r>
            <a:r>
              <a:rPr lang="en-US" sz="1400" b="1" dirty="0" smtClean="0">
                <a:solidFill>
                  <a:schemeClr val="accent2">
                    <a:lumMod val="50000"/>
                  </a:schemeClr>
                </a:solidFill>
              </a:rPr>
              <a:t>steam car able to circulate along the roads. This is the steam carriage.</a:t>
            </a:r>
            <a:endParaRPr lang="it-IT" sz="1400" b="1" dirty="0">
              <a:solidFill>
                <a:schemeClr val="accent2">
                  <a:lumMod val="50000"/>
                </a:schemeClr>
              </a:solidFill>
            </a:endParaRPr>
          </a:p>
        </p:txBody>
      </p:sp>
    </p:spTree>
    <p:extLst>
      <p:ext uri="{BB962C8B-B14F-4D97-AF65-F5344CB8AC3E}">
        <p14:creationId xmlns:p14="http://schemas.microsoft.com/office/powerpoint/2010/main" xmlns="" val="19800903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6480F984-68D6-46F0-B6F7-5FAE76863490}"/>
              </a:ext>
            </a:extLst>
          </p:cNvPr>
          <p:cNvSpPr>
            <a:spLocks noGrp="1"/>
          </p:cNvSpPr>
          <p:nvPr>
            <p:ph idx="1"/>
          </p:nvPr>
        </p:nvSpPr>
        <p:spPr>
          <a:xfrm>
            <a:off x="533400" y="3207037"/>
            <a:ext cx="5989146" cy="1233182"/>
          </a:xfrm>
        </p:spPr>
        <p:txBody>
          <a:bodyPr>
            <a:noAutofit/>
          </a:bodyPr>
          <a:lstStyle/>
          <a:p>
            <a:pPr marL="0" indent="0">
              <a:buNone/>
            </a:pPr>
            <a:r>
              <a:rPr lang="it-IT" sz="1600" dirty="0">
                <a:solidFill>
                  <a:schemeClr val="tx1"/>
                </a:solidFill>
                <a:latin typeface="Century Gothic" panose="020B0502020202020204" pitchFamily="34" charset="0"/>
              </a:rPr>
              <a:t>Il </a:t>
            </a:r>
            <a:r>
              <a:rPr lang="it-IT" sz="1600" b="1" dirty="0">
                <a:solidFill>
                  <a:schemeClr val="tx1"/>
                </a:solidFill>
                <a:latin typeface="Century Gothic" panose="020B0502020202020204" pitchFamily="34" charset="0"/>
              </a:rPr>
              <a:t>treno</a:t>
            </a:r>
            <a:r>
              <a:rPr lang="it-IT" sz="1600" dirty="0">
                <a:solidFill>
                  <a:schemeClr val="tx1"/>
                </a:solidFill>
                <a:latin typeface="Century Gothic" panose="020B0502020202020204" pitchFamily="34" charset="0"/>
              </a:rPr>
              <a:t> è un mezzo di trasporto pubblico e viene anche usato per il trasporto di merci. È adatto alla circolazione sulle ferrovie, </a:t>
            </a:r>
            <a:r>
              <a:rPr lang="it-IT" sz="1600" dirty="0" smtClean="0">
                <a:solidFill>
                  <a:schemeClr val="tx1"/>
                </a:solidFill>
                <a:latin typeface="Century Gothic" panose="020B0502020202020204" pitchFamily="34" charset="0"/>
              </a:rPr>
              <a:t>è composto </a:t>
            </a:r>
            <a:r>
              <a:rPr lang="it-IT" sz="1600" dirty="0">
                <a:solidFill>
                  <a:schemeClr val="tx1"/>
                </a:solidFill>
                <a:latin typeface="Century Gothic" panose="020B0502020202020204" pitchFamily="34" charset="0"/>
              </a:rPr>
              <a:t>da un insieme di elementi identificabili uniti permanentemente o temporaneamente a formare un unico convoglio. </a:t>
            </a:r>
            <a:endParaRPr lang="it-IT" sz="1600" dirty="0" smtClean="0">
              <a:solidFill>
                <a:schemeClr val="tx1"/>
              </a:solidFill>
              <a:latin typeface="Century Gothic" panose="020B0502020202020204" pitchFamily="34" charset="0"/>
            </a:endParaRPr>
          </a:p>
          <a:p>
            <a:pPr marL="0" indent="0">
              <a:buNone/>
            </a:pPr>
            <a:r>
              <a:rPr lang="it-IT" sz="1600" dirty="0" smtClean="0">
                <a:solidFill>
                  <a:schemeClr val="tx1"/>
                </a:solidFill>
                <a:latin typeface="Century Gothic" panose="020B0502020202020204" pitchFamily="34" charset="0"/>
              </a:rPr>
              <a:t>Il </a:t>
            </a:r>
            <a:r>
              <a:rPr lang="it-IT" sz="1600" dirty="0">
                <a:solidFill>
                  <a:schemeClr val="tx1"/>
                </a:solidFill>
                <a:latin typeface="Century Gothic" panose="020B0502020202020204" pitchFamily="34" charset="0"/>
              </a:rPr>
              <a:t>treno ha rappresentato un punto di svolta per l'evoluzione industriale ottocentesca, arrivando quindi a rivestire per molti anni un ruolo centrale nella struttura politica, economica e sociale delle nazioni. </a:t>
            </a:r>
            <a:endParaRPr lang="it-IT" sz="1600" dirty="0" smtClean="0">
              <a:solidFill>
                <a:schemeClr val="tx1"/>
              </a:solidFill>
              <a:latin typeface="Century Gothic" panose="020B0502020202020204" pitchFamily="34" charset="0"/>
            </a:endParaRPr>
          </a:p>
          <a:p>
            <a:pPr marL="0" indent="0">
              <a:buNone/>
            </a:pPr>
            <a:r>
              <a:rPr lang="en-US" sz="1600" b="1" dirty="0" smtClean="0">
                <a:solidFill>
                  <a:schemeClr val="accent2">
                    <a:lumMod val="50000"/>
                  </a:schemeClr>
                </a:solidFill>
                <a:latin typeface="Century Gothic" panose="020B0502020202020204" pitchFamily="34" charset="0"/>
              </a:rPr>
              <a:t>The train represented a turning point for nineteenth-century industrial evolution, thus coming to play a central role in the political, economic and social structure of nations for many years.</a:t>
            </a:r>
            <a:endParaRPr lang="it-IT" sz="1600" b="1" dirty="0">
              <a:solidFill>
                <a:schemeClr val="accent2">
                  <a:lumMod val="50000"/>
                </a:schemeClr>
              </a:solidFill>
              <a:latin typeface="Century Gothic" panose="020B0502020202020204" pitchFamily="34" charset="0"/>
            </a:endParaRPr>
          </a:p>
        </p:txBody>
      </p:sp>
      <p:sp>
        <p:nvSpPr>
          <p:cNvPr id="5" name="Segnaposto contenuto 2">
            <a:extLst>
              <a:ext uri="{FF2B5EF4-FFF2-40B4-BE49-F238E27FC236}">
                <a16:creationId xmlns:a16="http://schemas.microsoft.com/office/drawing/2014/main" xmlns="" id="{9294EB3A-03A4-4600-8B92-8AADF974202D}"/>
              </a:ext>
            </a:extLst>
          </p:cNvPr>
          <p:cNvSpPr txBox="1">
            <a:spLocks/>
          </p:cNvSpPr>
          <p:nvPr/>
        </p:nvSpPr>
        <p:spPr>
          <a:xfrm>
            <a:off x="1057712" y="4328718"/>
            <a:ext cx="10515600" cy="2172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it-IT" dirty="0"/>
          </a:p>
        </p:txBody>
      </p:sp>
      <p:sp>
        <p:nvSpPr>
          <p:cNvPr id="6" name="Titolo 3">
            <a:extLst>
              <a:ext uri="{FF2B5EF4-FFF2-40B4-BE49-F238E27FC236}">
                <a16:creationId xmlns:a16="http://schemas.microsoft.com/office/drawing/2014/main" xmlns="" id="{1C5A5B42-8BC5-4FCC-B017-87F3EF46E5D3}"/>
              </a:ext>
            </a:extLst>
          </p:cNvPr>
          <p:cNvSpPr txBox="1">
            <a:spLocks/>
          </p:cNvSpPr>
          <p:nvPr/>
        </p:nvSpPr>
        <p:spPr>
          <a:xfrm>
            <a:off x="533400" y="5702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t> </a:t>
            </a:r>
            <a:r>
              <a:rPr lang="it-IT" dirty="0">
                <a:solidFill>
                  <a:srgbClr val="FFFF00"/>
                </a:solidFill>
              </a:rPr>
              <a:t>Il </a:t>
            </a:r>
            <a:r>
              <a:rPr lang="it-IT" dirty="0" smtClean="0">
                <a:solidFill>
                  <a:srgbClr val="FFFF00"/>
                </a:solidFill>
              </a:rPr>
              <a:t>treno - </a:t>
            </a:r>
            <a:r>
              <a:rPr lang="it-IT" dirty="0" err="1" smtClean="0">
                <a:solidFill>
                  <a:srgbClr val="FFFF00"/>
                </a:solidFill>
              </a:rPr>
              <a:t>Train</a:t>
            </a:r>
            <a:endParaRPr lang="it-IT" dirty="0">
              <a:solidFill>
                <a:srgbClr val="FFFF00"/>
              </a:solidFill>
            </a:endParaRPr>
          </a:p>
        </p:txBody>
      </p:sp>
      <p:pic>
        <p:nvPicPr>
          <p:cNvPr id="4098" name="Picture 2" descr="Risultati immagini per carrelli miniera">
            <a:extLst>
              <a:ext uri="{FF2B5EF4-FFF2-40B4-BE49-F238E27FC236}">
                <a16:creationId xmlns:a16="http://schemas.microsoft.com/office/drawing/2014/main" xmlns="" id="{57EE9794-A5D5-4F73-9120-D859238071F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45136" y="3373016"/>
            <a:ext cx="4005585" cy="213440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3983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xmlns="" id="{0E22295E-E651-4A21-8B8F-203A03AFAA52}"/>
              </a:ext>
            </a:extLst>
          </p:cNvPr>
          <p:cNvSpPr>
            <a:spLocks noGrp="1"/>
          </p:cNvSpPr>
          <p:nvPr>
            <p:ph type="ctrTitle"/>
          </p:nvPr>
        </p:nvSpPr>
        <p:spPr>
          <a:xfrm>
            <a:off x="1465013" y="2364687"/>
            <a:ext cx="8825658" cy="2677648"/>
          </a:xfrm>
        </p:spPr>
        <p:txBody>
          <a:bodyPr/>
          <a:lstStyle/>
          <a:p>
            <a:pPr algn="ctr"/>
            <a:r>
              <a:rPr lang="it-IT" dirty="0"/>
              <a:t>IL FUTURO DEI MEZZI DI TRASPORTO VIA </a:t>
            </a:r>
            <a:r>
              <a:rPr lang="it-IT" dirty="0" smtClean="0"/>
              <a:t>TERRA</a:t>
            </a:r>
            <a:br>
              <a:rPr lang="it-IT" dirty="0" smtClean="0"/>
            </a:br>
            <a:r>
              <a:rPr lang="it-IT" dirty="0" err="1" smtClean="0">
                <a:solidFill>
                  <a:schemeClr val="accent1">
                    <a:lumMod val="75000"/>
                  </a:schemeClr>
                </a:solidFill>
              </a:rPr>
              <a:t>Transports</a:t>
            </a:r>
            <a:r>
              <a:rPr lang="it-IT" dirty="0" smtClean="0">
                <a:solidFill>
                  <a:schemeClr val="accent1">
                    <a:lumMod val="75000"/>
                  </a:schemeClr>
                </a:solidFill>
              </a:rPr>
              <a:t> on </a:t>
            </a:r>
            <a:r>
              <a:rPr lang="it-IT" dirty="0" err="1" smtClean="0">
                <a:solidFill>
                  <a:schemeClr val="accent1">
                    <a:lumMod val="75000"/>
                  </a:schemeClr>
                </a:solidFill>
              </a:rPr>
              <a:t>land</a:t>
            </a:r>
            <a:r>
              <a:rPr lang="it-IT" dirty="0" smtClean="0">
                <a:solidFill>
                  <a:schemeClr val="accent1">
                    <a:lumMod val="75000"/>
                  </a:schemeClr>
                </a:solidFill>
              </a:rPr>
              <a:t> in the future</a:t>
            </a:r>
            <a:endParaRPr lang="it-IT" dirty="0">
              <a:solidFill>
                <a:schemeClr val="accent1">
                  <a:lumMod val="75000"/>
                </a:schemeClr>
              </a:solidFill>
            </a:endParaRPr>
          </a:p>
        </p:txBody>
      </p:sp>
    </p:spTree>
    <p:extLst>
      <p:ext uri="{BB962C8B-B14F-4D97-AF65-F5344CB8AC3E}">
        <p14:creationId xmlns:p14="http://schemas.microsoft.com/office/powerpoint/2010/main" xmlns="" val="2416101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xmlns="" id="{F68821D9-FD19-415B-A674-E5E9A448EBCE}"/>
              </a:ext>
            </a:extLst>
          </p:cNvPr>
          <p:cNvSpPr>
            <a:spLocks noGrp="1"/>
          </p:cNvSpPr>
          <p:nvPr>
            <p:ph type="title"/>
          </p:nvPr>
        </p:nvSpPr>
        <p:spPr>
          <a:xfrm>
            <a:off x="991051" y="827018"/>
            <a:ext cx="9317515" cy="1158535"/>
          </a:xfrm>
        </p:spPr>
        <p:txBody>
          <a:bodyPr/>
          <a:lstStyle/>
          <a:p>
            <a:r>
              <a:rPr lang="it-IT" dirty="0">
                <a:solidFill>
                  <a:srgbClr val="FFFF00"/>
                </a:solidFill>
              </a:rPr>
              <a:t>Treno a levitazione magnetica o </a:t>
            </a:r>
            <a:r>
              <a:rPr lang="it-IT" dirty="0" err="1" smtClean="0">
                <a:solidFill>
                  <a:srgbClr val="FFFF00"/>
                </a:solidFill>
              </a:rPr>
              <a:t>MagLev</a:t>
            </a:r>
            <a:r>
              <a:rPr lang="it-IT" dirty="0" smtClean="0">
                <a:solidFill>
                  <a:srgbClr val="FFFF00"/>
                </a:solidFill>
              </a:rPr>
              <a:t/>
            </a:r>
            <a:br>
              <a:rPr lang="it-IT" dirty="0" smtClean="0">
                <a:solidFill>
                  <a:srgbClr val="FFFF00"/>
                </a:solidFill>
              </a:rPr>
            </a:br>
            <a:r>
              <a:rPr lang="it-IT" dirty="0" err="1" smtClean="0">
                <a:solidFill>
                  <a:srgbClr val="FFFF00"/>
                </a:solidFill>
              </a:rPr>
              <a:t>Magnetic</a:t>
            </a:r>
            <a:r>
              <a:rPr lang="it-IT" dirty="0" smtClean="0">
                <a:solidFill>
                  <a:srgbClr val="FFFF00"/>
                </a:solidFill>
              </a:rPr>
              <a:t> </a:t>
            </a:r>
            <a:r>
              <a:rPr lang="it-IT" dirty="0" err="1" smtClean="0">
                <a:solidFill>
                  <a:srgbClr val="FFFF00"/>
                </a:solidFill>
              </a:rPr>
              <a:t>levitation</a:t>
            </a:r>
            <a:r>
              <a:rPr lang="it-IT" dirty="0" smtClean="0">
                <a:solidFill>
                  <a:srgbClr val="FFFF00"/>
                </a:solidFill>
              </a:rPr>
              <a:t> </a:t>
            </a:r>
            <a:r>
              <a:rPr lang="it-IT" dirty="0" err="1" smtClean="0">
                <a:solidFill>
                  <a:srgbClr val="FFFF00"/>
                </a:solidFill>
              </a:rPr>
              <a:t>train</a:t>
            </a:r>
            <a:r>
              <a:rPr lang="it-IT" dirty="0" smtClean="0">
                <a:solidFill>
                  <a:srgbClr val="FFFF00"/>
                </a:solidFill>
              </a:rPr>
              <a:t> or </a:t>
            </a:r>
            <a:r>
              <a:rPr lang="it-IT" dirty="0" err="1" smtClean="0">
                <a:solidFill>
                  <a:srgbClr val="FFFF00"/>
                </a:solidFill>
              </a:rPr>
              <a:t>MagLev</a:t>
            </a:r>
            <a:endParaRPr lang="it-IT" dirty="0">
              <a:solidFill>
                <a:srgbClr val="FFFF00"/>
              </a:solidFill>
            </a:endParaRPr>
          </a:p>
        </p:txBody>
      </p:sp>
      <p:sp>
        <p:nvSpPr>
          <p:cNvPr id="6" name="Segnaposto contenuto 5">
            <a:extLst>
              <a:ext uri="{FF2B5EF4-FFF2-40B4-BE49-F238E27FC236}">
                <a16:creationId xmlns:a16="http://schemas.microsoft.com/office/drawing/2014/main" xmlns="" id="{18EA10CC-1EF6-41D3-A22F-7E8E1DCCEFD0}"/>
              </a:ext>
            </a:extLst>
          </p:cNvPr>
          <p:cNvSpPr>
            <a:spLocks noGrp="1"/>
          </p:cNvSpPr>
          <p:nvPr>
            <p:ph idx="1"/>
          </p:nvPr>
        </p:nvSpPr>
        <p:spPr>
          <a:xfrm>
            <a:off x="579408" y="2616992"/>
            <a:ext cx="5812766" cy="3663038"/>
          </a:xfrm>
        </p:spPr>
        <p:txBody>
          <a:bodyPr>
            <a:normAutofit lnSpcReduction="10000"/>
          </a:bodyPr>
          <a:lstStyle/>
          <a:p>
            <a:pPr marL="0" indent="0" algn="just">
              <a:buNone/>
            </a:pPr>
            <a:r>
              <a:rPr lang="it-IT" sz="1700" dirty="0">
                <a:solidFill>
                  <a:schemeClr val="tx1"/>
                </a:solidFill>
                <a:latin typeface="Century Gothic" panose="020B0502020202020204" pitchFamily="34" charset="0"/>
              </a:rPr>
              <a:t>Il treno a levitazione magnetica è un tipo di treno che viaggia senza toccare le rotaie grazie alla levitazione magnetica. La repulsione e l’attrazione magnetica vengono utilizzate anche come mezzo di locomozione. Dato che il convoglio non tocca le rotaie, l’unica forza che si oppone al suo moto è l’attrito dell’aria.</a:t>
            </a:r>
            <a:r>
              <a:rPr lang="it-IT" sz="1400" dirty="0">
                <a:latin typeface="Century Gotic"/>
              </a:rPr>
              <a:t> </a:t>
            </a:r>
            <a:endParaRPr lang="it-IT" sz="1400" dirty="0" smtClean="0">
              <a:latin typeface="Century Gotic"/>
            </a:endParaRPr>
          </a:p>
          <a:p>
            <a:pPr marL="0" indent="0" algn="just">
              <a:buNone/>
            </a:pPr>
            <a:r>
              <a:rPr lang="en-US" sz="1400" b="1" dirty="0" smtClean="0">
                <a:solidFill>
                  <a:schemeClr val="accent1">
                    <a:lumMod val="75000"/>
                  </a:schemeClr>
                </a:solidFill>
                <a:latin typeface="Century Gotic"/>
              </a:rPr>
              <a:t>The magnetic levitation train is a type of train that travels without touching the rails thanks to magnetic levitation. Repulsion and magnetic attraction are also used as a means of locomotion. Since the train does not touch the rails, the only force that opposes its movement is the friction of the air.</a:t>
            </a:r>
            <a:endParaRPr lang="it-IT" sz="1400" b="1" dirty="0" smtClean="0">
              <a:solidFill>
                <a:schemeClr val="accent1">
                  <a:lumMod val="75000"/>
                </a:schemeClr>
              </a:solidFill>
              <a:latin typeface="Century Gotic"/>
            </a:endParaRPr>
          </a:p>
          <a:p>
            <a:pPr marL="0" indent="0" algn="just">
              <a:buNone/>
            </a:pPr>
            <a:r>
              <a:rPr lang="it-IT" sz="1600" dirty="0" smtClean="0">
                <a:solidFill>
                  <a:schemeClr val="tx1"/>
                </a:solidFill>
                <a:latin typeface="Century Gothic" panose="020B0502020202020204" pitchFamily="34" charset="0"/>
              </a:rPr>
              <a:t>Il </a:t>
            </a:r>
            <a:r>
              <a:rPr lang="it-IT" sz="1600" dirty="0" err="1">
                <a:solidFill>
                  <a:schemeClr val="tx1"/>
                </a:solidFill>
                <a:latin typeface="Century Gothic" panose="020B0502020202020204" pitchFamily="34" charset="0"/>
              </a:rPr>
              <a:t>MagLev</a:t>
            </a:r>
            <a:r>
              <a:rPr lang="it-IT" sz="1600" dirty="0">
                <a:solidFill>
                  <a:schemeClr val="tx1"/>
                </a:solidFill>
                <a:latin typeface="Century Gothic" panose="020B0502020202020204" pitchFamily="34" charset="0"/>
              </a:rPr>
              <a:t> è in grado di viaggiare a velocità elevatissime (oltre i 600 km/h) con un consumo di energia limitato e un livello di rumore accettabile. </a:t>
            </a:r>
          </a:p>
        </p:txBody>
      </p:sp>
      <p:pic>
        <p:nvPicPr>
          <p:cNvPr id="16386" name="Picture 2" descr="Risultati immagini per maglev train shanghai">
            <a:extLst>
              <a:ext uri="{FF2B5EF4-FFF2-40B4-BE49-F238E27FC236}">
                <a16:creationId xmlns:a16="http://schemas.microsoft.com/office/drawing/2014/main" xmlns="" id="{2BE30F94-296A-4AA9-86BC-D2C31DCAA066}"/>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357" b="8413"/>
          <a:stretch/>
        </p:blipFill>
        <p:spPr bwMode="auto">
          <a:xfrm>
            <a:off x="6759166" y="2720509"/>
            <a:ext cx="4572000" cy="2956813"/>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70188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4">
            <a:extLst>
              <a:ext uri="{FF2B5EF4-FFF2-40B4-BE49-F238E27FC236}">
                <a16:creationId xmlns:a16="http://schemas.microsoft.com/office/drawing/2014/main" xmlns="" id="{61345DEF-B320-4095-80F5-5E922F606801}"/>
              </a:ext>
            </a:extLst>
          </p:cNvPr>
          <p:cNvSpPr txBox="1">
            <a:spLocks/>
          </p:cNvSpPr>
          <p:nvPr/>
        </p:nvSpPr>
        <p:spPr>
          <a:xfrm>
            <a:off x="1152583" y="224248"/>
            <a:ext cx="3341780" cy="2053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prstClr val="black"/>
                </a:solidFill>
                <a:effectLst/>
                <a:uLnTx/>
                <a:uFillTx/>
                <a:latin typeface="Century Gotic"/>
                <a:ea typeface="+mj-ea"/>
                <a:cs typeface="+mj-cs"/>
              </a:rPr>
              <a:t>                   </a:t>
            </a:r>
            <a:r>
              <a:rPr kumimoji="0" lang="it-IT" sz="4400" b="0" i="0" u="none" strike="noStrike" kern="1200" cap="none" spc="0" normalizeH="0" baseline="0" noProof="0" dirty="0" smtClean="0">
                <a:ln>
                  <a:noFill/>
                </a:ln>
                <a:solidFill>
                  <a:srgbClr val="FFFF00"/>
                </a:solidFill>
                <a:effectLst/>
                <a:uLnTx/>
                <a:uFillTx/>
                <a:latin typeface="Century Gotic"/>
                <a:ea typeface="+mj-ea"/>
                <a:cs typeface="+mj-cs"/>
              </a:rPr>
              <a:t>Motore </a:t>
            </a:r>
            <a:r>
              <a:rPr kumimoji="0" lang="it-IT" sz="4400" b="0" i="0" u="none" strike="noStrike" kern="1200" cap="none" spc="0" normalizeH="0" baseline="0" noProof="0" dirty="0">
                <a:ln>
                  <a:noFill/>
                </a:ln>
                <a:solidFill>
                  <a:srgbClr val="FFFF00"/>
                </a:solidFill>
                <a:effectLst/>
                <a:uLnTx/>
                <a:uFillTx/>
                <a:latin typeface="Century Gotic"/>
                <a:ea typeface="+mj-ea"/>
                <a:cs typeface="+mj-cs"/>
              </a:rPr>
              <a:t>ad </a:t>
            </a:r>
            <a:r>
              <a:rPr kumimoji="0" lang="it-IT" sz="4400" b="0" i="0" u="none" strike="noStrike" kern="1200" cap="none" spc="0" normalizeH="0" baseline="0" noProof="0" dirty="0" smtClean="0">
                <a:ln>
                  <a:noFill/>
                </a:ln>
                <a:solidFill>
                  <a:srgbClr val="FFFF00"/>
                </a:solidFill>
                <a:effectLst/>
                <a:uLnTx/>
                <a:uFillTx/>
                <a:latin typeface="Century Gotic"/>
                <a:ea typeface="+mj-ea"/>
                <a:cs typeface="+mj-cs"/>
              </a:rPr>
              <a:t>idrogeno</a:t>
            </a:r>
          </a:p>
          <a:p>
            <a:pPr marL="0" marR="0" lvl="0" indent="0" defTabSz="914400" rtl="0" eaLnBrk="1" fontAlgn="auto" latinLnBrk="0" hangingPunct="1">
              <a:lnSpc>
                <a:spcPct val="90000"/>
              </a:lnSpc>
              <a:spcBef>
                <a:spcPct val="0"/>
              </a:spcBef>
              <a:spcAft>
                <a:spcPts val="0"/>
              </a:spcAft>
              <a:buClrTx/>
              <a:buSzTx/>
              <a:buFontTx/>
              <a:buNone/>
              <a:tabLst/>
              <a:defRPr/>
            </a:pPr>
            <a:endParaRPr kumimoji="0" lang="it-IT" sz="4400" b="0" i="0" u="none" strike="noStrike" kern="1200" cap="none" spc="0" normalizeH="0" baseline="0" noProof="0" dirty="0">
              <a:ln>
                <a:noFill/>
              </a:ln>
              <a:solidFill>
                <a:srgbClr val="FFFF00"/>
              </a:solidFill>
              <a:effectLst/>
              <a:uLnTx/>
              <a:uFillTx/>
              <a:latin typeface="Century Gotic"/>
              <a:ea typeface="+mj-ea"/>
              <a:cs typeface="+mj-cs"/>
            </a:endParaRPr>
          </a:p>
        </p:txBody>
      </p:sp>
      <p:sp>
        <p:nvSpPr>
          <p:cNvPr id="8" name="Segnaposto contenuto 5">
            <a:extLst>
              <a:ext uri="{FF2B5EF4-FFF2-40B4-BE49-F238E27FC236}">
                <a16:creationId xmlns:a16="http://schemas.microsoft.com/office/drawing/2014/main" xmlns="" id="{C5CCDBE9-38E3-47B9-8DD7-540A6D584F72}"/>
              </a:ext>
            </a:extLst>
          </p:cNvPr>
          <p:cNvSpPr txBox="1">
            <a:spLocks/>
          </p:cNvSpPr>
          <p:nvPr/>
        </p:nvSpPr>
        <p:spPr>
          <a:xfrm>
            <a:off x="1014561" y="2612572"/>
            <a:ext cx="3341780" cy="39188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600" b="0" i="0" u="none" strike="noStrike" kern="1200" cap="none" spc="0" normalizeH="0" baseline="0" noProof="0" dirty="0">
                <a:ln>
                  <a:noFill/>
                </a:ln>
                <a:solidFill>
                  <a:schemeClr val="bg1"/>
                </a:solidFill>
                <a:effectLst/>
                <a:uLnTx/>
                <a:uFillTx/>
                <a:latin typeface="Century Gothic" panose="020B0502020202020204" pitchFamily="34" charset="0"/>
              </a:rPr>
              <a:t>Un motore a idrogeno utilizza l’idrogeno come carburante. </a:t>
            </a:r>
            <a:r>
              <a:rPr kumimoji="0" lang="it-IT" sz="1600" b="0" i="0" u="none" strike="noStrike" kern="1200" cap="none" spc="0" normalizeH="0" baseline="0" noProof="0" dirty="0" smtClean="0">
                <a:ln>
                  <a:noFill/>
                </a:ln>
                <a:solidFill>
                  <a:schemeClr val="bg1"/>
                </a:solidFill>
                <a:effectLst/>
                <a:uLnTx/>
                <a:uFillTx/>
                <a:latin typeface="Century Gothic" panose="020B0502020202020204" pitchFamily="34" charset="0"/>
              </a:rPr>
              <a:t>Esso</a:t>
            </a:r>
            <a:r>
              <a:rPr kumimoji="0" lang="it-IT" sz="1600" b="0" i="0" u="none" strike="noStrike" kern="1200" cap="none" spc="0" normalizeH="0" noProof="0" dirty="0" smtClean="0">
                <a:ln>
                  <a:noFill/>
                </a:ln>
                <a:solidFill>
                  <a:schemeClr val="bg1"/>
                </a:solidFill>
                <a:effectLst/>
                <a:uLnTx/>
                <a:uFillTx/>
                <a:latin typeface="Century Gothic" panose="020B0502020202020204" pitchFamily="34" charset="0"/>
              </a:rPr>
              <a:t> </a:t>
            </a:r>
            <a:r>
              <a:rPr kumimoji="0" lang="it-IT" sz="1600" b="0" i="0" u="none" strike="noStrike" kern="1200" cap="none" spc="0" normalizeH="0" baseline="0" noProof="0" dirty="0" smtClean="0">
                <a:ln>
                  <a:noFill/>
                </a:ln>
                <a:solidFill>
                  <a:schemeClr val="bg1"/>
                </a:solidFill>
                <a:effectLst/>
                <a:uLnTx/>
                <a:uFillTx/>
                <a:latin typeface="Century Gothic" panose="020B0502020202020204" pitchFamily="34" charset="0"/>
              </a:rPr>
              <a:t>converte </a:t>
            </a:r>
            <a:r>
              <a:rPr kumimoji="0" lang="it-IT" sz="1600" b="0" i="0" u="none" strike="noStrike" kern="1200" cap="none" spc="0" normalizeH="0" baseline="0" noProof="0" dirty="0">
                <a:ln>
                  <a:noFill/>
                </a:ln>
                <a:solidFill>
                  <a:schemeClr val="bg1"/>
                </a:solidFill>
                <a:effectLst/>
                <a:uLnTx/>
                <a:uFillTx/>
                <a:latin typeface="Century Gothic" panose="020B0502020202020204" pitchFamily="34" charset="0"/>
              </a:rPr>
              <a:t>l’energia chimica dell’idrogeno in energia meccanica, bruciandolo con una combustione interna</a:t>
            </a:r>
            <a:r>
              <a:rPr kumimoji="0" lang="it-IT" sz="1600" b="0" i="0" u="none" strike="noStrike" kern="1200" cap="none" spc="0" normalizeH="0" baseline="0" noProof="0" dirty="0" smtClean="0">
                <a:ln>
                  <a:noFill/>
                </a:ln>
                <a:solidFill>
                  <a:schemeClr val="bg1"/>
                </a:solidFill>
                <a:effectLst/>
                <a:uLnTx/>
                <a:uFillTx/>
                <a:latin typeface="Century Gothic" panose="020B0502020202020204" pitchFamily="34" charset="0"/>
              </a:rPr>
              <a:t>.</a:t>
            </a:r>
          </a:p>
          <a:p>
            <a:pPr marL="0" lvl="0" indent="0">
              <a:buNone/>
              <a:defRPr/>
            </a:pPr>
            <a:r>
              <a:rPr lang="en-US" sz="1600" b="1" dirty="0" smtClean="0">
                <a:solidFill>
                  <a:srgbClr val="92D050"/>
                </a:solidFill>
                <a:latin typeface="Century Gothic" panose="020B0502020202020204" pitchFamily="34" charset="0"/>
              </a:rPr>
              <a:t>A hydrogen engine uses hydrogen as fuel. It converts the chemical energy of hydrogen into mechanical energy, burning it with internal combustion.</a:t>
            </a:r>
            <a:endParaRPr kumimoji="0" lang="it-IT" sz="1600" b="1" i="0" u="none" strike="noStrike" kern="1200" cap="none" spc="0" normalizeH="0" baseline="0" noProof="0" dirty="0">
              <a:ln>
                <a:noFill/>
              </a:ln>
              <a:solidFill>
                <a:srgbClr val="92D050"/>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600" b="0" i="0" u="none" strike="noStrike" kern="1200" cap="none" spc="0" normalizeH="0" baseline="0" noProof="0" dirty="0">
                <a:ln>
                  <a:noFill/>
                </a:ln>
                <a:solidFill>
                  <a:schemeClr val="bg1"/>
                </a:solidFill>
                <a:effectLst/>
                <a:uLnTx/>
                <a:uFillTx/>
                <a:latin typeface="Century Gothic" panose="020B0502020202020204" pitchFamily="34" charset="0"/>
              </a:rPr>
              <a:t>Sulla </a:t>
            </a:r>
            <a:r>
              <a:rPr kumimoji="0" lang="it-IT" sz="1600" b="0" i="0" u="none" strike="noStrike" kern="1200" cap="none" spc="0" normalizeH="0" baseline="0" noProof="0" dirty="0" smtClean="0">
                <a:ln>
                  <a:noFill/>
                </a:ln>
                <a:solidFill>
                  <a:schemeClr val="bg1"/>
                </a:solidFill>
                <a:effectLst/>
                <a:uLnTx/>
                <a:uFillTx/>
                <a:latin typeface="Century Gothic" panose="020B0502020202020204" pitchFamily="34" charset="0"/>
              </a:rPr>
              <a:t>Terra </a:t>
            </a:r>
            <a:r>
              <a:rPr kumimoji="0" lang="it-IT" sz="1600" b="0" i="0" u="none" strike="noStrike" kern="1200" cap="none" spc="0" normalizeH="0" baseline="0" noProof="0" dirty="0">
                <a:ln>
                  <a:noFill/>
                </a:ln>
                <a:solidFill>
                  <a:schemeClr val="bg1"/>
                </a:solidFill>
                <a:effectLst/>
                <a:uLnTx/>
                <a:uFillTx/>
                <a:latin typeface="Century Gothic" panose="020B0502020202020204" pitchFamily="34" charset="0"/>
              </a:rPr>
              <a:t>l’idrogeno non si può trovare libero in natura, e perciò non va considerato una fonte di energia, ma un vettore energetico</a:t>
            </a:r>
            <a:r>
              <a:rPr kumimoji="0" lang="it-IT" sz="1600" b="0" i="0" u="none" strike="noStrike" kern="1200" cap="none" spc="0" normalizeH="0" baseline="0" noProof="0" dirty="0" smtClean="0">
                <a:ln>
                  <a:noFill/>
                </a:ln>
                <a:solidFill>
                  <a:schemeClr val="bg1"/>
                </a:solidFill>
                <a:effectLst/>
                <a:uLnTx/>
                <a:uFillTx/>
                <a:latin typeface="Century Gothic" panose="020B0502020202020204" pitchFamily="34" charset="0"/>
              </a:rPr>
              <a:t>.</a:t>
            </a:r>
            <a:endParaRPr kumimoji="0" lang="it-IT" sz="16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17410" name="Picture 2" descr="Risultati immagini per motore ad idrogeno come funziona">
            <a:extLst>
              <a:ext uri="{FF2B5EF4-FFF2-40B4-BE49-F238E27FC236}">
                <a16:creationId xmlns:a16="http://schemas.microsoft.com/office/drawing/2014/main" xmlns="" id="{8BD5A149-1032-4389-BCD1-BF6737F704C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84472" y="2587970"/>
            <a:ext cx="5384800" cy="342849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tangolo 4"/>
          <p:cNvSpPr/>
          <p:nvPr/>
        </p:nvSpPr>
        <p:spPr>
          <a:xfrm>
            <a:off x="1237607" y="2042551"/>
            <a:ext cx="2783134" cy="461665"/>
          </a:xfrm>
          <a:prstGeom prst="rect">
            <a:avLst/>
          </a:prstGeom>
        </p:spPr>
        <p:txBody>
          <a:bodyPr wrap="none">
            <a:spAutoFit/>
          </a:bodyPr>
          <a:lstStyle/>
          <a:p>
            <a:r>
              <a:rPr lang="it-IT" sz="2400" b="1" dirty="0" err="1" smtClean="0">
                <a:solidFill>
                  <a:srgbClr val="FFFF00"/>
                </a:solidFill>
              </a:rPr>
              <a:t>Hydrogen</a:t>
            </a:r>
            <a:r>
              <a:rPr lang="it-IT" sz="2400" b="1" dirty="0" smtClean="0">
                <a:solidFill>
                  <a:srgbClr val="FFFF00"/>
                </a:solidFill>
              </a:rPr>
              <a:t> </a:t>
            </a:r>
            <a:r>
              <a:rPr lang="it-IT" sz="2400" b="1" dirty="0" err="1" smtClean="0">
                <a:solidFill>
                  <a:srgbClr val="FFFF00"/>
                </a:solidFill>
              </a:rPr>
              <a:t>engine</a:t>
            </a:r>
            <a:endParaRPr lang="it-IT" sz="2400" b="1" dirty="0">
              <a:solidFill>
                <a:srgbClr val="FFFF00"/>
              </a:solidFill>
            </a:endParaRPr>
          </a:p>
        </p:txBody>
      </p:sp>
    </p:spTree>
    <p:extLst>
      <p:ext uri="{BB962C8B-B14F-4D97-AF65-F5344CB8AC3E}">
        <p14:creationId xmlns:p14="http://schemas.microsoft.com/office/powerpoint/2010/main" xmlns="" val="3897955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CA73392-F3E8-4776-86CE-BD0E1E797363}"/>
              </a:ext>
            </a:extLst>
          </p:cNvPr>
          <p:cNvSpPr>
            <a:spLocks noGrp="1"/>
          </p:cNvSpPr>
          <p:nvPr>
            <p:ph type="title"/>
          </p:nvPr>
        </p:nvSpPr>
        <p:spPr/>
        <p:txBody>
          <a:bodyPr/>
          <a:lstStyle/>
          <a:p>
            <a:pPr algn="ctr"/>
            <a:r>
              <a:rPr lang="it-IT" dirty="0">
                <a:solidFill>
                  <a:srgbClr val="FFFF00"/>
                </a:solidFill>
              </a:rPr>
              <a:t>Motore ad </a:t>
            </a:r>
            <a:r>
              <a:rPr lang="it-IT" dirty="0" smtClean="0">
                <a:solidFill>
                  <a:srgbClr val="FFFF00"/>
                </a:solidFill>
              </a:rPr>
              <a:t>acqua</a:t>
            </a:r>
            <a:br>
              <a:rPr lang="it-IT" dirty="0" smtClean="0">
                <a:solidFill>
                  <a:srgbClr val="FFFF00"/>
                </a:solidFill>
              </a:rPr>
            </a:br>
            <a:r>
              <a:rPr lang="it-IT" dirty="0" smtClean="0">
                <a:solidFill>
                  <a:srgbClr val="FFFF00"/>
                </a:solidFill>
              </a:rPr>
              <a:t>Water </a:t>
            </a:r>
            <a:r>
              <a:rPr lang="it-IT" dirty="0" err="1" smtClean="0">
                <a:solidFill>
                  <a:srgbClr val="FFFF00"/>
                </a:solidFill>
              </a:rPr>
              <a:t>engine</a:t>
            </a:r>
            <a:endParaRPr lang="it-IT" dirty="0">
              <a:solidFill>
                <a:srgbClr val="FFFF00"/>
              </a:solidFill>
            </a:endParaRPr>
          </a:p>
        </p:txBody>
      </p:sp>
      <p:sp>
        <p:nvSpPr>
          <p:cNvPr id="3" name="Segnaposto contenuto 2">
            <a:extLst>
              <a:ext uri="{FF2B5EF4-FFF2-40B4-BE49-F238E27FC236}">
                <a16:creationId xmlns:a16="http://schemas.microsoft.com/office/drawing/2014/main" xmlns="" id="{4B10AE25-6B32-4C68-B6F7-548A9A2B10EA}"/>
              </a:ext>
            </a:extLst>
          </p:cNvPr>
          <p:cNvSpPr>
            <a:spLocks noGrp="1"/>
          </p:cNvSpPr>
          <p:nvPr>
            <p:ph idx="4294967295"/>
          </p:nvPr>
        </p:nvSpPr>
        <p:spPr>
          <a:xfrm>
            <a:off x="378823" y="2429294"/>
            <a:ext cx="10740626" cy="4062946"/>
          </a:xfrm>
        </p:spPr>
        <p:txBody>
          <a:bodyPr>
            <a:normAutofit/>
          </a:bodyPr>
          <a:lstStyle/>
          <a:p>
            <a:pPr marL="0" indent="0">
              <a:buNone/>
            </a:pPr>
            <a:r>
              <a:rPr lang="it-IT" sz="1400" dirty="0">
                <a:solidFill>
                  <a:schemeClr val="tx1"/>
                </a:solidFill>
                <a:latin typeface="Century Gothic" panose="020B0502020202020204" pitchFamily="34" charset="0"/>
              </a:rPr>
              <a:t>Ad oggi molti stanno studiando la realizzazione di motori alimentati ad acqua che producono solo vapore acqueo e l'inquinamento atmosferico della vettura è quindi pari a zero.</a:t>
            </a:r>
          </a:p>
          <a:p>
            <a:pPr marL="0" indent="0">
              <a:buNone/>
            </a:pPr>
            <a:r>
              <a:rPr lang="it-IT" sz="1400" dirty="0">
                <a:solidFill>
                  <a:schemeClr val="tx1"/>
                </a:solidFill>
                <a:latin typeface="Century Gothic" panose="020B0502020202020204" pitchFamily="34" charset="0"/>
              </a:rPr>
              <a:t>La potenza viene generata dopo che l’acqua viene divisa in idrogeno ed ossigeno, elementi che reagiscono chimicamente per produrre energia, sfruttata per far muovere il veicolo.</a:t>
            </a:r>
          </a:p>
          <a:p>
            <a:pPr marL="0" indent="0">
              <a:buNone/>
            </a:pPr>
            <a:r>
              <a:rPr lang="en-US" sz="1400" b="1" dirty="0" smtClean="0">
                <a:solidFill>
                  <a:srgbClr val="92D050"/>
                </a:solidFill>
                <a:latin typeface="Century Gotic"/>
              </a:rPr>
              <a:t>A hydrogen engine uses hydrogen as fuel. It converts the chemical energy of hydrogen into </a:t>
            </a:r>
            <a:endParaRPr lang="en-US" sz="1400" b="1" dirty="0" smtClean="0">
              <a:solidFill>
                <a:srgbClr val="92D050"/>
              </a:solidFill>
              <a:latin typeface="Century Gotic"/>
            </a:endParaRPr>
          </a:p>
          <a:p>
            <a:pPr marL="0" indent="0">
              <a:buNone/>
            </a:pPr>
            <a:r>
              <a:rPr lang="en-US" sz="1400" b="1" dirty="0" smtClean="0">
                <a:solidFill>
                  <a:srgbClr val="92D050"/>
                </a:solidFill>
                <a:latin typeface="Century Gotic"/>
              </a:rPr>
              <a:t>mechanical </a:t>
            </a:r>
            <a:r>
              <a:rPr lang="en-US" sz="1400" b="1" dirty="0" smtClean="0">
                <a:solidFill>
                  <a:srgbClr val="92D050"/>
                </a:solidFill>
                <a:latin typeface="Century Gotic"/>
              </a:rPr>
              <a:t>energy, burning it with internal combustion.</a:t>
            </a:r>
          </a:p>
          <a:p>
            <a:pPr marL="0" indent="0">
              <a:buNone/>
            </a:pPr>
            <a:r>
              <a:rPr lang="en-US" sz="1400" b="1" dirty="0" smtClean="0">
                <a:solidFill>
                  <a:srgbClr val="92D050"/>
                </a:solidFill>
                <a:latin typeface="Century Gotic"/>
              </a:rPr>
              <a:t>To date, many are studying the construction of water-powered engines that produce only water </a:t>
            </a:r>
            <a:endParaRPr lang="en-US" sz="1400" b="1" dirty="0" smtClean="0">
              <a:solidFill>
                <a:srgbClr val="92D050"/>
              </a:solidFill>
              <a:latin typeface="Century Gotic"/>
            </a:endParaRPr>
          </a:p>
          <a:p>
            <a:pPr marL="0" indent="0">
              <a:buNone/>
            </a:pPr>
            <a:r>
              <a:rPr lang="en-US" sz="1400" b="1" dirty="0" smtClean="0">
                <a:solidFill>
                  <a:srgbClr val="92D050"/>
                </a:solidFill>
                <a:latin typeface="Century Gotic"/>
              </a:rPr>
              <a:t>vapor </a:t>
            </a:r>
            <a:r>
              <a:rPr lang="en-US" sz="1400" b="1" dirty="0" smtClean="0">
                <a:solidFill>
                  <a:srgbClr val="92D050"/>
                </a:solidFill>
                <a:latin typeface="Century Gotic"/>
              </a:rPr>
              <a:t>and the car's air pollution is therefore zero.</a:t>
            </a:r>
          </a:p>
          <a:p>
            <a:pPr marL="0" indent="0">
              <a:buNone/>
            </a:pPr>
            <a:r>
              <a:rPr lang="en-US" sz="1400" b="1" dirty="0" smtClean="0">
                <a:solidFill>
                  <a:srgbClr val="92D050"/>
                </a:solidFill>
                <a:latin typeface="Century Gotic"/>
              </a:rPr>
              <a:t>Power is generated after water is divided into hydrogen and oxygen, elements that react </a:t>
            </a:r>
            <a:endParaRPr lang="en-US" sz="1400" b="1" dirty="0" smtClean="0">
              <a:solidFill>
                <a:srgbClr val="92D050"/>
              </a:solidFill>
              <a:latin typeface="Century Gotic"/>
            </a:endParaRPr>
          </a:p>
          <a:p>
            <a:pPr marL="0" indent="0">
              <a:buNone/>
            </a:pPr>
            <a:r>
              <a:rPr lang="en-US" sz="1400" b="1" dirty="0" smtClean="0">
                <a:solidFill>
                  <a:srgbClr val="92D050"/>
                </a:solidFill>
                <a:latin typeface="Century Gotic"/>
              </a:rPr>
              <a:t>chemically </a:t>
            </a:r>
            <a:r>
              <a:rPr lang="en-US" sz="1400" b="1" dirty="0" smtClean="0">
                <a:solidFill>
                  <a:srgbClr val="92D050"/>
                </a:solidFill>
                <a:latin typeface="Century Gotic"/>
              </a:rPr>
              <a:t>to produce energy, used to move the vehicle.</a:t>
            </a:r>
            <a:endParaRPr lang="it-IT" sz="1400" b="1" dirty="0">
              <a:solidFill>
                <a:srgbClr val="92D050"/>
              </a:solidFill>
              <a:latin typeface="Century Gotic"/>
            </a:endParaRPr>
          </a:p>
        </p:txBody>
      </p:sp>
      <p:pic>
        <p:nvPicPr>
          <p:cNvPr id="18436" name="Picture 4" descr="Risultati immagini per motore ad acqua">
            <a:extLst>
              <a:ext uri="{FF2B5EF4-FFF2-40B4-BE49-F238E27FC236}">
                <a16:creationId xmlns:a16="http://schemas.microsoft.com/office/drawing/2014/main" xmlns="" id="{D528D3ED-A5A1-437F-938A-3AF9A3244236}"/>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5785" r="19731" b="37732"/>
          <a:stretch/>
        </p:blipFill>
        <p:spPr bwMode="auto">
          <a:xfrm>
            <a:off x="8137059" y="3643139"/>
            <a:ext cx="3783667" cy="219108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sp>
        <p:nvSpPr>
          <p:cNvPr id="6" name="Rettangolo 5">
            <a:extLst>
              <a:ext uri="{FF2B5EF4-FFF2-40B4-BE49-F238E27FC236}">
                <a16:creationId xmlns:a16="http://schemas.microsoft.com/office/drawing/2014/main" xmlns="" id="{8A434BAC-BE95-4965-B882-E901063153D1}"/>
              </a:ext>
            </a:extLst>
          </p:cNvPr>
          <p:cNvSpPr/>
          <p:nvPr/>
        </p:nvSpPr>
        <p:spPr>
          <a:xfrm>
            <a:off x="377618" y="5497346"/>
            <a:ext cx="6096000" cy="1169551"/>
          </a:xfrm>
          <a:prstGeom prst="rect">
            <a:avLst/>
          </a:prstGeom>
        </p:spPr>
        <p:txBody>
          <a:bodyPr>
            <a:spAutoFit/>
          </a:bodyPr>
          <a:lstStyle/>
          <a:p>
            <a:pPr lvl="0" eaLnBrk="0" fontAlgn="base" hangingPunct="0">
              <a:spcBef>
                <a:spcPct val="0"/>
              </a:spcBef>
              <a:spcAft>
                <a:spcPct val="0"/>
              </a:spcAft>
            </a:pPr>
            <a:r>
              <a:rPr lang="it-IT" altLang="it-IT" sz="1400" dirty="0">
                <a:latin typeface="Century Gothic" panose="020B0502020202020204" pitchFamily="34" charset="0"/>
              </a:rPr>
              <a:t>In </a:t>
            </a:r>
            <a:r>
              <a:rPr lang="it-IT" altLang="it-IT" sz="1400" b="1" dirty="0">
                <a:latin typeface="Century Gothic" panose="020B0502020202020204" pitchFamily="34" charset="0"/>
              </a:rPr>
              <a:t>Italia</a:t>
            </a:r>
            <a:r>
              <a:rPr lang="it-IT" altLang="it-IT" sz="1400" dirty="0">
                <a:latin typeface="Century Gothic" panose="020B0502020202020204" pitchFamily="34" charset="0"/>
              </a:rPr>
              <a:t> il progetto dell'auto </a:t>
            </a:r>
            <a:r>
              <a:rPr lang="it-IT" altLang="it-IT" sz="1400" dirty="0" smtClean="0">
                <a:latin typeface="Century Gothic" panose="020B0502020202020204" pitchFamily="34" charset="0"/>
              </a:rPr>
              <a:t>ad acqua porta </a:t>
            </a:r>
            <a:r>
              <a:rPr lang="it-IT" altLang="it-IT" sz="1400" dirty="0">
                <a:latin typeface="Century Gothic" panose="020B0502020202020204" pitchFamily="34" charset="0"/>
              </a:rPr>
              <a:t>il nome di </a:t>
            </a:r>
            <a:r>
              <a:rPr lang="it-IT" altLang="it-IT" sz="1400" b="1" dirty="0" err="1">
                <a:latin typeface="Century Gothic" panose="020B0502020202020204" pitchFamily="34" charset="0"/>
              </a:rPr>
              <a:t>Hydromoving</a:t>
            </a:r>
            <a:r>
              <a:rPr lang="it-IT" altLang="it-IT" sz="1400" dirty="0">
                <a:latin typeface="Century Gothic" panose="020B0502020202020204" pitchFamily="34" charset="0"/>
              </a:rPr>
              <a:t>, realizzato dall'ingegnere </a:t>
            </a:r>
            <a:r>
              <a:rPr lang="it-IT" altLang="it-IT" sz="1400" b="1" dirty="0" smtClean="0">
                <a:latin typeface="Century Gothic" panose="020B0502020202020204" pitchFamily="34" charset="0"/>
              </a:rPr>
              <a:t>Lorenzo </a:t>
            </a:r>
            <a:r>
              <a:rPr lang="it-IT" altLang="it-IT" sz="1400" b="1" dirty="0">
                <a:latin typeface="Century Gothic" panose="020B0502020202020204" pitchFamily="34" charset="0"/>
              </a:rPr>
              <a:t>Errico</a:t>
            </a:r>
            <a:r>
              <a:rPr lang="it-IT" altLang="it-IT" sz="1400" dirty="0">
                <a:latin typeface="Century Gothic" panose="020B0502020202020204" pitchFamily="34" charset="0"/>
              </a:rPr>
              <a:t>. Si tratta in realtà di </a:t>
            </a:r>
            <a:r>
              <a:rPr lang="it-IT" altLang="it-IT" sz="1400" dirty="0" smtClean="0">
                <a:latin typeface="Century Gothic" panose="020B0502020202020204" pitchFamily="34" charset="0"/>
              </a:rPr>
              <a:t>un’auto </a:t>
            </a:r>
            <a:r>
              <a:rPr lang="it-IT" altLang="it-IT" sz="1400" dirty="0">
                <a:latin typeface="Century Gothic" panose="020B0502020202020204" pitchFamily="34" charset="0"/>
              </a:rPr>
              <a:t>"ibrida", </a:t>
            </a:r>
            <a:r>
              <a:rPr lang="it-IT" altLang="it-IT" sz="1400" dirty="0" smtClean="0">
                <a:latin typeface="Century Gothic" panose="020B0502020202020204" pitchFamily="34" charset="0"/>
              </a:rPr>
              <a:t>essa utilizza </a:t>
            </a:r>
            <a:r>
              <a:rPr lang="it-IT" altLang="it-IT" sz="1400" dirty="0">
                <a:latin typeface="Century Gothic" panose="020B0502020202020204" pitchFamily="34" charset="0"/>
              </a:rPr>
              <a:t>carburante come benzina, gasolio, metano o </a:t>
            </a:r>
            <a:r>
              <a:rPr lang="it-IT" altLang="it-IT" sz="1400" dirty="0" err="1">
                <a:latin typeface="Century Gothic" panose="020B0502020202020204" pitchFamily="34" charset="0"/>
              </a:rPr>
              <a:t>gpl</a:t>
            </a:r>
            <a:r>
              <a:rPr lang="it-IT" altLang="it-IT" sz="1400" dirty="0">
                <a:latin typeface="Century Gothic" panose="020B0502020202020204" pitchFamily="34" charset="0"/>
              </a:rPr>
              <a:t>, a cui viene aggiunto l'</a:t>
            </a:r>
            <a:r>
              <a:rPr lang="it-IT" altLang="it-IT" sz="1400" b="1" dirty="0" err="1">
                <a:latin typeface="Century Gothic" panose="020B0502020202020204" pitchFamily="34" charset="0"/>
              </a:rPr>
              <a:t>ossidrogeno</a:t>
            </a:r>
            <a:r>
              <a:rPr lang="it-IT" altLang="it-IT" sz="1400" dirty="0">
                <a:latin typeface="Century Gothic" panose="020B0502020202020204" pitchFamily="34" charset="0"/>
              </a:rPr>
              <a:t> prodotto dall'acqua per risparmiare una quantità variabile di carburante.</a:t>
            </a:r>
          </a:p>
        </p:txBody>
      </p:sp>
    </p:spTree>
    <p:extLst>
      <p:ext uri="{BB962C8B-B14F-4D97-AF65-F5344CB8AC3E}">
        <p14:creationId xmlns:p14="http://schemas.microsoft.com/office/powerpoint/2010/main" xmlns="" val="481626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BACE34D-9F02-4C76-8E7D-5E5C29DBFF24}"/>
              </a:ext>
            </a:extLst>
          </p:cNvPr>
          <p:cNvSpPr>
            <a:spLocks noGrp="1"/>
          </p:cNvSpPr>
          <p:nvPr>
            <p:ph type="title"/>
          </p:nvPr>
        </p:nvSpPr>
        <p:spPr/>
        <p:txBody>
          <a:bodyPr/>
          <a:lstStyle/>
          <a:p>
            <a:pPr algn="ctr"/>
            <a:r>
              <a:rPr lang="it-IT" sz="4000" dirty="0">
                <a:solidFill>
                  <a:srgbClr val="FFFF00"/>
                </a:solidFill>
                <a:latin typeface="Century Gothic" panose="020B0502020202020204" pitchFamily="34" charset="0"/>
              </a:rPr>
              <a:t>Auto che </a:t>
            </a:r>
            <a:r>
              <a:rPr lang="it-IT" sz="4000" dirty="0" smtClean="0">
                <a:solidFill>
                  <a:srgbClr val="FFFF00"/>
                </a:solidFill>
                <a:latin typeface="Century Gothic" panose="020B0502020202020204" pitchFamily="34" charset="0"/>
              </a:rPr>
              <a:t>volano</a:t>
            </a:r>
            <a:br>
              <a:rPr lang="it-IT" sz="4000" dirty="0" smtClean="0">
                <a:solidFill>
                  <a:srgbClr val="FFFF00"/>
                </a:solidFill>
                <a:latin typeface="Century Gothic" panose="020B0502020202020204" pitchFamily="34" charset="0"/>
              </a:rPr>
            </a:br>
            <a:r>
              <a:rPr lang="it-IT" sz="4000" dirty="0" smtClean="0">
                <a:solidFill>
                  <a:srgbClr val="FFFF00"/>
                </a:solidFill>
                <a:latin typeface="Century Gothic" panose="020B0502020202020204" pitchFamily="34" charset="0"/>
              </a:rPr>
              <a:t> “</a:t>
            </a:r>
            <a:r>
              <a:rPr lang="it-IT" sz="4000" dirty="0" err="1" smtClean="0">
                <a:solidFill>
                  <a:srgbClr val="FFFF00"/>
                </a:solidFill>
                <a:latin typeface="Century Gothic" panose="020B0502020202020204" pitchFamily="34" charset="0"/>
              </a:rPr>
              <a:t>Transition</a:t>
            </a:r>
            <a:r>
              <a:rPr lang="it-IT" sz="4000" dirty="0" smtClean="0">
                <a:solidFill>
                  <a:srgbClr val="FFFF00"/>
                </a:solidFill>
                <a:latin typeface="Century Gothic" panose="020B0502020202020204" pitchFamily="34" charset="0"/>
              </a:rPr>
              <a:t>” the first </a:t>
            </a:r>
            <a:r>
              <a:rPr lang="it-IT" sz="4000" dirty="0" err="1" smtClean="0">
                <a:solidFill>
                  <a:srgbClr val="FFFF00"/>
                </a:solidFill>
                <a:latin typeface="Century Gothic" panose="020B0502020202020204" pitchFamily="34" charset="0"/>
              </a:rPr>
              <a:t>flying</a:t>
            </a:r>
            <a:r>
              <a:rPr lang="it-IT" sz="4000" dirty="0" smtClean="0">
                <a:solidFill>
                  <a:srgbClr val="FFFF00"/>
                </a:solidFill>
                <a:latin typeface="Century Gothic" panose="020B0502020202020204" pitchFamily="34" charset="0"/>
              </a:rPr>
              <a:t> </a:t>
            </a:r>
            <a:r>
              <a:rPr lang="it-IT" sz="4000" dirty="0" err="1" smtClean="0">
                <a:solidFill>
                  <a:srgbClr val="FFFF00"/>
                </a:solidFill>
                <a:latin typeface="Century Gothic" panose="020B0502020202020204" pitchFamily="34" charset="0"/>
              </a:rPr>
              <a:t>car</a:t>
            </a:r>
            <a:endParaRPr lang="it-IT" sz="4000" dirty="0">
              <a:solidFill>
                <a:srgbClr val="FFFF00"/>
              </a:solidFill>
              <a:latin typeface="Century Gothic" panose="020B0502020202020204" pitchFamily="34" charset="0"/>
            </a:endParaRPr>
          </a:p>
        </p:txBody>
      </p:sp>
      <p:sp>
        <p:nvSpPr>
          <p:cNvPr id="3" name="Segnaposto contenuto 2">
            <a:extLst>
              <a:ext uri="{FF2B5EF4-FFF2-40B4-BE49-F238E27FC236}">
                <a16:creationId xmlns:a16="http://schemas.microsoft.com/office/drawing/2014/main" xmlns="" id="{61A13932-24A7-4462-9C8A-50E4E20168B3}"/>
              </a:ext>
            </a:extLst>
          </p:cNvPr>
          <p:cNvSpPr>
            <a:spLocks noGrp="1"/>
          </p:cNvSpPr>
          <p:nvPr>
            <p:ph idx="1"/>
          </p:nvPr>
        </p:nvSpPr>
        <p:spPr>
          <a:xfrm>
            <a:off x="588033" y="2645135"/>
            <a:ext cx="3380117" cy="942742"/>
          </a:xfrm>
        </p:spPr>
        <p:txBody>
          <a:bodyPr>
            <a:noAutofit/>
          </a:bodyPr>
          <a:lstStyle/>
          <a:p>
            <a:pPr marL="0" indent="0">
              <a:buNone/>
            </a:pPr>
            <a:r>
              <a:rPr lang="it-IT" sz="1600" dirty="0" smtClean="0">
                <a:solidFill>
                  <a:schemeClr val="tx1"/>
                </a:solidFill>
                <a:latin typeface="Century Gothic" panose="020B0502020202020204" pitchFamily="34" charset="0"/>
              </a:rPr>
              <a:t>Ha un motore </a:t>
            </a:r>
            <a:r>
              <a:rPr lang="it-IT" sz="1600" dirty="0">
                <a:solidFill>
                  <a:schemeClr val="tx1"/>
                </a:solidFill>
                <a:latin typeface="Century Gothic" panose="020B0502020202020204" pitchFamily="34" charset="0"/>
              </a:rPr>
              <a:t>elettrico ibrido e ali pieghevoli, dal 2019 arriva sul mercato Usa </a:t>
            </a:r>
            <a:r>
              <a:rPr lang="it-IT" sz="1600" b="1" dirty="0">
                <a:solidFill>
                  <a:schemeClr val="tx1"/>
                </a:solidFill>
                <a:latin typeface="Century Gothic" panose="020B0502020202020204" pitchFamily="34" charset="0"/>
              </a:rPr>
              <a:t>Transition</a:t>
            </a:r>
            <a:r>
              <a:rPr lang="it-IT" sz="1600" dirty="0">
                <a:solidFill>
                  <a:schemeClr val="tx1"/>
                </a:solidFill>
                <a:latin typeface="Century Gothic" panose="020B0502020202020204" pitchFamily="34" charset="0"/>
              </a:rPr>
              <a:t>, la prima macchina che vola. È prodotta da </a:t>
            </a:r>
            <a:r>
              <a:rPr lang="it-IT" sz="1600" dirty="0" err="1">
                <a:solidFill>
                  <a:schemeClr val="tx1"/>
                </a:solidFill>
                <a:latin typeface="Century Gothic" panose="020B0502020202020204" pitchFamily="34" charset="0"/>
              </a:rPr>
              <a:t>Terrafugia</a:t>
            </a:r>
            <a:r>
              <a:rPr lang="it-IT" sz="1600" dirty="0">
                <a:solidFill>
                  <a:schemeClr val="tx1"/>
                </a:solidFill>
                <a:latin typeface="Century Gothic" panose="020B0502020202020204" pitchFamily="34" charset="0"/>
              </a:rPr>
              <a:t>, società fondata nel 2006 da alcuni ricercatori del </a:t>
            </a:r>
            <a:r>
              <a:rPr lang="it-IT" sz="1600" dirty="0" err="1">
                <a:solidFill>
                  <a:schemeClr val="tx1"/>
                </a:solidFill>
                <a:latin typeface="Century Gothic" panose="020B0502020202020204" pitchFamily="34" charset="0"/>
              </a:rPr>
              <a:t>Mit</a:t>
            </a:r>
            <a:r>
              <a:rPr lang="it-IT" sz="1600" dirty="0">
                <a:solidFill>
                  <a:schemeClr val="tx1"/>
                </a:solidFill>
                <a:latin typeface="Century Gothic" panose="020B0502020202020204" pitchFamily="34" charset="0"/>
              </a:rPr>
              <a:t> di Boston. </a:t>
            </a:r>
            <a:r>
              <a:rPr lang="it-IT" sz="1600" dirty="0" smtClean="0">
                <a:solidFill>
                  <a:schemeClr val="tx1"/>
                </a:solidFill>
                <a:latin typeface="Century Gothic" panose="020B0502020202020204" pitchFamily="34" charset="0"/>
              </a:rPr>
              <a:t>L’auto </a:t>
            </a:r>
            <a:r>
              <a:rPr lang="it-IT" sz="1600" dirty="0">
                <a:solidFill>
                  <a:schemeClr val="tx1"/>
                </a:solidFill>
                <a:latin typeface="Century Gothic" panose="020B0502020202020204" pitchFamily="34" charset="0"/>
              </a:rPr>
              <a:t>a due posti ha un’autonomia di volo di 600 km, vola ad un’altezza massima di tremila metri e ad una velocità di 160 Km orari. È </a:t>
            </a:r>
            <a:r>
              <a:rPr lang="it-IT" sz="1600" dirty="0" smtClean="0">
                <a:solidFill>
                  <a:schemeClr val="tx1"/>
                </a:solidFill>
                <a:latin typeface="Century Gothic" panose="020B0502020202020204" pitchFamily="34" charset="0"/>
              </a:rPr>
              <a:t>un’auto </a:t>
            </a:r>
            <a:r>
              <a:rPr lang="it-IT" sz="1600" dirty="0">
                <a:solidFill>
                  <a:schemeClr val="tx1"/>
                </a:solidFill>
                <a:latin typeface="Century Gothic" panose="020B0502020202020204" pitchFamily="34" charset="0"/>
              </a:rPr>
              <a:t>a tutti gli effetti ma per guidarla e farla decollare </a:t>
            </a:r>
            <a:r>
              <a:rPr lang="it-IT" sz="1600" dirty="0" smtClean="0">
                <a:solidFill>
                  <a:schemeClr val="tx1"/>
                </a:solidFill>
                <a:latin typeface="Century Gothic" panose="020B0502020202020204" pitchFamily="34" charset="0"/>
              </a:rPr>
              <a:t>è necessario avere un </a:t>
            </a:r>
            <a:r>
              <a:rPr lang="it-IT" sz="1600" dirty="0">
                <a:solidFill>
                  <a:schemeClr val="tx1"/>
                </a:solidFill>
                <a:latin typeface="Century Gothic" panose="020B0502020202020204" pitchFamily="34" charset="0"/>
              </a:rPr>
              <a:t>patentino da pilota</a:t>
            </a:r>
            <a:r>
              <a:rPr lang="it-IT" sz="1600" dirty="0" smtClean="0">
                <a:solidFill>
                  <a:schemeClr val="tx1"/>
                </a:solidFill>
                <a:latin typeface="Century Gothic" panose="020B0502020202020204" pitchFamily="34" charset="0"/>
              </a:rPr>
              <a:t>.</a:t>
            </a:r>
          </a:p>
          <a:p>
            <a:pPr marL="0" indent="0">
              <a:buNone/>
            </a:pPr>
            <a:endParaRPr lang="it-IT" sz="1600" dirty="0">
              <a:solidFill>
                <a:schemeClr val="tx1"/>
              </a:solidFill>
              <a:latin typeface="Century Gothic" panose="020B0502020202020204" pitchFamily="34" charset="0"/>
            </a:endParaRPr>
          </a:p>
        </p:txBody>
      </p:sp>
      <p:pic>
        <p:nvPicPr>
          <p:cNvPr id="20482" name="Picture 2" descr="Transition, la prima auto volante ">
            <a:extLst>
              <a:ext uri="{FF2B5EF4-FFF2-40B4-BE49-F238E27FC236}">
                <a16:creationId xmlns:a16="http://schemas.microsoft.com/office/drawing/2014/main" xmlns="" id="{A908316A-01D5-47D9-BB8C-145D9C501E2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51548" y="2344689"/>
            <a:ext cx="6601635" cy="36142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
        <p:nvSpPr>
          <p:cNvPr id="5" name="Rettangolo 4"/>
          <p:cNvSpPr/>
          <p:nvPr/>
        </p:nvSpPr>
        <p:spPr>
          <a:xfrm>
            <a:off x="4654732" y="6090345"/>
            <a:ext cx="6096000" cy="584775"/>
          </a:xfrm>
          <a:prstGeom prst="rect">
            <a:avLst/>
          </a:prstGeom>
        </p:spPr>
        <p:txBody>
          <a:bodyPr>
            <a:spAutoFit/>
          </a:bodyPr>
          <a:lstStyle/>
          <a:p>
            <a:r>
              <a:rPr lang="en-US" sz="1600" b="1" dirty="0" smtClean="0">
                <a:solidFill>
                  <a:schemeClr val="accent6">
                    <a:lumMod val="50000"/>
                  </a:schemeClr>
                </a:solidFill>
              </a:rPr>
              <a:t>It is a car to all intents and purposes but to drive it and make it take off it is necessary to have a driver's license.</a:t>
            </a:r>
            <a:endParaRPr lang="it-IT" sz="1600" b="1" dirty="0">
              <a:solidFill>
                <a:schemeClr val="accent6">
                  <a:lumMod val="50000"/>
                </a:schemeClr>
              </a:solidFill>
            </a:endParaRPr>
          </a:p>
        </p:txBody>
      </p:sp>
    </p:spTree>
    <p:extLst>
      <p:ext uri="{BB962C8B-B14F-4D97-AF65-F5344CB8AC3E}">
        <p14:creationId xmlns:p14="http://schemas.microsoft.com/office/powerpoint/2010/main" xmlns="" val="3277877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8E613A4-C83F-43C6-A908-D99AFCC6BE05}"/>
              </a:ext>
            </a:extLst>
          </p:cNvPr>
          <p:cNvSpPr>
            <a:spLocks noGrp="1"/>
          </p:cNvSpPr>
          <p:nvPr>
            <p:ph type="ctrTitle"/>
          </p:nvPr>
        </p:nvSpPr>
        <p:spPr>
          <a:xfrm>
            <a:off x="1003540" y="4821179"/>
            <a:ext cx="11188460" cy="2389518"/>
          </a:xfrm>
        </p:spPr>
        <p:txBody>
          <a:bodyPr>
            <a:noAutofit/>
          </a:bodyPr>
          <a:lstStyle/>
          <a:p>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IN </a:t>
            </a:r>
            <a:r>
              <a:rPr lang="it-IT" sz="4000" dirty="0">
                <a:latin typeface="Century Gothic" panose="020B0502020202020204" pitchFamily="34" charset="0"/>
              </a:rPr>
              <a:t>PASSATO L’</a:t>
            </a:r>
            <a:r>
              <a:rPr lang="it-IT" sz="4000" dirty="0" err="1">
                <a:latin typeface="Century Gothic" panose="020B0502020202020204" pitchFamily="34" charset="0"/>
              </a:rPr>
              <a:t>UOMO</a:t>
            </a:r>
            <a:r>
              <a:rPr lang="it-IT" sz="4000" dirty="0" err="1" smtClean="0">
                <a:latin typeface="Century Gothic" panose="020B0502020202020204" pitchFamily="34" charset="0"/>
              </a:rPr>
              <a:t>…</a:t>
            </a: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t>
            </a:r>
            <a:r>
              <a:rPr lang="it-IT" sz="4000" dirty="0" smtClean="0">
                <a:latin typeface="Century Gothic" panose="020B0502020202020204" pitchFamily="34" charset="0"/>
              </a:rPr>
              <a:t>MAN IN THE </a:t>
            </a:r>
            <a:r>
              <a:rPr lang="it-IT" sz="4000" dirty="0" err="1" smtClean="0">
                <a:latin typeface="Century Gothic" panose="020B0502020202020204" pitchFamily="34" charset="0"/>
              </a:rPr>
              <a:t>PAST…</a:t>
            </a:r>
            <a:r>
              <a:rPr lang="it-IT" sz="4000" dirty="0">
                <a:latin typeface="Century Gothic" panose="020B0502020202020204" pitchFamily="34" charset="0"/>
              </a:rPr>
              <a:t/>
            </a:r>
            <a:br>
              <a:rPr lang="it-IT" sz="4000" dirty="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solidFill>
                  <a:srgbClr val="FF0000"/>
                </a:solidFill>
                <a:latin typeface="Century Gothic" panose="020B0502020202020204" pitchFamily="34" charset="0"/>
              </a:rPr>
              <a:t>…</a:t>
            </a:r>
            <a:r>
              <a:rPr lang="it-IT" dirty="0" smtClean="0">
                <a:solidFill>
                  <a:srgbClr val="FF0000"/>
                </a:solidFill>
                <a:latin typeface="Century Gothic" panose="020B0502020202020204" pitchFamily="34" charset="0"/>
              </a:rPr>
              <a:t>HA USATO </a:t>
            </a:r>
            <a:br>
              <a:rPr lang="it-IT" dirty="0" smtClean="0">
                <a:solidFill>
                  <a:srgbClr val="FF0000"/>
                </a:solidFill>
                <a:latin typeface="Century Gothic" panose="020B0502020202020204" pitchFamily="34" charset="0"/>
              </a:rPr>
            </a:br>
            <a:r>
              <a:rPr lang="it-IT" dirty="0">
                <a:solidFill>
                  <a:srgbClr val="FF0000"/>
                </a:solidFill>
                <a:latin typeface="Century Gothic" panose="020B0502020202020204" pitchFamily="34" charset="0"/>
              </a:rPr>
              <a:t> </a:t>
            </a:r>
            <a:r>
              <a:rPr lang="it-IT" dirty="0" smtClean="0">
                <a:solidFill>
                  <a:srgbClr val="FF0000"/>
                </a:solidFill>
                <a:latin typeface="Century Gothic" panose="020B0502020202020204" pitchFamily="34" charset="0"/>
              </a:rPr>
              <a:t>  LE RISORSE </a:t>
            </a:r>
            <a:r>
              <a:rPr lang="it-IT" dirty="0" smtClean="0">
                <a:solidFill>
                  <a:srgbClr val="FF0000"/>
                </a:solidFill>
                <a:latin typeface="Century Gothic" panose="020B0502020202020204" pitchFamily="34" charset="0"/>
              </a:rPr>
              <a:t>NATURALI</a:t>
            </a:r>
            <a:br>
              <a:rPr lang="it-IT" dirty="0" smtClean="0">
                <a:solidFill>
                  <a:srgbClr val="FF0000"/>
                </a:solidFill>
                <a:latin typeface="Century Gothic" panose="020B0502020202020204" pitchFamily="34" charset="0"/>
              </a:rPr>
            </a:br>
            <a:r>
              <a:rPr lang="it-IT" dirty="0" smtClean="0">
                <a:solidFill>
                  <a:srgbClr val="FF0000"/>
                </a:solidFill>
                <a:latin typeface="Century Gothic" panose="020B0502020202020204" pitchFamily="34" charset="0"/>
              </a:rPr>
              <a:t/>
            </a:r>
            <a:br>
              <a:rPr lang="it-IT" dirty="0" smtClean="0">
                <a:solidFill>
                  <a:srgbClr val="FF0000"/>
                </a:solidFill>
                <a:latin typeface="Century Gothic" panose="020B0502020202020204" pitchFamily="34" charset="0"/>
              </a:rPr>
            </a:br>
            <a:r>
              <a:rPr lang="it-IT" dirty="0" err="1" smtClean="0">
                <a:solidFill>
                  <a:srgbClr val="FF0000"/>
                </a:solidFill>
                <a:latin typeface="Century Gothic" panose="020B0502020202020204" pitchFamily="34" charset="0"/>
              </a:rPr>
              <a:t>…USED</a:t>
            </a:r>
            <a:r>
              <a:rPr lang="it-IT" dirty="0" smtClean="0">
                <a:solidFill>
                  <a:srgbClr val="FF0000"/>
                </a:solidFill>
                <a:latin typeface="Century Gothic" panose="020B0502020202020204" pitchFamily="34" charset="0"/>
              </a:rPr>
              <a:t> NATURAL RESOURCES</a:t>
            </a:r>
            <a:r>
              <a:rPr lang="it-IT" sz="4000" dirty="0" smtClean="0">
                <a:solidFill>
                  <a:srgbClr val="FF0000"/>
                </a:solidFill>
                <a:latin typeface="Century Gothic" panose="020B0502020202020204" pitchFamily="34" charset="0"/>
              </a:rPr>
              <a:t/>
            </a:r>
            <a:br>
              <a:rPr lang="it-IT" sz="4000" dirty="0" smtClean="0">
                <a:solidFill>
                  <a:srgbClr val="FF0000"/>
                </a:solidFill>
                <a:latin typeface="Century Gothic" panose="020B0502020202020204" pitchFamily="34" charset="0"/>
              </a:rPr>
            </a:br>
            <a:r>
              <a:rPr lang="it-IT" sz="4000" dirty="0">
                <a:solidFill>
                  <a:srgbClr val="FF0000"/>
                </a:solidFill>
                <a:latin typeface="Century Gothic" panose="020B0502020202020204" pitchFamily="34" charset="0"/>
              </a:rPr>
              <a:t/>
            </a:r>
            <a:br>
              <a:rPr lang="it-IT" sz="4000" dirty="0">
                <a:solidFill>
                  <a:srgbClr val="FF0000"/>
                </a:solidFill>
                <a:latin typeface="Century Gothic" panose="020B0502020202020204" pitchFamily="34" charset="0"/>
              </a:rPr>
            </a:br>
            <a:endParaRPr lang="it-IT" sz="4000" dirty="0">
              <a:solidFill>
                <a:srgbClr val="FF0000"/>
              </a:solidFill>
              <a:latin typeface="Century Gothic" panose="020B0502020202020204" pitchFamily="34" charset="0"/>
            </a:endParaRPr>
          </a:p>
        </p:txBody>
      </p:sp>
      <p:sp>
        <p:nvSpPr>
          <p:cNvPr id="4" name="Titolo 1">
            <a:extLst>
              <a:ext uri="{FF2B5EF4-FFF2-40B4-BE49-F238E27FC236}">
                <a16:creationId xmlns="" xmlns:a16="http://schemas.microsoft.com/office/drawing/2014/main" id="{48E613A4-C83F-43C6-A908-D99AFCC6BE05}"/>
              </a:ext>
            </a:extLst>
          </p:cNvPr>
          <p:cNvSpPr txBox="1">
            <a:spLocks/>
          </p:cNvSpPr>
          <p:nvPr/>
        </p:nvSpPr>
        <p:spPr>
          <a:xfrm>
            <a:off x="1452112" y="308155"/>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it-IT" sz="4000" dirty="0">
              <a:latin typeface="Century Gothic" panose="020B0502020202020204" pitchFamily="34" charset="0"/>
            </a:endParaRPr>
          </a:p>
        </p:txBody>
      </p:sp>
    </p:spTree>
    <p:extLst>
      <p:ext uri="{BB962C8B-B14F-4D97-AF65-F5344CB8AC3E}">
        <p14:creationId xmlns:p14="http://schemas.microsoft.com/office/powerpoint/2010/main" xmlns="" val="254547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0"/>
          <p:cNvSpPr txBox="1">
            <a:spLocks noGrp="1"/>
          </p:cNvSpPr>
          <p:nvPr>
            <p:ph type="body" sz="half" idx="2"/>
          </p:nvPr>
        </p:nvSpPr>
        <p:spPr/>
        <p:txBody>
          <a:bodyPr>
            <a:normAutofit/>
          </a:bodyPr>
          <a:lstStyle/>
          <a:p>
            <a:pPr lvl="0">
              <a:spcBef>
                <a:spcPts val="1000"/>
              </a:spcBef>
              <a:buNone/>
            </a:pPr>
            <a:r>
              <a:rPr lang="en-US" sz="1700" dirty="0" smtClean="0">
                <a:solidFill>
                  <a:schemeClr val="tx1"/>
                </a:solidFill>
                <a:latin typeface="Century Gothic" pitchFamily="18"/>
              </a:rPr>
              <a:t>      </a:t>
            </a:r>
            <a:endParaRPr lang="en-US" sz="1700" dirty="0">
              <a:solidFill>
                <a:schemeClr val="tx1"/>
              </a:solidFill>
              <a:latin typeface="Century Gothic" pitchFamily="18"/>
            </a:endParaRPr>
          </a:p>
          <a:p>
            <a:pPr lvl="0">
              <a:spcBef>
                <a:spcPts val="1000"/>
              </a:spcBef>
              <a:buNone/>
            </a:pPr>
            <a:endParaRPr lang="en-US" sz="1400" dirty="0">
              <a:latin typeface="Century Gothic" pitchFamily="18"/>
            </a:endParaRPr>
          </a:p>
          <a:p>
            <a:pPr lvl="0">
              <a:spcBef>
                <a:spcPts val="1000"/>
              </a:spcBef>
              <a:buNone/>
            </a:pPr>
            <a:endParaRPr lang="en-US" sz="1400" dirty="0">
              <a:latin typeface="Century Gothic" pitchFamily="18"/>
            </a:endParaRPr>
          </a:p>
        </p:txBody>
      </p:sp>
      <p:pic>
        <p:nvPicPr>
          <p:cNvPr id="4" name="Content Placeholder 11"/>
          <p:cNvPicPr>
            <a:picLocks noChangeAspect="1"/>
          </p:cNvPicPr>
          <p:nvPr/>
        </p:nvPicPr>
        <p:blipFill>
          <a:blip r:embed="rId3">
            <a:alphaModFix/>
          </a:blip>
          <a:srcRect/>
          <a:stretch>
            <a:fillRect/>
          </a:stretch>
        </p:blipFill>
        <p:spPr>
          <a:xfrm>
            <a:off x="7575995" y="3296337"/>
            <a:ext cx="3827879" cy="1913939"/>
          </a:xfrm>
          <a:prstGeom prst="rect">
            <a:avLst/>
          </a:prstGeom>
          <a:noFill/>
          <a:ln cap="flat">
            <a:noFill/>
          </a:ln>
        </p:spPr>
      </p:pic>
      <p:sp>
        <p:nvSpPr>
          <p:cNvPr id="9" name="Rettangolo 8"/>
          <p:cNvSpPr/>
          <p:nvPr/>
        </p:nvSpPr>
        <p:spPr>
          <a:xfrm>
            <a:off x="956546" y="579358"/>
            <a:ext cx="11235454" cy="6217087"/>
          </a:xfrm>
          <a:prstGeom prst="rect">
            <a:avLst/>
          </a:prstGeom>
        </p:spPr>
        <p:txBody>
          <a:bodyPr wrap="square">
            <a:spAutoFit/>
          </a:bodyPr>
          <a:lstStyle/>
          <a:p>
            <a:pPr lvl="0">
              <a:spcBef>
                <a:spcPts val="1000"/>
              </a:spcBef>
              <a:buNone/>
            </a:pPr>
            <a:r>
              <a:rPr lang="en-US" sz="2200" dirty="0">
                <a:solidFill>
                  <a:schemeClr val="bg1"/>
                </a:solidFill>
                <a:latin typeface="Century Gothic" pitchFamily="18"/>
              </a:rPr>
              <a:t>Con </a:t>
            </a:r>
            <a:r>
              <a:rPr lang="en-US" sz="2200" dirty="0" err="1">
                <a:solidFill>
                  <a:schemeClr val="bg1"/>
                </a:solidFill>
                <a:latin typeface="Century Gothic" pitchFamily="18"/>
              </a:rPr>
              <a:t>il</a:t>
            </a:r>
            <a:r>
              <a:rPr lang="en-US" sz="2200" dirty="0">
                <a:solidFill>
                  <a:schemeClr val="bg1"/>
                </a:solidFill>
                <a:latin typeface="Century Gothic" pitchFamily="18"/>
              </a:rPr>
              <a:t> </a:t>
            </a:r>
            <a:r>
              <a:rPr lang="en-US" sz="2200" dirty="0" err="1">
                <a:solidFill>
                  <a:schemeClr val="bg1"/>
                </a:solidFill>
                <a:latin typeface="Century Gothic" pitchFamily="18"/>
              </a:rPr>
              <a:t>termine</a:t>
            </a:r>
            <a:r>
              <a:rPr lang="en-US" sz="2200" dirty="0">
                <a:solidFill>
                  <a:schemeClr val="bg1"/>
                </a:solidFill>
                <a:latin typeface="Century Gothic" pitchFamily="18"/>
              </a:rPr>
              <a:t> </a:t>
            </a:r>
            <a:r>
              <a:rPr lang="en-US" sz="2200" b="1" i="1" dirty="0" err="1">
                <a:solidFill>
                  <a:schemeClr val="bg1"/>
                </a:solidFill>
                <a:latin typeface="Century Gothic" pitchFamily="18"/>
              </a:rPr>
              <a:t>risorse</a:t>
            </a:r>
            <a:r>
              <a:rPr lang="en-US" sz="2200" b="1" i="1" dirty="0">
                <a:solidFill>
                  <a:schemeClr val="bg1"/>
                </a:solidFill>
                <a:latin typeface="Century Gothic" pitchFamily="18"/>
              </a:rPr>
              <a:t> </a:t>
            </a:r>
            <a:r>
              <a:rPr lang="en-US" sz="2200" b="1" i="1" dirty="0" err="1">
                <a:solidFill>
                  <a:schemeClr val="bg1"/>
                </a:solidFill>
                <a:latin typeface="Century Gothic" pitchFamily="18"/>
              </a:rPr>
              <a:t>naturali</a:t>
            </a:r>
            <a:r>
              <a:rPr lang="en-US" sz="2200" b="1" i="1" dirty="0">
                <a:solidFill>
                  <a:schemeClr val="bg1"/>
                </a:solidFill>
                <a:latin typeface="Century Gothic" pitchFamily="18"/>
              </a:rPr>
              <a:t> </a:t>
            </a:r>
            <a:r>
              <a:rPr lang="en-US" sz="2200" dirty="0" err="1">
                <a:solidFill>
                  <a:schemeClr val="bg1"/>
                </a:solidFill>
                <a:latin typeface="Century Gothic" pitchFamily="18"/>
              </a:rPr>
              <a:t>si</a:t>
            </a:r>
            <a:r>
              <a:rPr lang="en-US" sz="2200" dirty="0">
                <a:solidFill>
                  <a:schemeClr val="bg1"/>
                </a:solidFill>
                <a:latin typeface="Century Gothic" pitchFamily="18"/>
              </a:rPr>
              <a:t> </a:t>
            </a:r>
            <a:r>
              <a:rPr lang="en-US" sz="2200" dirty="0" err="1">
                <a:solidFill>
                  <a:schemeClr val="bg1"/>
                </a:solidFill>
                <a:latin typeface="Century Gothic" pitchFamily="18"/>
              </a:rPr>
              <a:t>intendono</a:t>
            </a:r>
            <a:r>
              <a:rPr lang="en-US" sz="2200" dirty="0">
                <a:solidFill>
                  <a:schemeClr val="bg1"/>
                </a:solidFill>
                <a:latin typeface="Century Gothic" pitchFamily="18"/>
              </a:rPr>
              <a:t> </a:t>
            </a:r>
            <a:r>
              <a:rPr lang="en-US" sz="2200" dirty="0" err="1">
                <a:solidFill>
                  <a:schemeClr val="bg1"/>
                </a:solidFill>
                <a:latin typeface="Century Gothic" pitchFamily="18"/>
              </a:rPr>
              <a:t>tutte</a:t>
            </a:r>
            <a:r>
              <a:rPr lang="en-US" sz="2200" dirty="0">
                <a:solidFill>
                  <a:schemeClr val="bg1"/>
                </a:solidFill>
                <a:latin typeface="Century Gothic" pitchFamily="18"/>
              </a:rPr>
              <a:t> le </a:t>
            </a:r>
            <a:r>
              <a:rPr lang="en-US" sz="2200" dirty="0" err="1">
                <a:solidFill>
                  <a:schemeClr val="bg1"/>
                </a:solidFill>
                <a:latin typeface="Century Gothic" pitchFamily="18"/>
              </a:rPr>
              <a:t>sostanze</a:t>
            </a:r>
            <a:r>
              <a:rPr lang="en-US" sz="2200" dirty="0">
                <a:solidFill>
                  <a:schemeClr val="bg1"/>
                </a:solidFill>
                <a:latin typeface="Century Gothic" pitchFamily="18"/>
              </a:rPr>
              <a:t>, le </a:t>
            </a:r>
            <a:r>
              <a:rPr lang="en-US" sz="2200" dirty="0" err="1">
                <a:solidFill>
                  <a:schemeClr val="bg1"/>
                </a:solidFill>
                <a:latin typeface="Century Gothic" pitchFamily="18"/>
              </a:rPr>
              <a:t>forme</a:t>
            </a:r>
            <a:r>
              <a:rPr lang="en-US" sz="2200" dirty="0">
                <a:solidFill>
                  <a:schemeClr val="bg1"/>
                </a:solidFill>
                <a:latin typeface="Century Gothic" pitchFamily="18"/>
              </a:rPr>
              <a:t> di </a:t>
            </a:r>
            <a:r>
              <a:rPr lang="en-US" sz="2200" dirty="0" err="1">
                <a:solidFill>
                  <a:schemeClr val="bg1"/>
                </a:solidFill>
                <a:latin typeface="Century Gothic" pitchFamily="18"/>
              </a:rPr>
              <a:t>energia</a:t>
            </a:r>
            <a:r>
              <a:rPr lang="en-US" sz="2200" dirty="0">
                <a:solidFill>
                  <a:schemeClr val="bg1"/>
                </a:solidFill>
                <a:latin typeface="Century Gothic" pitchFamily="18"/>
              </a:rPr>
              <a:t>, le </a:t>
            </a:r>
            <a:r>
              <a:rPr lang="en-US" sz="2200" dirty="0" err="1">
                <a:solidFill>
                  <a:schemeClr val="bg1"/>
                </a:solidFill>
                <a:latin typeface="Century Gothic" pitchFamily="18"/>
              </a:rPr>
              <a:t>forze</a:t>
            </a:r>
            <a:r>
              <a:rPr lang="en-US" sz="2200" dirty="0">
                <a:solidFill>
                  <a:schemeClr val="bg1"/>
                </a:solidFill>
                <a:latin typeface="Century Gothic" pitchFamily="18"/>
              </a:rPr>
              <a:t> </a:t>
            </a:r>
            <a:r>
              <a:rPr lang="en-US" sz="2200" dirty="0" err="1">
                <a:solidFill>
                  <a:schemeClr val="bg1"/>
                </a:solidFill>
                <a:latin typeface="Century Gothic" pitchFamily="18"/>
              </a:rPr>
              <a:t>ambientali</a:t>
            </a:r>
            <a:r>
              <a:rPr lang="en-US" sz="2200" dirty="0">
                <a:solidFill>
                  <a:schemeClr val="bg1"/>
                </a:solidFill>
                <a:latin typeface="Century Gothic" pitchFamily="18"/>
              </a:rPr>
              <a:t> e </a:t>
            </a:r>
            <a:r>
              <a:rPr lang="en-US" sz="2200" dirty="0" err="1">
                <a:solidFill>
                  <a:schemeClr val="bg1"/>
                </a:solidFill>
                <a:latin typeface="Century Gothic" pitchFamily="18"/>
              </a:rPr>
              <a:t>biologiche</a:t>
            </a:r>
            <a:r>
              <a:rPr lang="en-US" sz="2200" dirty="0">
                <a:solidFill>
                  <a:schemeClr val="bg1"/>
                </a:solidFill>
                <a:latin typeface="Century Gothic" pitchFamily="18"/>
              </a:rPr>
              <a:t> </a:t>
            </a:r>
            <a:r>
              <a:rPr lang="en-US" sz="2200" dirty="0" err="1">
                <a:solidFill>
                  <a:schemeClr val="bg1"/>
                </a:solidFill>
                <a:latin typeface="Century Gothic" pitchFamily="18"/>
              </a:rPr>
              <a:t>proprie</a:t>
            </a:r>
            <a:r>
              <a:rPr lang="en-US" sz="2200" dirty="0">
                <a:solidFill>
                  <a:schemeClr val="bg1"/>
                </a:solidFill>
                <a:latin typeface="Century Gothic" pitchFamily="18"/>
              </a:rPr>
              <a:t> del </a:t>
            </a:r>
            <a:r>
              <a:rPr lang="en-US" sz="2200" dirty="0" err="1">
                <a:solidFill>
                  <a:schemeClr val="bg1"/>
                </a:solidFill>
                <a:latin typeface="Century Gothic" pitchFamily="18"/>
              </a:rPr>
              <a:t>nostro</a:t>
            </a:r>
            <a:r>
              <a:rPr lang="en-US" sz="2200" dirty="0">
                <a:solidFill>
                  <a:schemeClr val="bg1"/>
                </a:solidFill>
                <a:latin typeface="Century Gothic" pitchFamily="18"/>
              </a:rPr>
              <a:t> </a:t>
            </a:r>
            <a:r>
              <a:rPr lang="en-US" sz="2200" dirty="0" err="1">
                <a:solidFill>
                  <a:schemeClr val="bg1"/>
                </a:solidFill>
                <a:latin typeface="Century Gothic" pitchFamily="18"/>
              </a:rPr>
              <a:t>pianeta</a:t>
            </a:r>
            <a:r>
              <a:rPr lang="en-US" sz="2200" dirty="0">
                <a:solidFill>
                  <a:schemeClr val="bg1"/>
                </a:solidFill>
                <a:latin typeface="Century Gothic" pitchFamily="18"/>
              </a:rPr>
              <a:t> </a:t>
            </a:r>
            <a:r>
              <a:rPr lang="en-US" sz="2200" dirty="0" err="1">
                <a:solidFill>
                  <a:schemeClr val="bg1"/>
                </a:solidFill>
                <a:latin typeface="Century Gothic" pitchFamily="18"/>
              </a:rPr>
              <a:t>che</a:t>
            </a:r>
            <a:r>
              <a:rPr lang="en-US" sz="2200" dirty="0">
                <a:solidFill>
                  <a:schemeClr val="bg1"/>
                </a:solidFill>
                <a:latin typeface="Century Gothic" pitchFamily="18"/>
              </a:rPr>
              <a:t>, </a:t>
            </a:r>
            <a:r>
              <a:rPr lang="en-US" sz="2200" dirty="0" err="1">
                <a:solidFill>
                  <a:schemeClr val="bg1"/>
                </a:solidFill>
                <a:latin typeface="Century Gothic" pitchFamily="18"/>
              </a:rPr>
              <a:t>opportunamente</a:t>
            </a:r>
            <a:r>
              <a:rPr lang="en-US" sz="2200" dirty="0">
                <a:solidFill>
                  <a:schemeClr val="bg1"/>
                </a:solidFill>
                <a:latin typeface="Century Gothic" pitchFamily="18"/>
              </a:rPr>
              <a:t> </a:t>
            </a:r>
            <a:r>
              <a:rPr lang="en-US" sz="2200" dirty="0" err="1">
                <a:solidFill>
                  <a:schemeClr val="bg1"/>
                </a:solidFill>
                <a:latin typeface="Century Gothic" pitchFamily="18"/>
              </a:rPr>
              <a:t>trasformate</a:t>
            </a:r>
            <a:r>
              <a:rPr lang="en-US" sz="2200" dirty="0">
                <a:solidFill>
                  <a:schemeClr val="bg1"/>
                </a:solidFill>
                <a:latin typeface="Century Gothic" pitchFamily="18"/>
              </a:rPr>
              <a:t> e </a:t>
            </a:r>
            <a:r>
              <a:rPr lang="en-US" sz="2200" dirty="0" err="1">
                <a:solidFill>
                  <a:schemeClr val="bg1"/>
                </a:solidFill>
                <a:latin typeface="Century Gothic" pitchFamily="18"/>
              </a:rPr>
              <a:t>valorizzate</a:t>
            </a:r>
            <a:r>
              <a:rPr lang="en-US" sz="2200" dirty="0">
                <a:solidFill>
                  <a:schemeClr val="bg1"/>
                </a:solidFill>
                <a:latin typeface="Century Gothic" pitchFamily="18"/>
              </a:rPr>
              <a:t>, </a:t>
            </a:r>
            <a:r>
              <a:rPr lang="en-US" sz="2200" dirty="0" err="1">
                <a:solidFill>
                  <a:schemeClr val="bg1"/>
                </a:solidFill>
                <a:latin typeface="Century Gothic" pitchFamily="18"/>
              </a:rPr>
              <a:t>sono</a:t>
            </a:r>
            <a:r>
              <a:rPr lang="en-US" sz="2200" dirty="0">
                <a:solidFill>
                  <a:schemeClr val="bg1"/>
                </a:solidFill>
                <a:latin typeface="Century Gothic" pitchFamily="18"/>
              </a:rPr>
              <a:t> in </a:t>
            </a:r>
            <a:r>
              <a:rPr lang="en-US" sz="2200" dirty="0" err="1">
                <a:solidFill>
                  <a:schemeClr val="bg1"/>
                </a:solidFill>
                <a:latin typeface="Century Gothic" pitchFamily="18"/>
              </a:rPr>
              <a:t>grado</a:t>
            </a:r>
            <a:r>
              <a:rPr lang="en-US" sz="2200" dirty="0">
                <a:solidFill>
                  <a:schemeClr val="bg1"/>
                </a:solidFill>
                <a:latin typeface="Century Gothic" pitchFamily="18"/>
              </a:rPr>
              <a:t> di </a:t>
            </a:r>
            <a:r>
              <a:rPr lang="en-US" sz="2200" dirty="0" err="1">
                <a:solidFill>
                  <a:schemeClr val="bg1"/>
                </a:solidFill>
                <a:latin typeface="Century Gothic" pitchFamily="18"/>
              </a:rPr>
              <a:t>produrre</a:t>
            </a:r>
            <a:r>
              <a:rPr lang="en-US" sz="2200" dirty="0">
                <a:solidFill>
                  <a:schemeClr val="bg1"/>
                </a:solidFill>
                <a:latin typeface="Century Gothic" pitchFamily="18"/>
              </a:rPr>
              <a:t> </a:t>
            </a:r>
            <a:r>
              <a:rPr lang="en-US" sz="2200" dirty="0" err="1">
                <a:solidFill>
                  <a:schemeClr val="bg1"/>
                </a:solidFill>
                <a:latin typeface="Century Gothic" pitchFamily="18"/>
              </a:rPr>
              <a:t>ricchezza</a:t>
            </a:r>
            <a:r>
              <a:rPr lang="en-US" sz="2200" dirty="0">
                <a:solidFill>
                  <a:schemeClr val="bg1"/>
                </a:solidFill>
                <a:latin typeface="Century Gothic" pitchFamily="18"/>
              </a:rPr>
              <a:t> o </a:t>
            </a:r>
            <a:r>
              <a:rPr lang="en-US" sz="2200" dirty="0" err="1">
                <a:solidFill>
                  <a:schemeClr val="bg1"/>
                </a:solidFill>
                <a:latin typeface="Century Gothic" pitchFamily="18"/>
              </a:rPr>
              <a:t>valore</a:t>
            </a:r>
            <a:r>
              <a:rPr lang="en-US" sz="2200" dirty="0">
                <a:solidFill>
                  <a:schemeClr val="bg1"/>
                </a:solidFill>
                <a:latin typeface="Century Gothic" pitchFamily="18"/>
              </a:rPr>
              <a:t> e dare un </a:t>
            </a:r>
            <a:r>
              <a:rPr lang="en-US" sz="2200" dirty="0" err="1">
                <a:solidFill>
                  <a:schemeClr val="bg1"/>
                </a:solidFill>
                <a:latin typeface="Century Gothic" pitchFamily="18"/>
              </a:rPr>
              <a:t>contributo</a:t>
            </a:r>
            <a:r>
              <a:rPr lang="en-US" sz="2200" dirty="0">
                <a:solidFill>
                  <a:schemeClr val="bg1"/>
                </a:solidFill>
                <a:latin typeface="Century Gothic" pitchFamily="18"/>
              </a:rPr>
              <a:t> </a:t>
            </a:r>
            <a:r>
              <a:rPr lang="en-US" sz="2200" dirty="0" err="1">
                <a:solidFill>
                  <a:schemeClr val="bg1"/>
                </a:solidFill>
                <a:latin typeface="Century Gothic" pitchFamily="18"/>
              </a:rPr>
              <a:t>significativo</a:t>
            </a:r>
            <a:r>
              <a:rPr lang="en-US" sz="2200" dirty="0">
                <a:solidFill>
                  <a:schemeClr val="bg1"/>
                </a:solidFill>
                <a:latin typeface="Century Gothic" pitchFamily="18"/>
              </a:rPr>
              <a:t> </a:t>
            </a:r>
            <a:r>
              <a:rPr lang="en-US" sz="2200" dirty="0" err="1">
                <a:solidFill>
                  <a:schemeClr val="bg1"/>
                </a:solidFill>
                <a:latin typeface="Century Gothic" pitchFamily="18"/>
              </a:rPr>
              <a:t>all'evoluzione</a:t>
            </a:r>
            <a:r>
              <a:rPr lang="en-US" sz="2200" dirty="0">
                <a:solidFill>
                  <a:schemeClr val="bg1"/>
                </a:solidFill>
                <a:latin typeface="Century Gothic" pitchFamily="18"/>
              </a:rPr>
              <a:t> del </a:t>
            </a:r>
            <a:r>
              <a:rPr lang="en-US" sz="2200" dirty="0" err="1">
                <a:solidFill>
                  <a:schemeClr val="bg1"/>
                </a:solidFill>
                <a:latin typeface="Century Gothic" pitchFamily="18"/>
              </a:rPr>
              <a:t>sistema</a:t>
            </a:r>
            <a:r>
              <a:rPr lang="en-US" sz="2200" dirty="0">
                <a:solidFill>
                  <a:schemeClr val="bg1"/>
                </a:solidFill>
                <a:latin typeface="Century Gothic" pitchFamily="18"/>
              </a:rPr>
              <a:t> socio-</a:t>
            </a:r>
            <a:r>
              <a:rPr lang="en-US" sz="2200" dirty="0" err="1">
                <a:solidFill>
                  <a:schemeClr val="bg1"/>
                </a:solidFill>
                <a:latin typeface="Century Gothic" pitchFamily="18"/>
              </a:rPr>
              <a:t>economico</a:t>
            </a:r>
            <a:r>
              <a:rPr lang="en-US" sz="2200" dirty="0">
                <a:solidFill>
                  <a:schemeClr val="bg1"/>
                </a:solidFill>
                <a:latin typeface="Century Gothic" pitchFamily="18"/>
              </a:rPr>
              <a:t>. </a:t>
            </a:r>
          </a:p>
          <a:p>
            <a:pPr lvl="0">
              <a:spcBef>
                <a:spcPts val="1000"/>
              </a:spcBef>
              <a:buNone/>
            </a:pPr>
            <a:endParaRPr lang="en-US" sz="2200" dirty="0">
              <a:latin typeface="Century Gothic" pitchFamily="18"/>
            </a:endParaRPr>
          </a:p>
          <a:p>
            <a:pPr lvl="0">
              <a:spcBef>
                <a:spcPts val="1000"/>
              </a:spcBef>
              <a:buNone/>
            </a:pPr>
            <a:endParaRPr lang="en-US" sz="1400" dirty="0" smtClean="0">
              <a:latin typeface="Century Gothic" pitchFamily="18"/>
            </a:endParaRPr>
          </a:p>
          <a:p>
            <a:pPr lvl="0">
              <a:spcBef>
                <a:spcPts val="1000"/>
              </a:spcBef>
              <a:buNone/>
            </a:pPr>
            <a:r>
              <a:rPr lang="en-US" sz="1400" dirty="0" smtClean="0">
                <a:latin typeface="Century Gothic" pitchFamily="18"/>
              </a:rPr>
              <a:t>Le </a:t>
            </a:r>
            <a:r>
              <a:rPr lang="en-US" sz="1400" dirty="0" err="1">
                <a:latin typeface="Century Gothic" pitchFamily="18"/>
              </a:rPr>
              <a:t>risorse</a:t>
            </a:r>
            <a:r>
              <a:rPr lang="en-US" sz="1400" dirty="0">
                <a:latin typeface="Century Gothic" pitchFamily="18"/>
              </a:rPr>
              <a:t> </a:t>
            </a:r>
            <a:r>
              <a:rPr lang="en-US" sz="1400" dirty="0" err="1">
                <a:latin typeface="Century Gothic" pitchFamily="18"/>
              </a:rPr>
              <a:t>naturali</a:t>
            </a:r>
            <a:r>
              <a:rPr lang="en-US" sz="1400" dirty="0">
                <a:latin typeface="Century Gothic" pitchFamily="18"/>
              </a:rPr>
              <a:t> </a:t>
            </a:r>
            <a:r>
              <a:rPr lang="en-US" sz="1400" dirty="0" err="1">
                <a:latin typeface="Century Gothic" pitchFamily="18"/>
              </a:rPr>
              <a:t>si</a:t>
            </a:r>
            <a:r>
              <a:rPr lang="en-US" sz="1400" dirty="0">
                <a:latin typeface="Century Gothic" pitchFamily="18"/>
              </a:rPr>
              <a:t> </a:t>
            </a:r>
            <a:r>
              <a:rPr lang="en-US" sz="1400" dirty="0" err="1">
                <a:latin typeface="Century Gothic" pitchFamily="18"/>
              </a:rPr>
              <a:t>dividono</a:t>
            </a:r>
            <a:r>
              <a:rPr lang="en-US" sz="1400" dirty="0">
                <a:latin typeface="Century Gothic" pitchFamily="18"/>
              </a:rPr>
              <a:t> in:</a:t>
            </a:r>
          </a:p>
          <a:p>
            <a:pPr lvl="0">
              <a:spcBef>
                <a:spcPts val="1000"/>
              </a:spcBef>
              <a:buFont typeface="Wingdings"/>
              <a:buChar char="Ø"/>
            </a:pPr>
            <a:r>
              <a:rPr lang="en-US" sz="1400" dirty="0">
                <a:latin typeface="Century Gothic" pitchFamily="18"/>
              </a:rPr>
              <a:t> </a:t>
            </a:r>
            <a:r>
              <a:rPr lang="en-US" sz="1400" dirty="0" err="1">
                <a:latin typeface="Century Gothic" pitchFamily="18"/>
              </a:rPr>
              <a:t>risorse</a:t>
            </a:r>
            <a:r>
              <a:rPr lang="en-US" sz="1400" dirty="0">
                <a:latin typeface="Century Gothic" pitchFamily="18"/>
              </a:rPr>
              <a:t> </a:t>
            </a:r>
            <a:r>
              <a:rPr lang="en-US" sz="1400" dirty="0" err="1" smtClean="0">
                <a:latin typeface="Century Gothic" pitchFamily="18"/>
              </a:rPr>
              <a:t>idriche</a:t>
            </a:r>
            <a:r>
              <a:rPr lang="en-US" sz="1400" dirty="0" smtClean="0">
                <a:latin typeface="Century Gothic" pitchFamily="18"/>
              </a:rPr>
              <a:t> - </a:t>
            </a:r>
            <a:r>
              <a:rPr lang="en-US" sz="1400" b="1" dirty="0" smtClean="0">
                <a:solidFill>
                  <a:srgbClr val="0070C0"/>
                </a:solidFill>
                <a:latin typeface="Century Gothic" pitchFamily="18"/>
              </a:rPr>
              <a:t>water resources</a:t>
            </a:r>
            <a:endParaRPr lang="en-US" sz="1400" b="1" dirty="0">
              <a:solidFill>
                <a:srgbClr val="0070C0"/>
              </a:solidFill>
              <a:latin typeface="Century Gothic" pitchFamily="18"/>
            </a:endParaRPr>
          </a:p>
          <a:p>
            <a:pPr lvl="0">
              <a:spcBef>
                <a:spcPts val="1000"/>
              </a:spcBef>
              <a:buFont typeface="Wingdings"/>
              <a:buChar char="Ø"/>
            </a:pPr>
            <a:r>
              <a:rPr lang="en-US" sz="1400" dirty="0">
                <a:latin typeface="Century Gothic" pitchFamily="18"/>
              </a:rPr>
              <a:t> </a:t>
            </a:r>
            <a:r>
              <a:rPr lang="en-US" sz="1400" dirty="0" err="1">
                <a:latin typeface="Century Gothic" pitchFamily="18"/>
              </a:rPr>
              <a:t>risorse</a:t>
            </a:r>
            <a:r>
              <a:rPr lang="en-US" sz="1400" dirty="0">
                <a:latin typeface="Century Gothic" pitchFamily="18"/>
              </a:rPr>
              <a:t> </a:t>
            </a:r>
            <a:r>
              <a:rPr lang="en-US" sz="1400" dirty="0" err="1" smtClean="0">
                <a:latin typeface="Century Gothic" pitchFamily="18"/>
              </a:rPr>
              <a:t>energetiche</a:t>
            </a:r>
            <a:r>
              <a:rPr lang="en-US" sz="1400" dirty="0" smtClean="0">
                <a:latin typeface="Century Gothic" pitchFamily="18"/>
              </a:rPr>
              <a:t> - </a:t>
            </a:r>
            <a:r>
              <a:rPr lang="en-US" sz="1400" b="1" dirty="0" smtClean="0">
                <a:solidFill>
                  <a:schemeClr val="accent3"/>
                </a:solidFill>
                <a:latin typeface="Century Gothic" pitchFamily="18"/>
              </a:rPr>
              <a:t>energy resources</a:t>
            </a:r>
            <a:endParaRPr lang="en-US" sz="1400" b="1" dirty="0">
              <a:solidFill>
                <a:schemeClr val="accent3"/>
              </a:solidFill>
              <a:latin typeface="Century Gothic" pitchFamily="18"/>
            </a:endParaRPr>
          </a:p>
          <a:p>
            <a:pPr lvl="0">
              <a:spcBef>
                <a:spcPts val="1000"/>
              </a:spcBef>
              <a:buFont typeface="Wingdings"/>
              <a:buChar char="Ø"/>
            </a:pPr>
            <a:r>
              <a:rPr lang="en-US" sz="1400" dirty="0">
                <a:latin typeface="Century Gothic" pitchFamily="18"/>
              </a:rPr>
              <a:t> </a:t>
            </a:r>
            <a:r>
              <a:rPr lang="en-US" sz="1400" dirty="0" err="1">
                <a:latin typeface="Century Gothic" pitchFamily="18"/>
              </a:rPr>
              <a:t>risorse</a:t>
            </a:r>
            <a:r>
              <a:rPr lang="en-US" sz="1400" dirty="0">
                <a:latin typeface="Century Gothic" pitchFamily="18"/>
              </a:rPr>
              <a:t> </a:t>
            </a:r>
            <a:r>
              <a:rPr lang="en-US" sz="1400" dirty="0" err="1" smtClean="0">
                <a:latin typeface="Century Gothic" pitchFamily="18"/>
              </a:rPr>
              <a:t>minerarie</a:t>
            </a:r>
            <a:r>
              <a:rPr lang="en-US" sz="1400" dirty="0" smtClean="0">
                <a:latin typeface="Century Gothic" pitchFamily="18"/>
              </a:rPr>
              <a:t> - </a:t>
            </a:r>
            <a:r>
              <a:rPr lang="en-US" sz="1400" b="1" dirty="0" smtClean="0">
                <a:solidFill>
                  <a:srgbClr val="7030A0"/>
                </a:solidFill>
                <a:latin typeface="Century Gothic" pitchFamily="18"/>
              </a:rPr>
              <a:t>Mineral Resources</a:t>
            </a:r>
            <a:endParaRPr lang="en-US" sz="1400" b="1" dirty="0">
              <a:solidFill>
                <a:srgbClr val="7030A0"/>
              </a:solidFill>
              <a:latin typeface="Century Gothic" pitchFamily="18"/>
            </a:endParaRPr>
          </a:p>
          <a:p>
            <a:pPr lvl="0">
              <a:spcBef>
                <a:spcPts val="1000"/>
              </a:spcBef>
              <a:buNone/>
            </a:pPr>
            <a:r>
              <a:rPr lang="en-US" sz="1400" dirty="0" err="1" smtClean="0">
                <a:latin typeface="Century Gothic" pitchFamily="18"/>
              </a:rPr>
              <a:t>Distinguiamo</a:t>
            </a:r>
            <a:r>
              <a:rPr lang="en-US" sz="1400" dirty="0" smtClean="0">
                <a:latin typeface="Century Gothic" pitchFamily="18"/>
              </a:rPr>
              <a:t> </a:t>
            </a:r>
            <a:r>
              <a:rPr lang="en-US" sz="1400" dirty="0" err="1" smtClean="0">
                <a:latin typeface="Century Gothic" pitchFamily="18"/>
              </a:rPr>
              <a:t>anche</a:t>
            </a:r>
            <a:r>
              <a:rPr lang="en-US" sz="1400" dirty="0" smtClean="0">
                <a:latin typeface="Century Gothic" pitchFamily="18"/>
              </a:rPr>
              <a:t> </a:t>
            </a:r>
            <a:r>
              <a:rPr lang="en-US" sz="1400" dirty="0" err="1" smtClean="0">
                <a:latin typeface="Century Gothic" pitchFamily="18"/>
              </a:rPr>
              <a:t>tra</a:t>
            </a:r>
            <a:r>
              <a:rPr lang="en-US" sz="1400" dirty="0" smtClean="0">
                <a:latin typeface="Century Gothic" pitchFamily="18"/>
              </a:rPr>
              <a:t>:</a:t>
            </a:r>
            <a:endParaRPr lang="en-US" sz="1400" dirty="0">
              <a:latin typeface="Century Gothic" pitchFamily="18"/>
            </a:endParaRPr>
          </a:p>
          <a:p>
            <a:pPr lvl="0">
              <a:spcBef>
                <a:spcPts val="1000"/>
              </a:spcBef>
              <a:buFont typeface="Arial" pitchFamily="32"/>
              <a:buChar char="•"/>
            </a:pPr>
            <a:r>
              <a:rPr lang="en-US" sz="1400" dirty="0">
                <a:latin typeface="Century Gothic" pitchFamily="18"/>
              </a:rPr>
              <a:t> </a:t>
            </a:r>
            <a:r>
              <a:rPr lang="en-US" sz="1400" dirty="0" err="1">
                <a:latin typeface="Century Gothic" pitchFamily="18"/>
              </a:rPr>
              <a:t>risorse</a:t>
            </a:r>
            <a:r>
              <a:rPr lang="en-US" sz="1400" dirty="0">
                <a:latin typeface="Century Gothic" pitchFamily="18"/>
              </a:rPr>
              <a:t> </a:t>
            </a:r>
            <a:r>
              <a:rPr lang="en-US" sz="1400" dirty="0" err="1" smtClean="0">
                <a:latin typeface="Century Gothic" pitchFamily="18"/>
              </a:rPr>
              <a:t>rinnovabili</a:t>
            </a:r>
            <a:r>
              <a:rPr lang="en-US" sz="1400" dirty="0" smtClean="0">
                <a:latin typeface="Century Gothic" pitchFamily="18"/>
              </a:rPr>
              <a:t>, </a:t>
            </a:r>
            <a:r>
              <a:rPr lang="en-US" sz="1400" dirty="0" err="1" smtClean="0">
                <a:latin typeface="Century Gothic" pitchFamily="18"/>
              </a:rPr>
              <a:t>ovvero</a:t>
            </a:r>
            <a:r>
              <a:rPr lang="en-US" sz="1400" dirty="0" smtClean="0">
                <a:latin typeface="Century Gothic" pitchFamily="18"/>
              </a:rPr>
              <a:t> </a:t>
            </a:r>
            <a:r>
              <a:rPr lang="en-US" sz="1400" dirty="0" err="1">
                <a:latin typeface="Century Gothic" pitchFamily="18"/>
              </a:rPr>
              <a:t>quelle</a:t>
            </a:r>
            <a:r>
              <a:rPr lang="en-US" sz="1400" dirty="0">
                <a:latin typeface="Century Gothic" pitchFamily="18"/>
              </a:rPr>
              <a:t> </a:t>
            </a:r>
            <a:r>
              <a:rPr lang="en-US" sz="1400" dirty="0" err="1">
                <a:latin typeface="Century Gothic" pitchFamily="18"/>
              </a:rPr>
              <a:t>che</a:t>
            </a:r>
            <a:r>
              <a:rPr lang="en-US" sz="1400" dirty="0">
                <a:latin typeface="Century Gothic" pitchFamily="18"/>
              </a:rPr>
              <a:t> non </a:t>
            </a:r>
            <a:r>
              <a:rPr lang="en-US" sz="1400" dirty="0" err="1">
                <a:latin typeface="Century Gothic" pitchFamily="18"/>
              </a:rPr>
              <a:t>si</a:t>
            </a:r>
            <a:r>
              <a:rPr lang="en-US" sz="1400" dirty="0">
                <a:latin typeface="Century Gothic" pitchFamily="18"/>
              </a:rPr>
              <a:t> </a:t>
            </a:r>
            <a:r>
              <a:rPr lang="en-US" sz="1400" dirty="0" err="1">
                <a:latin typeface="Century Gothic" pitchFamily="18"/>
              </a:rPr>
              <a:t>esauriscono</a:t>
            </a:r>
            <a:r>
              <a:rPr lang="en-US" sz="1400" dirty="0">
                <a:latin typeface="Century Gothic" pitchFamily="18"/>
              </a:rPr>
              <a:t> con </a:t>
            </a:r>
            <a:r>
              <a:rPr lang="en-US" sz="1400" dirty="0" err="1" smtClean="0">
                <a:latin typeface="Century Gothic" pitchFamily="18"/>
              </a:rPr>
              <a:t>l'uso</a:t>
            </a:r>
            <a:r>
              <a:rPr lang="en-US" sz="1400" dirty="0" smtClean="0">
                <a:latin typeface="Century Gothic" pitchFamily="18"/>
              </a:rPr>
              <a:t> </a:t>
            </a:r>
            <a:r>
              <a:rPr lang="en-US" sz="1400" dirty="0" smtClean="0">
                <a:latin typeface="Century Gothic" pitchFamily="18"/>
              </a:rPr>
              <a:t>– </a:t>
            </a:r>
          </a:p>
          <a:p>
            <a:pPr lvl="0">
              <a:spcBef>
                <a:spcPts val="1000"/>
              </a:spcBef>
              <a:buFont typeface="Arial" pitchFamily="32"/>
              <a:buChar char="•"/>
            </a:pPr>
            <a:r>
              <a:rPr lang="en-US" sz="1400" b="1" dirty="0" smtClean="0">
                <a:solidFill>
                  <a:srgbClr val="00B050"/>
                </a:solidFill>
                <a:latin typeface="Century Gothic" pitchFamily="18"/>
              </a:rPr>
              <a:t>renewable </a:t>
            </a:r>
            <a:r>
              <a:rPr lang="en-US" sz="1400" b="1" dirty="0" smtClean="0">
                <a:solidFill>
                  <a:srgbClr val="00B050"/>
                </a:solidFill>
                <a:latin typeface="Century Gothic" pitchFamily="18"/>
              </a:rPr>
              <a:t>resources, </a:t>
            </a:r>
            <a:r>
              <a:rPr lang="en-US" sz="1400" b="1" dirty="0" err="1" smtClean="0">
                <a:solidFill>
                  <a:srgbClr val="00B050"/>
                </a:solidFill>
                <a:latin typeface="Century Gothic" pitchFamily="18"/>
              </a:rPr>
              <a:t>ie</a:t>
            </a:r>
            <a:r>
              <a:rPr lang="en-US" sz="1400" b="1" dirty="0" smtClean="0">
                <a:solidFill>
                  <a:srgbClr val="00B050"/>
                </a:solidFill>
                <a:latin typeface="Century Gothic" pitchFamily="18"/>
              </a:rPr>
              <a:t> those that do not end with </a:t>
            </a:r>
            <a:r>
              <a:rPr lang="en-US" sz="1400" b="1" dirty="0" smtClean="0">
                <a:solidFill>
                  <a:srgbClr val="00B050"/>
                </a:solidFill>
                <a:latin typeface="Century Gothic" pitchFamily="18"/>
              </a:rPr>
              <a:t>use</a:t>
            </a:r>
            <a:endParaRPr lang="en-US" sz="1400" dirty="0">
              <a:latin typeface="Century Gothic" pitchFamily="18"/>
            </a:endParaRPr>
          </a:p>
          <a:p>
            <a:pPr lvl="0">
              <a:spcBef>
                <a:spcPts val="1000"/>
              </a:spcBef>
              <a:buFont typeface="Arial" pitchFamily="32"/>
              <a:buChar char="•"/>
            </a:pPr>
            <a:r>
              <a:rPr lang="en-US" sz="1400" dirty="0">
                <a:latin typeface="Century Gothic" pitchFamily="18"/>
              </a:rPr>
              <a:t> </a:t>
            </a:r>
            <a:r>
              <a:rPr lang="en-US" sz="1400" dirty="0" err="1">
                <a:latin typeface="Century Gothic" pitchFamily="18"/>
              </a:rPr>
              <a:t>risorse</a:t>
            </a:r>
            <a:r>
              <a:rPr lang="en-US" sz="1400" dirty="0">
                <a:latin typeface="Century Gothic" pitchFamily="18"/>
              </a:rPr>
              <a:t> non </a:t>
            </a:r>
            <a:r>
              <a:rPr lang="en-US" sz="1400" dirty="0" err="1" smtClean="0">
                <a:latin typeface="Century Gothic" pitchFamily="18"/>
              </a:rPr>
              <a:t>rinnovabili</a:t>
            </a:r>
            <a:r>
              <a:rPr lang="en-US" sz="1400" dirty="0" smtClean="0">
                <a:latin typeface="Century Gothic" pitchFamily="18"/>
              </a:rPr>
              <a:t>, </a:t>
            </a:r>
            <a:r>
              <a:rPr lang="en-US" sz="1400" dirty="0" err="1" smtClean="0">
                <a:latin typeface="Century Gothic" pitchFamily="18"/>
              </a:rPr>
              <a:t>ovvero</a:t>
            </a:r>
            <a:r>
              <a:rPr lang="en-US" sz="1400" dirty="0" smtClean="0">
                <a:latin typeface="Century Gothic" pitchFamily="18"/>
              </a:rPr>
              <a:t> </a:t>
            </a:r>
            <a:r>
              <a:rPr lang="en-US" sz="1400" dirty="0" err="1">
                <a:latin typeface="Century Gothic" pitchFamily="18"/>
              </a:rPr>
              <a:t>quelle</a:t>
            </a:r>
            <a:r>
              <a:rPr lang="en-US" sz="1400" dirty="0">
                <a:latin typeface="Century Gothic" pitchFamily="18"/>
              </a:rPr>
              <a:t> </a:t>
            </a:r>
            <a:r>
              <a:rPr lang="en-US" sz="1400" dirty="0" err="1">
                <a:latin typeface="Century Gothic" pitchFamily="18"/>
              </a:rPr>
              <a:t>disponibili</a:t>
            </a:r>
            <a:r>
              <a:rPr lang="en-US" sz="1400" dirty="0">
                <a:latin typeface="Century Gothic" pitchFamily="18"/>
              </a:rPr>
              <a:t> in </a:t>
            </a:r>
            <a:r>
              <a:rPr lang="en-US" sz="1400" dirty="0" err="1">
                <a:latin typeface="Century Gothic" pitchFamily="18"/>
              </a:rPr>
              <a:t>quantità</a:t>
            </a:r>
            <a:r>
              <a:rPr lang="en-US" sz="1400" dirty="0">
                <a:latin typeface="Century Gothic" pitchFamily="18"/>
              </a:rPr>
              <a:t> </a:t>
            </a:r>
            <a:r>
              <a:rPr lang="en-US" sz="1400" dirty="0" err="1" smtClean="0">
                <a:latin typeface="Century Gothic" pitchFamily="18"/>
              </a:rPr>
              <a:t>limitata</a:t>
            </a:r>
            <a:r>
              <a:rPr lang="en-US" sz="1400" dirty="0" smtClean="0">
                <a:latin typeface="Century Gothic" pitchFamily="18"/>
              </a:rPr>
              <a:t> - </a:t>
            </a:r>
            <a:r>
              <a:rPr lang="en-US" sz="1400" b="1" dirty="0" smtClean="0">
                <a:solidFill>
                  <a:srgbClr val="002060"/>
                </a:solidFill>
                <a:latin typeface="Century Gothic" pitchFamily="18"/>
              </a:rPr>
              <a:t>non-renewable resources, </a:t>
            </a:r>
            <a:r>
              <a:rPr lang="en-US" sz="1400" b="1" dirty="0" err="1" smtClean="0">
                <a:solidFill>
                  <a:srgbClr val="002060"/>
                </a:solidFill>
                <a:latin typeface="Century Gothic" pitchFamily="18"/>
              </a:rPr>
              <a:t>ie</a:t>
            </a:r>
            <a:r>
              <a:rPr lang="en-US" sz="1400" b="1" dirty="0" smtClean="0">
                <a:solidFill>
                  <a:srgbClr val="002060"/>
                </a:solidFill>
                <a:latin typeface="Century Gothic" pitchFamily="18"/>
              </a:rPr>
              <a:t> those available in limited </a:t>
            </a:r>
            <a:r>
              <a:rPr lang="en-US" sz="1400" b="1" dirty="0" smtClean="0">
                <a:solidFill>
                  <a:srgbClr val="002060"/>
                </a:solidFill>
                <a:latin typeface="Century Gothic" pitchFamily="18"/>
              </a:rPr>
              <a:t>quantities</a:t>
            </a:r>
          </a:p>
          <a:p>
            <a:pPr lvl="0">
              <a:spcBef>
                <a:spcPts val="1000"/>
              </a:spcBef>
              <a:buFont typeface="Arial" pitchFamily="32"/>
              <a:buChar char="•"/>
            </a:pPr>
            <a:r>
              <a:rPr lang="en-US" sz="2400" b="1" dirty="0" err="1" smtClean="0">
                <a:latin typeface="Century Gothic" pitchFamily="18"/>
              </a:rPr>
              <a:t>Spesso</a:t>
            </a:r>
            <a:r>
              <a:rPr lang="en-US" sz="2400" b="1" dirty="0" smtClean="0">
                <a:latin typeface="Century Gothic" pitchFamily="18"/>
              </a:rPr>
              <a:t> </a:t>
            </a:r>
            <a:r>
              <a:rPr lang="en-US" sz="2400" b="1" dirty="0">
                <a:latin typeface="Century Gothic" pitchFamily="18"/>
              </a:rPr>
              <a:t>in </a:t>
            </a:r>
            <a:r>
              <a:rPr lang="en-US" sz="2400" b="1" dirty="0" err="1">
                <a:latin typeface="Century Gothic" pitchFamily="18"/>
              </a:rPr>
              <a:t>passato</a:t>
            </a:r>
            <a:r>
              <a:rPr lang="en-US" sz="2400" b="1" dirty="0">
                <a:latin typeface="Century Gothic" pitchFamily="18"/>
              </a:rPr>
              <a:t> </a:t>
            </a:r>
            <a:r>
              <a:rPr lang="en-US" sz="2400" b="1" dirty="0" err="1">
                <a:latin typeface="Century Gothic" pitchFamily="18"/>
              </a:rPr>
              <a:t>hanno</a:t>
            </a:r>
            <a:r>
              <a:rPr lang="en-US" sz="2400" b="1" dirty="0">
                <a:latin typeface="Century Gothic" pitchFamily="18"/>
              </a:rPr>
              <a:t> </a:t>
            </a:r>
            <a:r>
              <a:rPr lang="en-US" sz="2400" b="1" dirty="0" err="1">
                <a:latin typeface="Century Gothic" pitchFamily="18"/>
              </a:rPr>
              <a:t>usato</a:t>
            </a:r>
            <a:r>
              <a:rPr lang="en-US" sz="2400" b="1" dirty="0">
                <a:latin typeface="Century Gothic" pitchFamily="18"/>
              </a:rPr>
              <a:t> </a:t>
            </a:r>
            <a:r>
              <a:rPr lang="en-US" sz="2400" b="1" dirty="0" err="1">
                <a:latin typeface="Century Gothic" pitchFamily="18"/>
              </a:rPr>
              <a:t>queste</a:t>
            </a:r>
            <a:r>
              <a:rPr lang="en-US" sz="2400" b="1" dirty="0">
                <a:latin typeface="Century Gothic" pitchFamily="18"/>
              </a:rPr>
              <a:t> </a:t>
            </a:r>
            <a:r>
              <a:rPr lang="en-US" sz="2400" b="1" dirty="0" err="1">
                <a:latin typeface="Century Gothic" pitchFamily="18"/>
              </a:rPr>
              <a:t>risorse</a:t>
            </a:r>
            <a:r>
              <a:rPr lang="en-US" sz="2400" b="1" dirty="0">
                <a:latin typeface="Century Gothic" pitchFamily="18"/>
              </a:rPr>
              <a:t> per </a:t>
            </a:r>
            <a:r>
              <a:rPr lang="en-US" sz="2400" b="1" dirty="0" err="1">
                <a:latin typeface="Century Gothic" pitchFamily="18"/>
              </a:rPr>
              <a:t>muoversi</a:t>
            </a:r>
            <a:r>
              <a:rPr lang="en-US" sz="2400" b="1" dirty="0" smtClean="0">
                <a:latin typeface="Century Gothic" pitchFamily="18"/>
              </a:rPr>
              <a:t>...</a:t>
            </a:r>
          </a:p>
          <a:p>
            <a:pPr lvl="0">
              <a:spcBef>
                <a:spcPts val="1000"/>
              </a:spcBef>
              <a:buFont typeface="Arial" pitchFamily="32"/>
              <a:buChar char="•"/>
            </a:pPr>
            <a:r>
              <a:rPr lang="en-US" sz="2400" b="1" dirty="0" smtClean="0">
                <a:latin typeface="Century Gothic" pitchFamily="18"/>
              </a:rPr>
              <a:t> Man often used these kind of resources for moving… </a:t>
            </a:r>
            <a:endParaRPr lang="en-US" sz="2400" b="1" dirty="0">
              <a:latin typeface="Century Gothic" pitchFamily="18"/>
            </a:endParaRPr>
          </a:p>
        </p:txBody>
      </p:sp>
    </p:spTree>
    <p:extLst>
      <p:ext uri="{BB962C8B-B14F-4D97-AF65-F5344CB8AC3E}">
        <p14:creationId xmlns:p14="http://schemas.microsoft.com/office/powerpoint/2010/main" xmlns="" val="2136475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8E613A4-C83F-43C6-A908-D99AFCC6BE05}"/>
              </a:ext>
            </a:extLst>
          </p:cNvPr>
          <p:cNvSpPr>
            <a:spLocks noGrp="1"/>
          </p:cNvSpPr>
          <p:nvPr>
            <p:ph type="ctrTitle"/>
          </p:nvPr>
        </p:nvSpPr>
        <p:spPr>
          <a:xfrm>
            <a:off x="1276379" y="705394"/>
            <a:ext cx="9144000" cy="4180116"/>
          </a:xfrm>
        </p:spPr>
        <p:txBody>
          <a:bodyPr>
            <a:noAutofit/>
          </a:bodyPr>
          <a:lstStyle/>
          <a:p>
            <a:pPr algn="ctr"/>
            <a:r>
              <a:rPr lang="it-IT" sz="6600" dirty="0" smtClean="0">
                <a:latin typeface="Century Gothic" panose="020B0502020202020204" pitchFamily="34" charset="0"/>
              </a:rPr>
              <a:t>IMPARARE DAL PASSATO</a:t>
            </a:r>
            <a:br>
              <a:rPr lang="it-IT" sz="6600" dirty="0" smtClean="0">
                <a:latin typeface="Century Gothic" panose="020B0502020202020204" pitchFamily="34" charset="0"/>
              </a:rPr>
            </a:br>
            <a:r>
              <a:rPr lang="it-IT" sz="6600" dirty="0" smtClean="0">
                <a:latin typeface="Century Gothic" panose="020B0502020202020204" pitchFamily="34" charset="0"/>
              </a:rPr>
              <a:t>PER RISOLVERE </a:t>
            </a:r>
            <a:br>
              <a:rPr lang="it-IT" sz="6600" dirty="0" smtClean="0">
                <a:latin typeface="Century Gothic" panose="020B0502020202020204" pitchFamily="34" charset="0"/>
              </a:rPr>
            </a:br>
            <a:r>
              <a:rPr lang="it-IT" sz="6600" dirty="0" smtClean="0">
                <a:latin typeface="Century Gothic" panose="020B0502020202020204" pitchFamily="34" charset="0"/>
              </a:rPr>
              <a:t>I PROBLEMI DI OGGI</a:t>
            </a:r>
            <a:endParaRPr lang="it-IT" sz="6600" dirty="0">
              <a:latin typeface="Century Gothic" panose="020B0502020202020204" pitchFamily="34" charset="0"/>
            </a:endParaRPr>
          </a:p>
        </p:txBody>
      </p:sp>
      <p:sp>
        <p:nvSpPr>
          <p:cNvPr id="3" name="CasellaDiTesto 2"/>
          <p:cNvSpPr txBox="1"/>
          <p:nvPr/>
        </p:nvSpPr>
        <p:spPr>
          <a:xfrm>
            <a:off x="1030429" y="5176350"/>
            <a:ext cx="10580717" cy="584775"/>
          </a:xfrm>
          <a:prstGeom prst="rect">
            <a:avLst/>
          </a:prstGeom>
          <a:noFill/>
        </p:spPr>
        <p:txBody>
          <a:bodyPr wrap="none" rtlCol="0">
            <a:spAutoFit/>
          </a:bodyPr>
          <a:lstStyle/>
          <a:p>
            <a:r>
              <a:rPr lang="it-IT" sz="3200" b="1" dirty="0" err="1" smtClean="0">
                <a:solidFill>
                  <a:srgbClr val="FFC000"/>
                </a:solidFill>
                <a:latin typeface="Aldhabi"/>
              </a:rPr>
              <a:t>We</a:t>
            </a:r>
            <a:r>
              <a:rPr lang="it-IT" sz="3200" b="1" dirty="0" smtClean="0">
                <a:solidFill>
                  <a:srgbClr val="FFC000"/>
                </a:solidFill>
                <a:latin typeface="Aldhabi"/>
              </a:rPr>
              <a:t> can </a:t>
            </a:r>
            <a:r>
              <a:rPr lang="it-IT" sz="3200" b="1" dirty="0" err="1" smtClean="0">
                <a:solidFill>
                  <a:srgbClr val="FFC000"/>
                </a:solidFill>
                <a:latin typeface="Aldhabi"/>
              </a:rPr>
              <a:t>learn</a:t>
            </a:r>
            <a:r>
              <a:rPr lang="it-IT" sz="3200" b="1" dirty="0" smtClean="0">
                <a:solidFill>
                  <a:srgbClr val="FFC000"/>
                </a:solidFill>
                <a:latin typeface="Aldhabi"/>
              </a:rPr>
              <a:t> </a:t>
            </a:r>
            <a:r>
              <a:rPr lang="it-IT" sz="3200" b="1" dirty="0" err="1" smtClean="0">
                <a:solidFill>
                  <a:srgbClr val="FFC000"/>
                </a:solidFill>
                <a:latin typeface="Aldhabi"/>
              </a:rPr>
              <a:t>from</a:t>
            </a:r>
            <a:r>
              <a:rPr lang="it-IT" sz="3200" b="1" dirty="0" smtClean="0">
                <a:solidFill>
                  <a:srgbClr val="FFC000"/>
                </a:solidFill>
                <a:latin typeface="Aldhabi"/>
              </a:rPr>
              <a:t> the </a:t>
            </a:r>
            <a:r>
              <a:rPr lang="it-IT" sz="3200" b="1" dirty="0" err="1" smtClean="0">
                <a:solidFill>
                  <a:srgbClr val="FFC000"/>
                </a:solidFill>
                <a:latin typeface="Aldhabi"/>
              </a:rPr>
              <a:t>past</a:t>
            </a:r>
            <a:r>
              <a:rPr lang="it-IT" sz="3200" b="1" dirty="0" smtClean="0">
                <a:solidFill>
                  <a:srgbClr val="FFC000"/>
                </a:solidFill>
                <a:latin typeface="Aldhabi"/>
              </a:rPr>
              <a:t> </a:t>
            </a:r>
            <a:r>
              <a:rPr lang="it-IT" sz="3200" b="1" dirty="0" err="1" smtClean="0">
                <a:solidFill>
                  <a:srgbClr val="FFC000"/>
                </a:solidFill>
                <a:latin typeface="Aldhabi"/>
              </a:rPr>
              <a:t>for</a:t>
            </a:r>
            <a:r>
              <a:rPr lang="it-IT" sz="3200" b="1" dirty="0" smtClean="0">
                <a:solidFill>
                  <a:srgbClr val="FFC000"/>
                </a:solidFill>
                <a:latin typeface="Aldhabi"/>
              </a:rPr>
              <a:t> building a </a:t>
            </a:r>
            <a:r>
              <a:rPr lang="it-IT" sz="3200" b="1" dirty="0" err="1" smtClean="0">
                <a:solidFill>
                  <a:srgbClr val="FFC000"/>
                </a:solidFill>
                <a:latin typeface="Aldhabi"/>
              </a:rPr>
              <a:t>better</a:t>
            </a:r>
            <a:r>
              <a:rPr lang="it-IT" sz="3200" b="1" dirty="0" smtClean="0">
                <a:solidFill>
                  <a:srgbClr val="FFC000"/>
                </a:solidFill>
                <a:latin typeface="Aldhabi"/>
              </a:rPr>
              <a:t> world</a:t>
            </a:r>
            <a:endParaRPr lang="it-IT" sz="3200" b="1" dirty="0">
              <a:solidFill>
                <a:srgbClr val="FFC000"/>
              </a:solidFill>
              <a:latin typeface="Aldhabi"/>
            </a:endParaRPr>
          </a:p>
        </p:txBody>
      </p:sp>
    </p:spTree>
    <p:extLst>
      <p:ext uri="{BB962C8B-B14F-4D97-AF65-F5344CB8AC3E}">
        <p14:creationId xmlns:p14="http://schemas.microsoft.com/office/powerpoint/2010/main" xmlns="" val="1513641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1"/>
          <p:cNvPicPr>
            <a:picLocks noChangeAspect="1"/>
          </p:cNvPicPr>
          <p:nvPr/>
        </p:nvPicPr>
        <p:blipFill>
          <a:blip r:embed="rId3">
            <a:alphaModFix/>
          </a:blip>
          <a:srcRect/>
          <a:stretch>
            <a:fillRect/>
          </a:stretch>
        </p:blipFill>
        <p:spPr>
          <a:xfrm>
            <a:off x="0" y="-59399"/>
            <a:ext cx="12384002" cy="6917399"/>
          </a:xfrm>
          <a:prstGeom prst="rect">
            <a:avLst/>
          </a:prstGeom>
          <a:noFill/>
          <a:ln cap="flat">
            <a:noFill/>
          </a:ln>
        </p:spPr>
      </p:pic>
      <p:pic>
        <p:nvPicPr>
          <p:cNvPr id="4" name="Content Placeholder 13"/>
          <p:cNvPicPr>
            <a:picLocks noChangeAspect="1"/>
          </p:cNvPicPr>
          <p:nvPr/>
        </p:nvPicPr>
        <p:blipFill>
          <a:blip r:embed="rId4">
            <a:alphaModFix/>
          </a:blip>
          <a:srcRect l="752" t="-16890" r="-752" b="16890"/>
          <a:stretch>
            <a:fillRect/>
          </a:stretch>
        </p:blipFill>
        <p:spPr>
          <a:xfrm>
            <a:off x="9523082" y="-223561"/>
            <a:ext cx="3190679" cy="3177722"/>
          </a:xfrm>
          <a:prstGeom prst="rect">
            <a:avLst/>
          </a:prstGeom>
          <a:noFill/>
          <a:ln cap="flat">
            <a:noFill/>
          </a:ln>
        </p:spPr>
      </p:pic>
      <p:pic>
        <p:nvPicPr>
          <p:cNvPr id="5" name="Picture 15"/>
          <p:cNvPicPr>
            <a:picLocks noChangeAspect="1"/>
          </p:cNvPicPr>
          <p:nvPr/>
        </p:nvPicPr>
        <p:blipFill>
          <a:blip r:embed="rId5">
            <a:alphaModFix/>
          </a:blip>
          <a:srcRect/>
          <a:stretch>
            <a:fillRect/>
          </a:stretch>
        </p:blipFill>
        <p:spPr>
          <a:xfrm>
            <a:off x="-213102" y="1836256"/>
            <a:ext cx="2254681" cy="3003118"/>
          </a:xfrm>
          <a:prstGeom prst="rect">
            <a:avLst/>
          </a:prstGeom>
          <a:noFill/>
          <a:ln cap="flat">
            <a:noFill/>
          </a:ln>
        </p:spPr>
      </p:pic>
      <p:sp>
        <p:nvSpPr>
          <p:cNvPr id="6" name="Text Box 16"/>
          <p:cNvSpPr/>
          <p:nvPr/>
        </p:nvSpPr>
        <p:spPr>
          <a:xfrm>
            <a:off x="1440651" y="5497155"/>
            <a:ext cx="9711706" cy="160026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4800" i="0" u="none" strike="noStrike" kern="1200" cap="none" spc="0" baseline="0" dirty="0">
                <a:solidFill>
                  <a:srgbClr val="00B0F0"/>
                </a:solidFill>
                <a:uFillTx/>
                <a:latin typeface="Century Gothic" pitchFamily="18"/>
                <a:ea typeface="Microsoft YaHei" pitchFamily="2"/>
                <a:cs typeface="Century Gothic" pitchFamily="2"/>
              </a:rPr>
              <a:t>FUOCO E </a:t>
            </a:r>
            <a:r>
              <a:rPr lang="it-IT" sz="4800" i="0" u="none" strike="noStrike" kern="1200" cap="none" spc="0" baseline="0" dirty="0" smtClean="0">
                <a:solidFill>
                  <a:srgbClr val="00B0F0"/>
                </a:solidFill>
                <a:uFillTx/>
                <a:latin typeface="Century Gothic" pitchFamily="18"/>
                <a:ea typeface="Microsoft YaHei" pitchFamily="2"/>
                <a:cs typeface="Century Gothic" pitchFamily="2"/>
              </a:rPr>
              <a:t>MONGOLFIERA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4800" dirty="0" err="1" smtClean="0">
                <a:solidFill>
                  <a:srgbClr val="00B0F0"/>
                </a:solidFill>
                <a:latin typeface="Century Gothic" pitchFamily="18"/>
                <a:ea typeface="Microsoft YaHei" pitchFamily="2"/>
                <a:cs typeface="Century Gothic" pitchFamily="2"/>
              </a:rPr>
              <a:t>Fire</a:t>
            </a:r>
            <a:r>
              <a:rPr lang="it-IT" sz="4800" dirty="0" smtClean="0">
                <a:solidFill>
                  <a:srgbClr val="00B0F0"/>
                </a:solidFill>
                <a:latin typeface="Century Gothic" pitchFamily="18"/>
                <a:ea typeface="Microsoft YaHei" pitchFamily="2"/>
                <a:cs typeface="Century Gothic" pitchFamily="2"/>
              </a:rPr>
              <a:t> and </a:t>
            </a:r>
            <a:r>
              <a:rPr lang="it-IT" sz="4800" dirty="0" err="1" smtClean="0">
                <a:solidFill>
                  <a:srgbClr val="00B0F0"/>
                </a:solidFill>
                <a:latin typeface="Century Gothic" pitchFamily="18"/>
                <a:ea typeface="Microsoft YaHei" pitchFamily="2"/>
                <a:cs typeface="Century Gothic" pitchFamily="2"/>
              </a:rPr>
              <a:t>baloons</a:t>
            </a:r>
            <a:endParaRPr lang="it-IT" sz="4800" i="0" u="none" strike="noStrike" kern="1200" cap="none" spc="0" baseline="0" dirty="0">
              <a:solidFill>
                <a:srgbClr val="00B0F0"/>
              </a:solidFill>
              <a:uFillTx/>
              <a:latin typeface="Century Gothic" pitchFamily="18"/>
              <a:ea typeface="Microsoft YaHei" pitchFamily="2"/>
              <a:cs typeface="Century Gothic" pitchFamily="2"/>
            </a:endParaRPr>
          </a:p>
        </p:txBody>
      </p:sp>
    </p:spTree>
    <p:extLst>
      <p:ext uri="{BB962C8B-B14F-4D97-AF65-F5344CB8AC3E}">
        <p14:creationId xmlns:p14="http://schemas.microsoft.com/office/powerpoint/2010/main" xmlns="" val="1882785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p:cNvSpPr txBox="1">
            <a:spLocks noGrp="1"/>
          </p:cNvSpPr>
          <p:nvPr>
            <p:ph type="body" idx="4294967295"/>
          </p:nvPr>
        </p:nvSpPr>
        <p:spPr>
          <a:xfrm>
            <a:off x="0" y="0"/>
            <a:ext cx="10816046" cy="6518366"/>
          </a:xfrm>
        </p:spPr>
        <p:txBody>
          <a:bodyPr>
            <a:noAutofit/>
          </a:bodyPr>
          <a:lstStyle/>
          <a:p>
            <a:pPr lvl="0">
              <a:spcBef>
                <a:spcPts val="1000"/>
              </a:spcBef>
              <a:buNone/>
            </a:pPr>
            <a:r>
              <a:rPr lang="en-US" sz="1600" dirty="0" smtClean="0">
                <a:solidFill>
                  <a:schemeClr val="tx1"/>
                </a:solidFill>
                <a:latin typeface="Century Gothic" pitchFamily="18"/>
              </a:rPr>
              <a:t>       </a:t>
            </a:r>
            <a:r>
              <a:rPr lang="en-US" sz="1600" b="1" dirty="0" smtClean="0">
                <a:solidFill>
                  <a:schemeClr val="tx1"/>
                </a:solidFill>
                <a:latin typeface="Century Gothic" pitchFamily="18"/>
              </a:rPr>
              <a:t>Il </a:t>
            </a:r>
            <a:r>
              <a:rPr lang="en-US" sz="1600" b="1" dirty="0" err="1">
                <a:solidFill>
                  <a:schemeClr val="tx1"/>
                </a:solidFill>
                <a:latin typeface="Century Gothic" pitchFamily="18"/>
              </a:rPr>
              <a:t>fuoco</a:t>
            </a:r>
            <a:r>
              <a:rPr lang="en-US" sz="1600" b="1" dirty="0">
                <a:solidFill>
                  <a:schemeClr val="tx1"/>
                </a:solidFill>
                <a:latin typeface="Century Gothic" pitchFamily="18"/>
              </a:rPr>
              <a:t> </a:t>
            </a:r>
            <a:r>
              <a:rPr lang="en-US" sz="1600" dirty="0">
                <a:solidFill>
                  <a:schemeClr val="tx1"/>
                </a:solidFill>
                <a:latin typeface="Century Gothic" pitchFamily="18"/>
              </a:rPr>
              <a:t>è </a:t>
            </a:r>
            <a:r>
              <a:rPr lang="en-US" sz="1600" dirty="0" err="1">
                <a:solidFill>
                  <a:schemeClr val="tx1"/>
                </a:solidFill>
                <a:latin typeface="Century Gothic" pitchFamily="18"/>
              </a:rPr>
              <a:t>l'effetto</a:t>
            </a:r>
            <a:r>
              <a:rPr lang="en-US" sz="1600" dirty="0">
                <a:solidFill>
                  <a:schemeClr val="tx1"/>
                </a:solidFill>
                <a:latin typeface="Century Gothic" pitchFamily="18"/>
              </a:rPr>
              <a:t> di </a:t>
            </a:r>
            <a:r>
              <a:rPr lang="en-US" sz="1600" dirty="0" err="1">
                <a:solidFill>
                  <a:schemeClr val="tx1"/>
                </a:solidFill>
                <a:latin typeface="Century Gothic" pitchFamily="18"/>
              </a:rPr>
              <a:t>una</a:t>
            </a:r>
            <a:r>
              <a:rPr lang="en-US" sz="1600" dirty="0">
                <a:solidFill>
                  <a:schemeClr val="tx1"/>
                </a:solidFill>
                <a:latin typeface="Century Gothic" pitchFamily="18"/>
              </a:rPr>
              <a:t> </a:t>
            </a:r>
            <a:r>
              <a:rPr lang="en-US" sz="1600" dirty="0" err="1">
                <a:solidFill>
                  <a:schemeClr val="tx1"/>
                </a:solidFill>
                <a:latin typeface="Century Gothic" pitchFamily="18"/>
              </a:rPr>
              <a:t>combustione</a:t>
            </a:r>
            <a:r>
              <a:rPr lang="en-US" sz="1600" dirty="0">
                <a:solidFill>
                  <a:schemeClr val="tx1"/>
                </a:solidFill>
                <a:latin typeface="Century Gothic" pitchFamily="18"/>
              </a:rPr>
              <a:t> data da due </a:t>
            </a:r>
            <a:r>
              <a:rPr lang="en-US" sz="1600" dirty="0" err="1">
                <a:solidFill>
                  <a:schemeClr val="tx1"/>
                </a:solidFill>
                <a:latin typeface="Century Gothic" pitchFamily="18"/>
              </a:rPr>
              <a:t>risorse</a:t>
            </a:r>
            <a:r>
              <a:rPr lang="en-US" sz="1600" dirty="0">
                <a:solidFill>
                  <a:schemeClr val="tx1"/>
                </a:solidFill>
                <a:latin typeface="Century Gothic" pitchFamily="18"/>
              </a:rPr>
              <a:t> </a:t>
            </a:r>
            <a:r>
              <a:rPr lang="en-US" sz="1600" dirty="0" err="1">
                <a:solidFill>
                  <a:schemeClr val="tx1"/>
                </a:solidFill>
                <a:latin typeface="Century Gothic" pitchFamily="18"/>
              </a:rPr>
              <a:t>naturali</a:t>
            </a:r>
            <a:r>
              <a:rPr lang="en-US" sz="1600" dirty="0">
                <a:solidFill>
                  <a:schemeClr val="tx1"/>
                </a:solidFill>
                <a:latin typeface="Century Gothic" pitchFamily="18"/>
              </a:rPr>
              <a:t>, </a:t>
            </a:r>
            <a:r>
              <a:rPr lang="en-US" sz="1600" dirty="0" err="1">
                <a:solidFill>
                  <a:schemeClr val="tx1"/>
                </a:solidFill>
                <a:latin typeface="Century Gothic" pitchFamily="18"/>
              </a:rPr>
              <a:t>ossigeno</a:t>
            </a:r>
            <a:r>
              <a:rPr lang="en-US" sz="1600" dirty="0">
                <a:solidFill>
                  <a:schemeClr val="tx1"/>
                </a:solidFill>
                <a:latin typeface="Century Gothic" pitchFamily="18"/>
              </a:rPr>
              <a:t> (</a:t>
            </a:r>
            <a:r>
              <a:rPr lang="en-US" sz="1600" dirty="0" err="1">
                <a:solidFill>
                  <a:schemeClr val="tx1"/>
                </a:solidFill>
                <a:latin typeface="Century Gothic" pitchFamily="18"/>
              </a:rPr>
              <a:t>comburente</a:t>
            </a:r>
            <a:r>
              <a:rPr lang="en-US" sz="1600" dirty="0">
                <a:solidFill>
                  <a:schemeClr val="tx1"/>
                </a:solidFill>
                <a:latin typeface="Century Gothic" pitchFamily="18"/>
              </a:rPr>
              <a:t>),</a:t>
            </a:r>
            <a:r>
              <a:rPr lang="en-US" sz="1600" dirty="0" err="1">
                <a:solidFill>
                  <a:schemeClr val="tx1"/>
                </a:solidFill>
                <a:latin typeface="Century Gothic" pitchFamily="18"/>
              </a:rPr>
              <a:t>legna</a:t>
            </a:r>
            <a:r>
              <a:rPr lang="en-US" sz="1600" dirty="0">
                <a:solidFill>
                  <a:schemeClr val="tx1"/>
                </a:solidFill>
                <a:latin typeface="Century Gothic" pitchFamily="18"/>
              </a:rPr>
              <a:t> (</a:t>
            </a:r>
            <a:r>
              <a:rPr lang="en-US" sz="1600" dirty="0" err="1">
                <a:solidFill>
                  <a:schemeClr val="tx1"/>
                </a:solidFill>
                <a:latin typeface="Century Gothic" pitchFamily="18"/>
              </a:rPr>
              <a:t>combustibile</a:t>
            </a:r>
            <a:r>
              <a:rPr lang="en-US" sz="1600" dirty="0">
                <a:solidFill>
                  <a:schemeClr val="tx1"/>
                </a:solidFill>
                <a:latin typeface="Century Gothic" pitchFamily="18"/>
              </a:rPr>
              <a:t>) e </a:t>
            </a:r>
            <a:r>
              <a:rPr lang="en-US" sz="1600" dirty="0" err="1">
                <a:solidFill>
                  <a:schemeClr val="tx1"/>
                </a:solidFill>
                <a:latin typeface="Century Gothic" pitchFamily="18"/>
              </a:rPr>
              <a:t>innesco</a:t>
            </a:r>
            <a:r>
              <a:rPr lang="en-US" sz="1600" dirty="0">
                <a:solidFill>
                  <a:schemeClr val="tx1"/>
                </a:solidFill>
                <a:latin typeface="Century Gothic" pitchFamily="18"/>
              </a:rPr>
              <a:t> (</a:t>
            </a:r>
            <a:r>
              <a:rPr lang="en-US" sz="1600" dirty="0" err="1">
                <a:solidFill>
                  <a:schemeClr val="tx1"/>
                </a:solidFill>
                <a:latin typeface="Century Gothic" pitchFamily="18"/>
              </a:rPr>
              <a:t>fiammifero,accendino</a:t>
            </a:r>
            <a:r>
              <a:rPr lang="en-US" sz="1600" dirty="0">
                <a:solidFill>
                  <a:schemeClr val="tx1"/>
                </a:solidFill>
                <a:latin typeface="Century Gothic" pitchFamily="18"/>
              </a:rPr>
              <a:t>...) </a:t>
            </a:r>
            <a:r>
              <a:rPr lang="en-US" sz="1600" dirty="0" err="1">
                <a:solidFill>
                  <a:schemeClr val="tx1"/>
                </a:solidFill>
                <a:latin typeface="Century Gothic" pitchFamily="18"/>
              </a:rPr>
              <a:t>questi</a:t>
            </a:r>
            <a:r>
              <a:rPr lang="en-US" sz="1600" dirty="0">
                <a:solidFill>
                  <a:schemeClr val="tx1"/>
                </a:solidFill>
                <a:latin typeface="Century Gothic" pitchFamily="18"/>
              </a:rPr>
              <a:t> </a:t>
            </a:r>
            <a:r>
              <a:rPr lang="en-US" sz="1600" dirty="0" err="1">
                <a:solidFill>
                  <a:schemeClr val="tx1"/>
                </a:solidFill>
                <a:latin typeface="Century Gothic" pitchFamily="18"/>
              </a:rPr>
              <a:t>tre</a:t>
            </a:r>
            <a:r>
              <a:rPr lang="en-US" sz="1600" dirty="0">
                <a:solidFill>
                  <a:schemeClr val="tx1"/>
                </a:solidFill>
                <a:latin typeface="Century Gothic" pitchFamily="18"/>
              </a:rPr>
              <a:t> </a:t>
            </a:r>
            <a:r>
              <a:rPr lang="en-US" sz="1600" dirty="0" err="1">
                <a:solidFill>
                  <a:schemeClr val="tx1"/>
                </a:solidFill>
                <a:latin typeface="Century Gothic" pitchFamily="18"/>
              </a:rPr>
              <a:t>elementi</a:t>
            </a:r>
            <a:r>
              <a:rPr lang="en-US" sz="1600" dirty="0">
                <a:solidFill>
                  <a:schemeClr val="tx1"/>
                </a:solidFill>
                <a:latin typeface="Century Gothic" pitchFamily="18"/>
              </a:rPr>
              <a:t> </a:t>
            </a:r>
            <a:r>
              <a:rPr lang="en-US" sz="1600" dirty="0" err="1">
                <a:solidFill>
                  <a:schemeClr val="tx1"/>
                </a:solidFill>
                <a:latin typeface="Century Gothic" pitchFamily="18"/>
              </a:rPr>
              <a:t>formano</a:t>
            </a:r>
            <a:r>
              <a:rPr lang="en-US" sz="1600" dirty="0">
                <a:solidFill>
                  <a:schemeClr val="tx1"/>
                </a:solidFill>
                <a:latin typeface="Century Gothic" pitchFamily="18"/>
              </a:rPr>
              <a:t> </a:t>
            </a:r>
            <a:r>
              <a:rPr lang="en-US" sz="1600" dirty="0" err="1">
                <a:solidFill>
                  <a:schemeClr val="tx1"/>
                </a:solidFill>
                <a:latin typeface="Century Gothic" pitchFamily="18"/>
              </a:rPr>
              <a:t>il</a:t>
            </a:r>
            <a:r>
              <a:rPr lang="en-US" sz="1600" dirty="0">
                <a:solidFill>
                  <a:schemeClr val="tx1"/>
                </a:solidFill>
                <a:latin typeface="Century Gothic" pitchFamily="18"/>
              </a:rPr>
              <a:t> “</a:t>
            </a:r>
            <a:r>
              <a:rPr lang="en-US" sz="1600" dirty="0" err="1">
                <a:solidFill>
                  <a:schemeClr val="tx1"/>
                </a:solidFill>
                <a:latin typeface="Century Gothic" pitchFamily="18"/>
              </a:rPr>
              <a:t>triangolo</a:t>
            </a:r>
            <a:r>
              <a:rPr lang="en-US" sz="1600" dirty="0">
                <a:solidFill>
                  <a:schemeClr val="tx1"/>
                </a:solidFill>
                <a:latin typeface="Century Gothic" pitchFamily="18"/>
              </a:rPr>
              <a:t> del </a:t>
            </a:r>
            <a:r>
              <a:rPr lang="en-US" sz="1600" dirty="0" err="1" smtClean="0">
                <a:solidFill>
                  <a:schemeClr val="tx1"/>
                </a:solidFill>
                <a:latin typeface="Century Gothic" pitchFamily="18"/>
              </a:rPr>
              <a:t>fuoco</a:t>
            </a:r>
            <a:r>
              <a:rPr lang="en-US" sz="1600" dirty="0" smtClean="0">
                <a:solidFill>
                  <a:schemeClr val="tx1"/>
                </a:solidFill>
                <a:latin typeface="Century Gothic" pitchFamily="18"/>
              </a:rPr>
              <a:t>”. La </a:t>
            </a:r>
            <a:r>
              <a:rPr lang="en-US" sz="1600" dirty="0" err="1">
                <a:solidFill>
                  <a:schemeClr val="tx1"/>
                </a:solidFill>
                <a:latin typeface="Century Gothic" pitchFamily="18"/>
              </a:rPr>
              <a:t>sua</a:t>
            </a:r>
            <a:r>
              <a:rPr lang="en-US" sz="1600" dirty="0">
                <a:solidFill>
                  <a:schemeClr val="tx1"/>
                </a:solidFill>
                <a:latin typeface="Century Gothic" pitchFamily="18"/>
              </a:rPr>
              <a:t> </a:t>
            </a:r>
            <a:r>
              <a:rPr lang="en-US" sz="1600" dirty="0" err="1">
                <a:solidFill>
                  <a:schemeClr val="tx1"/>
                </a:solidFill>
                <a:latin typeface="Century Gothic" pitchFamily="18"/>
              </a:rPr>
              <a:t>scoperta</a:t>
            </a:r>
            <a:r>
              <a:rPr lang="en-US" sz="1600" dirty="0">
                <a:solidFill>
                  <a:schemeClr val="tx1"/>
                </a:solidFill>
                <a:latin typeface="Century Gothic" pitchFamily="18"/>
              </a:rPr>
              <a:t> </a:t>
            </a:r>
            <a:r>
              <a:rPr lang="en-US" sz="1600" dirty="0" err="1">
                <a:solidFill>
                  <a:schemeClr val="tx1"/>
                </a:solidFill>
                <a:latin typeface="Century Gothic" pitchFamily="18"/>
              </a:rPr>
              <a:t>risale</a:t>
            </a:r>
            <a:r>
              <a:rPr lang="en-US" sz="1600" dirty="0">
                <a:solidFill>
                  <a:schemeClr val="tx1"/>
                </a:solidFill>
                <a:latin typeface="Century Gothic" pitchFamily="18"/>
              </a:rPr>
              <a:t> </a:t>
            </a:r>
            <a:r>
              <a:rPr lang="en-US" sz="1600" dirty="0" err="1">
                <a:solidFill>
                  <a:schemeClr val="tx1"/>
                </a:solidFill>
                <a:latin typeface="Century Gothic" pitchFamily="18"/>
              </a:rPr>
              <a:t>all'incirca</a:t>
            </a:r>
            <a:r>
              <a:rPr lang="en-US" sz="1600" dirty="0">
                <a:solidFill>
                  <a:schemeClr val="tx1"/>
                </a:solidFill>
                <a:latin typeface="Century Gothic" pitchFamily="18"/>
              </a:rPr>
              <a:t> a 1 </a:t>
            </a:r>
            <a:r>
              <a:rPr lang="en-US" sz="1600" dirty="0" err="1">
                <a:solidFill>
                  <a:schemeClr val="tx1"/>
                </a:solidFill>
                <a:latin typeface="Century Gothic" pitchFamily="18"/>
              </a:rPr>
              <a:t>milione</a:t>
            </a:r>
            <a:r>
              <a:rPr lang="en-US" sz="1600" dirty="0">
                <a:solidFill>
                  <a:schemeClr val="tx1"/>
                </a:solidFill>
                <a:latin typeface="Century Gothic" pitchFamily="18"/>
              </a:rPr>
              <a:t> di </a:t>
            </a:r>
            <a:r>
              <a:rPr lang="en-US" sz="1600" dirty="0" err="1">
                <a:solidFill>
                  <a:schemeClr val="tx1"/>
                </a:solidFill>
                <a:latin typeface="Century Gothic" pitchFamily="18"/>
              </a:rPr>
              <a:t>anni</a:t>
            </a:r>
            <a:r>
              <a:rPr lang="en-US" sz="1600" dirty="0">
                <a:solidFill>
                  <a:schemeClr val="tx1"/>
                </a:solidFill>
                <a:latin typeface="Century Gothic" pitchFamily="18"/>
              </a:rPr>
              <a:t> fa e </a:t>
            </a:r>
            <a:r>
              <a:rPr lang="en-US" sz="1600" dirty="0" err="1">
                <a:solidFill>
                  <a:schemeClr val="tx1"/>
                </a:solidFill>
                <a:latin typeface="Century Gothic" pitchFamily="18"/>
              </a:rPr>
              <a:t>fu</a:t>
            </a:r>
            <a:r>
              <a:rPr lang="en-US" sz="1600" dirty="0">
                <a:solidFill>
                  <a:schemeClr val="tx1"/>
                </a:solidFill>
                <a:latin typeface="Century Gothic" pitchFamily="18"/>
              </a:rPr>
              <a:t> molto utile per la </a:t>
            </a:r>
            <a:r>
              <a:rPr lang="en-US" sz="1600" dirty="0" err="1">
                <a:solidFill>
                  <a:schemeClr val="tx1"/>
                </a:solidFill>
                <a:latin typeface="Century Gothic" pitchFamily="18"/>
              </a:rPr>
              <a:t>sopravvivenza</a:t>
            </a:r>
            <a:r>
              <a:rPr lang="en-US" sz="1600" dirty="0">
                <a:solidFill>
                  <a:schemeClr val="tx1"/>
                </a:solidFill>
                <a:latin typeface="Century Gothic" pitchFamily="18"/>
              </a:rPr>
              <a:t> </a:t>
            </a:r>
            <a:r>
              <a:rPr lang="en-US" sz="1600" dirty="0" err="1">
                <a:solidFill>
                  <a:schemeClr val="tx1"/>
                </a:solidFill>
                <a:latin typeface="Century Gothic" pitchFamily="18"/>
              </a:rPr>
              <a:t>dell'uomo</a:t>
            </a:r>
            <a:r>
              <a:rPr lang="en-US" sz="1600" dirty="0">
                <a:solidFill>
                  <a:schemeClr val="tx1"/>
                </a:solidFill>
                <a:latin typeface="Century Gothic" pitchFamily="18"/>
              </a:rPr>
              <a:t>.</a:t>
            </a:r>
          </a:p>
          <a:p>
            <a:pPr lvl="0">
              <a:spcBef>
                <a:spcPts val="1000"/>
              </a:spcBef>
              <a:buNone/>
            </a:pPr>
            <a:r>
              <a:rPr lang="en-US" sz="1600" dirty="0" smtClean="0">
                <a:solidFill>
                  <a:schemeClr val="tx1"/>
                </a:solidFill>
                <a:latin typeface="Century Gothic" pitchFamily="18"/>
              </a:rPr>
              <a:t>      Il </a:t>
            </a:r>
            <a:r>
              <a:rPr lang="en-US" sz="1600" dirty="0" err="1">
                <a:solidFill>
                  <a:schemeClr val="tx1"/>
                </a:solidFill>
                <a:latin typeface="Century Gothic" pitchFamily="18"/>
              </a:rPr>
              <a:t>fuoco</a:t>
            </a:r>
            <a:r>
              <a:rPr lang="en-US" sz="1600" dirty="0">
                <a:solidFill>
                  <a:schemeClr val="tx1"/>
                </a:solidFill>
                <a:latin typeface="Century Gothic" pitchFamily="18"/>
              </a:rPr>
              <a:t> </a:t>
            </a:r>
            <a:r>
              <a:rPr lang="en-US" sz="1600" dirty="0" err="1">
                <a:solidFill>
                  <a:schemeClr val="tx1"/>
                </a:solidFill>
                <a:latin typeface="Century Gothic" pitchFamily="18"/>
              </a:rPr>
              <a:t>venne</a:t>
            </a:r>
            <a:r>
              <a:rPr lang="en-US" sz="1600" dirty="0">
                <a:solidFill>
                  <a:schemeClr val="tx1"/>
                </a:solidFill>
                <a:latin typeface="Century Gothic" pitchFamily="18"/>
              </a:rPr>
              <a:t> </a:t>
            </a:r>
            <a:r>
              <a:rPr lang="en-US" sz="1600" dirty="0" err="1">
                <a:solidFill>
                  <a:schemeClr val="tx1"/>
                </a:solidFill>
                <a:latin typeface="Century Gothic" pitchFamily="18"/>
              </a:rPr>
              <a:t>usato</a:t>
            </a:r>
            <a:r>
              <a:rPr lang="en-US" sz="1600" dirty="0">
                <a:solidFill>
                  <a:schemeClr val="tx1"/>
                </a:solidFill>
                <a:latin typeface="Century Gothic" pitchFamily="18"/>
              </a:rPr>
              <a:t> </a:t>
            </a:r>
            <a:r>
              <a:rPr lang="en-US" sz="1600" dirty="0" err="1" smtClean="0">
                <a:solidFill>
                  <a:schemeClr val="tx1"/>
                </a:solidFill>
                <a:latin typeface="Century Gothic" pitchFamily="18"/>
              </a:rPr>
              <a:t>anche</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nei</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mezzi</a:t>
            </a:r>
            <a:r>
              <a:rPr lang="en-US" sz="1600" dirty="0" smtClean="0">
                <a:solidFill>
                  <a:schemeClr val="tx1"/>
                </a:solidFill>
                <a:latin typeface="Century Gothic" pitchFamily="18"/>
              </a:rPr>
              <a:t> </a:t>
            </a:r>
            <a:r>
              <a:rPr lang="en-US" sz="1600" dirty="0">
                <a:solidFill>
                  <a:schemeClr val="tx1"/>
                </a:solidFill>
                <a:latin typeface="Century Gothic" pitchFamily="18"/>
              </a:rPr>
              <a:t>di </a:t>
            </a:r>
            <a:r>
              <a:rPr lang="en-US" sz="1600" dirty="0" err="1" smtClean="0">
                <a:solidFill>
                  <a:schemeClr val="tx1"/>
                </a:solidFill>
                <a:latin typeface="Century Gothic" pitchFamily="18"/>
              </a:rPr>
              <a:t>trasporto</a:t>
            </a:r>
            <a:r>
              <a:rPr lang="en-US" sz="1600" dirty="0" smtClean="0">
                <a:solidFill>
                  <a:schemeClr val="tx1"/>
                </a:solidFill>
                <a:latin typeface="Century Gothic" pitchFamily="18"/>
              </a:rPr>
              <a:t>, </a:t>
            </a:r>
            <a:r>
              <a:rPr lang="en-US" sz="1600" dirty="0" err="1">
                <a:solidFill>
                  <a:schemeClr val="tx1"/>
                </a:solidFill>
                <a:latin typeface="Century Gothic" pitchFamily="18"/>
              </a:rPr>
              <a:t>infatti</a:t>
            </a:r>
            <a:r>
              <a:rPr lang="en-US" sz="1600" dirty="0">
                <a:solidFill>
                  <a:schemeClr val="tx1"/>
                </a:solidFill>
                <a:latin typeface="Century Gothic" pitchFamily="18"/>
              </a:rPr>
              <a:t> </a:t>
            </a:r>
            <a:r>
              <a:rPr lang="en-US" sz="1600" b="1" dirty="0" err="1" smtClean="0">
                <a:solidFill>
                  <a:schemeClr val="tx1"/>
                </a:solidFill>
                <a:latin typeface="Century Gothic" pitchFamily="18"/>
              </a:rPr>
              <a:t>esso</a:t>
            </a:r>
            <a:r>
              <a:rPr lang="en-US" sz="1600" b="1" dirty="0" smtClean="0">
                <a:solidFill>
                  <a:schemeClr val="tx1"/>
                </a:solidFill>
                <a:latin typeface="Century Gothic" pitchFamily="18"/>
              </a:rPr>
              <a:t> </a:t>
            </a:r>
            <a:r>
              <a:rPr lang="en-US" sz="1600" b="1" dirty="0" err="1" smtClean="0">
                <a:solidFill>
                  <a:schemeClr val="tx1"/>
                </a:solidFill>
                <a:latin typeface="Century Gothic" pitchFamily="18"/>
              </a:rPr>
              <a:t>permette</a:t>
            </a:r>
            <a:r>
              <a:rPr lang="en-US" sz="1600" b="1" dirty="0" smtClean="0">
                <a:solidFill>
                  <a:schemeClr val="tx1"/>
                </a:solidFill>
                <a:latin typeface="Century Gothic" pitchFamily="18"/>
              </a:rPr>
              <a:t> </a:t>
            </a:r>
            <a:r>
              <a:rPr lang="en-US" sz="1600" b="1" dirty="0">
                <a:solidFill>
                  <a:schemeClr val="tx1"/>
                </a:solidFill>
                <a:latin typeface="Century Gothic" pitchFamily="18"/>
              </a:rPr>
              <a:t>lo </a:t>
            </a:r>
            <a:r>
              <a:rPr lang="en-US" sz="1600" b="1" dirty="0" err="1">
                <a:solidFill>
                  <a:schemeClr val="tx1"/>
                </a:solidFill>
                <a:latin typeface="Century Gothic" pitchFamily="18"/>
              </a:rPr>
              <a:t>spostamento</a:t>
            </a:r>
            <a:r>
              <a:rPr lang="en-US" sz="1600" b="1" dirty="0">
                <a:solidFill>
                  <a:schemeClr val="tx1"/>
                </a:solidFill>
                <a:latin typeface="Century Gothic" pitchFamily="18"/>
              </a:rPr>
              <a:t> </a:t>
            </a:r>
            <a:r>
              <a:rPr lang="en-US" sz="1600" b="1" dirty="0" err="1">
                <a:solidFill>
                  <a:schemeClr val="tx1"/>
                </a:solidFill>
                <a:latin typeface="Century Gothic" pitchFamily="18"/>
              </a:rPr>
              <a:t>della</a:t>
            </a:r>
            <a:r>
              <a:rPr lang="en-US" sz="1600" b="1" dirty="0">
                <a:solidFill>
                  <a:schemeClr val="tx1"/>
                </a:solidFill>
                <a:latin typeface="Century Gothic" pitchFamily="18"/>
              </a:rPr>
              <a:t> </a:t>
            </a:r>
            <a:r>
              <a:rPr lang="en-US" sz="1600" b="1" dirty="0" err="1">
                <a:solidFill>
                  <a:schemeClr val="tx1"/>
                </a:solidFill>
                <a:latin typeface="Century Gothic" pitchFamily="18"/>
              </a:rPr>
              <a:t>mongolfiera</a:t>
            </a:r>
            <a:r>
              <a:rPr lang="en-US" sz="1600" b="1" dirty="0" smtClean="0">
                <a:solidFill>
                  <a:schemeClr val="tx1"/>
                </a:solidFill>
                <a:latin typeface="Century Gothic" pitchFamily="18"/>
              </a:rPr>
              <a:t>.</a:t>
            </a:r>
          </a:p>
          <a:p>
            <a:pPr lvl="0">
              <a:buNone/>
            </a:pPr>
            <a:r>
              <a:rPr lang="en-US" sz="1600" b="1" dirty="0" smtClean="0">
                <a:solidFill>
                  <a:schemeClr val="tx1"/>
                </a:solidFill>
                <a:latin typeface="Century Gothic" pitchFamily="18"/>
              </a:rPr>
              <a:t>       </a:t>
            </a:r>
            <a:r>
              <a:rPr lang="en-US" sz="1600" b="1" dirty="0" smtClean="0">
                <a:solidFill>
                  <a:srgbClr val="C00000"/>
                </a:solidFill>
                <a:latin typeface="Century Gothic" pitchFamily="18"/>
              </a:rPr>
              <a:t>The </a:t>
            </a:r>
            <a:r>
              <a:rPr lang="en-US" sz="1600" b="1" dirty="0" smtClean="0">
                <a:solidFill>
                  <a:srgbClr val="C00000"/>
                </a:solidFill>
                <a:latin typeface="Century Gothic" pitchFamily="18"/>
              </a:rPr>
              <a:t>fire was also used in means of transport, in fact it allows the displacement of the balloon.</a:t>
            </a:r>
            <a:endParaRPr lang="en-US" sz="1600" b="1" dirty="0">
              <a:solidFill>
                <a:srgbClr val="C00000"/>
              </a:solidFill>
              <a:latin typeface="Century Gothic" pitchFamily="18"/>
            </a:endParaRPr>
          </a:p>
          <a:p>
            <a:pPr lvl="0" algn="ctr">
              <a:spcBef>
                <a:spcPts val="1000"/>
              </a:spcBef>
              <a:buNone/>
            </a:pPr>
            <a:r>
              <a:rPr lang="en-US" sz="1600" dirty="0" smtClean="0">
                <a:solidFill>
                  <a:srgbClr val="00B0F0"/>
                </a:solidFill>
                <a:latin typeface="Century Gothic" pitchFamily="18"/>
              </a:rPr>
              <a:t>   LA </a:t>
            </a:r>
            <a:r>
              <a:rPr lang="en-US" sz="1600" dirty="0" smtClean="0">
                <a:solidFill>
                  <a:srgbClr val="00B0F0"/>
                </a:solidFill>
                <a:latin typeface="Century Gothic" pitchFamily="18"/>
              </a:rPr>
              <a:t>MONGOLFIERA – The balloon</a:t>
            </a:r>
            <a:endParaRPr lang="en-US" sz="1600" dirty="0">
              <a:solidFill>
                <a:srgbClr val="00B0F0"/>
              </a:solidFill>
              <a:latin typeface="Century Gothic" pitchFamily="18"/>
            </a:endParaRPr>
          </a:p>
          <a:p>
            <a:pPr lvl="0">
              <a:spcBef>
                <a:spcPts val="1000"/>
              </a:spcBef>
              <a:buNone/>
            </a:pPr>
            <a:r>
              <a:rPr lang="en-US" sz="1600" dirty="0" smtClean="0">
                <a:solidFill>
                  <a:schemeClr val="tx1"/>
                </a:solidFill>
                <a:latin typeface="Century Gothic" pitchFamily="18"/>
              </a:rPr>
              <a:t>      La </a:t>
            </a:r>
            <a:r>
              <a:rPr lang="en-US" sz="1600" dirty="0" err="1">
                <a:solidFill>
                  <a:schemeClr val="tx1"/>
                </a:solidFill>
                <a:latin typeface="Century Gothic" pitchFamily="18"/>
              </a:rPr>
              <a:t>mongolfiera</a:t>
            </a:r>
            <a:r>
              <a:rPr lang="en-US" sz="1600" dirty="0">
                <a:solidFill>
                  <a:schemeClr val="tx1"/>
                </a:solidFill>
                <a:latin typeface="Century Gothic" pitchFamily="18"/>
              </a:rPr>
              <a:t> è un </a:t>
            </a:r>
            <a:r>
              <a:rPr lang="en-US" sz="1600" dirty="0" err="1">
                <a:solidFill>
                  <a:schemeClr val="tx1"/>
                </a:solidFill>
                <a:latin typeface="Century Gothic" pitchFamily="18"/>
              </a:rPr>
              <a:t>aereomobile</a:t>
            </a:r>
            <a:r>
              <a:rPr lang="en-US" sz="1600" dirty="0">
                <a:solidFill>
                  <a:schemeClr val="tx1"/>
                </a:solidFill>
                <a:latin typeface="Century Gothic" pitchFamily="18"/>
              </a:rPr>
              <a:t> </a:t>
            </a:r>
            <a:r>
              <a:rPr lang="en-US" sz="1600" dirty="0" err="1">
                <a:solidFill>
                  <a:schemeClr val="tx1"/>
                </a:solidFill>
                <a:latin typeface="Century Gothic" pitchFamily="18"/>
              </a:rPr>
              <a:t>che</a:t>
            </a:r>
            <a:r>
              <a:rPr lang="en-US" sz="1600" dirty="0">
                <a:solidFill>
                  <a:schemeClr val="tx1"/>
                </a:solidFill>
                <a:latin typeface="Century Gothic" pitchFamily="18"/>
              </a:rPr>
              <a:t> </a:t>
            </a:r>
            <a:r>
              <a:rPr lang="en-US" sz="1600" dirty="0" err="1">
                <a:solidFill>
                  <a:schemeClr val="tx1"/>
                </a:solidFill>
                <a:latin typeface="Century Gothic" pitchFamily="18"/>
              </a:rPr>
              <a:t>utilizza</a:t>
            </a:r>
            <a:r>
              <a:rPr lang="en-US" sz="1600" dirty="0">
                <a:solidFill>
                  <a:schemeClr val="tx1"/>
                </a:solidFill>
                <a:latin typeface="Century Gothic" pitchFamily="18"/>
              </a:rPr>
              <a:t> </a:t>
            </a:r>
            <a:r>
              <a:rPr lang="en-US" sz="1600" dirty="0" err="1">
                <a:solidFill>
                  <a:schemeClr val="tx1"/>
                </a:solidFill>
                <a:latin typeface="Century Gothic" pitchFamily="18"/>
              </a:rPr>
              <a:t>il</a:t>
            </a:r>
            <a:r>
              <a:rPr lang="en-US" sz="1600" dirty="0">
                <a:solidFill>
                  <a:schemeClr val="tx1"/>
                </a:solidFill>
                <a:latin typeface="Century Gothic" pitchFamily="18"/>
              </a:rPr>
              <a:t> </a:t>
            </a:r>
            <a:r>
              <a:rPr lang="en-US" sz="1600" dirty="0" err="1">
                <a:solidFill>
                  <a:schemeClr val="tx1"/>
                </a:solidFill>
                <a:latin typeface="Century Gothic" pitchFamily="18"/>
              </a:rPr>
              <a:t>fuoco</a:t>
            </a:r>
            <a:r>
              <a:rPr lang="en-US" sz="1600" dirty="0">
                <a:solidFill>
                  <a:schemeClr val="tx1"/>
                </a:solidFill>
                <a:latin typeface="Century Gothic" pitchFamily="18"/>
              </a:rPr>
              <a:t> </a:t>
            </a:r>
            <a:r>
              <a:rPr lang="en-US" sz="1600" dirty="0" smtClean="0">
                <a:solidFill>
                  <a:schemeClr val="tx1"/>
                </a:solidFill>
                <a:latin typeface="Century Gothic" pitchFamily="18"/>
              </a:rPr>
              <a:t>per </a:t>
            </a:r>
            <a:r>
              <a:rPr lang="en-US" sz="1600" dirty="0" err="1" smtClean="0">
                <a:solidFill>
                  <a:schemeClr val="tx1"/>
                </a:solidFill>
                <a:latin typeface="Century Gothic" pitchFamily="18"/>
              </a:rPr>
              <a:t>riscaldare</a:t>
            </a:r>
            <a:r>
              <a:rPr lang="en-US" sz="1600" dirty="0" smtClean="0">
                <a:solidFill>
                  <a:schemeClr val="tx1"/>
                </a:solidFill>
                <a:latin typeface="Century Gothic" pitchFamily="18"/>
              </a:rPr>
              <a:t> </a:t>
            </a:r>
            <a:r>
              <a:rPr lang="en-US" sz="1600" dirty="0" err="1">
                <a:solidFill>
                  <a:schemeClr val="tx1"/>
                </a:solidFill>
                <a:latin typeface="Century Gothic" pitchFamily="18"/>
              </a:rPr>
              <a:t>l'aria</a:t>
            </a:r>
            <a:r>
              <a:rPr lang="en-US" sz="1600" dirty="0">
                <a:solidFill>
                  <a:schemeClr val="tx1"/>
                </a:solidFill>
                <a:latin typeface="Century Gothic" pitchFamily="18"/>
              </a:rPr>
              <a:t> e </a:t>
            </a:r>
            <a:r>
              <a:rPr lang="en-US" sz="1600" dirty="0" err="1">
                <a:solidFill>
                  <a:schemeClr val="tx1"/>
                </a:solidFill>
                <a:latin typeface="Century Gothic" pitchFamily="18"/>
              </a:rPr>
              <a:t>renderla</a:t>
            </a:r>
            <a:r>
              <a:rPr lang="en-US" sz="1600" dirty="0">
                <a:solidFill>
                  <a:schemeClr val="tx1"/>
                </a:solidFill>
                <a:latin typeface="Century Gothic" pitchFamily="18"/>
              </a:rPr>
              <a:t> </a:t>
            </a:r>
            <a:r>
              <a:rPr lang="en-US" sz="1600" dirty="0" err="1">
                <a:solidFill>
                  <a:schemeClr val="tx1"/>
                </a:solidFill>
                <a:latin typeface="Century Gothic" pitchFamily="18"/>
              </a:rPr>
              <a:t>più</a:t>
            </a:r>
            <a:r>
              <a:rPr lang="en-US" sz="1600" dirty="0">
                <a:solidFill>
                  <a:schemeClr val="tx1"/>
                </a:solidFill>
                <a:latin typeface="Century Gothic" pitchFamily="18"/>
              </a:rPr>
              <a:t> </a:t>
            </a:r>
            <a:r>
              <a:rPr lang="en-US" sz="1600" dirty="0" err="1">
                <a:solidFill>
                  <a:schemeClr val="tx1"/>
                </a:solidFill>
                <a:latin typeface="Century Gothic" pitchFamily="18"/>
              </a:rPr>
              <a:t>leggera</a:t>
            </a:r>
            <a:r>
              <a:rPr lang="en-US" sz="1600" dirty="0">
                <a:solidFill>
                  <a:schemeClr val="tx1"/>
                </a:solidFill>
                <a:latin typeface="Century Gothic" pitchFamily="18"/>
              </a:rPr>
              <a:t>  di </a:t>
            </a:r>
            <a:r>
              <a:rPr lang="en-US" sz="1600" dirty="0" err="1">
                <a:solidFill>
                  <a:schemeClr val="tx1"/>
                </a:solidFill>
                <a:latin typeface="Century Gothic" pitchFamily="18"/>
              </a:rPr>
              <a:t>quella</a:t>
            </a:r>
            <a:r>
              <a:rPr lang="en-US" sz="1600" dirty="0">
                <a:solidFill>
                  <a:schemeClr val="tx1"/>
                </a:solidFill>
                <a:latin typeface="Century Gothic" pitchFamily="18"/>
              </a:rPr>
              <a:t> </a:t>
            </a:r>
            <a:r>
              <a:rPr lang="en-US" sz="1600" dirty="0" err="1">
                <a:solidFill>
                  <a:schemeClr val="tx1"/>
                </a:solidFill>
                <a:latin typeface="Century Gothic" pitchFamily="18"/>
              </a:rPr>
              <a:t>circostante</a:t>
            </a:r>
            <a:r>
              <a:rPr lang="en-US" sz="1600" dirty="0">
                <a:solidFill>
                  <a:schemeClr val="tx1"/>
                </a:solidFill>
                <a:latin typeface="Century Gothic" pitchFamily="18"/>
              </a:rPr>
              <a:t> </a:t>
            </a:r>
            <a:r>
              <a:rPr lang="en-US" sz="1600" dirty="0" err="1" smtClean="0">
                <a:solidFill>
                  <a:schemeClr val="tx1"/>
                </a:solidFill>
                <a:latin typeface="Century Gothic" pitchFamily="18"/>
              </a:rPr>
              <a:t>ed</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ottenere</a:t>
            </a:r>
            <a:r>
              <a:rPr lang="en-US" sz="1600" dirty="0" smtClean="0">
                <a:solidFill>
                  <a:schemeClr val="tx1"/>
                </a:solidFill>
                <a:latin typeface="Century Gothic" pitchFamily="18"/>
              </a:rPr>
              <a:t> </a:t>
            </a:r>
            <a:r>
              <a:rPr lang="en-US" sz="1600" dirty="0" err="1">
                <a:solidFill>
                  <a:schemeClr val="tx1"/>
                </a:solidFill>
                <a:latin typeface="Century Gothic" pitchFamily="18"/>
              </a:rPr>
              <a:t>una</a:t>
            </a:r>
            <a:r>
              <a:rPr lang="en-US" sz="1600" dirty="0">
                <a:solidFill>
                  <a:schemeClr val="tx1"/>
                </a:solidFill>
                <a:latin typeface="Century Gothic" pitchFamily="18"/>
              </a:rPr>
              <a:t> </a:t>
            </a:r>
            <a:r>
              <a:rPr lang="en-US" sz="1600" dirty="0" err="1">
                <a:solidFill>
                  <a:schemeClr val="tx1"/>
                </a:solidFill>
                <a:latin typeface="Century Gothic" pitchFamily="18"/>
              </a:rPr>
              <a:t>spinta</a:t>
            </a:r>
            <a:r>
              <a:rPr lang="en-US" sz="1600" dirty="0">
                <a:solidFill>
                  <a:schemeClr val="tx1"/>
                </a:solidFill>
                <a:latin typeface="Century Gothic" pitchFamily="18"/>
              </a:rPr>
              <a:t> verso </a:t>
            </a:r>
            <a:r>
              <a:rPr lang="en-US" sz="1600" dirty="0" err="1">
                <a:solidFill>
                  <a:schemeClr val="tx1"/>
                </a:solidFill>
                <a:latin typeface="Century Gothic" pitchFamily="18"/>
              </a:rPr>
              <a:t>l'alto</a:t>
            </a:r>
            <a:r>
              <a:rPr lang="en-US" sz="1600" dirty="0">
                <a:solidFill>
                  <a:schemeClr val="tx1"/>
                </a:solidFill>
                <a:latin typeface="Century Gothic" pitchFamily="18"/>
              </a:rPr>
              <a:t> </a:t>
            </a:r>
            <a:r>
              <a:rPr lang="en-US" sz="1600" dirty="0" err="1">
                <a:solidFill>
                  <a:schemeClr val="tx1"/>
                </a:solidFill>
                <a:latin typeface="Century Gothic" pitchFamily="18"/>
              </a:rPr>
              <a:t>necessaria</a:t>
            </a:r>
            <a:r>
              <a:rPr lang="en-US" sz="1600" dirty="0">
                <a:solidFill>
                  <a:schemeClr val="tx1"/>
                </a:solidFill>
                <a:latin typeface="Century Gothic" pitchFamily="18"/>
              </a:rPr>
              <a:t>  per </a:t>
            </a:r>
            <a:r>
              <a:rPr lang="en-US" sz="1600" dirty="0" err="1">
                <a:solidFill>
                  <a:schemeClr val="tx1"/>
                </a:solidFill>
                <a:latin typeface="Century Gothic" pitchFamily="18"/>
              </a:rPr>
              <a:t>sollevarsi</a:t>
            </a:r>
            <a:r>
              <a:rPr lang="en-US" sz="1600" dirty="0">
                <a:solidFill>
                  <a:schemeClr val="tx1"/>
                </a:solidFill>
                <a:latin typeface="Century Gothic" pitchFamily="18"/>
              </a:rPr>
              <a:t> da terra secondo </a:t>
            </a:r>
            <a:r>
              <a:rPr lang="en-US" sz="1600" dirty="0" err="1">
                <a:solidFill>
                  <a:schemeClr val="tx1"/>
                </a:solidFill>
                <a:latin typeface="Century Gothic" pitchFamily="18"/>
              </a:rPr>
              <a:t>il</a:t>
            </a:r>
            <a:r>
              <a:rPr lang="en-US" sz="1600" dirty="0">
                <a:solidFill>
                  <a:schemeClr val="tx1"/>
                </a:solidFill>
                <a:latin typeface="Century Gothic" pitchFamily="18"/>
              </a:rPr>
              <a:t> principio di </a:t>
            </a:r>
            <a:r>
              <a:rPr lang="en-US" sz="1600" dirty="0" err="1">
                <a:solidFill>
                  <a:schemeClr val="tx1"/>
                </a:solidFill>
                <a:latin typeface="Century Gothic" pitchFamily="18"/>
              </a:rPr>
              <a:t>Archimede</a:t>
            </a:r>
            <a:r>
              <a:rPr lang="en-US" sz="1600" dirty="0">
                <a:solidFill>
                  <a:schemeClr val="tx1"/>
                </a:solidFill>
                <a:latin typeface="Century Gothic" pitchFamily="18"/>
              </a:rPr>
              <a:t>.</a:t>
            </a:r>
          </a:p>
          <a:p>
            <a:pPr lvl="0">
              <a:buNone/>
            </a:pPr>
            <a:r>
              <a:rPr lang="en-US" sz="1600" b="1" dirty="0" smtClean="0">
                <a:solidFill>
                  <a:schemeClr val="tx1"/>
                </a:solidFill>
                <a:latin typeface="Century Gothic" pitchFamily="18"/>
              </a:rPr>
              <a:t>      In </a:t>
            </a:r>
            <a:r>
              <a:rPr lang="en-US" sz="1600" b="1" dirty="0" err="1">
                <a:solidFill>
                  <a:schemeClr val="tx1"/>
                </a:solidFill>
                <a:latin typeface="Century Gothic" pitchFamily="18"/>
              </a:rPr>
              <a:t>passato</a:t>
            </a:r>
            <a:r>
              <a:rPr lang="en-US" sz="1600" b="1" dirty="0">
                <a:solidFill>
                  <a:schemeClr val="tx1"/>
                </a:solidFill>
                <a:latin typeface="Century Gothic" pitchFamily="18"/>
              </a:rPr>
              <a:t> </a:t>
            </a:r>
            <a:r>
              <a:rPr lang="en-US" sz="1600" dirty="0">
                <a:solidFill>
                  <a:schemeClr val="tx1"/>
                </a:solidFill>
                <a:latin typeface="Century Gothic" pitchFamily="18"/>
              </a:rPr>
              <a:t>le </a:t>
            </a:r>
            <a:r>
              <a:rPr lang="en-US" sz="1600" dirty="0" err="1">
                <a:solidFill>
                  <a:schemeClr val="tx1"/>
                </a:solidFill>
                <a:latin typeface="Century Gothic" pitchFamily="18"/>
              </a:rPr>
              <a:t>mongolfiere</a:t>
            </a:r>
            <a:r>
              <a:rPr lang="en-US" sz="1600" dirty="0">
                <a:solidFill>
                  <a:schemeClr val="tx1"/>
                </a:solidFill>
                <a:latin typeface="Century Gothic" pitchFamily="18"/>
              </a:rPr>
              <a:t> </a:t>
            </a:r>
            <a:r>
              <a:rPr lang="en-US" sz="1600" b="1" dirty="0" err="1">
                <a:solidFill>
                  <a:schemeClr val="tx1"/>
                </a:solidFill>
                <a:latin typeface="Century Gothic" pitchFamily="18"/>
              </a:rPr>
              <a:t>erano</a:t>
            </a:r>
            <a:r>
              <a:rPr lang="en-US" sz="1600" b="1" dirty="0">
                <a:solidFill>
                  <a:schemeClr val="tx1"/>
                </a:solidFill>
                <a:latin typeface="Century Gothic" pitchFamily="18"/>
              </a:rPr>
              <a:t> </a:t>
            </a:r>
            <a:r>
              <a:rPr lang="en-US" sz="1600" b="1" dirty="0" err="1">
                <a:solidFill>
                  <a:schemeClr val="tx1"/>
                </a:solidFill>
                <a:latin typeface="Century Gothic" pitchFamily="18"/>
              </a:rPr>
              <a:t>dei</a:t>
            </a:r>
            <a:r>
              <a:rPr lang="en-US" sz="1600" b="1" dirty="0">
                <a:solidFill>
                  <a:schemeClr val="tx1"/>
                </a:solidFill>
                <a:latin typeface="Century Gothic" pitchFamily="18"/>
              </a:rPr>
              <a:t> </a:t>
            </a:r>
            <a:r>
              <a:rPr lang="en-US" sz="1600" b="1" dirty="0" err="1">
                <a:solidFill>
                  <a:schemeClr val="tx1"/>
                </a:solidFill>
                <a:latin typeface="Century Gothic" pitchFamily="18"/>
              </a:rPr>
              <a:t>palloni</a:t>
            </a:r>
            <a:r>
              <a:rPr lang="en-US" sz="1600" b="1" dirty="0">
                <a:solidFill>
                  <a:schemeClr val="tx1"/>
                </a:solidFill>
                <a:latin typeface="Century Gothic" pitchFamily="18"/>
              </a:rPr>
              <a:t> ad aria </a:t>
            </a:r>
            <a:r>
              <a:rPr lang="en-US" sz="1600" b="1" dirty="0" err="1">
                <a:solidFill>
                  <a:schemeClr val="tx1"/>
                </a:solidFill>
                <a:latin typeface="Century Gothic" pitchFamily="18"/>
              </a:rPr>
              <a:t>calda</a:t>
            </a:r>
            <a:r>
              <a:rPr lang="en-US" sz="1600" b="1" dirty="0">
                <a:solidFill>
                  <a:schemeClr val="tx1"/>
                </a:solidFill>
                <a:latin typeface="Century Gothic" pitchFamily="18"/>
              </a:rPr>
              <a:t> </a:t>
            </a:r>
            <a:r>
              <a:rPr lang="en-US" sz="1600" b="1" dirty="0" err="1">
                <a:solidFill>
                  <a:schemeClr val="tx1"/>
                </a:solidFill>
                <a:latin typeface="Century Gothic" pitchFamily="18"/>
              </a:rPr>
              <a:t>senza</a:t>
            </a:r>
            <a:r>
              <a:rPr lang="en-US" sz="1600" b="1" dirty="0">
                <a:solidFill>
                  <a:schemeClr val="tx1"/>
                </a:solidFill>
                <a:latin typeface="Century Gothic" pitchFamily="18"/>
              </a:rPr>
              <a:t> </a:t>
            </a:r>
            <a:r>
              <a:rPr lang="en-US" sz="1600" b="1" dirty="0" err="1">
                <a:solidFill>
                  <a:schemeClr val="tx1"/>
                </a:solidFill>
                <a:latin typeface="Century Gothic" pitchFamily="18"/>
              </a:rPr>
              <a:t>equipaggio</a:t>
            </a:r>
            <a:r>
              <a:rPr lang="en-US" sz="1600" b="1" dirty="0">
                <a:solidFill>
                  <a:schemeClr val="tx1"/>
                </a:solidFill>
                <a:latin typeface="Century Gothic" pitchFamily="18"/>
              </a:rPr>
              <a:t> </a:t>
            </a:r>
            <a:r>
              <a:rPr lang="en-US" sz="1600" dirty="0" err="1">
                <a:solidFill>
                  <a:schemeClr val="tx1"/>
                </a:solidFill>
                <a:latin typeface="Century Gothic" pitchFamily="18"/>
              </a:rPr>
              <a:t>usati</a:t>
            </a:r>
            <a:r>
              <a:rPr lang="en-US" sz="1600" dirty="0">
                <a:solidFill>
                  <a:schemeClr val="tx1"/>
                </a:solidFill>
                <a:latin typeface="Century Gothic" pitchFamily="18"/>
              </a:rPr>
              <a:t> molto </a:t>
            </a:r>
            <a:r>
              <a:rPr lang="en-US" sz="1600" dirty="0" err="1">
                <a:solidFill>
                  <a:schemeClr val="tx1"/>
                </a:solidFill>
                <a:latin typeface="Century Gothic" pitchFamily="18"/>
              </a:rPr>
              <a:t>dai</a:t>
            </a:r>
            <a:r>
              <a:rPr lang="en-US" sz="1600" dirty="0">
                <a:solidFill>
                  <a:schemeClr val="tx1"/>
                </a:solidFill>
                <a:latin typeface="Century Gothic" pitchFamily="18"/>
              </a:rPr>
              <a:t> </a:t>
            </a:r>
            <a:r>
              <a:rPr lang="en-US" sz="1600" dirty="0" err="1">
                <a:solidFill>
                  <a:schemeClr val="tx1"/>
                </a:solidFill>
                <a:latin typeface="Century Gothic" pitchFamily="18"/>
              </a:rPr>
              <a:t>cinesi</a:t>
            </a:r>
            <a:r>
              <a:rPr lang="en-US" sz="1600" dirty="0">
                <a:solidFill>
                  <a:schemeClr val="tx1"/>
                </a:solidFill>
                <a:latin typeface="Century Gothic" pitchFamily="18"/>
              </a:rPr>
              <a:t> per </a:t>
            </a:r>
            <a:r>
              <a:rPr lang="en-US" sz="1600" dirty="0" err="1">
                <a:solidFill>
                  <a:schemeClr val="tx1"/>
                </a:solidFill>
                <a:latin typeface="Century Gothic" pitchFamily="18"/>
              </a:rPr>
              <a:t>segnalazioni</a:t>
            </a:r>
            <a:r>
              <a:rPr lang="en-US" sz="1600" dirty="0">
                <a:solidFill>
                  <a:schemeClr val="tx1"/>
                </a:solidFill>
                <a:latin typeface="Century Gothic" pitchFamily="18"/>
              </a:rPr>
              <a:t> </a:t>
            </a:r>
            <a:r>
              <a:rPr lang="en-US" sz="1600" dirty="0" err="1">
                <a:solidFill>
                  <a:schemeClr val="tx1"/>
                </a:solidFill>
                <a:latin typeface="Century Gothic" pitchFamily="18"/>
              </a:rPr>
              <a:t>militari</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erano</a:t>
            </a:r>
            <a:r>
              <a:rPr lang="en-US" sz="1600" dirty="0" smtClean="0">
                <a:solidFill>
                  <a:schemeClr val="tx1"/>
                </a:solidFill>
                <a:latin typeface="Century Gothic" pitchFamily="18"/>
              </a:rPr>
              <a:t> </a:t>
            </a:r>
            <a:r>
              <a:rPr lang="en-US" sz="1600" dirty="0" err="1">
                <a:solidFill>
                  <a:schemeClr val="tx1"/>
                </a:solidFill>
                <a:latin typeface="Century Gothic" pitchFamily="18"/>
              </a:rPr>
              <a:t>conosciute</a:t>
            </a:r>
            <a:r>
              <a:rPr lang="en-US" sz="1600" dirty="0">
                <a:solidFill>
                  <a:schemeClr val="tx1"/>
                </a:solidFill>
                <a:latin typeface="Century Gothic" pitchFamily="18"/>
              </a:rPr>
              <a:t> come </a:t>
            </a:r>
            <a:r>
              <a:rPr lang="en-US" sz="1600" dirty="0" err="1">
                <a:solidFill>
                  <a:schemeClr val="tx1"/>
                </a:solidFill>
                <a:latin typeface="Century Gothic" pitchFamily="18"/>
              </a:rPr>
              <a:t>lanterne</a:t>
            </a:r>
            <a:r>
              <a:rPr lang="en-US" sz="1600" dirty="0" smtClean="0">
                <a:solidFill>
                  <a:schemeClr val="tx1"/>
                </a:solidFill>
                <a:latin typeface="Century Gothic" pitchFamily="18"/>
              </a:rPr>
              <a:t>. </a:t>
            </a:r>
            <a:r>
              <a:rPr lang="en-US" sz="1600" b="1" dirty="0" smtClean="0">
                <a:solidFill>
                  <a:srgbClr val="00B0F0"/>
                </a:solidFill>
                <a:latin typeface="Century Gothic" pitchFamily="18"/>
              </a:rPr>
              <a:t>In the past, hot-air balloons were unmanned hot-air balloons used a lot by the Chinese for military signaling, they were known as lanterns.</a:t>
            </a:r>
            <a:endParaRPr lang="en-US" sz="1600" b="1" dirty="0">
              <a:solidFill>
                <a:srgbClr val="00B0F0"/>
              </a:solidFill>
              <a:latin typeface="Century Gothic" pitchFamily="18"/>
            </a:endParaRPr>
          </a:p>
          <a:p>
            <a:pPr lvl="0">
              <a:buNone/>
            </a:pPr>
            <a:r>
              <a:rPr lang="en-US" sz="1600" dirty="0" smtClean="0">
                <a:solidFill>
                  <a:schemeClr val="tx1"/>
                </a:solidFill>
                <a:latin typeface="Century Gothic" pitchFamily="18"/>
              </a:rPr>
              <a:t>      </a:t>
            </a:r>
            <a:r>
              <a:rPr lang="en-US" sz="1600" b="1" dirty="0" smtClean="0">
                <a:solidFill>
                  <a:schemeClr val="tx1"/>
                </a:solidFill>
                <a:latin typeface="Century Gothic" pitchFamily="18"/>
              </a:rPr>
              <a:t>Il </a:t>
            </a:r>
            <a:r>
              <a:rPr lang="en-US" sz="1600" b="1" dirty="0">
                <a:solidFill>
                  <a:schemeClr val="tx1"/>
                </a:solidFill>
                <a:latin typeface="Century Gothic" pitchFamily="18"/>
              </a:rPr>
              <a:t>primo </a:t>
            </a:r>
            <a:r>
              <a:rPr lang="en-US" sz="1600" b="1" dirty="0" err="1">
                <a:solidFill>
                  <a:schemeClr val="tx1"/>
                </a:solidFill>
                <a:latin typeface="Century Gothic" pitchFamily="18"/>
              </a:rPr>
              <a:t>volo</a:t>
            </a:r>
            <a:r>
              <a:rPr lang="en-US" sz="1600" b="1" dirty="0">
                <a:solidFill>
                  <a:schemeClr val="tx1"/>
                </a:solidFill>
                <a:latin typeface="Century Gothic" pitchFamily="18"/>
              </a:rPr>
              <a:t> </a:t>
            </a:r>
            <a:r>
              <a:rPr lang="en-US" sz="1600" dirty="0" err="1">
                <a:solidFill>
                  <a:schemeClr val="tx1"/>
                </a:solidFill>
                <a:latin typeface="Century Gothic" pitchFamily="18"/>
              </a:rPr>
              <a:t>documentato</a:t>
            </a:r>
            <a:r>
              <a:rPr lang="en-US" sz="1600" dirty="0">
                <a:solidFill>
                  <a:schemeClr val="tx1"/>
                </a:solidFill>
                <a:latin typeface="Century Gothic" pitchFamily="18"/>
              </a:rPr>
              <a:t> di un </a:t>
            </a:r>
            <a:r>
              <a:rPr lang="en-US" sz="1600" dirty="0" err="1">
                <a:solidFill>
                  <a:schemeClr val="tx1"/>
                </a:solidFill>
                <a:latin typeface="Century Gothic" pitchFamily="18"/>
              </a:rPr>
              <a:t>pallone</a:t>
            </a:r>
            <a:r>
              <a:rPr lang="en-US" sz="1600" dirty="0">
                <a:solidFill>
                  <a:schemeClr val="tx1"/>
                </a:solidFill>
                <a:latin typeface="Century Gothic" pitchFamily="18"/>
              </a:rPr>
              <a:t> ad aria </a:t>
            </a:r>
            <a:r>
              <a:rPr lang="en-US" sz="1600" dirty="0" err="1">
                <a:solidFill>
                  <a:schemeClr val="tx1"/>
                </a:solidFill>
                <a:latin typeface="Century Gothic" pitchFamily="18"/>
              </a:rPr>
              <a:t>calda</a:t>
            </a:r>
            <a:r>
              <a:rPr lang="en-US" sz="1600" dirty="0">
                <a:solidFill>
                  <a:schemeClr val="tx1"/>
                </a:solidFill>
                <a:latin typeface="Century Gothic" pitchFamily="18"/>
              </a:rPr>
              <a:t> </a:t>
            </a:r>
            <a:r>
              <a:rPr lang="en-US" sz="1600" dirty="0" err="1">
                <a:solidFill>
                  <a:schemeClr val="tx1"/>
                </a:solidFill>
                <a:latin typeface="Century Gothic" pitchFamily="18"/>
              </a:rPr>
              <a:t>avvenne</a:t>
            </a:r>
            <a:r>
              <a:rPr lang="en-US" sz="1600" dirty="0">
                <a:solidFill>
                  <a:schemeClr val="tx1"/>
                </a:solidFill>
                <a:latin typeface="Century Gothic" pitchFamily="18"/>
              </a:rPr>
              <a:t> l'8 </a:t>
            </a:r>
            <a:r>
              <a:rPr lang="en-US" sz="1600" dirty="0" err="1">
                <a:solidFill>
                  <a:schemeClr val="tx1"/>
                </a:solidFill>
                <a:latin typeface="Century Gothic" pitchFamily="18"/>
              </a:rPr>
              <a:t>agosto</a:t>
            </a:r>
            <a:r>
              <a:rPr lang="en-US" sz="1600" dirty="0">
                <a:solidFill>
                  <a:schemeClr val="tx1"/>
                </a:solidFill>
                <a:latin typeface="Century Gothic" pitchFamily="18"/>
              </a:rPr>
              <a:t> del </a:t>
            </a:r>
            <a:r>
              <a:rPr lang="en-US" sz="1600" b="1" dirty="0">
                <a:solidFill>
                  <a:schemeClr val="tx1"/>
                </a:solidFill>
                <a:latin typeface="Century Gothic" pitchFamily="18"/>
              </a:rPr>
              <a:t>1709</a:t>
            </a:r>
            <a:r>
              <a:rPr lang="en-US" sz="1600" dirty="0">
                <a:solidFill>
                  <a:schemeClr val="tx1"/>
                </a:solidFill>
                <a:latin typeface="Century Gothic" pitchFamily="18"/>
              </a:rPr>
              <a:t> a </a:t>
            </a:r>
            <a:r>
              <a:rPr lang="en-US" sz="1600" dirty="0" err="1">
                <a:solidFill>
                  <a:schemeClr val="tx1"/>
                </a:solidFill>
                <a:latin typeface="Century Gothic" pitchFamily="18"/>
              </a:rPr>
              <a:t>Lisbona</a:t>
            </a:r>
            <a:r>
              <a:rPr lang="en-US" sz="1600" dirty="0">
                <a:solidFill>
                  <a:schemeClr val="tx1"/>
                </a:solidFill>
                <a:latin typeface="Century Gothic" pitchFamily="18"/>
              </a:rPr>
              <a:t>. Il </a:t>
            </a:r>
            <a:r>
              <a:rPr lang="en-US" sz="1600" dirty="0" err="1">
                <a:solidFill>
                  <a:schemeClr val="tx1"/>
                </a:solidFill>
                <a:latin typeface="Century Gothic" pitchFamily="18"/>
              </a:rPr>
              <a:t>portogese</a:t>
            </a:r>
            <a:r>
              <a:rPr lang="en-US" sz="1600" dirty="0">
                <a:solidFill>
                  <a:schemeClr val="tx1"/>
                </a:solidFill>
                <a:latin typeface="Century Gothic" pitchFamily="18"/>
              </a:rPr>
              <a:t> </a:t>
            </a:r>
            <a:r>
              <a:rPr lang="en-US" sz="1600" dirty="0" err="1">
                <a:solidFill>
                  <a:schemeClr val="tx1"/>
                </a:solidFill>
                <a:latin typeface="Century Gothic" pitchFamily="18"/>
              </a:rPr>
              <a:t>Gusmao</a:t>
            </a:r>
            <a:r>
              <a:rPr lang="en-US" sz="1600" dirty="0">
                <a:solidFill>
                  <a:schemeClr val="tx1"/>
                </a:solidFill>
                <a:latin typeface="Century Gothic" pitchFamily="18"/>
              </a:rPr>
              <a:t> </a:t>
            </a:r>
            <a:r>
              <a:rPr lang="en-US" sz="1600" dirty="0" err="1">
                <a:solidFill>
                  <a:schemeClr val="tx1"/>
                </a:solidFill>
                <a:latin typeface="Century Gothic" pitchFamily="18"/>
              </a:rPr>
              <a:t>riuscì</a:t>
            </a:r>
            <a:r>
              <a:rPr lang="en-US" sz="1600" dirty="0">
                <a:solidFill>
                  <a:schemeClr val="tx1"/>
                </a:solidFill>
                <a:latin typeface="Century Gothic" pitchFamily="18"/>
              </a:rPr>
              <a:t> a far </a:t>
            </a:r>
            <a:r>
              <a:rPr lang="en-US" sz="1600" dirty="0" err="1">
                <a:solidFill>
                  <a:schemeClr val="tx1"/>
                </a:solidFill>
                <a:latin typeface="Century Gothic" pitchFamily="18"/>
              </a:rPr>
              <a:t>decollare</a:t>
            </a:r>
            <a:r>
              <a:rPr lang="en-US" sz="1600" dirty="0">
                <a:solidFill>
                  <a:schemeClr val="tx1"/>
                </a:solidFill>
                <a:latin typeface="Century Gothic" pitchFamily="18"/>
              </a:rPr>
              <a:t> un piccolo </a:t>
            </a:r>
            <a:r>
              <a:rPr lang="en-US" sz="1600" dirty="0" err="1">
                <a:solidFill>
                  <a:schemeClr val="tx1"/>
                </a:solidFill>
                <a:latin typeface="Century Gothic" pitchFamily="18"/>
              </a:rPr>
              <a:t>pallone</a:t>
            </a:r>
            <a:r>
              <a:rPr lang="en-US" sz="1600" dirty="0">
                <a:solidFill>
                  <a:schemeClr val="tx1"/>
                </a:solidFill>
                <a:latin typeface="Century Gothic" pitchFamily="18"/>
              </a:rPr>
              <a:t> </a:t>
            </a:r>
            <a:r>
              <a:rPr lang="en-US" sz="1600" dirty="0" err="1">
                <a:solidFill>
                  <a:schemeClr val="tx1"/>
                </a:solidFill>
                <a:latin typeface="Century Gothic" pitchFamily="18"/>
              </a:rPr>
              <a:t>fatto</a:t>
            </a:r>
            <a:r>
              <a:rPr lang="en-US" sz="1600" dirty="0">
                <a:solidFill>
                  <a:schemeClr val="tx1"/>
                </a:solidFill>
                <a:latin typeface="Century Gothic" pitchFamily="18"/>
              </a:rPr>
              <a:t> di carta </a:t>
            </a:r>
            <a:r>
              <a:rPr lang="en-US" sz="1600" dirty="0" err="1">
                <a:solidFill>
                  <a:schemeClr val="tx1"/>
                </a:solidFill>
                <a:latin typeface="Century Gothic" pitchFamily="18"/>
              </a:rPr>
              <a:t>piena</a:t>
            </a:r>
            <a:r>
              <a:rPr lang="en-US" sz="1600" dirty="0">
                <a:solidFill>
                  <a:schemeClr val="tx1"/>
                </a:solidFill>
                <a:latin typeface="Century Gothic" pitchFamily="18"/>
              </a:rPr>
              <a:t> </a:t>
            </a:r>
            <a:r>
              <a:rPr lang="en-US" sz="1600" dirty="0" err="1">
                <a:solidFill>
                  <a:schemeClr val="tx1"/>
                </a:solidFill>
                <a:latin typeface="Century Gothic" pitchFamily="18"/>
              </a:rPr>
              <a:t>d'aria</a:t>
            </a:r>
            <a:r>
              <a:rPr lang="en-US" sz="1600" dirty="0">
                <a:solidFill>
                  <a:schemeClr val="tx1"/>
                </a:solidFill>
                <a:latin typeface="Century Gothic" pitchFamily="18"/>
              </a:rPr>
              <a:t> </a:t>
            </a:r>
            <a:r>
              <a:rPr lang="en-US" sz="1600" dirty="0" err="1">
                <a:solidFill>
                  <a:schemeClr val="tx1"/>
                </a:solidFill>
                <a:latin typeface="Century Gothic" pitchFamily="18"/>
              </a:rPr>
              <a:t>calda</a:t>
            </a:r>
            <a:r>
              <a:rPr lang="en-US" sz="1600" dirty="0">
                <a:solidFill>
                  <a:schemeClr val="tx1"/>
                </a:solidFill>
                <a:latin typeface="Century Gothic" pitchFamily="18"/>
              </a:rPr>
              <a:t> a circa </a:t>
            </a:r>
            <a:r>
              <a:rPr lang="en-US" sz="1600" dirty="0" err="1">
                <a:solidFill>
                  <a:schemeClr val="tx1"/>
                </a:solidFill>
                <a:latin typeface="Century Gothic" pitchFamily="18"/>
              </a:rPr>
              <a:t>quattro</a:t>
            </a:r>
            <a:r>
              <a:rPr lang="en-US" sz="1600" dirty="0">
                <a:solidFill>
                  <a:schemeClr val="tx1"/>
                </a:solidFill>
                <a:latin typeface="Century Gothic" pitchFamily="18"/>
              </a:rPr>
              <a:t> </a:t>
            </a:r>
            <a:r>
              <a:rPr lang="en-US" sz="1600" dirty="0" err="1">
                <a:solidFill>
                  <a:schemeClr val="tx1"/>
                </a:solidFill>
                <a:latin typeface="Century Gothic" pitchFamily="18"/>
              </a:rPr>
              <a:t>metri</a:t>
            </a:r>
            <a:r>
              <a:rPr lang="en-US" sz="1600" dirty="0">
                <a:solidFill>
                  <a:schemeClr val="tx1"/>
                </a:solidFill>
                <a:latin typeface="Century Gothic" pitchFamily="18"/>
              </a:rPr>
              <a:t> dal </a:t>
            </a:r>
            <a:r>
              <a:rPr lang="en-US" sz="1600" dirty="0" err="1">
                <a:solidFill>
                  <a:schemeClr val="tx1"/>
                </a:solidFill>
                <a:latin typeface="Century Gothic" pitchFamily="18"/>
              </a:rPr>
              <a:t>suolo</a:t>
            </a:r>
            <a:r>
              <a:rPr lang="en-US" sz="1600" dirty="0" smtClean="0">
                <a:solidFill>
                  <a:schemeClr val="tx1"/>
                </a:solidFill>
                <a:latin typeface="Century Gothic" pitchFamily="18"/>
              </a:rPr>
              <a:t>. </a:t>
            </a:r>
            <a:r>
              <a:rPr lang="en-US" sz="1600" b="1" dirty="0" smtClean="0">
                <a:solidFill>
                  <a:srgbClr val="00B0F0"/>
                </a:solidFill>
                <a:latin typeface="Century Gothic" pitchFamily="18"/>
              </a:rPr>
              <a:t>The first documented flight of a hot air balloon took place on 8 August 1709 in Lisbon. the first ascertained flight of a balloon capable of carrying people took place on 19 October 1783 in Paris, the balloon used hot air to fly and was created by Montgolfier</a:t>
            </a:r>
            <a:endParaRPr lang="en-US" sz="1600" b="1" dirty="0" smtClean="0">
              <a:solidFill>
                <a:srgbClr val="00B0F0"/>
              </a:solidFill>
              <a:latin typeface="Century Gothic" pitchFamily="18"/>
            </a:endParaRPr>
          </a:p>
          <a:p>
            <a:pPr lvl="0">
              <a:buNone/>
            </a:pPr>
            <a:r>
              <a:rPr lang="en-US" sz="1600" dirty="0" smtClean="0">
                <a:solidFill>
                  <a:schemeClr val="tx1"/>
                </a:solidFill>
                <a:latin typeface="Century Gothic" pitchFamily="18"/>
              </a:rPr>
              <a:t>      </a:t>
            </a:r>
            <a:r>
              <a:rPr lang="en-US" sz="1600" dirty="0" smtClean="0">
                <a:solidFill>
                  <a:schemeClr val="tx1"/>
                </a:solidFill>
                <a:latin typeface="Century Gothic" pitchFamily="18"/>
              </a:rPr>
              <a:t>In </a:t>
            </a:r>
            <a:r>
              <a:rPr lang="en-US" sz="1600" dirty="0" err="1">
                <a:solidFill>
                  <a:schemeClr val="tx1"/>
                </a:solidFill>
                <a:latin typeface="Century Gothic" pitchFamily="18"/>
              </a:rPr>
              <a:t>seguito</a:t>
            </a:r>
            <a:r>
              <a:rPr lang="en-US" sz="1600" dirty="0">
                <a:solidFill>
                  <a:schemeClr val="tx1"/>
                </a:solidFill>
                <a:latin typeface="Century Gothic" pitchFamily="18"/>
              </a:rPr>
              <a:t> </a:t>
            </a:r>
            <a:r>
              <a:rPr lang="en-US" sz="1600" dirty="0" err="1">
                <a:solidFill>
                  <a:schemeClr val="tx1"/>
                </a:solidFill>
                <a:latin typeface="Century Gothic" pitchFamily="18"/>
              </a:rPr>
              <a:t>queste</a:t>
            </a:r>
            <a:r>
              <a:rPr lang="en-US" sz="1600" dirty="0">
                <a:solidFill>
                  <a:schemeClr val="tx1"/>
                </a:solidFill>
                <a:latin typeface="Century Gothic" pitchFamily="18"/>
              </a:rPr>
              <a:t> </a:t>
            </a:r>
            <a:r>
              <a:rPr lang="en-US" sz="1600" dirty="0" err="1">
                <a:solidFill>
                  <a:schemeClr val="tx1"/>
                </a:solidFill>
                <a:latin typeface="Century Gothic" pitchFamily="18"/>
              </a:rPr>
              <a:t>lanterne</a:t>
            </a:r>
            <a:r>
              <a:rPr lang="en-US" sz="1600" dirty="0">
                <a:solidFill>
                  <a:schemeClr val="tx1"/>
                </a:solidFill>
                <a:latin typeface="Century Gothic" pitchFamily="18"/>
              </a:rPr>
              <a:t> </a:t>
            </a:r>
            <a:r>
              <a:rPr lang="en-US" sz="1600" dirty="0" err="1">
                <a:solidFill>
                  <a:schemeClr val="tx1"/>
                </a:solidFill>
                <a:latin typeface="Century Gothic" pitchFamily="18"/>
              </a:rPr>
              <a:t>vennero</a:t>
            </a:r>
            <a:r>
              <a:rPr lang="en-US" sz="1600" dirty="0">
                <a:solidFill>
                  <a:schemeClr val="tx1"/>
                </a:solidFill>
                <a:latin typeface="Century Gothic" pitchFamily="18"/>
              </a:rPr>
              <a:t> </a:t>
            </a:r>
            <a:r>
              <a:rPr lang="en-US" sz="1600" dirty="0" err="1">
                <a:solidFill>
                  <a:schemeClr val="tx1"/>
                </a:solidFill>
                <a:latin typeface="Century Gothic" pitchFamily="18"/>
              </a:rPr>
              <a:t>migliorate</a:t>
            </a:r>
            <a:r>
              <a:rPr lang="en-US" sz="1600" dirty="0">
                <a:solidFill>
                  <a:schemeClr val="tx1"/>
                </a:solidFill>
                <a:latin typeface="Century Gothic" pitchFamily="18"/>
              </a:rPr>
              <a:t> e vi </a:t>
            </a:r>
            <a:r>
              <a:rPr lang="en-US" sz="1600" dirty="0" err="1">
                <a:solidFill>
                  <a:schemeClr val="tx1"/>
                </a:solidFill>
                <a:latin typeface="Century Gothic" pitchFamily="18"/>
              </a:rPr>
              <a:t>venne</a:t>
            </a:r>
            <a:r>
              <a:rPr lang="en-US" sz="1600" dirty="0">
                <a:solidFill>
                  <a:schemeClr val="tx1"/>
                </a:solidFill>
                <a:latin typeface="Century Gothic" pitchFamily="18"/>
              </a:rPr>
              <a:t> </a:t>
            </a:r>
            <a:r>
              <a:rPr lang="en-US" sz="1600" dirty="0" err="1">
                <a:solidFill>
                  <a:schemeClr val="tx1"/>
                </a:solidFill>
                <a:latin typeface="Century Gothic" pitchFamily="18"/>
              </a:rPr>
              <a:t>aggiunto</a:t>
            </a:r>
            <a:r>
              <a:rPr lang="en-US" sz="1600" dirty="0">
                <a:solidFill>
                  <a:schemeClr val="tx1"/>
                </a:solidFill>
                <a:latin typeface="Century Gothic" pitchFamily="18"/>
              </a:rPr>
              <a:t> un </a:t>
            </a:r>
            <a:r>
              <a:rPr lang="en-US" sz="1600" dirty="0" err="1">
                <a:solidFill>
                  <a:schemeClr val="tx1"/>
                </a:solidFill>
                <a:latin typeface="Century Gothic" pitchFamily="18"/>
              </a:rPr>
              <a:t>equipaggio;il</a:t>
            </a:r>
            <a:r>
              <a:rPr lang="en-US" sz="1600" dirty="0">
                <a:solidFill>
                  <a:schemeClr val="tx1"/>
                </a:solidFill>
                <a:latin typeface="Century Gothic" pitchFamily="18"/>
              </a:rPr>
              <a:t> primo </a:t>
            </a:r>
            <a:r>
              <a:rPr lang="en-US" sz="1600" dirty="0" err="1">
                <a:solidFill>
                  <a:schemeClr val="tx1"/>
                </a:solidFill>
                <a:latin typeface="Century Gothic" pitchFamily="18"/>
              </a:rPr>
              <a:t>volo</a:t>
            </a:r>
            <a:r>
              <a:rPr lang="en-US" sz="1600" dirty="0">
                <a:solidFill>
                  <a:schemeClr val="tx1"/>
                </a:solidFill>
                <a:latin typeface="Century Gothic" pitchFamily="18"/>
              </a:rPr>
              <a:t> </a:t>
            </a:r>
            <a:r>
              <a:rPr lang="en-US" sz="1600" dirty="0" err="1">
                <a:solidFill>
                  <a:schemeClr val="tx1"/>
                </a:solidFill>
                <a:latin typeface="Century Gothic" pitchFamily="18"/>
              </a:rPr>
              <a:t>accertato</a:t>
            </a:r>
            <a:r>
              <a:rPr lang="en-US" sz="1600" dirty="0">
                <a:solidFill>
                  <a:schemeClr val="tx1"/>
                </a:solidFill>
                <a:latin typeface="Century Gothic" pitchFamily="18"/>
              </a:rPr>
              <a:t> di un </a:t>
            </a:r>
            <a:r>
              <a:rPr lang="en-US" sz="1600" dirty="0" err="1">
                <a:solidFill>
                  <a:schemeClr val="tx1"/>
                </a:solidFill>
                <a:latin typeface="Century Gothic" pitchFamily="18"/>
              </a:rPr>
              <a:t>pallone</a:t>
            </a:r>
            <a:r>
              <a:rPr lang="en-US" sz="1600" dirty="0">
                <a:solidFill>
                  <a:schemeClr val="tx1"/>
                </a:solidFill>
                <a:latin typeface="Century Gothic" pitchFamily="18"/>
              </a:rPr>
              <a:t> </a:t>
            </a:r>
            <a:r>
              <a:rPr lang="en-US" sz="1600" dirty="0" err="1">
                <a:solidFill>
                  <a:schemeClr val="tx1"/>
                </a:solidFill>
                <a:latin typeface="Century Gothic" pitchFamily="18"/>
              </a:rPr>
              <a:t>capace</a:t>
            </a:r>
            <a:r>
              <a:rPr lang="en-US" sz="1600" dirty="0">
                <a:solidFill>
                  <a:schemeClr val="tx1"/>
                </a:solidFill>
                <a:latin typeface="Century Gothic" pitchFamily="18"/>
              </a:rPr>
              <a:t> di </a:t>
            </a:r>
            <a:r>
              <a:rPr lang="en-US" sz="1600" dirty="0" err="1">
                <a:solidFill>
                  <a:schemeClr val="tx1"/>
                </a:solidFill>
                <a:latin typeface="Century Gothic" pitchFamily="18"/>
              </a:rPr>
              <a:t>portare</a:t>
            </a:r>
            <a:r>
              <a:rPr lang="en-US" sz="1600" dirty="0">
                <a:solidFill>
                  <a:schemeClr val="tx1"/>
                </a:solidFill>
                <a:latin typeface="Century Gothic" pitchFamily="18"/>
              </a:rPr>
              <a:t> </a:t>
            </a:r>
            <a:r>
              <a:rPr lang="en-US" sz="1600" dirty="0" err="1">
                <a:solidFill>
                  <a:schemeClr val="tx1"/>
                </a:solidFill>
                <a:latin typeface="Century Gothic" pitchFamily="18"/>
              </a:rPr>
              <a:t>persone</a:t>
            </a:r>
            <a:r>
              <a:rPr lang="en-US" sz="1600" dirty="0">
                <a:solidFill>
                  <a:schemeClr val="tx1"/>
                </a:solidFill>
                <a:latin typeface="Century Gothic" pitchFamily="18"/>
              </a:rPr>
              <a:t> </a:t>
            </a:r>
            <a:r>
              <a:rPr lang="en-US" sz="1600" dirty="0" err="1">
                <a:solidFill>
                  <a:schemeClr val="tx1"/>
                </a:solidFill>
                <a:latin typeface="Century Gothic" pitchFamily="18"/>
              </a:rPr>
              <a:t>avvenne</a:t>
            </a:r>
            <a:r>
              <a:rPr lang="en-US" sz="1600" dirty="0">
                <a:solidFill>
                  <a:schemeClr val="tx1"/>
                </a:solidFill>
                <a:latin typeface="Century Gothic" pitchFamily="18"/>
              </a:rPr>
              <a:t> </a:t>
            </a:r>
            <a:r>
              <a:rPr lang="en-US" sz="1600" dirty="0" err="1">
                <a:solidFill>
                  <a:schemeClr val="tx1"/>
                </a:solidFill>
                <a:latin typeface="Century Gothic" pitchFamily="18"/>
              </a:rPr>
              <a:t>il</a:t>
            </a:r>
            <a:r>
              <a:rPr lang="en-US" sz="1600" dirty="0">
                <a:solidFill>
                  <a:schemeClr val="tx1"/>
                </a:solidFill>
                <a:latin typeface="Century Gothic" pitchFamily="18"/>
              </a:rPr>
              <a:t> 19 </a:t>
            </a:r>
            <a:r>
              <a:rPr lang="en-US" sz="1600" dirty="0" err="1">
                <a:solidFill>
                  <a:schemeClr val="tx1"/>
                </a:solidFill>
                <a:latin typeface="Century Gothic" pitchFamily="18"/>
              </a:rPr>
              <a:t>ottobe</a:t>
            </a:r>
            <a:r>
              <a:rPr lang="en-US" sz="1600" dirty="0">
                <a:solidFill>
                  <a:schemeClr val="tx1"/>
                </a:solidFill>
                <a:latin typeface="Century Gothic" pitchFamily="18"/>
              </a:rPr>
              <a:t> </a:t>
            </a:r>
            <a:r>
              <a:rPr lang="en-US" sz="1600" b="1" dirty="0">
                <a:solidFill>
                  <a:schemeClr val="tx1"/>
                </a:solidFill>
                <a:latin typeface="Century Gothic" pitchFamily="18"/>
              </a:rPr>
              <a:t>1783 a </a:t>
            </a:r>
            <a:r>
              <a:rPr lang="en-US" sz="1600" b="1" dirty="0" err="1" smtClean="0">
                <a:solidFill>
                  <a:schemeClr val="tx1"/>
                </a:solidFill>
                <a:latin typeface="Century Gothic" pitchFamily="18"/>
              </a:rPr>
              <a:t>Parigi</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il</a:t>
            </a:r>
            <a:r>
              <a:rPr lang="en-US" sz="1600" dirty="0" smtClean="0">
                <a:solidFill>
                  <a:schemeClr val="tx1"/>
                </a:solidFill>
                <a:latin typeface="Century Gothic" pitchFamily="18"/>
              </a:rPr>
              <a:t> </a:t>
            </a:r>
            <a:r>
              <a:rPr lang="en-US" sz="1600" dirty="0" err="1">
                <a:solidFill>
                  <a:schemeClr val="tx1"/>
                </a:solidFill>
                <a:latin typeface="Century Gothic" pitchFamily="18"/>
              </a:rPr>
              <a:t>pallone</a:t>
            </a:r>
            <a:r>
              <a:rPr lang="en-US" sz="1600" dirty="0">
                <a:solidFill>
                  <a:schemeClr val="tx1"/>
                </a:solidFill>
                <a:latin typeface="Century Gothic" pitchFamily="18"/>
              </a:rPr>
              <a:t> </a:t>
            </a:r>
            <a:r>
              <a:rPr lang="en-US" sz="1600" dirty="0" err="1">
                <a:solidFill>
                  <a:schemeClr val="tx1"/>
                </a:solidFill>
                <a:latin typeface="Century Gothic" pitchFamily="18"/>
              </a:rPr>
              <a:t>usava</a:t>
            </a:r>
            <a:r>
              <a:rPr lang="en-US" sz="1600" dirty="0">
                <a:solidFill>
                  <a:schemeClr val="tx1"/>
                </a:solidFill>
                <a:latin typeface="Century Gothic" pitchFamily="18"/>
              </a:rPr>
              <a:t> aria </a:t>
            </a:r>
            <a:r>
              <a:rPr lang="en-US" sz="1600" dirty="0" err="1">
                <a:solidFill>
                  <a:schemeClr val="tx1"/>
                </a:solidFill>
                <a:latin typeface="Century Gothic" pitchFamily="18"/>
              </a:rPr>
              <a:t>calda</a:t>
            </a:r>
            <a:r>
              <a:rPr lang="en-US" sz="1600" dirty="0">
                <a:solidFill>
                  <a:schemeClr val="tx1"/>
                </a:solidFill>
                <a:latin typeface="Century Gothic" pitchFamily="18"/>
              </a:rPr>
              <a:t> per </a:t>
            </a:r>
            <a:r>
              <a:rPr lang="en-US" sz="1600" dirty="0" err="1">
                <a:solidFill>
                  <a:schemeClr val="tx1"/>
                </a:solidFill>
                <a:latin typeface="Century Gothic" pitchFamily="18"/>
              </a:rPr>
              <a:t>volare</a:t>
            </a:r>
            <a:r>
              <a:rPr lang="en-US" sz="1600" dirty="0">
                <a:solidFill>
                  <a:schemeClr val="tx1"/>
                </a:solidFill>
                <a:latin typeface="Century Gothic" pitchFamily="18"/>
              </a:rPr>
              <a:t> e </a:t>
            </a:r>
            <a:r>
              <a:rPr lang="en-US" sz="1600" dirty="0" err="1">
                <a:solidFill>
                  <a:schemeClr val="tx1"/>
                </a:solidFill>
                <a:latin typeface="Century Gothic" pitchFamily="18"/>
              </a:rPr>
              <a:t>venne</a:t>
            </a:r>
            <a:r>
              <a:rPr lang="en-US" sz="1600" dirty="0">
                <a:solidFill>
                  <a:schemeClr val="tx1"/>
                </a:solidFill>
                <a:latin typeface="Century Gothic" pitchFamily="18"/>
              </a:rPr>
              <a:t> </a:t>
            </a:r>
            <a:r>
              <a:rPr lang="en-US" sz="1600" dirty="0" err="1">
                <a:solidFill>
                  <a:schemeClr val="tx1"/>
                </a:solidFill>
                <a:latin typeface="Century Gothic" pitchFamily="18"/>
              </a:rPr>
              <a:t>creato</a:t>
            </a:r>
            <a:r>
              <a:rPr lang="en-US" sz="1600" dirty="0">
                <a:solidFill>
                  <a:schemeClr val="tx1"/>
                </a:solidFill>
                <a:latin typeface="Century Gothic" pitchFamily="18"/>
              </a:rPr>
              <a:t> da </a:t>
            </a:r>
            <a:r>
              <a:rPr lang="en-US" sz="1600" b="1" dirty="0">
                <a:solidFill>
                  <a:schemeClr val="tx1"/>
                </a:solidFill>
                <a:latin typeface="Century Gothic" pitchFamily="18"/>
              </a:rPr>
              <a:t>Montgolfier</a:t>
            </a:r>
            <a:r>
              <a:rPr lang="en-US" sz="1600" dirty="0">
                <a:solidFill>
                  <a:schemeClr val="tx1"/>
                </a:solidFill>
                <a:latin typeface="Century Gothic" pitchFamily="18"/>
              </a:rPr>
              <a:t> (da cui </a:t>
            </a:r>
            <a:r>
              <a:rPr lang="en-US" sz="1600" dirty="0" err="1">
                <a:solidFill>
                  <a:schemeClr val="tx1"/>
                </a:solidFill>
                <a:latin typeface="Century Gothic" pitchFamily="18"/>
              </a:rPr>
              <a:t>il</a:t>
            </a:r>
            <a:r>
              <a:rPr lang="en-US" sz="1600" dirty="0">
                <a:solidFill>
                  <a:schemeClr val="tx1"/>
                </a:solidFill>
                <a:latin typeface="Century Gothic" pitchFamily="18"/>
              </a:rPr>
              <a:t> </a:t>
            </a:r>
            <a:r>
              <a:rPr lang="en-US" sz="1600" dirty="0" err="1">
                <a:solidFill>
                  <a:schemeClr val="tx1"/>
                </a:solidFill>
                <a:latin typeface="Century Gothic" pitchFamily="18"/>
              </a:rPr>
              <a:t>nome</a:t>
            </a:r>
            <a:r>
              <a:rPr lang="en-US" sz="1600" dirty="0">
                <a:solidFill>
                  <a:schemeClr val="tx1"/>
                </a:solidFill>
                <a:latin typeface="Century Gothic" pitchFamily="18"/>
              </a:rPr>
              <a:t> </a:t>
            </a:r>
            <a:r>
              <a:rPr lang="en-US" sz="1600" dirty="0" err="1">
                <a:solidFill>
                  <a:schemeClr val="tx1"/>
                </a:solidFill>
                <a:latin typeface="Century Gothic" pitchFamily="18"/>
              </a:rPr>
              <a:t>mongolfiera</a:t>
            </a:r>
            <a:r>
              <a:rPr lang="en-US" sz="1600" dirty="0">
                <a:solidFill>
                  <a:schemeClr val="tx1"/>
                </a:solidFill>
                <a:latin typeface="Century Gothic" pitchFamily="18"/>
              </a:rPr>
              <a:t>). In </a:t>
            </a:r>
            <a:r>
              <a:rPr lang="en-US" sz="1600" dirty="0" err="1">
                <a:solidFill>
                  <a:schemeClr val="tx1"/>
                </a:solidFill>
                <a:latin typeface="Century Gothic" pitchFamily="18"/>
              </a:rPr>
              <a:t>quell'occasione</a:t>
            </a:r>
            <a:r>
              <a:rPr lang="en-US" sz="1600" dirty="0">
                <a:solidFill>
                  <a:schemeClr val="tx1"/>
                </a:solidFill>
                <a:latin typeface="Century Gothic" pitchFamily="18"/>
              </a:rPr>
              <a:t> </a:t>
            </a:r>
            <a:r>
              <a:rPr lang="en-US" sz="1600" dirty="0" err="1">
                <a:solidFill>
                  <a:schemeClr val="tx1"/>
                </a:solidFill>
                <a:latin typeface="Century Gothic" pitchFamily="18"/>
              </a:rPr>
              <a:t>il</a:t>
            </a:r>
            <a:r>
              <a:rPr lang="en-US" sz="1600" dirty="0">
                <a:solidFill>
                  <a:schemeClr val="tx1"/>
                </a:solidFill>
                <a:latin typeface="Century Gothic" pitchFamily="18"/>
              </a:rPr>
              <a:t> </a:t>
            </a:r>
            <a:r>
              <a:rPr lang="en-US" sz="1600" dirty="0" err="1">
                <a:solidFill>
                  <a:schemeClr val="tx1"/>
                </a:solidFill>
                <a:latin typeface="Century Gothic" pitchFamily="18"/>
              </a:rPr>
              <a:t>pallone</a:t>
            </a:r>
            <a:r>
              <a:rPr lang="en-US" sz="1600" dirty="0">
                <a:solidFill>
                  <a:schemeClr val="tx1"/>
                </a:solidFill>
                <a:latin typeface="Century Gothic" pitchFamily="18"/>
              </a:rPr>
              <a:t> era </a:t>
            </a:r>
            <a:r>
              <a:rPr lang="en-US" sz="1600" dirty="0" err="1" smtClean="0">
                <a:solidFill>
                  <a:schemeClr val="tx1"/>
                </a:solidFill>
                <a:latin typeface="Century Gothic" pitchFamily="18"/>
              </a:rPr>
              <a:t>vincolato</a:t>
            </a:r>
            <a:r>
              <a:rPr lang="en-US" sz="1600" dirty="0" smtClean="0">
                <a:solidFill>
                  <a:schemeClr val="tx1"/>
                </a:solidFill>
                <a:latin typeface="Century Gothic" pitchFamily="18"/>
              </a:rPr>
              <a:t> </a:t>
            </a:r>
            <a:r>
              <a:rPr lang="en-US" sz="1600" dirty="0">
                <a:solidFill>
                  <a:schemeClr val="tx1"/>
                </a:solidFill>
                <a:latin typeface="Century Gothic" pitchFamily="18"/>
              </a:rPr>
              <a:t>a terra e </a:t>
            </a:r>
            <a:r>
              <a:rPr lang="en-US" sz="1600" dirty="0" err="1">
                <a:solidFill>
                  <a:schemeClr val="tx1"/>
                </a:solidFill>
                <a:latin typeface="Century Gothic" pitchFamily="18"/>
              </a:rPr>
              <a:t>portava</a:t>
            </a:r>
            <a:r>
              <a:rPr lang="en-US" sz="1600" dirty="0">
                <a:solidFill>
                  <a:schemeClr val="tx1"/>
                </a:solidFill>
                <a:latin typeface="Century Gothic" pitchFamily="18"/>
              </a:rPr>
              <a:t> a </a:t>
            </a:r>
            <a:r>
              <a:rPr lang="en-US" sz="1600" dirty="0" err="1">
                <a:solidFill>
                  <a:schemeClr val="tx1"/>
                </a:solidFill>
                <a:latin typeface="Century Gothic" pitchFamily="18"/>
              </a:rPr>
              <a:t>bordo</a:t>
            </a:r>
            <a:r>
              <a:rPr lang="en-US" sz="1600" dirty="0">
                <a:solidFill>
                  <a:schemeClr val="tx1"/>
                </a:solidFill>
                <a:latin typeface="Century Gothic" pitchFamily="18"/>
              </a:rPr>
              <a:t> </a:t>
            </a:r>
            <a:r>
              <a:rPr lang="en-US" sz="1600" dirty="0" err="1">
                <a:solidFill>
                  <a:schemeClr val="tx1"/>
                </a:solidFill>
                <a:latin typeface="Century Gothic" pitchFamily="18"/>
              </a:rPr>
              <a:t>tre</a:t>
            </a:r>
            <a:r>
              <a:rPr lang="en-US" sz="1600" dirty="0">
                <a:solidFill>
                  <a:schemeClr val="tx1"/>
                </a:solidFill>
                <a:latin typeface="Century Gothic" pitchFamily="18"/>
              </a:rPr>
              <a:t> </a:t>
            </a:r>
            <a:r>
              <a:rPr lang="en-US" sz="1600" dirty="0" err="1">
                <a:solidFill>
                  <a:schemeClr val="tx1"/>
                </a:solidFill>
                <a:latin typeface="Century Gothic" pitchFamily="18"/>
              </a:rPr>
              <a:t>scienziati</a:t>
            </a:r>
            <a:r>
              <a:rPr lang="en-US" sz="1600" dirty="0">
                <a:solidFill>
                  <a:schemeClr val="tx1"/>
                </a:solidFill>
                <a:latin typeface="Century Gothic" pitchFamily="18"/>
              </a:rPr>
              <a:t> </a:t>
            </a:r>
            <a:r>
              <a:rPr lang="en-US" sz="1600" dirty="0" err="1">
                <a:solidFill>
                  <a:schemeClr val="tx1"/>
                </a:solidFill>
                <a:latin typeface="Century Gothic" pitchFamily="18"/>
              </a:rPr>
              <a:t>francesi</a:t>
            </a:r>
            <a:r>
              <a:rPr lang="en-US" sz="1600" dirty="0">
                <a:solidFill>
                  <a:schemeClr val="tx1"/>
                </a:solidFill>
                <a:latin typeface="Century Gothic" pitchFamily="18"/>
              </a:rPr>
              <a:t>.</a:t>
            </a:r>
          </a:p>
          <a:p>
            <a:pPr lvl="0">
              <a:spcBef>
                <a:spcPts val="1000"/>
              </a:spcBef>
              <a:buNone/>
            </a:pPr>
            <a:r>
              <a:rPr lang="en-US" sz="1600" dirty="0" smtClean="0">
                <a:solidFill>
                  <a:schemeClr val="tx1"/>
                </a:solidFill>
                <a:latin typeface="Century Gothic" pitchFamily="18"/>
              </a:rPr>
              <a:t>      Il </a:t>
            </a:r>
            <a:r>
              <a:rPr lang="en-US" sz="1600" dirty="0">
                <a:solidFill>
                  <a:schemeClr val="tx1"/>
                </a:solidFill>
                <a:latin typeface="Century Gothic" pitchFamily="18"/>
              </a:rPr>
              <a:t>primo </a:t>
            </a:r>
            <a:r>
              <a:rPr lang="en-US" sz="1600" dirty="0" err="1">
                <a:solidFill>
                  <a:schemeClr val="tx1"/>
                </a:solidFill>
                <a:latin typeface="Century Gothic" pitchFamily="18"/>
              </a:rPr>
              <a:t>volo</a:t>
            </a:r>
            <a:r>
              <a:rPr lang="en-US" sz="1600" dirty="0">
                <a:solidFill>
                  <a:schemeClr val="tx1"/>
                </a:solidFill>
                <a:latin typeface="Century Gothic" pitchFamily="18"/>
              </a:rPr>
              <a:t> “libero” </a:t>
            </a:r>
            <a:r>
              <a:rPr lang="en-US" sz="1600" dirty="0" err="1">
                <a:solidFill>
                  <a:schemeClr val="tx1"/>
                </a:solidFill>
                <a:latin typeface="Century Gothic" pitchFamily="18"/>
              </a:rPr>
              <a:t>avvenne</a:t>
            </a:r>
            <a:r>
              <a:rPr lang="en-US" sz="1600" dirty="0">
                <a:solidFill>
                  <a:schemeClr val="tx1"/>
                </a:solidFill>
                <a:latin typeface="Century Gothic" pitchFamily="18"/>
              </a:rPr>
              <a:t> circa un </a:t>
            </a:r>
            <a:r>
              <a:rPr lang="en-US" sz="1600" dirty="0" err="1">
                <a:solidFill>
                  <a:schemeClr val="tx1"/>
                </a:solidFill>
                <a:latin typeface="Century Gothic" pitchFamily="18"/>
              </a:rPr>
              <a:t>mese</a:t>
            </a:r>
            <a:r>
              <a:rPr lang="en-US" sz="1600" dirty="0">
                <a:solidFill>
                  <a:schemeClr val="tx1"/>
                </a:solidFill>
                <a:latin typeface="Century Gothic" pitchFamily="18"/>
              </a:rPr>
              <a:t> </a:t>
            </a:r>
            <a:r>
              <a:rPr lang="en-US" sz="1600" dirty="0" err="1">
                <a:solidFill>
                  <a:schemeClr val="tx1"/>
                </a:solidFill>
                <a:latin typeface="Century Gothic" pitchFamily="18"/>
              </a:rPr>
              <a:t>dopo</a:t>
            </a:r>
            <a:r>
              <a:rPr lang="en-US" sz="1600" dirty="0">
                <a:solidFill>
                  <a:schemeClr val="tx1"/>
                </a:solidFill>
                <a:latin typeface="Century Gothic" pitchFamily="18"/>
              </a:rPr>
              <a:t>.</a:t>
            </a:r>
          </a:p>
          <a:p>
            <a:pPr lvl="0">
              <a:spcBef>
                <a:spcPts val="1000"/>
              </a:spcBef>
              <a:buNone/>
            </a:pPr>
            <a:r>
              <a:rPr lang="en-US" sz="1600" dirty="0">
                <a:solidFill>
                  <a:schemeClr val="tx1"/>
                </a:solidFill>
                <a:latin typeface="Century Gothic" pitchFamily="18"/>
              </a:rPr>
              <a:t>.</a:t>
            </a:r>
          </a:p>
        </p:txBody>
      </p:sp>
    </p:spTree>
    <p:extLst>
      <p:ext uri="{BB962C8B-B14F-4D97-AF65-F5344CB8AC3E}">
        <p14:creationId xmlns:p14="http://schemas.microsoft.com/office/powerpoint/2010/main" xmlns="" val="2656244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p:cNvPicPr>
            <a:picLocks noChangeAspect="1"/>
          </p:cNvPicPr>
          <p:nvPr/>
        </p:nvPicPr>
        <p:blipFill>
          <a:blip r:embed="rId3">
            <a:alphaModFix/>
          </a:blip>
          <a:srcRect/>
          <a:stretch>
            <a:fillRect/>
          </a:stretch>
        </p:blipFill>
        <p:spPr>
          <a:xfrm>
            <a:off x="-119521" y="71999"/>
            <a:ext cx="12431524" cy="7008839"/>
          </a:xfrm>
          <a:prstGeom prst="rect">
            <a:avLst/>
          </a:prstGeom>
          <a:noFill/>
          <a:ln cap="flat">
            <a:noFill/>
          </a:ln>
        </p:spPr>
      </p:pic>
      <p:sp>
        <p:nvSpPr>
          <p:cNvPr id="4" name="Text Box 13"/>
          <p:cNvSpPr/>
          <p:nvPr/>
        </p:nvSpPr>
        <p:spPr>
          <a:xfrm>
            <a:off x="367672" y="499574"/>
            <a:ext cx="7271142" cy="405324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6600" b="0" i="0" u="none" strike="noStrike" kern="1200" cap="none" spc="0" baseline="0" dirty="0">
                <a:solidFill>
                  <a:srgbClr val="002060"/>
                </a:solidFill>
                <a:uFillTx/>
                <a:latin typeface="Century Gothic" panose="020B0502020202020204" pitchFamily="34" charset="0"/>
                <a:ea typeface="Microsoft YaHei" pitchFamily="2"/>
                <a:cs typeface="Arial" pitchFamily="2"/>
              </a:rPr>
              <a:t>LE FIBRE TESSILI E LE </a:t>
            </a:r>
            <a:r>
              <a:rPr lang="it-IT" sz="6600" b="0" i="0" u="none" strike="noStrike" kern="1200" cap="none" spc="0" baseline="0" dirty="0" smtClean="0">
                <a:solidFill>
                  <a:srgbClr val="002060"/>
                </a:solidFill>
                <a:uFillTx/>
                <a:latin typeface="Century Gothic" panose="020B0502020202020204" pitchFamily="34" charset="0"/>
                <a:ea typeface="Microsoft YaHei" pitchFamily="2"/>
                <a:cs typeface="Arial" pitchFamily="2"/>
              </a:rPr>
              <a:t>VELE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6600" b="0" i="0" u="none" strike="noStrike" kern="1200" cap="none" spc="0" baseline="0" dirty="0" smtClean="0">
              <a:solidFill>
                <a:srgbClr val="002060"/>
              </a:solidFill>
              <a:uFillTx/>
              <a:latin typeface="Century Gothic" panose="020B0502020202020204" pitchFamily="34" charset="0"/>
              <a:ea typeface="Microsoft YaHei" pitchFamily="2"/>
              <a:cs typeface="Ari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5400" b="0" i="0" u="none" strike="noStrike" kern="1200" cap="none" spc="0" baseline="0" dirty="0">
              <a:solidFill>
                <a:srgbClr val="002060"/>
              </a:solidFill>
              <a:uFillTx/>
              <a:latin typeface="Century Gothic" panose="020B0502020202020204" pitchFamily="34" charset="0"/>
              <a:ea typeface="Microsoft YaHei" pitchFamily="2"/>
              <a:cs typeface="Arial" pitchFamily="2"/>
            </a:endParaRPr>
          </a:p>
        </p:txBody>
      </p:sp>
      <p:pic>
        <p:nvPicPr>
          <p:cNvPr id="5" name="Content Placeholder 16"/>
          <p:cNvPicPr>
            <a:picLocks noChangeAspect="1"/>
          </p:cNvPicPr>
          <p:nvPr/>
        </p:nvPicPr>
        <p:blipFill>
          <a:blip r:embed="rId4">
            <a:alphaModFix/>
          </a:blip>
          <a:srcRect/>
          <a:stretch>
            <a:fillRect/>
          </a:stretch>
        </p:blipFill>
        <p:spPr>
          <a:xfrm>
            <a:off x="1285675" y="3922818"/>
            <a:ext cx="4028198" cy="2757996"/>
          </a:xfrm>
          <a:prstGeom prst="rect">
            <a:avLst/>
          </a:prstGeom>
          <a:gradFill>
            <a:gsLst>
              <a:gs pos="0">
                <a:srgbClr val="FFCCFF"/>
              </a:gs>
              <a:gs pos="100000">
                <a:srgbClr val="FF00FF"/>
              </a:gs>
            </a:gsLst>
            <a:path path="rect">
              <a:fillToRect l="50000" t="50000" r="50000" b="50000"/>
            </a:path>
          </a:gradFill>
          <a:ln cap="flat">
            <a:noFill/>
          </a:ln>
        </p:spPr>
      </p:pic>
      <p:pic>
        <p:nvPicPr>
          <p:cNvPr id="6" name="Picture 17"/>
          <p:cNvPicPr>
            <a:picLocks noChangeAspect="1"/>
          </p:cNvPicPr>
          <p:nvPr/>
        </p:nvPicPr>
        <p:blipFill>
          <a:blip r:embed="rId5">
            <a:alphaModFix/>
          </a:blip>
          <a:srcRect/>
          <a:stretch>
            <a:fillRect/>
          </a:stretch>
        </p:blipFill>
        <p:spPr>
          <a:xfrm>
            <a:off x="7929985" y="812517"/>
            <a:ext cx="3866403" cy="2884675"/>
          </a:xfrm>
          <a:prstGeom prst="rect">
            <a:avLst/>
          </a:prstGeom>
          <a:noFill/>
          <a:ln cap="flat">
            <a:noFill/>
          </a:ln>
        </p:spPr>
      </p:pic>
      <p:sp>
        <p:nvSpPr>
          <p:cNvPr id="8" name="Rettangolo 7"/>
          <p:cNvSpPr/>
          <p:nvPr/>
        </p:nvSpPr>
        <p:spPr>
          <a:xfrm>
            <a:off x="439444" y="2747945"/>
            <a:ext cx="7340471" cy="830997"/>
          </a:xfrm>
          <a:prstGeom prst="rect">
            <a:avLst/>
          </a:prstGeom>
        </p:spPr>
        <p:txBody>
          <a:bodyPr wrap="none">
            <a:spAutoFit/>
          </a:bodyPr>
          <a:lstStyle/>
          <a:p>
            <a:r>
              <a:rPr lang="it-IT" sz="4800" dirty="0" smtClean="0">
                <a:solidFill>
                  <a:srgbClr val="002060"/>
                </a:solidFill>
                <a:latin typeface="Century Gothic" panose="020B0502020202020204" pitchFamily="34" charset="0"/>
                <a:ea typeface="Microsoft YaHei" pitchFamily="2"/>
                <a:cs typeface="Arial" pitchFamily="2"/>
              </a:rPr>
              <a:t>TEXTILE FIBERS AND SAILS</a:t>
            </a:r>
            <a:endParaRPr lang="it-IT" sz="4800" dirty="0">
              <a:solidFill>
                <a:srgbClr val="002060"/>
              </a:solidFill>
              <a:latin typeface="Century Gothic" panose="020B0502020202020204" pitchFamily="34" charset="0"/>
              <a:ea typeface="Microsoft YaHei" pitchFamily="2"/>
              <a:cs typeface="Arial" pitchFamily="2"/>
            </a:endParaRPr>
          </a:p>
        </p:txBody>
      </p:sp>
    </p:spTree>
    <p:extLst>
      <p:ext uri="{BB962C8B-B14F-4D97-AF65-F5344CB8AC3E}">
        <p14:creationId xmlns:p14="http://schemas.microsoft.com/office/powerpoint/2010/main" xmlns="" val="237529892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4294967295"/>
          </p:nvPr>
        </p:nvSpPr>
        <p:spPr>
          <a:xfrm>
            <a:off x="1052423" y="492035"/>
            <a:ext cx="9437688" cy="5934075"/>
          </a:xfrm>
        </p:spPr>
        <p:txBody>
          <a:bodyPr>
            <a:normAutofit fontScale="92500" lnSpcReduction="10000"/>
          </a:bodyPr>
          <a:lstStyle/>
          <a:p>
            <a:pPr marL="0" lvl="0">
              <a:buNone/>
            </a:pPr>
            <a:r>
              <a:rPr lang="en-US" sz="1600" dirty="0" smtClean="0">
                <a:solidFill>
                  <a:schemeClr val="tx1"/>
                </a:solidFill>
              </a:rPr>
              <a:t>Le </a:t>
            </a:r>
            <a:r>
              <a:rPr lang="en-US" sz="1600" b="1" dirty="0" err="1">
                <a:solidFill>
                  <a:schemeClr val="tx1"/>
                </a:solidFill>
              </a:rPr>
              <a:t>fibre</a:t>
            </a:r>
            <a:r>
              <a:rPr lang="en-US" sz="1600" b="1" dirty="0">
                <a:solidFill>
                  <a:schemeClr val="tx1"/>
                </a:solidFill>
              </a:rPr>
              <a:t> </a:t>
            </a:r>
            <a:r>
              <a:rPr lang="en-US" sz="1600" b="1" dirty="0" err="1">
                <a:solidFill>
                  <a:schemeClr val="tx1"/>
                </a:solidFill>
              </a:rPr>
              <a:t>tessili</a:t>
            </a:r>
            <a:r>
              <a:rPr lang="en-US" sz="1600" b="1" dirty="0">
                <a:solidFill>
                  <a:schemeClr val="tx1"/>
                </a:solidFill>
              </a:rPr>
              <a:t> </a:t>
            </a:r>
            <a:r>
              <a:rPr lang="en-US" sz="1600" dirty="0" err="1">
                <a:solidFill>
                  <a:schemeClr val="tx1"/>
                </a:solidFill>
              </a:rPr>
              <a:t>sono</a:t>
            </a:r>
            <a:r>
              <a:rPr lang="en-US" sz="1600" dirty="0">
                <a:solidFill>
                  <a:schemeClr val="tx1"/>
                </a:solidFill>
              </a:rPr>
              <a:t> </a:t>
            </a:r>
            <a:r>
              <a:rPr lang="en-US" sz="1600" dirty="0" err="1">
                <a:solidFill>
                  <a:schemeClr val="tx1"/>
                </a:solidFill>
              </a:rPr>
              <a:t>prodotti</a:t>
            </a:r>
            <a:r>
              <a:rPr lang="en-US" sz="1600" dirty="0">
                <a:solidFill>
                  <a:schemeClr val="tx1"/>
                </a:solidFill>
              </a:rPr>
              <a:t> di </a:t>
            </a:r>
            <a:r>
              <a:rPr lang="en-US" sz="1600" dirty="0" err="1">
                <a:solidFill>
                  <a:schemeClr val="tx1"/>
                </a:solidFill>
              </a:rPr>
              <a:t>origine</a:t>
            </a:r>
            <a:r>
              <a:rPr lang="en-US" sz="1600" dirty="0">
                <a:solidFill>
                  <a:schemeClr val="tx1"/>
                </a:solidFill>
              </a:rPr>
              <a:t> </a:t>
            </a:r>
            <a:r>
              <a:rPr lang="en-US" sz="1600" dirty="0" err="1">
                <a:solidFill>
                  <a:schemeClr val="tx1"/>
                </a:solidFill>
              </a:rPr>
              <a:t>naturale</a:t>
            </a:r>
            <a:r>
              <a:rPr lang="en-US" sz="1600" dirty="0">
                <a:solidFill>
                  <a:schemeClr val="tx1"/>
                </a:solidFill>
              </a:rPr>
              <a:t> o </a:t>
            </a:r>
            <a:r>
              <a:rPr lang="en-US" sz="1600" dirty="0" err="1">
                <a:solidFill>
                  <a:schemeClr val="tx1"/>
                </a:solidFill>
              </a:rPr>
              <a:t>artificiale</a:t>
            </a:r>
            <a:r>
              <a:rPr lang="en-US" sz="1600" dirty="0">
                <a:solidFill>
                  <a:schemeClr val="tx1"/>
                </a:solidFill>
              </a:rPr>
              <a:t> </a:t>
            </a:r>
            <a:r>
              <a:rPr lang="en-US" sz="1600" dirty="0" err="1">
                <a:solidFill>
                  <a:schemeClr val="tx1"/>
                </a:solidFill>
              </a:rPr>
              <a:t>dai</a:t>
            </a:r>
            <a:r>
              <a:rPr lang="en-US" sz="1600" dirty="0">
                <a:solidFill>
                  <a:schemeClr val="tx1"/>
                </a:solidFill>
              </a:rPr>
              <a:t> </a:t>
            </a:r>
            <a:r>
              <a:rPr lang="en-US" sz="1600" dirty="0" err="1">
                <a:solidFill>
                  <a:schemeClr val="tx1"/>
                </a:solidFill>
              </a:rPr>
              <a:t>quali</a:t>
            </a:r>
            <a:r>
              <a:rPr lang="en-US" sz="1600" dirty="0">
                <a:solidFill>
                  <a:schemeClr val="tx1"/>
                </a:solidFill>
              </a:rPr>
              <a:t> è </a:t>
            </a:r>
            <a:r>
              <a:rPr lang="en-US" sz="1600" dirty="0" err="1">
                <a:solidFill>
                  <a:schemeClr val="tx1"/>
                </a:solidFill>
              </a:rPr>
              <a:t>possibile</a:t>
            </a:r>
            <a:r>
              <a:rPr lang="en-US" sz="1600" dirty="0">
                <a:solidFill>
                  <a:schemeClr val="tx1"/>
                </a:solidFill>
              </a:rPr>
              <a:t> </a:t>
            </a:r>
            <a:r>
              <a:rPr lang="en-US" sz="1600" dirty="0" err="1">
                <a:solidFill>
                  <a:schemeClr val="tx1"/>
                </a:solidFill>
              </a:rPr>
              <a:t>ricavare</a:t>
            </a:r>
            <a:r>
              <a:rPr lang="en-US" sz="1600" dirty="0">
                <a:solidFill>
                  <a:schemeClr val="tx1"/>
                </a:solidFill>
              </a:rPr>
              <a:t> un </a:t>
            </a:r>
            <a:r>
              <a:rPr lang="en-US" sz="1600" dirty="0" err="1" smtClean="0">
                <a:solidFill>
                  <a:schemeClr val="tx1"/>
                </a:solidFill>
              </a:rPr>
              <a:t>filato</a:t>
            </a:r>
            <a:r>
              <a:rPr lang="en-US" sz="1600" dirty="0" smtClean="0">
                <a:solidFill>
                  <a:schemeClr val="tx1"/>
                </a:solidFill>
              </a:rPr>
              <a:t>. In base </a:t>
            </a:r>
            <a:r>
              <a:rPr lang="en-US" sz="1600" dirty="0" err="1" smtClean="0">
                <a:solidFill>
                  <a:schemeClr val="tx1"/>
                </a:solidFill>
              </a:rPr>
              <a:t>alla</a:t>
            </a:r>
            <a:r>
              <a:rPr lang="en-US" sz="1600" dirty="0">
                <a:solidFill>
                  <a:schemeClr val="tx1"/>
                </a:solidFill>
              </a:rPr>
              <a:t> </a:t>
            </a:r>
            <a:r>
              <a:rPr lang="en-US" sz="1600" dirty="0" err="1" smtClean="0">
                <a:solidFill>
                  <a:schemeClr val="tx1"/>
                </a:solidFill>
              </a:rPr>
              <a:t>loro</a:t>
            </a:r>
            <a:r>
              <a:rPr lang="en-US" sz="1600" dirty="0" smtClean="0">
                <a:solidFill>
                  <a:schemeClr val="tx1"/>
                </a:solidFill>
              </a:rPr>
              <a:t> </a:t>
            </a:r>
            <a:r>
              <a:rPr lang="en-US" sz="1600" dirty="0" err="1">
                <a:solidFill>
                  <a:schemeClr val="tx1"/>
                </a:solidFill>
              </a:rPr>
              <a:t>origine</a:t>
            </a:r>
            <a:r>
              <a:rPr lang="en-US" sz="1600" dirty="0">
                <a:solidFill>
                  <a:schemeClr val="tx1"/>
                </a:solidFill>
              </a:rPr>
              <a:t>, </a:t>
            </a:r>
            <a:r>
              <a:rPr lang="en-US" sz="1600" dirty="0" err="1">
                <a:solidFill>
                  <a:schemeClr val="tx1"/>
                </a:solidFill>
              </a:rPr>
              <a:t>sono</a:t>
            </a:r>
            <a:r>
              <a:rPr lang="en-US" sz="1600" dirty="0">
                <a:solidFill>
                  <a:schemeClr val="tx1"/>
                </a:solidFill>
              </a:rPr>
              <a:t> </a:t>
            </a:r>
            <a:r>
              <a:rPr lang="en-US" sz="1600" dirty="0" err="1">
                <a:solidFill>
                  <a:schemeClr val="tx1"/>
                </a:solidFill>
              </a:rPr>
              <a:t>classificate</a:t>
            </a:r>
            <a:r>
              <a:rPr lang="en-US" sz="1600" dirty="0">
                <a:solidFill>
                  <a:schemeClr val="tx1"/>
                </a:solidFill>
              </a:rPr>
              <a:t> in:</a:t>
            </a:r>
          </a:p>
          <a:p>
            <a:pPr lvl="0">
              <a:spcBef>
                <a:spcPts val="1000"/>
              </a:spcBef>
              <a:buFont typeface="Wingdings"/>
              <a:buChar char="Ø"/>
            </a:pPr>
            <a:r>
              <a:rPr lang="en-US" sz="1600" dirty="0" err="1">
                <a:solidFill>
                  <a:schemeClr val="tx1"/>
                </a:solidFill>
              </a:rPr>
              <a:t>Fibre</a:t>
            </a:r>
            <a:r>
              <a:rPr lang="en-US" sz="1600" dirty="0">
                <a:solidFill>
                  <a:schemeClr val="tx1"/>
                </a:solidFill>
              </a:rPr>
              <a:t> </a:t>
            </a:r>
            <a:r>
              <a:rPr lang="en-US" sz="1600" dirty="0" err="1">
                <a:solidFill>
                  <a:schemeClr val="tx1"/>
                </a:solidFill>
              </a:rPr>
              <a:t>naturali</a:t>
            </a:r>
            <a:endParaRPr lang="en-US" sz="1600" dirty="0">
              <a:solidFill>
                <a:schemeClr val="tx1"/>
              </a:solidFill>
            </a:endParaRPr>
          </a:p>
          <a:p>
            <a:pPr lvl="0">
              <a:spcBef>
                <a:spcPts val="1000"/>
              </a:spcBef>
              <a:buFont typeface="Wingdings"/>
              <a:buChar char="Ø"/>
            </a:pPr>
            <a:r>
              <a:rPr lang="en-US" sz="1600" dirty="0" err="1">
                <a:solidFill>
                  <a:schemeClr val="tx1"/>
                </a:solidFill>
              </a:rPr>
              <a:t>Fibre</a:t>
            </a:r>
            <a:r>
              <a:rPr lang="en-US" sz="1600" dirty="0">
                <a:solidFill>
                  <a:schemeClr val="tx1"/>
                </a:solidFill>
              </a:rPr>
              <a:t> </a:t>
            </a:r>
            <a:r>
              <a:rPr lang="en-US" sz="1600" dirty="0" err="1">
                <a:solidFill>
                  <a:schemeClr val="tx1"/>
                </a:solidFill>
              </a:rPr>
              <a:t>artificiali</a:t>
            </a:r>
            <a:endParaRPr lang="en-US" sz="1600" dirty="0">
              <a:solidFill>
                <a:schemeClr val="tx1"/>
              </a:solidFill>
            </a:endParaRPr>
          </a:p>
          <a:p>
            <a:pPr lvl="0">
              <a:spcBef>
                <a:spcPts val="1000"/>
              </a:spcBef>
              <a:buFont typeface="Wingdings"/>
              <a:buChar char="Ø"/>
            </a:pPr>
            <a:r>
              <a:rPr lang="en-US" sz="1600" dirty="0" err="1">
                <a:solidFill>
                  <a:schemeClr val="tx1"/>
                </a:solidFill>
              </a:rPr>
              <a:t>Fibre</a:t>
            </a:r>
            <a:r>
              <a:rPr lang="en-US" sz="1600" dirty="0">
                <a:solidFill>
                  <a:schemeClr val="tx1"/>
                </a:solidFill>
              </a:rPr>
              <a:t> </a:t>
            </a:r>
            <a:r>
              <a:rPr lang="en-US" sz="1600" dirty="0" err="1">
                <a:solidFill>
                  <a:schemeClr val="tx1"/>
                </a:solidFill>
              </a:rPr>
              <a:t>sintetiche</a:t>
            </a:r>
            <a:endParaRPr lang="en-US" sz="1600" dirty="0">
              <a:solidFill>
                <a:schemeClr val="tx1"/>
              </a:solidFill>
            </a:endParaRPr>
          </a:p>
          <a:p>
            <a:pPr marL="0" lvl="0">
              <a:spcBef>
                <a:spcPts val="1000"/>
              </a:spcBef>
              <a:buNone/>
            </a:pPr>
            <a:r>
              <a:rPr lang="en-US" sz="2400" b="1" dirty="0">
                <a:solidFill>
                  <a:schemeClr val="tx1"/>
                </a:solidFill>
              </a:rPr>
              <a:t>Le </a:t>
            </a:r>
            <a:r>
              <a:rPr lang="en-US" sz="2400" b="1" dirty="0" err="1">
                <a:solidFill>
                  <a:schemeClr val="tx1"/>
                </a:solidFill>
              </a:rPr>
              <a:t>fibre</a:t>
            </a:r>
            <a:r>
              <a:rPr lang="en-US" sz="2400" b="1" dirty="0">
                <a:solidFill>
                  <a:schemeClr val="tx1"/>
                </a:solidFill>
              </a:rPr>
              <a:t> </a:t>
            </a:r>
            <a:r>
              <a:rPr lang="en-US" sz="2400" b="1" dirty="0" err="1">
                <a:solidFill>
                  <a:schemeClr val="tx1"/>
                </a:solidFill>
              </a:rPr>
              <a:t>tessili</a:t>
            </a:r>
            <a:r>
              <a:rPr lang="en-US" sz="2400" b="1" dirty="0">
                <a:solidFill>
                  <a:schemeClr val="tx1"/>
                </a:solidFill>
              </a:rPr>
              <a:t> </a:t>
            </a:r>
            <a:r>
              <a:rPr lang="en-US" sz="2400" b="1" dirty="0" err="1">
                <a:solidFill>
                  <a:schemeClr val="tx1"/>
                </a:solidFill>
              </a:rPr>
              <a:t>naturali</a:t>
            </a:r>
            <a:r>
              <a:rPr lang="en-US" sz="2400" b="1" dirty="0">
                <a:solidFill>
                  <a:schemeClr val="tx1"/>
                </a:solidFill>
              </a:rPr>
              <a:t> </a:t>
            </a:r>
            <a:r>
              <a:rPr lang="en-US" sz="2400" b="1" dirty="0" err="1">
                <a:solidFill>
                  <a:schemeClr val="tx1"/>
                </a:solidFill>
              </a:rPr>
              <a:t>nel</a:t>
            </a:r>
            <a:r>
              <a:rPr lang="en-US" sz="2400" b="1" dirty="0">
                <a:solidFill>
                  <a:schemeClr val="tx1"/>
                </a:solidFill>
              </a:rPr>
              <a:t> </a:t>
            </a:r>
            <a:r>
              <a:rPr lang="en-US" sz="2400" b="1" dirty="0" err="1">
                <a:solidFill>
                  <a:schemeClr val="tx1"/>
                </a:solidFill>
              </a:rPr>
              <a:t>passato</a:t>
            </a:r>
            <a:r>
              <a:rPr lang="en-US" sz="2400" b="1" dirty="0">
                <a:solidFill>
                  <a:schemeClr val="tx1"/>
                </a:solidFill>
              </a:rPr>
              <a:t> </a:t>
            </a:r>
            <a:r>
              <a:rPr lang="en-US" sz="2400" b="1" dirty="0" err="1">
                <a:solidFill>
                  <a:schemeClr val="tx1"/>
                </a:solidFill>
              </a:rPr>
              <a:t>sono</a:t>
            </a:r>
            <a:r>
              <a:rPr lang="en-US" sz="2400" b="1" dirty="0">
                <a:solidFill>
                  <a:schemeClr val="tx1"/>
                </a:solidFill>
              </a:rPr>
              <a:t> state </a:t>
            </a:r>
            <a:r>
              <a:rPr lang="en-US" sz="2400" b="1" dirty="0" err="1">
                <a:solidFill>
                  <a:schemeClr val="tx1"/>
                </a:solidFill>
              </a:rPr>
              <a:t>utilizzate</a:t>
            </a:r>
            <a:r>
              <a:rPr lang="en-US" sz="2400" b="1" dirty="0">
                <a:solidFill>
                  <a:schemeClr val="tx1"/>
                </a:solidFill>
              </a:rPr>
              <a:t> </a:t>
            </a:r>
            <a:r>
              <a:rPr lang="en-US" sz="2400" b="1" dirty="0" smtClean="0">
                <a:solidFill>
                  <a:schemeClr val="tx1"/>
                </a:solidFill>
              </a:rPr>
              <a:t>per </a:t>
            </a:r>
            <a:r>
              <a:rPr lang="en-US" sz="2400" b="1" dirty="0" err="1" smtClean="0">
                <a:solidFill>
                  <a:schemeClr val="tx1"/>
                </a:solidFill>
              </a:rPr>
              <a:t>creare</a:t>
            </a:r>
            <a:r>
              <a:rPr lang="en-US" sz="2400" b="1" dirty="0" smtClean="0">
                <a:solidFill>
                  <a:schemeClr val="tx1"/>
                </a:solidFill>
              </a:rPr>
              <a:t> </a:t>
            </a:r>
            <a:r>
              <a:rPr lang="en-US" sz="2400" b="1" dirty="0">
                <a:solidFill>
                  <a:schemeClr val="tx1"/>
                </a:solidFill>
              </a:rPr>
              <a:t>le </a:t>
            </a:r>
            <a:r>
              <a:rPr lang="en-US" sz="2400" b="1" dirty="0" err="1">
                <a:solidFill>
                  <a:schemeClr val="tx1"/>
                </a:solidFill>
              </a:rPr>
              <a:t>vele</a:t>
            </a:r>
            <a:r>
              <a:rPr lang="en-US" sz="2400" b="1" dirty="0" smtClean="0">
                <a:solidFill>
                  <a:schemeClr val="tx1"/>
                </a:solidFill>
              </a:rPr>
              <a:t>.</a:t>
            </a:r>
          </a:p>
          <a:p>
            <a:pPr marL="0" lvl="0">
              <a:buNone/>
            </a:pPr>
            <a:r>
              <a:rPr lang="en-US" sz="2400" b="1" dirty="0" smtClean="0">
                <a:solidFill>
                  <a:srgbClr val="7030A0"/>
                </a:solidFill>
              </a:rPr>
              <a:t>Natural textile fibers in the past have been used to create sails.</a:t>
            </a:r>
            <a:endParaRPr lang="en-US" sz="2400" b="1" dirty="0">
              <a:solidFill>
                <a:srgbClr val="7030A0"/>
              </a:solidFill>
            </a:endParaRPr>
          </a:p>
          <a:p>
            <a:pPr lvl="0" algn="ctr">
              <a:spcBef>
                <a:spcPts val="1000"/>
              </a:spcBef>
              <a:buNone/>
            </a:pPr>
            <a:r>
              <a:rPr lang="en-US" sz="4000" dirty="0" smtClean="0">
                <a:solidFill>
                  <a:srgbClr val="002060"/>
                </a:solidFill>
              </a:rPr>
              <a:t>LE VELE – THE SAILS</a:t>
            </a:r>
            <a:endParaRPr lang="en-US" sz="4000" dirty="0">
              <a:solidFill>
                <a:srgbClr val="002060"/>
              </a:solidFill>
            </a:endParaRPr>
          </a:p>
          <a:p>
            <a:pPr marL="0" lvl="0">
              <a:buNone/>
            </a:pPr>
            <a:r>
              <a:rPr lang="en-US" sz="1600" dirty="0" smtClean="0">
                <a:solidFill>
                  <a:schemeClr val="tx1"/>
                </a:solidFill>
              </a:rPr>
              <a:t>La </a:t>
            </a:r>
            <a:r>
              <a:rPr lang="en-US" sz="1600" dirty="0">
                <a:solidFill>
                  <a:schemeClr val="tx1"/>
                </a:solidFill>
              </a:rPr>
              <a:t>vela è </a:t>
            </a:r>
            <a:r>
              <a:rPr lang="en-US" sz="1600" dirty="0" err="1">
                <a:solidFill>
                  <a:schemeClr val="tx1"/>
                </a:solidFill>
              </a:rPr>
              <a:t>una</a:t>
            </a:r>
            <a:r>
              <a:rPr lang="en-US" sz="1600" dirty="0">
                <a:solidFill>
                  <a:schemeClr val="tx1"/>
                </a:solidFill>
              </a:rPr>
              <a:t> </a:t>
            </a:r>
            <a:r>
              <a:rPr lang="en-US" sz="1600" dirty="0" err="1">
                <a:solidFill>
                  <a:schemeClr val="tx1"/>
                </a:solidFill>
              </a:rPr>
              <a:t>superfice</a:t>
            </a:r>
            <a:r>
              <a:rPr lang="en-US" sz="1600" dirty="0">
                <a:solidFill>
                  <a:schemeClr val="tx1"/>
                </a:solidFill>
              </a:rPr>
              <a:t> di </a:t>
            </a:r>
            <a:r>
              <a:rPr lang="en-US" sz="1600" dirty="0" err="1">
                <a:solidFill>
                  <a:schemeClr val="tx1"/>
                </a:solidFill>
              </a:rPr>
              <a:t>tela</a:t>
            </a:r>
            <a:r>
              <a:rPr lang="en-US" sz="1600" dirty="0">
                <a:solidFill>
                  <a:schemeClr val="tx1"/>
                </a:solidFill>
              </a:rPr>
              <a:t> di forma tale </a:t>
            </a:r>
            <a:r>
              <a:rPr lang="en-US" sz="1600" dirty="0" err="1" smtClean="0">
                <a:solidFill>
                  <a:schemeClr val="tx1"/>
                </a:solidFill>
              </a:rPr>
              <a:t>che</a:t>
            </a:r>
            <a:r>
              <a:rPr lang="en-US" sz="1600" dirty="0" smtClean="0">
                <a:solidFill>
                  <a:schemeClr val="tx1"/>
                </a:solidFill>
              </a:rPr>
              <a:t>, </a:t>
            </a:r>
            <a:r>
              <a:rPr lang="en-US" sz="1600" dirty="0" err="1">
                <a:solidFill>
                  <a:schemeClr val="tx1"/>
                </a:solidFill>
              </a:rPr>
              <a:t>usando</a:t>
            </a:r>
            <a:r>
              <a:rPr lang="en-US" sz="1600" dirty="0">
                <a:solidFill>
                  <a:schemeClr val="tx1"/>
                </a:solidFill>
              </a:rPr>
              <a:t> la </a:t>
            </a:r>
            <a:r>
              <a:rPr lang="en-US" sz="1600" dirty="0" err="1">
                <a:solidFill>
                  <a:schemeClr val="tx1"/>
                </a:solidFill>
              </a:rPr>
              <a:t>forza</a:t>
            </a:r>
            <a:r>
              <a:rPr lang="en-US" sz="1600" dirty="0">
                <a:solidFill>
                  <a:schemeClr val="tx1"/>
                </a:solidFill>
              </a:rPr>
              <a:t> del </a:t>
            </a:r>
            <a:r>
              <a:rPr lang="en-US" sz="1600" dirty="0" err="1" smtClean="0">
                <a:solidFill>
                  <a:schemeClr val="tx1"/>
                </a:solidFill>
              </a:rPr>
              <a:t>vento</a:t>
            </a:r>
            <a:r>
              <a:rPr lang="en-US" sz="1600" dirty="0" smtClean="0">
                <a:solidFill>
                  <a:schemeClr val="tx1"/>
                </a:solidFill>
              </a:rPr>
              <a:t>, </a:t>
            </a:r>
            <a:r>
              <a:rPr lang="en-US" sz="1600" dirty="0">
                <a:solidFill>
                  <a:schemeClr val="tx1"/>
                </a:solidFill>
              </a:rPr>
              <a:t>genera </a:t>
            </a:r>
            <a:r>
              <a:rPr lang="en-US" sz="1600" dirty="0" err="1">
                <a:solidFill>
                  <a:schemeClr val="tx1"/>
                </a:solidFill>
              </a:rPr>
              <a:t>propulsione</a:t>
            </a:r>
            <a:r>
              <a:rPr lang="en-US" sz="1600" dirty="0">
                <a:solidFill>
                  <a:schemeClr val="tx1"/>
                </a:solidFill>
              </a:rPr>
              <a:t>. </a:t>
            </a:r>
            <a:r>
              <a:rPr lang="en-US" sz="1600" b="1" dirty="0" smtClean="0">
                <a:solidFill>
                  <a:srgbClr val="7030A0"/>
                </a:solidFill>
              </a:rPr>
              <a:t>The sail is a canvas surface of such shape that, using the force of the wind, generates propulsion. </a:t>
            </a:r>
            <a:r>
              <a:rPr lang="en-US" sz="1600" dirty="0" smtClean="0">
                <a:solidFill>
                  <a:schemeClr val="tx1"/>
                </a:solidFill>
              </a:rPr>
              <a:t>Il </a:t>
            </a:r>
            <a:r>
              <a:rPr lang="en-US" sz="1600" dirty="0" err="1">
                <a:solidFill>
                  <a:schemeClr val="tx1"/>
                </a:solidFill>
              </a:rPr>
              <a:t>suo</a:t>
            </a:r>
            <a:r>
              <a:rPr lang="en-US" sz="1600" dirty="0">
                <a:solidFill>
                  <a:schemeClr val="tx1"/>
                </a:solidFill>
              </a:rPr>
              <a:t> </a:t>
            </a:r>
            <a:r>
              <a:rPr lang="en-US" sz="1600" dirty="0" err="1">
                <a:solidFill>
                  <a:schemeClr val="tx1"/>
                </a:solidFill>
              </a:rPr>
              <a:t>funzionamento</a:t>
            </a:r>
            <a:r>
              <a:rPr lang="en-US" sz="1600" dirty="0">
                <a:solidFill>
                  <a:schemeClr val="tx1"/>
                </a:solidFill>
              </a:rPr>
              <a:t> </a:t>
            </a:r>
            <a:r>
              <a:rPr lang="en-US" sz="1600" dirty="0" err="1">
                <a:solidFill>
                  <a:schemeClr val="tx1"/>
                </a:solidFill>
              </a:rPr>
              <a:t>si</a:t>
            </a:r>
            <a:r>
              <a:rPr lang="en-US" sz="1600" dirty="0">
                <a:solidFill>
                  <a:schemeClr val="tx1"/>
                </a:solidFill>
              </a:rPr>
              <a:t> </a:t>
            </a:r>
            <a:r>
              <a:rPr lang="en-US" sz="1600" dirty="0" err="1">
                <a:solidFill>
                  <a:schemeClr val="tx1"/>
                </a:solidFill>
              </a:rPr>
              <a:t>basa</a:t>
            </a:r>
            <a:r>
              <a:rPr lang="en-US" sz="1600" dirty="0">
                <a:solidFill>
                  <a:schemeClr val="tx1"/>
                </a:solidFill>
              </a:rPr>
              <a:t> </a:t>
            </a:r>
            <a:r>
              <a:rPr lang="en-US" sz="1600" dirty="0" err="1">
                <a:solidFill>
                  <a:schemeClr val="tx1"/>
                </a:solidFill>
              </a:rPr>
              <a:t>sulla</a:t>
            </a:r>
            <a:r>
              <a:rPr lang="en-US" sz="1600" dirty="0">
                <a:solidFill>
                  <a:schemeClr val="tx1"/>
                </a:solidFill>
              </a:rPr>
              <a:t> </a:t>
            </a:r>
            <a:r>
              <a:rPr lang="en-US" sz="1600" dirty="0" err="1">
                <a:solidFill>
                  <a:schemeClr val="tx1"/>
                </a:solidFill>
              </a:rPr>
              <a:t>dipendenza</a:t>
            </a:r>
            <a:r>
              <a:rPr lang="en-US" sz="1600" dirty="0">
                <a:solidFill>
                  <a:schemeClr val="tx1"/>
                </a:solidFill>
              </a:rPr>
              <a:t> </a:t>
            </a:r>
            <a:r>
              <a:rPr lang="en-US" sz="1600" dirty="0" err="1">
                <a:solidFill>
                  <a:schemeClr val="tx1"/>
                </a:solidFill>
              </a:rPr>
              <a:t>tra</a:t>
            </a:r>
            <a:r>
              <a:rPr lang="en-US" sz="1600" dirty="0">
                <a:solidFill>
                  <a:schemeClr val="tx1"/>
                </a:solidFill>
              </a:rPr>
              <a:t> </a:t>
            </a:r>
            <a:r>
              <a:rPr lang="en-US" sz="1600" dirty="0" err="1">
                <a:solidFill>
                  <a:schemeClr val="tx1"/>
                </a:solidFill>
              </a:rPr>
              <a:t>il</a:t>
            </a:r>
            <a:r>
              <a:rPr lang="en-US" sz="1600" dirty="0">
                <a:solidFill>
                  <a:schemeClr val="tx1"/>
                </a:solidFill>
              </a:rPr>
              <a:t> </a:t>
            </a:r>
            <a:r>
              <a:rPr lang="en-US" sz="1600" dirty="0" err="1">
                <a:solidFill>
                  <a:schemeClr val="tx1"/>
                </a:solidFill>
              </a:rPr>
              <a:t>vento</a:t>
            </a:r>
            <a:r>
              <a:rPr lang="en-US" sz="1600" dirty="0">
                <a:solidFill>
                  <a:schemeClr val="tx1"/>
                </a:solidFill>
              </a:rPr>
              <a:t> (e la </a:t>
            </a:r>
            <a:r>
              <a:rPr lang="en-US" sz="1600" dirty="0" err="1">
                <a:solidFill>
                  <a:schemeClr val="tx1"/>
                </a:solidFill>
              </a:rPr>
              <a:t>sua</a:t>
            </a:r>
            <a:r>
              <a:rPr lang="en-US" sz="1600" dirty="0">
                <a:solidFill>
                  <a:schemeClr val="tx1"/>
                </a:solidFill>
              </a:rPr>
              <a:t> </a:t>
            </a:r>
            <a:r>
              <a:rPr lang="en-US" sz="1600" dirty="0" err="1">
                <a:solidFill>
                  <a:schemeClr val="tx1"/>
                </a:solidFill>
              </a:rPr>
              <a:t>direzione</a:t>
            </a:r>
            <a:r>
              <a:rPr lang="en-US" sz="1600" dirty="0">
                <a:solidFill>
                  <a:schemeClr val="tx1"/>
                </a:solidFill>
              </a:rPr>
              <a:t>) e </a:t>
            </a:r>
            <a:r>
              <a:rPr lang="en-US" sz="1600" dirty="0" err="1">
                <a:solidFill>
                  <a:schemeClr val="tx1"/>
                </a:solidFill>
              </a:rPr>
              <a:t>uno</a:t>
            </a:r>
            <a:r>
              <a:rPr lang="en-US" sz="1600" dirty="0">
                <a:solidFill>
                  <a:schemeClr val="tx1"/>
                </a:solidFill>
              </a:rPr>
              <a:t> o </a:t>
            </a:r>
            <a:r>
              <a:rPr lang="en-US" sz="1600" dirty="0" err="1">
                <a:solidFill>
                  <a:schemeClr val="tx1"/>
                </a:solidFill>
              </a:rPr>
              <a:t>più</a:t>
            </a:r>
            <a:r>
              <a:rPr lang="en-US" sz="1600" dirty="0">
                <a:solidFill>
                  <a:schemeClr val="tx1"/>
                </a:solidFill>
              </a:rPr>
              <a:t> </a:t>
            </a:r>
            <a:r>
              <a:rPr lang="en-US" sz="1600" dirty="0" err="1">
                <a:solidFill>
                  <a:schemeClr val="tx1"/>
                </a:solidFill>
              </a:rPr>
              <a:t>elementi</a:t>
            </a:r>
            <a:r>
              <a:rPr lang="en-US" sz="1600" dirty="0">
                <a:solidFill>
                  <a:schemeClr val="tx1"/>
                </a:solidFill>
              </a:rPr>
              <a:t> </a:t>
            </a:r>
            <a:r>
              <a:rPr lang="en-US" sz="1600" dirty="0" err="1">
                <a:solidFill>
                  <a:schemeClr val="tx1"/>
                </a:solidFill>
              </a:rPr>
              <a:t>fissi</a:t>
            </a:r>
            <a:r>
              <a:rPr lang="en-US" sz="1600" dirty="0">
                <a:solidFill>
                  <a:schemeClr val="tx1"/>
                </a:solidFill>
              </a:rPr>
              <a:t> o </a:t>
            </a:r>
            <a:r>
              <a:rPr lang="en-US" sz="1600" dirty="0" err="1">
                <a:solidFill>
                  <a:schemeClr val="tx1"/>
                </a:solidFill>
              </a:rPr>
              <a:t>mobili</a:t>
            </a:r>
            <a:r>
              <a:rPr lang="en-US" sz="1600" dirty="0">
                <a:solidFill>
                  <a:schemeClr val="tx1"/>
                </a:solidFill>
              </a:rPr>
              <a:t> </a:t>
            </a:r>
            <a:r>
              <a:rPr lang="en-US" sz="1600" dirty="0" err="1">
                <a:solidFill>
                  <a:schemeClr val="tx1"/>
                </a:solidFill>
              </a:rPr>
              <a:t>presenti</a:t>
            </a:r>
            <a:r>
              <a:rPr lang="en-US" sz="1600" dirty="0">
                <a:solidFill>
                  <a:schemeClr val="tx1"/>
                </a:solidFill>
              </a:rPr>
              <a:t> </a:t>
            </a:r>
            <a:r>
              <a:rPr lang="en-US" sz="1600" dirty="0" err="1">
                <a:solidFill>
                  <a:schemeClr val="tx1"/>
                </a:solidFill>
              </a:rPr>
              <a:t>sul</a:t>
            </a:r>
            <a:r>
              <a:rPr lang="en-US" sz="1600" dirty="0">
                <a:solidFill>
                  <a:schemeClr val="tx1"/>
                </a:solidFill>
              </a:rPr>
              <a:t> mezzo di </a:t>
            </a:r>
            <a:r>
              <a:rPr lang="en-US" sz="1600" dirty="0" err="1">
                <a:solidFill>
                  <a:schemeClr val="tx1"/>
                </a:solidFill>
              </a:rPr>
              <a:t>trasporto</a:t>
            </a:r>
            <a:r>
              <a:rPr lang="en-US" sz="1600" dirty="0">
                <a:solidFill>
                  <a:schemeClr val="tx1"/>
                </a:solidFill>
              </a:rPr>
              <a:t>. In base </a:t>
            </a:r>
            <a:r>
              <a:rPr lang="en-US" sz="1600" dirty="0" err="1">
                <a:solidFill>
                  <a:schemeClr val="tx1"/>
                </a:solidFill>
              </a:rPr>
              <a:t>alla</a:t>
            </a:r>
            <a:r>
              <a:rPr lang="en-US" sz="1600" dirty="0">
                <a:solidFill>
                  <a:schemeClr val="tx1"/>
                </a:solidFill>
              </a:rPr>
              <a:t> </a:t>
            </a:r>
            <a:r>
              <a:rPr lang="en-US" sz="1600" dirty="0" err="1">
                <a:solidFill>
                  <a:schemeClr val="tx1"/>
                </a:solidFill>
              </a:rPr>
              <a:t>loro</a:t>
            </a:r>
            <a:r>
              <a:rPr lang="en-US" sz="1600" dirty="0">
                <a:solidFill>
                  <a:schemeClr val="tx1"/>
                </a:solidFill>
              </a:rPr>
              <a:t> forma le </a:t>
            </a:r>
            <a:r>
              <a:rPr lang="en-US" sz="1600" dirty="0" err="1">
                <a:solidFill>
                  <a:schemeClr val="tx1"/>
                </a:solidFill>
              </a:rPr>
              <a:t>vele</a:t>
            </a:r>
            <a:r>
              <a:rPr lang="en-US" sz="1600" dirty="0">
                <a:solidFill>
                  <a:schemeClr val="tx1"/>
                </a:solidFill>
              </a:rPr>
              <a:t> </a:t>
            </a:r>
            <a:r>
              <a:rPr lang="en-US" sz="1600" dirty="0" err="1">
                <a:solidFill>
                  <a:schemeClr val="tx1"/>
                </a:solidFill>
              </a:rPr>
              <a:t>si</a:t>
            </a:r>
            <a:r>
              <a:rPr lang="en-US" sz="1600" dirty="0">
                <a:solidFill>
                  <a:schemeClr val="tx1"/>
                </a:solidFill>
              </a:rPr>
              <a:t> </a:t>
            </a:r>
            <a:r>
              <a:rPr lang="en-US" sz="1600" dirty="0" err="1">
                <a:solidFill>
                  <a:schemeClr val="tx1"/>
                </a:solidFill>
              </a:rPr>
              <a:t>dividono</a:t>
            </a:r>
            <a:r>
              <a:rPr lang="en-US" sz="1600" dirty="0">
                <a:solidFill>
                  <a:schemeClr val="tx1"/>
                </a:solidFill>
              </a:rPr>
              <a:t> </a:t>
            </a:r>
            <a:r>
              <a:rPr lang="en-US" sz="1600" dirty="0" smtClean="0">
                <a:solidFill>
                  <a:schemeClr val="tx1"/>
                </a:solidFill>
              </a:rPr>
              <a:t>in: </a:t>
            </a:r>
          </a:p>
          <a:p>
            <a:pPr marL="0" lvl="0" indent="0">
              <a:buFontTx/>
              <a:buChar char="-"/>
            </a:pPr>
            <a:r>
              <a:rPr lang="en-US" sz="1600" dirty="0" smtClean="0">
                <a:solidFill>
                  <a:schemeClr val="tx1"/>
                </a:solidFill>
              </a:rPr>
              <a:t>quadrate</a:t>
            </a:r>
            <a:r>
              <a:rPr lang="en-US" sz="1600" dirty="0">
                <a:solidFill>
                  <a:schemeClr val="tx1"/>
                </a:solidFill>
              </a:rPr>
              <a:t>: </a:t>
            </a:r>
            <a:r>
              <a:rPr lang="en-US" sz="1600" dirty="0" err="1">
                <a:solidFill>
                  <a:schemeClr val="tx1"/>
                </a:solidFill>
              </a:rPr>
              <a:t>hanno</a:t>
            </a:r>
            <a:r>
              <a:rPr lang="en-US" sz="1600" dirty="0">
                <a:solidFill>
                  <a:schemeClr val="tx1"/>
                </a:solidFill>
              </a:rPr>
              <a:t> </a:t>
            </a:r>
            <a:r>
              <a:rPr lang="en-US" sz="1600" dirty="0" err="1" smtClean="0">
                <a:solidFill>
                  <a:schemeClr val="tx1"/>
                </a:solidFill>
              </a:rPr>
              <a:t>tla</a:t>
            </a:r>
            <a:r>
              <a:rPr lang="en-US" sz="1600" dirty="0" smtClean="0">
                <a:solidFill>
                  <a:schemeClr val="tx1"/>
                </a:solidFill>
              </a:rPr>
              <a:t> </a:t>
            </a:r>
            <a:r>
              <a:rPr lang="en-US" sz="1600" dirty="0" smtClean="0">
                <a:solidFill>
                  <a:schemeClr val="tx1"/>
                </a:solidFill>
              </a:rPr>
              <a:t>forma </a:t>
            </a:r>
            <a:r>
              <a:rPr lang="en-US" sz="1600" dirty="0" err="1" smtClean="0">
                <a:solidFill>
                  <a:schemeClr val="tx1"/>
                </a:solidFill>
              </a:rPr>
              <a:t>di</a:t>
            </a:r>
            <a:r>
              <a:rPr lang="en-US" sz="1600" dirty="0" smtClean="0">
                <a:solidFill>
                  <a:schemeClr val="tx1"/>
                </a:solidFill>
              </a:rPr>
              <a:t> un </a:t>
            </a:r>
            <a:r>
              <a:rPr lang="en-US" sz="1600" dirty="0" err="1" smtClean="0">
                <a:solidFill>
                  <a:schemeClr val="tx1"/>
                </a:solidFill>
              </a:rPr>
              <a:t>trapezio</a:t>
            </a:r>
            <a:r>
              <a:rPr lang="en-US" sz="1600" dirty="0" smtClean="0">
                <a:solidFill>
                  <a:schemeClr val="tx1"/>
                </a:solidFill>
              </a:rPr>
              <a:t> </a:t>
            </a:r>
            <a:r>
              <a:rPr lang="en-US" sz="1600" dirty="0" err="1" smtClean="0">
                <a:solidFill>
                  <a:schemeClr val="tx1"/>
                </a:solidFill>
              </a:rPr>
              <a:t>isoscele</a:t>
            </a:r>
            <a:r>
              <a:rPr lang="en-US" sz="1600" dirty="0" smtClean="0">
                <a:solidFill>
                  <a:schemeClr val="tx1"/>
                </a:solidFill>
              </a:rPr>
              <a:t> - </a:t>
            </a:r>
            <a:r>
              <a:rPr lang="en-US" sz="1600" b="1" dirty="0" smtClean="0">
                <a:solidFill>
                  <a:srgbClr val="7030A0"/>
                </a:solidFill>
              </a:rPr>
              <a:t>square sails, </a:t>
            </a:r>
            <a:r>
              <a:rPr lang="en-US" sz="1600" b="1" dirty="0" smtClean="0">
                <a:solidFill>
                  <a:srgbClr val="7030A0"/>
                </a:solidFill>
              </a:rPr>
              <a:t>they </a:t>
            </a:r>
            <a:r>
              <a:rPr lang="en-US" sz="1600" b="1" dirty="0" smtClean="0">
                <a:solidFill>
                  <a:srgbClr val="7030A0"/>
                </a:solidFill>
              </a:rPr>
              <a:t>have the shape of an isosceles trapezoid</a:t>
            </a:r>
            <a:endParaRPr lang="en-US" sz="1600" b="1" dirty="0" smtClean="0">
              <a:solidFill>
                <a:srgbClr val="7030A0"/>
              </a:solidFill>
            </a:endParaRPr>
          </a:p>
          <a:p>
            <a:pPr marL="0" lvl="0" indent="0">
              <a:buFontTx/>
              <a:buChar char="-"/>
            </a:pPr>
            <a:r>
              <a:rPr lang="en-US" sz="1600" dirty="0" smtClean="0">
                <a:solidFill>
                  <a:schemeClr val="tx1"/>
                </a:solidFill>
              </a:rPr>
              <a:t>- </a:t>
            </a:r>
            <a:r>
              <a:rPr lang="en-US" sz="1600" dirty="0" err="1" smtClean="0">
                <a:solidFill>
                  <a:schemeClr val="tx1"/>
                </a:solidFill>
              </a:rPr>
              <a:t>latine</a:t>
            </a:r>
            <a:r>
              <a:rPr lang="en-US" sz="1600" dirty="0">
                <a:solidFill>
                  <a:schemeClr val="tx1"/>
                </a:solidFill>
              </a:rPr>
              <a:t>: </a:t>
            </a:r>
            <a:r>
              <a:rPr lang="en-US" sz="1600" dirty="0" err="1">
                <a:solidFill>
                  <a:schemeClr val="tx1"/>
                </a:solidFill>
              </a:rPr>
              <a:t>hanno</a:t>
            </a:r>
            <a:r>
              <a:rPr lang="en-US" sz="1600" dirty="0">
                <a:solidFill>
                  <a:schemeClr val="tx1"/>
                </a:solidFill>
              </a:rPr>
              <a:t> </a:t>
            </a:r>
            <a:r>
              <a:rPr lang="en-US" sz="1600" dirty="0" err="1">
                <a:solidFill>
                  <a:schemeClr val="tx1"/>
                </a:solidFill>
              </a:rPr>
              <a:t>una</a:t>
            </a:r>
            <a:r>
              <a:rPr lang="en-US" sz="1600" dirty="0">
                <a:solidFill>
                  <a:schemeClr val="tx1"/>
                </a:solidFill>
              </a:rPr>
              <a:t> forma </a:t>
            </a:r>
            <a:r>
              <a:rPr lang="en-US" sz="1600" dirty="0" err="1" smtClean="0">
                <a:solidFill>
                  <a:schemeClr val="tx1"/>
                </a:solidFill>
              </a:rPr>
              <a:t>triangolare</a:t>
            </a:r>
            <a:r>
              <a:rPr lang="en-US" sz="1600" dirty="0" smtClean="0">
                <a:solidFill>
                  <a:schemeClr val="tx1"/>
                </a:solidFill>
              </a:rPr>
              <a:t> – </a:t>
            </a:r>
            <a:r>
              <a:rPr lang="en-US" sz="1600" b="1" dirty="0" err="1" smtClean="0">
                <a:solidFill>
                  <a:srgbClr val="7030A0"/>
                </a:solidFill>
              </a:rPr>
              <a:t>latin</a:t>
            </a:r>
            <a:r>
              <a:rPr lang="en-US" sz="1600" b="1" dirty="0" smtClean="0">
                <a:solidFill>
                  <a:srgbClr val="7030A0"/>
                </a:solidFill>
              </a:rPr>
              <a:t> sails, they have a triangular shape</a:t>
            </a:r>
            <a:endParaRPr lang="en-US" sz="1600" b="1" dirty="0">
              <a:solidFill>
                <a:srgbClr val="7030A0"/>
              </a:solidFill>
            </a:endParaRPr>
          </a:p>
          <a:p>
            <a:pPr marL="0" lvl="0" indent="0">
              <a:buClr>
                <a:srgbClr val="FFFFFF"/>
              </a:buClr>
              <a:buNone/>
            </a:pPr>
            <a:r>
              <a:rPr lang="en-US" sz="1600" dirty="0" smtClean="0">
                <a:solidFill>
                  <a:schemeClr val="tx1"/>
                </a:solidFill>
              </a:rPr>
              <a:t>- </a:t>
            </a:r>
            <a:r>
              <a:rPr lang="en-US" sz="1600" dirty="0" err="1" smtClean="0">
                <a:solidFill>
                  <a:schemeClr val="tx1"/>
                </a:solidFill>
              </a:rPr>
              <a:t>auriche</a:t>
            </a:r>
            <a:r>
              <a:rPr lang="en-US" sz="1600" dirty="0">
                <a:solidFill>
                  <a:schemeClr val="tx1"/>
                </a:solidFill>
              </a:rPr>
              <a:t>: </a:t>
            </a:r>
            <a:r>
              <a:rPr lang="en-US" sz="1600" dirty="0" err="1">
                <a:solidFill>
                  <a:schemeClr val="tx1"/>
                </a:solidFill>
              </a:rPr>
              <a:t>hanno</a:t>
            </a:r>
            <a:r>
              <a:rPr lang="en-US" sz="1600" dirty="0">
                <a:solidFill>
                  <a:schemeClr val="tx1"/>
                </a:solidFill>
              </a:rPr>
              <a:t> la forma di un </a:t>
            </a:r>
            <a:r>
              <a:rPr lang="en-US" sz="1600" dirty="0" err="1" smtClean="0">
                <a:solidFill>
                  <a:schemeClr val="tx1"/>
                </a:solidFill>
              </a:rPr>
              <a:t>trapezio</a:t>
            </a:r>
            <a:r>
              <a:rPr lang="en-US" sz="1600" dirty="0" smtClean="0">
                <a:solidFill>
                  <a:schemeClr val="tx1"/>
                </a:solidFill>
              </a:rPr>
              <a:t> - </a:t>
            </a:r>
            <a:r>
              <a:rPr lang="en-US" sz="1600" b="1" dirty="0" err="1" smtClean="0">
                <a:solidFill>
                  <a:srgbClr val="7030A0"/>
                </a:solidFill>
              </a:rPr>
              <a:t>auricas</a:t>
            </a:r>
            <a:r>
              <a:rPr lang="en-US" sz="1600" b="1" dirty="0" smtClean="0">
                <a:solidFill>
                  <a:srgbClr val="7030A0"/>
                </a:solidFill>
              </a:rPr>
              <a:t>: they have the shape of a trapezoid</a:t>
            </a:r>
            <a:endParaRPr lang="en-US" sz="1600" b="1" dirty="0">
              <a:solidFill>
                <a:srgbClr val="7030A0"/>
              </a:solidFill>
            </a:endParaRPr>
          </a:p>
          <a:p>
            <a:pPr marL="0" lvl="0" indent="0">
              <a:buClr>
                <a:srgbClr val="FFFFFF"/>
              </a:buClr>
              <a:buNone/>
            </a:pPr>
            <a:r>
              <a:rPr lang="en-US" sz="1600" dirty="0" smtClean="0">
                <a:solidFill>
                  <a:schemeClr val="tx1"/>
                </a:solidFill>
              </a:rPr>
              <a:t>- </a:t>
            </a:r>
            <a:r>
              <a:rPr lang="en-US" sz="1600" dirty="0" err="1" smtClean="0">
                <a:solidFill>
                  <a:schemeClr val="tx1"/>
                </a:solidFill>
              </a:rPr>
              <a:t>bermudiane</a:t>
            </a:r>
            <a:r>
              <a:rPr lang="en-US" sz="1600" dirty="0">
                <a:solidFill>
                  <a:schemeClr val="tx1"/>
                </a:solidFill>
              </a:rPr>
              <a:t>: </a:t>
            </a:r>
            <a:r>
              <a:rPr lang="en-US" sz="1600" dirty="0" err="1">
                <a:solidFill>
                  <a:schemeClr val="tx1"/>
                </a:solidFill>
              </a:rPr>
              <a:t>hanno</a:t>
            </a:r>
            <a:r>
              <a:rPr lang="en-US" sz="1600" dirty="0">
                <a:solidFill>
                  <a:schemeClr val="tx1"/>
                </a:solidFill>
              </a:rPr>
              <a:t> </a:t>
            </a:r>
            <a:r>
              <a:rPr lang="en-US" sz="1600" dirty="0" err="1">
                <a:solidFill>
                  <a:schemeClr val="tx1"/>
                </a:solidFill>
              </a:rPr>
              <a:t>una</a:t>
            </a:r>
            <a:r>
              <a:rPr lang="en-US" sz="1600" dirty="0">
                <a:solidFill>
                  <a:schemeClr val="tx1"/>
                </a:solidFill>
              </a:rPr>
              <a:t> forma </a:t>
            </a:r>
            <a:r>
              <a:rPr lang="en-US" sz="1600" dirty="0" err="1" smtClean="0">
                <a:solidFill>
                  <a:schemeClr val="tx1"/>
                </a:solidFill>
              </a:rPr>
              <a:t>triangolare</a:t>
            </a:r>
            <a:r>
              <a:rPr lang="en-US" sz="1600" dirty="0" smtClean="0">
                <a:solidFill>
                  <a:schemeClr val="tx1"/>
                </a:solidFill>
              </a:rPr>
              <a:t> - </a:t>
            </a:r>
            <a:r>
              <a:rPr lang="en-US" sz="1600" b="1" dirty="0" err="1" smtClean="0">
                <a:solidFill>
                  <a:srgbClr val="7030A0"/>
                </a:solidFill>
              </a:rPr>
              <a:t>bermudiane</a:t>
            </a:r>
            <a:r>
              <a:rPr lang="en-US" sz="1600" b="1" dirty="0" smtClean="0">
                <a:solidFill>
                  <a:srgbClr val="7030A0"/>
                </a:solidFill>
              </a:rPr>
              <a:t>: they have a triangular shape</a:t>
            </a:r>
            <a:endParaRPr lang="en-US" sz="1600" b="1" dirty="0">
              <a:solidFill>
                <a:srgbClr val="7030A0"/>
              </a:solidFill>
            </a:endParaRPr>
          </a:p>
        </p:txBody>
      </p:sp>
    </p:spTree>
    <p:extLst>
      <p:ext uri="{BB962C8B-B14F-4D97-AF65-F5344CB8AC3E}">
        <p14:creationId xmlns:p14="http://schemas.microsoft.com/office/powerpoint/2010/main" xmlns="" val="8576031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alphaModFix/>
          </a:blip>
          <a:srcRect/>
          <a:stretch>
            <a:fillRect/>
          </a:stretch>
        </p:blipFill>
        <p:spPr>
          <a:xfrm>
            <a:off x="-27358" y="-36722"/>
            <a:ext cx="12314883" cy="6911638"/>
          </a:xfrm>
          <a:prstGeom prst="rect">
            <a:avLst/>
          </a:prstGeom>
          <a:noFill/>
          <a:ln cap="flat">
            <a:noFill/>
          </a:ln>
        </p:spPr>
      </p:pic>
      <p:pic>
        <p:nvPicPr>
          <p:cNvPr id="4" name="Content Placeholder 12"/>
          <p:cNvPicPr>
            <a:picLocks noChangeAspect="1"/>
          </p:cNvPicPr>
          <p:nvPr/>
        </p:nvPicPr>
        <p:blipFill>
          <a:blip r:embed="rId4">
            <a:alphaModFix/>
          </a:blip>
          <a:srcRect l="2010" t="-2662" r="-2010" b="2662"/>
          <a:stretch>
            <a:fillRect/>
          </a:stretch>
        </p:blipFill>
        <p:spPr>
          <a:xfrm>
            <a:off x="430627" y="3095426"/>
            <a:ext cx="4514401" cy="3381122"/>
          </a:xfrm>
          <a:prstGeom prst="rect">
            <a:avLst/>
          </a:prstGeom>
          <a:noFill/>
          <a:ln cap="flat">
            <a:noFill/>
          </a:ln>
        </p:spPr>
      </p:pic>
      <p:pic>
        <p:nvPicPr>
          <p:cNvPr id="5" name="Picture 14"/>
          <p:cNvPicPr>
            <a:picLocks noChangeAspect="1"/>
          </p:cNvPicPr>
          <p:nvPr/>
        </p:nvPicPr>
        <p:blipFill>
          <a:blip r:embed="rId5">
            <a:alphaModFix/>
          </a:blip>
          <a:srcRect b="7502"/>
          <a:stretch>
            <a:fillRect/>
          </a:stretch>
        </p:blipFill>
        <p:spPr>
          <a:xfrm>
            <a:off x="7288024" y="365037"/>
            <a:ext cx="4524122" cy="2791800"/>
          </a:xfrm>
          <a:prstGeom prst="rect">
            <a:avLst/>
          </a:prstGeom>
          <a:noFill/>
          <a:ln cap="flat">
            <a:noFill/>
          </a:ln>
        </p:spPr>
      </p:pic>
      <p:sp>
        <p:nvSpPr>
          <p:cNvPr id="6" name="Text Box 5"/>
          <p:cNvSpPr/>
          <p:nvPr/>
        </p:nvSpPr>
        <p:spPr>
          <a:xfrm>
            <a:off x="721045" y="0"/>
            <a:ext cx="5740200" cy="4335946"/>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5400" b="0" i="0" u="none" strike="noStrike" kern="1200" cap="none" spc="0" baseline="0" dirty="0">
                <a:solidFill>
                  <a:srgbClr val="FF0000"/>
                </a:solidFill>
                <a:uFillTx/>
                <a:latin typeface="Century Gothic" pitchFamily="18"/>
                <a:ea typeface="Microsoft YaHei" pitchFamily="2"/>
                <a:cs typeface="Century Gothic" pitchFamily="2"/>
              </a:rPr>
              <a:t>VENTO E BARCHE A </a:t>
            </a:r>
            <a:r>
              <a:rPr lang="it-IT" sz="5400" b="0" i="0" u="none" strike="noStrike" kern="1200" cap="none" spc="0" baseline="0" dirty="0" smtClean="0">
                <a:solidFill>
                  <a:srgbClr val="FF0000"/>
                </a:solidFill>
                <a:uFillTx/>
                <a:latin typeface="Century Gothic" pitchFamily="18"/>
                <a:ea typeface="Microsoft YaHei" pitchFamily="2"/>
                <a:cs typeface="Century Gothic" pitchFamily="2"/>
              </a:rPr>
              <a:t>VELA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5400" b="0" i="0" u="none" strike="noStrike" kern="1200" cap="none" spc="0" baseline="0" dirty="0" smtClean="0">
              <a:solidFill>
                <a:srgbClr val="FF0000"/>
              </a:solidFill>
              <a:uFillTx/>
              <a:latin typeface="Century Gothic" pitchFamily="18"/>
              <a:ea typeface="Microsoft YaHei" pitchFamily="2"/>
              <a:cs typeface="Century Gothic"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5400" b="0" i="0" u="none" strike="noStrike" kern="1200" cap="none" spc="0" baseline="0" dirty="0" smtClean="0">
              <a:solidFill>
                <a:srgbClr val="FF0000"/>
              </a:solidFill>
              <a:uFillTx/>
              <a:latin typeface="Century Gothic" pitchFamily="18"/>
              <a:ea typeface="Microsoft YaHei" pitchFamily="2"/>
              <a:cs typeface="Century Gothic"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5400" b="0" i="0" u="none" strike="noStrike" kern="1200" cap="none" spc="0" baseline="0" dirty="0">
              <a:solidFill>
                <a:srgbClr val="FF0000"/>
              </a:solidFill>
              <a:uFillTx/>
              <a:latin typeface="Century Gothic" pitchFamily="18"/>
              <a:ea typeface="Microsoft YaHei" pitchFamily="2"/>
              <a:cs typeface="Century Gothic" pitchFamily="2"/>
            </a:endParaRPr>
          </a:p>
        </p:txBody>
      </p:sp>
      <p:sp>
        <p:nvSpPr>
          <p:cNvPr id="7" name="Rettangolo 6"/>
          <p:cNvSpPr/>
          <p:nvPr/>
        </p:nvSpPr>
        <p:spPr>
          <a:xfrm>
            <a:off x="232058" y="1951112"/>
            <a:ext cx="7189789" cy="923330"/>
          </a:xfrm>
          <a:prstGeom prst="rect">
            <a:avLst/>
          </a:prstGeom>
        </p:spPr>
        <p:txBody>
          <a:bodyPr wrap="none">
            <a:spAutoFit/>
          </a:bodyPr>
          <a:lstStyle/>
          <a:p>
            <a:r>
              <a:rPr lang="it-IT" sz="5400" dirty="0" smtClean="0">
                <a:solidFill>
                  <a:srgbClr val="FF0000"/>
                </a:solidFill>
                <a:latin typeface="Century Gothic" pitchFamily="18"/>
                <a:ea typeface="Microsoft YaHei" pitchFamily="2"/>
                <a:cs typeface="Century Gothic" pitchFamily="2"/>
              </a:rPr>
              <a:t>WIND</a:t>
            </a:r>
            <a:r>
              <a:rPr lang="it-IT" dirty="0" smtClean="0"/>
              <a:t> </a:t>
            </a:r>
            <a:r>
              <a:rPr lang="it-IT" sz="5400" dirty="0" smtClean="0">
                <a:solidFill>
                  <a:srgbClr val="FF0000"/>
                </a:solidFill>
                <a:latin typeface="Century Gothic" pitchFamily="18"/>
                <a:ea typeface="Microsoft YaHei" pitchFamily="2"/>
                <a:cs typeface="Century Gothic" pitchFamily="2"/>
              </a:rPr>
              <a:t>AND</a:t>
            </a:r>
            <a:r>
              <a:rPr lang="it-IT" dirty="0" smtClean="0"/>
              <a:t> </a:t>
            </a:r>
            <a:r>
              <a:rPr lang="it-IT" sz="5400" dirty="0" smtClean="0">
                <a:solidFill>
                  <a:srgbClr val="FF0000"/>
                </a:solidFill>
                <a:latin typeface="Century Gothic" pitchFamily="18"/>
                <a:ea typeface="Microsoft YaHei" pitchFamily="2"/>
                <a:cs typeface="Century Gothic" pitchFamily="2"/>
              </a:rPr>
              <a:t>SAILBOATS</a:t>
            </a:r>
            <a:endParaRPr lang="it-IT" dirty="0"/>
          </a:p>
        </p:txBody>
      </p:sp>
    </p:spTree>
    <p:extLst>
      <p:ext uri="{BB962C8B-B14F-4D97-AF65-F5344CB8AC3E}">
        <p14:creationId xmlns:p14="http://schemas.microsoft.com/office/powerpoint/2010/main" xmlns="" val="5079177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4294967295"/>
          </p:nvPr>
        </p:nvSpPr>
        <p:spPr>
          <a:xfrm>
            <a:off x="517584" y="483858"/>
            <a:ext cx="10481341" cy="6149975"/>
          </a:xfrm>
        </p:spPr>
        <p:txBody>
          <a:bodyPr>
            <a:normAutofit fontScale="92500" lnSpcReduction="20000"/>
          </a:bodyPr>
          <a:lstStyle/>
          <a:p>
            <a:pPr marL="0" lvl="0">
              <a:spcBef>
                <a:spcPts val="1000"/>
              </a:spcBef>
              <a:buNone/>
            </a:pPr>
            <a:r>
              <a:rPr lang="en-US" sz="2100" b="1" dirty="0">
                <a:solidFill>
                  <a:schemeClr val="tx1"/>
                </a:solidFill>
                <a:latin typeface="Century Gothic" panose="020B0502020202020204" pitchFamily="34" charset="0"/>
              </a:rPr>
              <a:t>Il </a:t>
            </a:r>
            <a:r>
              <a:rPr lang="en-US" sz="2100" b="1" dirty="0" err="1">
                <a:solidFill>
                  <a:schemeClr val="tx1"/>
                </a:solidFill>
                <a:latin typeface="Century Gothic" panose="020B0502020202020204" pitchFamily="34" charset="0"/>
              </a:rPr>
              <a:t>vento</a:t>
            </a:r>
            <a:r>
              <a:rPr lang="en-US" sz="2100" b="1" dirty="0">
                <a:solidFill>
                  <a:schemeClr val="tx1"/>
                </a:solidFill>
                <a:latin typeface="Century Gothic" panose="020B0502020202020204" pitchFamily="34" charset="0"/>
              </a:rPr>
              <a:t> </a:t>
            </a:r>
            <a:r>
              <a:rPr lang="en-US" sz="2100" dirty="0">
                <a:solidFill>
                  <a:schemeClr val="tx1"/>
                </a:solidFill>
                <a:latin typeface="Century Gothic" panose="020B0502020202020204" pitchFamily="34" charset="0"/>
              </a:rPr>
              <a:t>è  </a:t>
            </a:r>
            <a:r>
              <a:rPr lang="en-US" sz="2100" dirty="0" err="1">
                <a:solidFill>
                  <a:schemeClr val="tx1"/>
                </a:solidFill>
                <a:latin typeface="Century Gothic" panose="020B0502020202020204" pitchFamily="34" charset="0"/>
              </a:rPr>
              <a:t>il</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movimento</a:t>
            </a:r>
            <a:r>
              <a:rPr lang="en-US" sz="2100" dirty="0">
                <a:solidFill>
                  <a:schemeClr val="tx1"/>
                </a:solidFill>
                <a:latin typeface="Century Gothic" panose="020B0502020202020204" pitchFamily="34" charset="0"/>
              </a:rPr>
              <a:t> di </a:t>
            </a:r>
            <a:r>
              <a:rPr lang="en-US" sz="2100" dirty="0" err="1">
                <a:solidFill>
                  <a:schemeClr val="tx1"/>
                </a:solidFill>
                <a:latin typeface="Century Gothic" panose="020B0502020202020204" pitchFamily="34" charset="0"/>
              </a:rPr>
              <a:t>una</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massa</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d'aria</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atmosferica</a:t>
            </a:r>
            <a:r>
              <a:rPr lang="en-US" sz="2100" dirty="0">
                <a:solidFill>
                  <a:schemeClr val="tx1"/>
                </a:solidFill>
                <a:latin typeface="Century Gothic" panose="020B0502020202020204" pitchFamily="34" charset="0"/>
              </a:rPr>
              <a:t> da </a:t>
            </a:r>
            <a:r>
              <a:rPr lang="en-US" sz="2100" dirty="0" err="1">
                <a:solidFill>
                  <a:schemeClr val="tx1"/>
                </a:solidFill>
                <a:latin typeface="Century Gothic" panose="020B0502020202020204" pitchFamily="34" charset="0"/>
              </a:rPr>
              <a:t>un'area</a:t>
            </a:r>
            <a:r>
              <a:rPr lang="en-US" sz="2100" dirty="0">
                <a:solidFill>
                  <a:schemeClr val="tx1"/>
                </a:solidFill>
                <a:latin typeface="Century Gothic" panose="020B0502020202020204" pitchFamily="34" charset="0"/>
              </a:rPr>
              <a:t> con </a:t>
            </a:r>
            <a:r>
              <a:rPr lang="en-US" sz="2100" dirty="0" err="1">
                <a:solidFill>
                  <a:schemeClr val="tx1"/>
                </a:solidFill>
                <a:latin typeface="Century Gothic" panose="020B0502020202020204" pitchFamily="34" charset="0"/>
              </a:rPr>
              <a:t>alta</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pressione</a:t>
            </a:r>
            <a:r>
              <a:rPr lang="en-US" sz="2100" dirty="0">
                <a:solidFill>
                  <a:schemeClr val="tx1"/>
                </a:solidFill>
                <a:latin typeface="Century Gothic" panose="020B0502020202020204" pitchFamily="34" charset="0"/>
              </a:rPr>
              <a:t> a </a:t>
            </a:r>
            <a:r>
              <a:rPr lang="en-US" sz="2100" dirty="0" err="1">
                <a:solidFill>
                  <a:schemeClr val="tx1"/>
                </a:solidFill>
                <a:latin typeface="Century Gothic" panose="020B0502020202020204" pitchFamily="34" charset="0"/>
              </a:rPr>
              <a:t>un'area</a:t>
            </a:r>
            <a:r>
              <a:rPr lang="en-US" sz="2100" dirty="0">
                <a:solidFill>
                  <a:schemeClr val="tx1"/>
                </a:solidFill>
                <a:latin typeface="Century Gothic" panose="020B0502020202020204" pitchFamily="34" charset="0"/>
              </a:rPr>
              <a:t> con </a:t>
            </a:r>
            <a:r>
              <a:rPr lang="en-US" sz="2100" dirty="0" err="1">
                <a:solidFill>
                  <a:schemeClr val="tx1"/>
                </a:solidFill>
                <a:latin typeface="Century Gothic" panose="020B0502020202020204" pitchFamily="34" charset="0"/>
              </a:rPr>
              <a:t>bassa</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pressione</a:t>
            </a:r>
            <a:r>
              <a:rPr lang="en-US" sz="2100" dirty="0">
                <a:solidFill>
                  <a:schemeClr val="tx1"/>
                </a:solidFill>
                <a:latin typeface="Century Gothic" panose="020B0502020202020204" pitchFamily="34" charset="0"/>
              </a:rPr>
              <a:t>.</a:t>
            </a:r>
          </a:p>
          <a:p>
            <a:pPr marL="0" lvl="0">
              <a:spcBef>
                <a:spcPts val="1000"/>
              </a:spcBef>
              <a:buNone/>
            </a:pPr>
            <a:r>
              <a:rPr lang="en-US" sz="2100" b="1" dirty="0">
                <a:solidFill>
                  <a:schemeClr val="tx1"/>
                </a:solidFill>
                <a:latin typeface="Century Gothic" panose="020B0502020202020204" pitchFamily="34" charset="0"/>
              </a:rPr>
              <a:t>Questa </a:t>
            </a:r>
            <a:r>
              <a:rPr lang="en-US" sz="2100" b="1" dirty="0" err="1">
                <a:solidFill>
                  <a:schemeClr val="tx1"/>
                </a:solidFill>
                <a:latin typeface="Century Gothic" panose="020B0502020202020204" pitchFamily="34" charset="0"/>
              </a:rPr>
              <a:t>risorsa</a:t>
            </a:r>
            <a:r>
              <a:rPr lang="en-US" sz="2100" b="1" dirty="0">
                <a:solidFill>
                  <a:schemeClr val="tx1"/>
                </a:solidFill>
                <a:latin typeface="Century Gothic" panose="020B0502020202020204" pitchFamily="34" charset="0"/>
              </a:rPr>
              <a:t> </a:t>
            </a:r>
            <a:r>
              <a:rPr lang="en-US" sz="2100" b="1" dirty="0" err="1">
                <a:solidFill>
                  <a:schemeClr val="tx1"/>
                </a:solidFill>
                <a:latin typeface="Century Gothic" panose="020B0502020202020204" pitchFamily="34" charset="0"/>
              </a:rPr>
              <a:t>naturale</a:t>
            </a:r>
            <a:r>
              <a:rPr lang="en-US" sz="2100" b="1" dirty="0">
                <a:solidFill>
                  <a:schemeClr val="tx1"/>
                </a:solidFill>
                <a:latin typeface="Century Gothic" panose="020B0502020202020204" pitchFamily="34" charset="0"/>
              </a:rPr>
              <a:t> ha da </a:t>
            </a:r>
            <a:r>
              <a:rPr lang="en-US" sz="2100" b="1" dirty="0" err="1">
                <a:solidFill>
                  <a:schemeClr val="tx1"/>
                </a:solidFill>
                <a:latin typeface="Century Gothic" panose="020B0502020202020204" pitchFamily="34" charset="0"/>
              </a:rPr>
              <a:t>sempre</a:t>
            </a:r>
            <a:r>
              <a:rPr lang="en-US" sz="2100" b="1" dirty="0">
                <a:solidFill>
                  <a:schemeClr val="tx1"/>
                </a:solidFill>
                <a:latin typeface="Century Gothic" panose="020B0502020202020204" pitchFamily="34" charset="0"/>
              </a:rPr>
              <a:t> </a:t>
            </a:r>
            <a:r>
              <a:rPr lang="en-US" sz="2100" b="1" dirty="0" err="1">
                <a:solidFill>
                  <a:schemeClr val="tx1"/>
                </a:solidFill>
                <a:latin typeface="Century Gothic" panose="020B0502020202020204" pitchFamily="34" charset="0"/>
              </a:rPr>
              <a:t>permesso</a:t>
            </a:r>
            <a:r>
              <a:rPr lang="en-US" sz="2100" b="1" dirty="0">
                <a:solidFill>
                  <a:schemeClr val="tx1"/>
                </a:solidFill>
                <a:latin typeface="Century Gothic" panose="020B0502020202020204" pitchFamily="34" charset="0"/>
              </a:rPr>
              <a:t> lo </a:t>
            </a:r>
            <a:r>
              <a:rPr lang="en-US" sz="2100" b="1" dirty="0" err="1">
                <a:solidFill>
                  <a:schemeClr val="tx1"/>
                </a:solidFill>
                <a:latin typeface="Century Gothic" panose="020B0502020202020204" pitchFamily="34" charset="0"/>
              </a:rPr>
              <a:t>spostamento</a:t>
            </a:r>
            <a:r>
              <a:rPr lang="en-US" sz="2100" b="1" dirty="0">
                <a:solidFill>
                  <a:schemeClr val="tx1"/>
                </a:solidFill>
                <a:latin typeface="Century Gothic" panose="020B0502020202020204" pitchFamily="34" charset="0"/>
              </a:rPr>
              <a:t> </a:t>
            </a:r>
            <a:r>
              <a:rPr lang="en-US" sz="2100" b="1" dirty="0" err="1">
                <a:solidFill>
                  <a:schemeClr val="tx1"/>
                </a:solidFill>
                <a:latin typeface="Century Gothic" panose="020B0502020202020204" pitchFamily="34" charset="0"/>
              </a:rPr>
              <a:t>delle</a:t>
            </a:r>
            <a:r>
              <a:rPr lang="en-US" sz="2100" b="1" dirty="0">
                <a:solidFill>
                  <a:schemeClr val="tx1"/>
                </a:solidFill>
                <a:latin typeface="Century Gothic" panose="020B0502020202020204" pitchFamily="34" charset="0"/>
              </a:rPr>
              <a:t> </a:t>
            </a:r>
            <a:r>
              <a:rPr lang="en-US" sz="2100" b="1" dirty="0" err="1">
                <a:solidFill>
                  <a:schemeClr val="tx1"/>
                </a:solidFill>
                <a:latin typeface="Century Gothic" panose="020B0502020202020204" pitchFamily="34" charset="0"/>
              </a:rPr>
              <a:t>barche</a:t>
            </a:r>
            <a:r>
              <a:rPr lang="en-US" sz="2100" b="1" dirty="0">
                <a:solidFill>
                  <a:schemeClr val="tx1"/>
                </a:solidFill>
                <a:latin typeface="Century Gothic" panose="020B0502020202020204" pitchFamily="34" charset="0"/>
              </a:rPr>
              <a:t> a vela</a:t>
            </a:r>
            <a:r>
              <a:rPr lang="en-US" sz="2100" b="1" dirty="0" smtClean="0">
                <a:solidFill>
                  <a:schemeClr val="tx1"/>
                </a:solidFill>
                <a:latin typeface="Century Gothic" panose="020B0502020202020204" pitchFamily="34" charset="0"/>
              </a:rPr>
              <a:t>.</a:t>
            </a:r>
          </a:p>
          <a:p>
            <a:pPr marL="0" lvl="0">
              <a:buNone/>
            </a:pPr>
            <a:r>
              <a:rPr lang="en-US" sz="2100" b="1" dirty="0" smtClean="0">
                <a:solidFill>
                  <a:schemeClr val="tx1"/>
                </a:solidFill>
                <a:latin typeface="Century Gothic" panose="020B0502020202020204" pitchFamily="34" charset="0"/>
              </a:rPr>
              <a:t>The wind as a </a:t>
            </a:r>
            <a:r>
              <a:rPr lang="en-US" sz="2100" b="1" dirty="0" smtClean="0">
                <a:solidFill>
                  <a:schemeClr val="tx1"/>
                </a:solidFill>
                <a:latin typeface="Century Gothic" panose="020B0502020202020204" pitchFamily="34" charset="0"/>
              </a:rPr>
              <a:t>natural resource has always allowed the movement of sailing boats.</a:t>
            </a:r>
            <a:endParaRPr lang="en-US" sz="2100" b="1" dirty="0">
              <a:solidFill>
                <a:schemeClr val="tx1"/>
              </a:solidFill>
              <a:latin typeface="Century Gothic" panose="020B0502020202020204" pitchFamily="34" charset="0"/>
            </a:endParaRPr>
          </a:p>
          <a:p>
            <a:pPr marL="0" lvl="0" algn="ctr">
              <a:buNone/>
            </a:pPr>
            <a:r>
              <a:rPr lang="en-US" sz="4300" dirty="0" smtClean="0">
                <a:solidFill>
                  <a:srgbClr val="FF0000"/>
                </a:solidFill>
                <a:latin typeface="Century Gothic" panose="020B0502020202020204" pitchFamily="34" charset="0"/>
              </a:rPr>
              <a:t>LE </a:t>
            </a:r>
            <a:r>
              <a:rPr lang="en-US" sz="4300" dirty="0">
                <a:solidFill>
                  <a:srgbClr val="FF0000"/>
                </a:solidFill>
                <a:latin typeface="Century Gothic" panose="020B0502020202020204" pitchFamily="34" charset="0"/>
              </a:rPr>
              <a:t>BARCHE A  </a:t>
            </a:r>
            <a:r>
              <a:rPr lang="en-US" sz="4300" dirty="0" smtClean="0">
                <a:solidFill>
                  <a:srgbClr val="FF0000"/>
                </a:solidFill>
                <a:latin typeface="Century Gothic" panose="020B0502020202020204" pitchFamily="34" charset="0"/>
              </a:rPr>
              <a:t>VELA </a:t>
            </a:r>
            <a:r>
              <a:rPr lang="en-US" sz="4300" dirty="0" smtClean="0">
                <a:solidFill>
                  <a:srgbClr val="FF0000"/>
                </a:solidFill>
                <a:latin typeface="Century Gothic" panose="020B0502020202020204" pitchFamily="34" charset="0"/>
              </a:rPr>
              <a:t>– </a:t>
            </a:r>
            <a:r>
              <a:rPr lang="en-US" sz="4300" dirty="0" smtClean="0">
                <a:solidFill>
                  <a:srgbClr val="FF0000"/>
                </a:solidFill>
                <a:latin typeface="Century Gothic" panose="020B0502020202020204" pitchFamily="34" charset="0"/>
              </a:rPr>
              <a:t>SAILBOATS</a:t>
            </a:r>
            <a:endParaRPr lang="en-US" sz="4300" dirty="0">
              <a:solidFill>
                <a:srgbClr val="FF0000"/>
              </a:solidFill>
              <a:latin typeface="Century Gothic" panose="020B0502020202020204" pitchFamily="34" charset="0"/>
            </a:endParaRPr>
          </a:p>
          <a:p>
            <a:pPr marL="0" lvl="0">
              <a:spcBef>
                <a:spcPts val="1000"/>
              </a:spcBef>
              <a:buNone/>
            </a:pPr>
            <a:r>
              <a:rPr lang="en-US" sz="2100" dirty="0" smtClean="0">
                <a:solidFill>
                  <a:schemeClr val="tx1"/>
                </a:solidFill>
                <a:latin typeface="Century Gothic" panose="020B0502020202020204" pitchFamily="34" charset="0"/>
              </a:rPr>
              <a:t>La  </a:t>
            </a:r>
            <a:r>
              <a:rPr lang="en-US" sz="2100" dirty="0" err="1">
                <a:solidFill>
                  <a:schemeClr val="tx1"/>
                </a:solidFill>
                <a:latin typeface="Century Gothic" panose="020B0502020202020204" pitchFamily="34" charset="0"/>
              </a:rPr>
              <a:t>barca</a:t>
            </a:r>
            <a:r>
              <a:rPr lang="en-US" sz="2100" dirty="0">
                <a:solidFill>
                  <a:schemeClr val="tx1"/>
                </a:solidFill>
                <a:latin typeface="Century Gothic" panose="020B0502020202020204" pitchFamily="34" charset="0"/>
              </a:rPr>
              <a:t> a vela è un </a:t>
            </a:r>
            <a:r>
              <a:rPr lang="en-US" sz="2100" dirty="0" err="1">
                <a:solidFill>
                  <a:schemeClr val="tx1"/>
                </a:solidFill>
                <a:latin typeface="Century Gothic" panose="020B0502020202020204" pitchFamily="34" charset="0"/>
              </a:rPr>
              <a:t>tipo</a:t>
            </a:r>
            <a:r>
              <a:rPr lang="en-US" sz="2100" dirty="0">
                <a:solidFill>
                  <a:schemeClr val="tx1"/>
                </a:solidFill>
                <a:latin typeface="Century Gothic" panose="020B0502020202020204" pitchFamily="34" charset="0"/>
              </a:rPr>
              <a:t> di </a:t>
            </a:r>
            <a:r>
              <a:rPr lang="en-US" sz="2100" dirty="0" err="1">
                <a:solidFill>
                  <a:schemeClr val="tx1"/>
                </a:solidFill>
                <a:latin typeface="Century Gothic" panose="020B0502020202020204" pitchFamily="34" charset="0"/>
              </a:rPr>
              <a:t>imbarcazione</a:t>
            </a:r>
            <a:r>
              <a:rPr lang="en-US" sz="2100" dirty="0">
                <a:solidFill>
                  <a:schemeClr val="tx1"/>
                </a:solidFill>
                <a:latin typeface="Century Gothic" panose="020B0502020202020204" pitchFamily="34" charset="0"/>
              </a:rPr>
              <a:t> la cui </a:t>
            </a:r>
            <a:r>
              <a:rPr lang="en-US" sz="2100" dirty="0" err="1" smtClean="0">
                <a:solidFill>
                  <a:schemeClr val="tx1"/>
                </a:solidFill>
                <a:latin typeface="Century Gothic" panose="020B0502020202020204" pitchFamily="34" charset="0"/>
              </a:rPr>
              <a:t>propulsione</a:t>
            </a:r>
            <a:r>
              <a:rPr lang="en-US" sz="2100" dirty="0" smtClean="0">
                <a:solidFill>
                  <a:schemeClr val="tx1"/>
                </a:solidFill>
                <a:latin typeface="Century Gothic" panose="020B0502020202020204" pitchFamily="34" charset="0"/>
              </a:rPr>
              <a:t> </a:t>
            </a:r>
            <a:r>
              <a:rPr lang="en-US" sz="2100" dirty="0">
                <a:solidFill>
                  <a:schemeClr val="tx1"/>
                </a:solidFill>
                <a:latin typeface="Century Gothic" panose="020B0502020202020204" pitchFamily="34" charset="0"/>
              </a:rPr>
              <a:t>è </a:t>
            </a:r>
            <a:r>
              <a:rPr lang="en-US" sz="2100" dirty="0" err="1">
                <a:solidFill>
                  <a:schemeClr val="tx1"/>
                </a:solidFill>
                <a:latin typeface="Century Gothic" panose="020B0502020202020204" pitchFamily="34" charset="0"/>
              </a:rPr>
              <a:t>affidata</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allo</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sfruttamento</a:t>
            </a:r>
            <a:r>
              <a:rPr lang="en-US" sz="2100" dirty="0">
                <a:solidFill>
                  <a:schemeClr val="tx1"/>
                </a:solidFill>
                <a:latin typeface="Century Gothic" panose="020B0502020202020204" pitchFamily="34" charset="0"/>
              </a:rPr>
              <a:t> del </a:t>
            </a:r>
            <a:r>
              <a:rPr lang="en-US" sz="2100" dirty="0" err="1">
                <a:solidFill>
                  <a:schemeClr val="tx1"/>
                </a:solidFill>
                <a:latin typeface="Century Gothic" panose="020B0502020202020204" pitchFamily="34" charset="0"/>
              </a:rPr>
              <a:t>vento</a:t>
            </a:r>
            <a:r>
              <a:rPr lang="en-US" sz="2100" dirty="0">
                <a:solidFill>
                  <a:schemeClr val="tx1"/>
                </a:solidFill>
                <a:latin typeface="Century Gothic" panose="020B0502020202020204" pitchFamily="34" charset="0"/>
              </a:rPr>
              <a:t>.</a:t>
            </a:r>
          </a:p>
          <a:p>
            <a:pPr marL="0" lvl="0">
              <a:spcBef>
                <a:spcPts val="1000"/>
              </a:spcBef>
              <a:buNone/>
            </a:pPr>
            <a:r>
              <a:rPr lang="en-US" sz="2100" dirty="0" err="1">
                <a:solidFill>
                  <a:schemeClr val="tx1"/>
                </a:solidFill>
                <a:latin typeface="Century Gothic" panose="020B0502020202020204" pitchFamily="34" charset="0"/>
              </a:rPr>
              <a:t>All'inizio</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servivano</a:t>
            </a:r>
            <a:r>
              <a:rPr lang="en-US" sz="2100" dirty="0">
                <a:solidFill>
                  <a:schemeClr val="tx1"/>
                </a:solidFill>
                <a:latin typeface="Century Gothic" panose="020B0502020202020204" pitchFamily="34" charset="0"/>
              </a:rPr>
              <a:t> per le </a:t>
            </a:r>
            <a:r>
              <a:rPr lang="en-US" sz="2100" dirty="0" err="1">
                <a:solidFill>
                  <a:schemeClr val="tx1"/>
                </a:solidFill>
                <a:latin typeface="Century Gothic" panose="020B0502020202020204" pitchFamily="34" charset="0"/>
              </a:rPr>
              <a:t>attività</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quotidiane</a:t>
            </a:r>
            <a:r>
              <a:rPr lang="en-US" sz="2100" dirty="0">
                <a:solidFill>
                  <a:schemeClr val="tx1"/>
                </a:solidFill>
                <a:latin typeface="Century Gothic" panose="020B0502020202020204" pitchFamily="34" charset="0"/>
              </a:rPr>
              <a:t> e la </a:t>
            </a:r>
            <a:r>
              <a:rPr lang="en-US" sz="2100" dirty="0" err="1">
                <a:solidFill>
                  <a:schemeClr val="tx1"/>
                </a:solidFill>
                <a:latin typeface="Century Gothic" panose="020B0502020202020204" pitchFamily="34" charset="0"/>
              </a:rPr>
              <a:t>pesca</a:t>
            </a:r>
            <a:r>
              <a:rPr lang="en-US" sz="2100" dirty="0">
                <a:solidFill>
                  <a:schemeClr val="tx1"/>
                </a:solidFill>
                <a:latin typeface="Century Gothic" panose="020B0502020202020204" pitchFamily="34" charset="0"/>
              </a:rPr>
              <a:t> poi per </a:t>
            </a:r>
            <a:r>
              <a:rPr lang="en-US" sz="2100" dirty="0" err="1">
                <a:solidFill>
                  <a:schemeClr val="tx1"/>
                </a:solidFill>
                <a:latin typeface="Century Gothic" panose="020B0502020202020204" pitchFamily="34" charset="0"/>
              </a:rPr>
              <a:t>i</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trasporti</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lungo</a:t>
            </a:r>
            <a:r>
              <a:rPr lang="en-US" sz="2100" dirty="0">
                <a:solidFill>
                  <a:schemeClr val="tx1"/>
                </a:solidFill>
                <a:latin typeface="Century Gothic" panose="020B0502020202020204" pitchFamily="34" charset="0"/>
              </a:rPr>
              <a:t> vie </a:t>
            </a:r>
            <a:r>
              <a:rPr lang="en-US" sz="2100" dirty="0" err="1">
                <a:solidFill>
                  <a:schemeClr val="tx1"/>
                </a:solidFill>
                <a:latin typeface="Century Gothic" panose="020B0502020202020204" pitchFamily="34" charset="0"/>
              </a:rPr>
              <a:t>d'acqua</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che</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iniziarono</a:t>
            </a:r>
            <a:r>
              <a:rPr lang="en-US" sz="2100" dirty="0">
                <a:solidFill>
                  <a:schemeClr val="tx1"/>
                </a:solidFill>
                <a:latin typeface="Century Gothic" panose="020B0502020202020204" pitchFamily="34" charset="0"/>
              </a:rPr>
              <a:t> a </a:t>
            </a:r>
            <a:r>
              <a:rPr lang="en-US" sz="2100" dirty="0" err="1">
                <a:solidFill>
                  <a:schemeClr val="tx1"/>
                </a:solidFill>
                <a:latin typeface="Century Gothic" panose="020B0502020202020204" pitchFamily="34" charset="0"/>
              </a:rPr>
              <a:t>svilupparsi</a:t>
            </a:r>
            <a:r>
              <a:rPr lang="en-US" sz="2100" dirty="0">
                <a:solidFill>
                  <a:schemeClr val="tx1"/>
                </a:solidFill>
                <a:latin typeface="Century Gothic" panose="020B0502020202020204" pitchFamily="34" charset="0"/>
              </a:rPr>
              <a:t> verso </a:t>
            </a:r>
            <a:r>
              <a:rPr lang="en-US" sz="2100" dirty="0" err="1">
                <a:solidFill>
                  <a:schemeClr val="tx1"/>
                </a:solidFill>
                <a:latin typeface="Century Gothic" panose="020B0502020202020204" pitchFamily="34" charset="0"/>
              </a:rPr>
              <a:t>il</a:t>
            </a:r>
            <a:r>
              <a:rPr lang="en-US" sz="2100" dirty="0">
                <a:solidFill>
                  <a:schemeClr val="tx1"/>
                </a:solidFill>
                <a:latin typeface="Century Gothic" panose="020B0502020202020204" pitchFamily="34" charset="0"/>
              </a:rPr>
              <a:t> 3000 </a:t>
            </a:r>
            <a:r>
              <a:rPr lang="en-US" sz="2100" dirty="0" err="1">
                <a:solidFill>
                  <a:schemeClr val="tx1"/>
                </a:solidFill>
                <a:latin typeface="Century Gothic" panose="020B0502020202020204" pitchFamily="34" charset="0"/>
              </a:rPr>
              <a:t>a.C</a:t>
            </a:r>
            <a:r>
              <a:rPr lang="en-US" sz="2100" dirty="0">
                <a:solidFill>
                  <a:schemeClr val="tx1"/>
                </a:solidFill>
                <a:latin typeface="Century Gothic" panose="020B0502020202020204" pitchFamily="34" charset="0"/>
              </a:rPr>
              <a:t>. sui </a:t>
            </a:r>
            <a:r>
              <a:rPr lang="en-US" sz="2100" dirty="0" err="1">
                <a:solidFill>
                  <a:schemeClr val="tx1"/>
                </a:solidFill>
                <a:latin typeface="Century Gothic" panose="020B0502020202020204" pitchFamily="34" charset="0"/>
              </a:rPr>
              <a:t>grandi</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fiumi</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della</a:t>
            </a:r>
            <a:r>
              <a:rPr lang="en-US" sz="2100" dirty="0">
                <a:solidFill>
                  <a:schemeClr val="tx1"/>
                </a:solidFill>
                <a:latin typeface="Century Gothic" panose="020B0502020202020204" pitchFamily="34" charset="0"/>
              </a:rPr>
              <a:t> Mesopotamia e dell' </a:t>
            </a:r>
            <a:r>
              <a:rPr lang="en-US" sz="2100" dirty="0" err="1">
                <a:solidFill>
                  <a:schemeClr val="tx1"/>
                </a:solidFill>
                <a:latin typeface="Century Gothic" panose="020B0502020202020204" pitchFamily="34" charset="0"/>
              </a:rPr>
              <a:t>Egitto</a:t>
            </a:r>
            <a:r>
              <a:rPr lang="en-US" sz="2100" dirty="0">
                <a:solidFill>
                  <a:schemeClr val="tx1"/>
                </a:solidFill>
                <a:latin typeface="Century Gothic" panose="020B0502020202020204" pitchFamily="34" charset="0"/>
              </a:rPr>
              <a:t>. </a:t>
            </a:r>
            <a:endParaRPr lang="en-US" sz="2100" dirty="0" smtClean="0">
              <a:solidFill>
                <a:schemeClr val="tx1"/>
              </a:solidFill>
              <a:latin typeface="Century Gothic" panose="020B0502020202020204" pitchFamily="34" charset="0"/>
            </a:endParaRPr>
          </a:p>
          <a:p>
            <a:pPr marL="0" lvl="0">
              <a:spcBef>
                <a:spcPts val="1000"/>
              </a:spcBef>
              <a:buNone/>
            </a:pPr>
            <a:r>
              <a:rPr lang="en-US" sz="2100" dirty="0" err="1" smtClean="0">
                <a:solidFill>
                  <a:schemeClr val="tx1"/>
                </a:solidFill>
                <a:latin typeface="Century Gothic" panose="020B0502020202020204" pitchFamily="34" charset="0"/>
              </a:rPr>
              <a:t>Inizialmente</a:t>
            </a:r>
            <a:r>
              <a:rPr lang="en-US" sz="2100" dirty="0" smtClean="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furono</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utilizzate</a:t>
            </a:r>
            <a:r>
              <a:rPr lang="en-US" sz="2100" dirty="0">
                <a:solidFill>
                  <a:schemeClr val="tx1"/>
                </a:solidFill>
                <a:latin typeface="Century Gothic" panose="020B0502020202020204" pitchFamily="34" charset="0"/>
              </a:rPr>
              <a:t> come </a:t>
            </a:r>
            <a:r>
              <a:rPr lang="en-US" sz="2100" dirty="0" err="1" smtClean="0">
                <a:solidFill>
                  <a:schemeClr val="tx1"/>
                </a:solidFill>
                <a:latin typeface="Century Gothic" panose="020B0502020202020204" pitchFamily="34" charset="0"/>
              </a:rPr>
              <a:t>imbarcazioni</a:t>
            </a:r>
            <a:r>
              <a:rPr lang="en-US" sz="2100" dirty="0" smtClean="0">
                <a:solidFill>
                  <a:schemeClr val="tx1"/>
                </a:solidFill>
                <a:latin typeface="Century Gothic" panose="020B0502020202020204" pitchFamily="34" charset="0"/>
              </a:rPr>
              <a:t> </a:t>
            </a:r>
            <a:r>
              <a:rPr lang="en-US" sz="2100" dirty="0">
                <a:solidFill>
                  <a:schemeClr val="tx1"/>
                </a:solidFill>
                <a:latin typeface="Century Gothic" panose="020B0502020202020204" pitchFamily="34" charset="0"/>
              </a:rPr>
              <a:t>cesti di </a:t>
            </a:r>
            <a:r>
              <a:rPr lang="en-US" sz="2100" dirty="0" err="1">
                <a:solidFill>
                  <a:schemeClr val="tx1"/>
                </a:solidFill>
                <a:latin typeface="Century Gothic" panose="020B0502020202020204" pitchFamily="34" charset="0"/>
              </a:rPr>
              <a:t>calice</a:t>
            </a:r>
            <a:r>
              <a:rPr lang="en-US" sz="2100" dirty="0" smtClean="0">
                <a:solidFill>
                  <a:schemeClr val="tx1"/>
                </a:solidFill>
                <a:latin typeface="Century Gothic" panose="020B0502020202020204" pitchFamily="34" charset="0"/>
              </a:rPr>
              <a:t>, </a:t>
            </a:r>
            <a:r>
              <a:rPr lang="en-US" sz="2100" dirty="0" err="1" smtClean="0">
                <a:solidFill>
                  <a:schemeClr val="tx1"/>
                </a:solidFill>
                <a:latin typeface="Century Gothic" panose="020B0502020202020204" pitchFamily="34" charset="0"/>
              </a:rPr>
              <a:t>zattere</a:t>
            </a:r>
            <a:r>
              <a:rPr lang="en-US" sz="2100" dirty="0" smtClean="0">
                <a:solidFill>
                  <a:schemeClr val="tx1"/>
                </a:solidFill>
                <a:latin typeface="Century Gothic" panose="020B0502020202020204" pitchFamily="34" charset="0"/>
              </a:rPr>
              <a:t> </a:t>
            </a:r>
            <a:r>
              <a:rPr lang="en-US" sz="2100" dirty="0">
                <a:solidFill>
                  <a:schemeClr val="tx1"/>
                </a:solidFill>
                <a:latin typeface="Century Gothic" panose="020B0502020202020204" pitchFamily="34" charset="0"/>
              </a:rPr>
              <a:t>di </a:t>
            </a:r>
            <a:r>
              <a:rPr lang="en-US" sz="2100" dirty="0" err="1">
                <a:solidFill>
                  <a:schemeClr val="tx1"/>
                </a:solidFill>
                <a:latin typeface="Century Gothic" panose="020B0502020202020204" pitchFamily="34" charset="0"/>
              </a:rPr>
              <a:t>canne</a:t>
            </a:r>
            <a:r>
              <a:rPr lang="en-US" sz="2100" dirty="0" smtClean="0">
                <a:solidFill>
                  <a:schemeClr val="tx1"/>
                </a:solidFill>
                <a:latin typeface="Century Gothic" panose="020B0502020202020204" pitchFamily="34" charset="0"/>
              </a:rPr>
              <a:t>, </a:t>
            </a:r>
            <a:r>
              <a:rPr lang="en-US" sz="2100" dirty="0" err="1" smtClean="0">
                <a:solidFill>
                  <a:schemeClr val="tx1"/>
                </a:solidFill>
                <a:latin typeface="Century Gothic" panose="020B0502020202020204" pitchFamily="34" charset="0"/>
              </a:rPr>
              <a:t>barche</a:t>
            </a:r>
            <a:r>
              <a:rPr lang="en-US" sz="2100" dirty="0" smtClean="0">
                <a:solidFill>
                  <a:schemeClr val="tx1"/>
                </a:solidFill>
                <a:latin typeface="Century Gothic" panose="020B0502020202020204" pitchFamily="34" charset="0"/>
              </a:rPr>
              <a:t> </a:t>
            </a:r>
            <a:r>
              <a:rPr lang="en-US" sz="2100" dirty="0">
                <a:solidFill>
                  <a:schemeClr val="tx1"/>
                </a:solidFill>
                <a:latin typeface="Century Gothic" panose="020B0502020202020204" pitchFamily="34" charset="0"/>
              </a:rPr>
              <a:t>di </a:t>
            </a:r>
            <a:r>
              <a:rPr lang="en-US" sz="2100" dirty="0" err="1">
                <a:solidFill>
                  <a:schemeClr val="tx1"/>
                </a:solidFill>
                <a:latin typeface="Century Gothic" panose="020B0502020202020204" pitchFamily="34" charset="0"/>
              </a:rPr>
              <a:t>legno</a:t>
            </a:r>
            <a:r>
              <a:rPr lang="en-US" sz="2100" dirty="0">
                <a:solidFill>
                  <a:schemeClr val="tx1"/>
                </a:solidFill>
                <a:latin typeface="Century Gothic" panose="020B0502020202020204" pitchFamily="34" charset="0"/>
              </a:rPr>
              <a:t> e </a:t>
            </a:r>
            <a:r>
              <a:rPr lang="en-US" sz="2100" dirty="0" smtClean="0">
                <a:solidFill>
                  <a:schemeClr val="tx1"/>
                </a:solidFill>
                <a:latin typeface="Century Gothic" panose="020B0502020202020204" pitchFamily="34" charset="0"/>
              </a:rPr>
              <a:t>presto </a:t>
            </a:r>
            <a:r>
              <a:rPr lang="en-US" sz="2100" dirty="0" err="1" smtClean="0">
                <a:solidFill>
                  <a:schemeClr val="tx1"/>
                </a:solidFill>
                <a:latin typeface="Century Gothic" panose="020B0502020202020204" pitchFamily="34" charset="0"/>
              </a:rPr>
              <a:t>ai</a:t>
            </a:r>
            <a:r>
              <a:rPr lang="en-US" sz="2100" dirty="0" smtClean="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remi</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si</a:t>
            </a:r>
            <a:r>
              <a:rPr lang="en-US" sz="2100" dirty="0">
                <a:solidFill>
                  <a:schemeClr val="tx1"/>
                </a:solidFill>
                <a:latin typeface="Century Gothic" panose="020B0502020202020204" pitchFamily="34" charset="0"/>
              </a:rPr>
              <a:t> </a:t>
            </a:r>
            <a:r>
              <a:rPr lang="en-US" sz="2100" dirty="0" err="1" smtClean="0">
                <a:solidFill>
                  <a:schemeClr val="tx1"/>
                </a:solidFill>
                <a:latin typeface="Century Gothic" panose="020B0502020202020204" pitchFamily="34" charset="0"/>
              </a:rPr>
              <a:t>aggiunsero</a:t>
            </a:r>
            <a:r>
              <a:rPr lang="en-US" sz="2100" dirty="0" smtClean="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una</a:t>
            </a:r>
            <a:r>
              <a:rPr lang="en-US" sz="2100" dirty="0">
                <a:solidFill>
                  <a:schemeClr val="tx1"/>
                </a:solidFill>
                <a:latin typeface="Century Gothic" panose="020B0502020202020204" pitchFamily="34" charset="0"/>
              </a:rPr>
              <a:t> vela e un </a:t>
            </a:r>
            <a:r>
              <a:rPr lang="en-US" sz="2100" dirty="0" err="1">
                <a:solidFill>
                  <a:schemeClr val="tx1"/>
                </a:solidFill>
                <a:latin typeface="Century Gothic" panose="020B0502020202020204" pitchFamily="34" charset="0"/>
              </a:rPr>
              <a:t>timone</a:t>
            </a:r>
            <a:r>
              <a:rPr lang="en-US" sz="2100" dirty="0">
                <a:solidFill>
                  <a:schemeClr val="tx1"/>
                </a:solidFill>
                <a:latin typeface="Century Gothic" panose="020B0502020202020204" pitchFamily="34" charset="0"/>
              </a:rPr>
              <a:t> e </a:t>
            </a:r>
            <a:r>
              <a:rPr lang="en-US" sz="2100" dirty="0" err="1">
                <a:solidFill>
                  <a:schemeClr val="tx1"/>
                </a:solidFill>
                <a:latin typeface="Century Gothic" panose="020B0502020202020204" pitchFamily="34" charset="0"/>
              </a:rPr>
              <a:t>si</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aumentò</a:t>
            </a:r>
            <a:r>
              <a:rPr lang="en-US" sz="2100" dirty="0">
                <a:solidFill>
                  <a:schemeClr val="tx1"/>
                </a:solidFill>
                <a:latin typeface="Century Gothic" panose="020B0502020202020204" pitchFamily="34" charset="0"/>
              </a:rPr>
              <a:t> la </a:t>
            </a:r>
            <a:r>
              <a:rPr lang="en-US" sz="2100" dirty="0" err="1">
                <a:solidFill>
                  <a:schemeClr val="tx1"/>
                </a:solidFill>
                <a:latin typeface="Century Gothic" panose="020B0502020202020204" pitchFamily="34" charset="0"/>
              </a:rPr>
              <a:t>velocità</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dell'imbarcazione</a:t>
            </a:r>
            <a:r>
              <a:rPr lang="en-US" sz="2100" dirty="0">
                <a:solidFill>
                  <a:schemeClr val="tx1"/>
                </a:solidFill>
                <a:latin typeface="Century Gothic" panose="020B0502020202020204" pitchFamily="34" charset="0"/>
              </a:rPr>
              <a:t>.</a:t>
            </a:r>
          </a:p>
          <a:p>
            <a:pPr marL="0" lvl="0">
              <a:spcBef>
                <a:spcPts val="1000"/>
              </a:spcBef>
              <a:buNone/>
            </a:pPr>
            <a:r>
              <a:rPr lang="en-US" sz="2100" dirty="0">
                <a:solidFill>
                  <a:schemeClr val="tx1"/>
                </a:solidFill>
                <a:latin typeface="Century Gothic" panose="020B0502020202020204" pitchFamily="34" charset="0"/>
              </a:rPr>
              <a:t>Le </a:t>
            </a:r>
            <a:r>
              <a:rPr lang="en-US" sz="2100" dirty="0" err="1">
                <a:solidFill>
                  <a:schemeClr val="tx1"/>
                </a:solidFill>
                <a:latin typeface="Century Gothic" panose="020B0502020202020204" pitchFamily="34" charset="0"/>
              </a:rPr>
              <a:t>barche</a:t>
            </a:r>
            <a:r>
              <a:rPr lang="en-US" sz="2100" dirty="0">
                <a:solidFill>
                  <a:schemeClr val="tx1"/>
                </a:solidFill>
                <a:latin typeface="Century Gothic" panose="020B0502020202020204" pitchFamily="34" charset="0"/>
              </a:rPr>
              <a:t> a  vela </a:t>
            </a:r>
            <a:r>
              <a:rPr lang="en-US" sz="2100" dirty="0" err="1">
                <a:solidFill>
                  <a:schemeClr val="tx1"/>
                </a:solidFill>
                <a:latin typeface="Century Gothic" panose="020B0502020202020204" pitchFamily="34" charset="0"/>
              </a:rPr>
              <a:t>si</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possono</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distinguere</a:t>
            </a:r>
            <a:r>
              <a:rPr lang="en-US" sz="2100" dirty="0">
                <a:solidFill>
                  <a:schemeClr val="tx1"/>
                </a:solidFill>
                <a:latin typeface="Century Gothic" panose="020B0502020202020204" pitchFamily="34" charset="0"/>
              </a:rPr>
              <a:t> in:</a:t>
            </a:r>
          </a:p>
          <a:p>
            <a:pPr marL="0" lvl="0">
              <a:buClr>
                <a:srgbClr val="000000"/>
              </a:buClr>
              <a:buAutoNum type="alphaLcPeriod"/>
            </a:pPr>
            <a:r>
              <a:rPr lang="en-US" sz="2100" dirty="0">
                <a:solidFill>
                  <a:schemeClr val="tx1"/>
                </a:solidFill>
                <a:latin typeface="Century Gothic" panose="020B0502020202020204" pitchFamily="34" charset="0"/>
              </a:rPr>
              <a:t>d</a:t>
            </a:r>
            <a:r>
              <a:rPr lang="en-US" sz="2100" dirty="0" smtClean="0">
                <a:solidFill>
                  <a:schemeClr val="tx1"/>
                </a:solidFill>
                <a:latin typeface="Century Gothic" panose="020B0502020202020204" pitchFamily="34" charset="0"/>
              </a:rPr>
              <a:t>erive: </a:t>
            </a:r>
            <a:r>
              <a:rPr lang="en-US" sz="2100" dirty="0" err="1" smtClean="0">
                <a:solidFill>
                  <a:schemeClr val="tx1"/>
                </a:solidFill>
                <a:latin typeface="Century Gothic" panose="020B0502020202020204" pitchFamily="34" charset="0"/>
              </a:rPr>
              <a:t>piccole</a:t>
            </a:r>
            <a:r>
              <a:rPr lang="en-US" sz="2100" dirty="0" smtClean="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barche</a:t>
            </a:r>
            <a:r>
              <a:rPr lang="en-US" sz="2100" dirty="0">
                <a:solidFill>
                  <a:schemeClr val="tx1"/>
                </a:solidFill>
                <a:latin typeface="Century Gothic" panose="020B0502020202020204" pitchFamily="34" charset="0"/>
              </a:rPr>
              <a:t> sotto </a:t>
            </a:r>
            <a:r>
              <a:rPr lang="en-US" sz="2100" dirty="0" err="1">
                <a:solidFill>
                  <a:schemeClr val="tx1"/>
                </a:solidFill>
                <a:latin typeface="Century Gothic" panose="020B0502020202020204" pitchFamily="34" charset="0"/>
              </a:rPr>
              <a:t>i</a:t>
            </a:r>
            <a:r>
              <a:rPr lang="en-US" sz="2100" dirty="0">
                <a:solidFill>
                  <a:schemeClr val="tx1"/>
                </a:solidFill>
                <a:latin typeface="Century Gothic" panose="020B0502020202020204" pitchFamily="34" charset="0"/>
              </a:rPr>
              <a:t> 5-6  </a:t>
            </a:r>
            <a:r>
              <a:rPr lang="en-US" sz="2100" dirty="0" err="1" smtClean="0">
                <a:solidFill>
                  <a:schemeClr val="tx1"/>
                </a:solidFill>
                <a:latin typeface="Century Gothic" panose="020B0502020202020204" pitchFamily="34" charset="0"/>
              </a:rPr>
              <a:t>metri</a:t>
            </a:r>
            <a:r>
              <a:rPr lang="en-US" sz="2100" dirty="0" smtClean="0">
                <a:solidFill>
                  <a:schemeClr val="tx1"/>
                </a:solidFill>
                <a:latin typeface="Century Gothic" panose="020B0502020202020204" pitchFamily="34" charset="0"/>
              </a:rPr>
              <a:t>, </a:t>
            </a:r>
            <a:r>
              <a:rPr lang="en-US" sz="2100" dirty="0" err="1" smtClean="0">
                <a:solidFill>
                  <a:schemeClr val="tx1"/>
                </a:solidFill>
                <a:latin typeface="Century Gothic" panose="020B0502020202020204" pitchFamily="34" charset="0"/>
              </a:rPr>
              <a:t>senza</a:t>
            </a:r>
            <a:r>
              <a:rPr lang="en-US" sz="2100" dirty="0" smtClean="0">
                <a:solidFill>
                  <a:schemeClr val="tx1"/>
                </a:solidFill>
                <a:latin typeface="Century Gothic" panose="020B0502020202020204" pitchFamily="34" charset="0"/>
              </a:rPr>
              <a:t> </a:t>
            </a:r>
            <a:r>
              <a:rPr lang="en-US" sz="2100" dirty="0" err="1" smtClean="0">
                <a:solidFill>
                  <a:schemeClr val="tx1"/>
                </a:solidFill>
                <a:latin typeface="Century Gothic" panose="020B0502020202020204" pitchFamily="34" charset="0"/>
              </a:rPr>
              <a:t>cabina</a:t>
            </a:r>
            <a:r>
              <a:rPr lang="en-US" sz="2100" dirty="0" smtClean="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destinate</a:t>
            </a:r>
            <a:r>
              <a:rPr lang="en-US" sz="2100" dirty="0">
                <a:solidFill>
                  <a:schemeClr val="tx1"/>
                </a:solidFill>
                <a:latin typeface="Century Gothic" panose="020B0502020202020204" pitchFamily="34" charset="0"/>
              </a:rPr>
              <a:t> ad </a:t>
            </a:r>
            <a:r>
              <a:rPr lang="en-US" sz="2100" dirty="0" err="1">
                <a:solidFill>
                  <a:schemeClr val="tx1"/>
                </a:solidFill>
                <a:latin typeface="Century Gothic" panose="020B0502020202020204" pitchFamily="34" charset="0"/>
              </a:rPr>
              <a:t>uso</a:t>
            </a:r>
            <a:r>
              <a:rPr lang="en-US" sz="2100" dirty="0">
                <a:solidFill>
                  <a:schemeClr val="tx1"/>
                </a:solidFill>
                <a:latin typeface="Century Gothic" panose="020B0502020202020204" pitchFamily="34" charset="0"/>
              </a:rPr>
              <a:t> </a:t>
            </a:r>
            <a:r>
              <a:rPr lang="en-US" sz="2100" dirty="0" err="1" smtClean="0">
                <a:solidFill>
                  <a:schemeClr val="tx1"/>
                </a:solidFill>
                <a:latin typeface="Century Gothic" panose="020B0502020202020204" pitchFamily="34" charset="0"/>
              </a:rPr>
              <a:t>sportivo</a:t>
            </a:r>
            <a:r>
              <a:rPr lang="en-US" sz="2100" dirty="0" smtClean="0">
                <a:solidFill>
                  <a:schemeClr val="tx1"/>
                </a:solidFill>
                <a:latin typeface="Century Gothic" panose="020B0502020202020204" pitchFamily="34" charset="0"/>
              </a:rPr>
              <a:t>. </a:t>
            </a:r>
            <a:r>
              <a:rPr lang="en-US" sz="2100" dirty="0" smtClean="0">
                <a:solidFill>
                  <a:schemeClr val="tx1"/>
                </a:solidFill>
                <a:latin typeface="Century Gothic" panose="020B0502020202020204" pitchFamily="34" charset="0"/>
              </a:rPr>
              <a:t>            </a:t>
            </a:r>
            <a:r>
              <a:rPr lang="en-US" sz="2100" b="1" dirty="0" smtClean="0">
                <a:solidFill>
                  <a:srgbClr val="7030A0"/>
                </a:solidFill>
                <a:latin typeface="Century Gothic" panose="020B0502020202020204" pitchFamily="34" charset="0"/>
              </a:rPr>
              <a:t>D</a:t>
            </a:r>
            <a:r>
              <a:rPr lang="en-US" sz="2100" b="1" dirty="0" smtClean="0">
                <a:solidFill>
                  <a:srgbClr val="7030A0"/>
                </a:solidFill>
                <a:latin typeface="Century Gothic" panose="020B0502020202020204" pitchFamily="34" charset="0"/>
              </a:rPr>
              <a:t>rifts</a:t>
            </a:r>
            <a:r>
              <a:rPr lang="en-US" sz="2100" b="1" dirty="0" smtClean="0">
                <a:solidFill>
                  <a:srgbClr val="7030A0"/>
                </a:solidFill>
                <a:latin typeface="Century Gothic" panose="020B0502020202020204" pitchFamily="34" charset="0"/>
              </a:rPr>
              <a:t>: small boats under 5-6 meters, without cabin, intended for sports use</a:t>
            </a:r>
            <a:endParaRPr lang="en-US" sz="2100" b="1" dirty="0">
              <a:solidFill>
                <a:srgbClr val="7030A0"/>
              </a:solidFill>
              <a:latin typeface="Century Gothic" panose="020B0502020202020204" pitchFamily="34" charset="0"/>
            </a:endParaRPr>
          </a:p>
          <a:p>
            <a:pPr marL="0" lvl="0">
              <a:buClr>
                <a:srgbClr val="000000"/>
              </a:buClr>
              <a:buAutoNum type="alphaLcPeriod"/>
            </a:pPr>
            <a:r>
              <a:rPr lang="en-US" sz="2100" dirty="0" err="1">
                <a:solidFill>
                  <a:schemeClr val="tx1"/>
                </a:solidFill>
                <a:latin typeface="Century Gothic" panose="020B0502020202020204" pitchFamily="34" charset="0"/>
              </a:rPr>
              <a:t>barche</a:t>
            </a:r>
            <a:r>
              <a:rPr lang="en-US" sz="2100" dirty="0">
                <a:solidFill>
                  <a:schemeClr val="tx1"/>
                </a:solidFill>
                <a:latin typeface="Century Gothic" panose="020B0502020202020204" pitchFamily="34" charset="0"/>
              </a:rPr>
              <a:t> a </a:t>
            </a:r>
            <a:r>
              <a:rPr lang="en-US" sz="2100" dirty="0" err="1" smtClean="0">
                <a:solidFill>
                  <a:schemeClr val="tx1"/>
                </a:solidFill>
                <a:latin typeface="Century Gothic" panose="020B0502020202020204" pitchFamily="34" charset="0"/>
              </a:rPr>
              <a:t>chiglia</a:t>
            </a:r>
            <a:r>
              <a:rPr lang="en-US" sz="2100" dirty="0">
                <a:solidFill>
                  <a:schemeClr val="tx1"/>
                </a:solidFill>
                <a:latin typeface="Century Gothic" panose="020B0502020202020204" pitchFamily="34" charset="0"/>
              </a:rPr>
              <a:t>,</a:t>
            </a:r>
            <a:r>
              <a:rPr lang="en-US" sz="2100" dirty="0" smtClean="0">
                <a:solidFill>
                  <a:schemeClr val="tx1"/>
                </a:solidFill>
                <a:latin typeface="Century Gothic" panose="020B0502020202020204" pitchFamily="34" charset="0"/>
              </a:rPr>
              <a:t> </a:t>
            </a:r>
            <a:r>
              <a:rPr lang="en-US" sz="2100" dirty="0" err="1" smtClean="0">
                <a:solidFill>
                  <a:schemeClr val="tx1"/>
                </a:solidFill>
                <a:latin typeface="Century Gothic" panose="020B0502020202020204" pitchFamily="34" charset="0"/>
              </a:rPr>
              <a:t>dotate</a:t>
            </a:r>
            <a:r>
              <a:rPr lang="en-US" sz="2100" dirty="0" smtClean="0">
                <a:solidFill>
                  <a:schemeClr val="tx1"/>
                </a:solidFill>
                <a:latin typeface="Century Gothic" panose="020B0502020202020204" pitchFamily="34" charset="0"/>
              </a:rPr>
              <a:t> </a:t>
            </a:r>
            <a:r>
              <a:rPr lang="en-US" sz="2100" dirty="0">
                <a:solidFill>
                  <a:schemeClr val="tx1"/>
                </a:solidFill>
                <a:latin typeface="Century Gothic" panose="020B0502020202020204" pitchFamily="34" charset="0"/>
              </a:rPr>
              <a:t>di </a:t>
            </a:r>
            <a:r>
              <a:rPr lang="en-US" sz="2100" dirty="0" err="1">
                <a:solidFill>
                  <a:schemeClr val="tx1"/>
                </a:solidFill>
                <a:latin typeface="Century Gothic" panose="020B0502020202020204" pitchFamily="34" charset="0"/>
              </a:rPr>
              <a:t>una</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chiglia</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trave</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ed</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attrezzate</a:t>
            </a:r>
            <a:r>
              <a:rPr lang="en-US" sz="2100" dirty="0">
                <a:solidFill>
                  <a:schemeClr val="tx1"/>
                </a:solidFill>
                <a:latin typeface="Century Gothic" panose="020B0502020202020204" pitchFamily="34" charset="0"/>
              </a:rPr>
              <a:t> per </a:t>
            </a:r>
            <a:r>
              <a:rPr lang="en-US" sz="2100" dirty="0" err="1">
                <a:solidFill>
                  <a:schemeClr val="tx1"/>
                </a:solidFill>
                <a:latin typeface="Century Gothic" panose="020B0502020202020204" pitchFamily="34" charset="0"/>
              </a:rPr>
              <a:t>una</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permanenza</a:t>
            </a:r>
            <a:r>
              <a:rPr lang="en-US" sz="2100" dirty="0">
                <a:solidFill>
                  <a:schemeClr val="tx1"/>
                </a:solidFill>
                <a:latin typeface="Century Gothic" panose="020B0502020202020204" pitchFamily="34" charset="0"/>
              </a:rPr>
              <a:t> </a:t>
            </a:r>
            <a:r>
              <a:rPr lang="en-US" sz="2100" dirty="0" err="1">
                <a:solidFill>
                  <a:schemeClr val="tx1"/>
                </a:solidFill>
                <a:latin typeface="Century Gothic" panose="020B0502020202020204" pitchFamily="34" charset="0"/>
              </a:rPr>
              <a:t>più</a:t>
            </a:r>
            <a:r>
              <a:rPr lang="en-US" sz="2100" dirty="0">
                <a:solidFill>
                  <a:schemeClr val="tx1"/>
                </a:solidFill>
                <a:latin typeface="Century Gothic" panose="020B0502020202020204" pitchFamily="34" charset="0"/>
              </a:rPr>
              <a:t> </a:t>
            </a:r>
            <a:r>
              <a:rPr lang="en-US" sz="2100" dirty="0" err="1" smtClean="0">
                <a:solidFill>
                  <a:schemeClr val="tx1"/>
                </a:solidFill>
                <a:latin typeface="Century Gothic" panose="020B0502020202020204" pitchFamily="34" charset="0"/>
              </a:rPr>
              <a:t>lunga</a:t>
            </a:r>
            <a:r>
              <a:rPr lang="en-US" sz="2100" dirty="0" smtClean="0">
                <a:solidFill>
                  <a:schemeClr val="tx1"/>
                </a:solidFill>
                <a:latin typeface="Century Gothic" panose="020B0502020202020204" pitchFamily="34" charset="0"/>
              </a:rPr>
              <a:t>. </a:t>
            </a:r>
            <a:endParaRPr lang="en-US" sz="2100" dirty="0" smtClean="0">
              <a:solidFill>
                <a:schemeClr val="tx1"/>
              </a:solidFill>
              <a:latin typeface="Century Gothic" panose="020B0502020202020204" pitchFamily="34" charset="0"/>
            </a:endParaRPr>
          </a:p>
          <a:p>
            <a:pPr marL="0" lvl="0">
              <a:buClr>
                <a:srgbClr val="000000"/>
              </a:buClr>
              <a:buNone/>
            </a:pPr>
            <a:r>
              <a:rPr lang="en-US" sz="2100" b="1" dirty="0" smtClean="0">
                <a:solidFill>
                  <a:srgbClr val="7030A0"/>
                </a:solidFill>
                <a:latin typeface="Century Gothic" panose="020B0502020202020204" pitchFamily="34" charset="0"/>
              </a:rPr>
              <a:t>Keel </a:t>
            </a:r>
            <a:r>
              <a:rPr lang="en-US" sz="2100" b="1" dirty="0" smtClean="0">
                <a:solidFill>
                  <a:srgbClr val="7030A0"/>
                </a:solidFill>
                <a:latin typeface="Century Gothic" panose="020B0502020202020204" pitchFamily="34" charset="0"/>
              </a:rPr>
              <a:t>boats, equipped with a keel (beam) and equipped for a longer stay</a:t>
            </a:r>
            <a:endParaRPr lang="en-US" sz="2100" b="1" dirty="0">
              <a:solidFill>
                <a:srgbClr val="7030A0"/>
              </a:solidFill>
              <a:latin typeface="Century Gothic" panose="020B0502020202020204" pitchFamily="34" charset="0"/>
            </a:endParaRPr>
          </a:p>
          <a:p>
            <a:pPr lvl="0">
              <a:spcBef>
                <a:spcPts val="1000"/>
              </a:spcBef>
              <a:buNone/>
            </a:pPr>
            <a:endParaRPr lang="en-US" sz="2100" dirty="0">
              <a:solidFill>
                <a:schemeClr val="tx1"/>
              </a:solidFill>
              <a:latin typeface="Century Gothic" panose="020B0502020202020204" pitchFamily="34" charset="0"/>
            </a:endParaRPr>
          </a:p>
          <a:p>
            <a:pPr lvl="0">
              <a:spcBef>
                <a:spcPts val="1000"/>
              </a:spcBef>
              <a:buNone/>
            </a:pPr>
            <a:endParaRPr lang="en-US" sz="14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xmlns="" val="25075931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alphaModFix/>
          </a:blip>
          <a:srcRect/>
          <a:stretch>
            <a:fillRect/>
          </a:stretch>
        </p:blipFill>
        <p:spPr>
          <a:xfrm>
            <a:off x="-52559" y="1435"/>
            <a:ext cx="12265203" cy="6850803"/>
          </a:xfrm>
          <a:prstGeom prst="rect">
            <a:avLst/>
          </a:prstGeom>
          <a:noFill/>
          <a:ln cap="flat">
            <a:noFill/>
          </a:ln>
        </p:spPr>
      </p:pic>
      <p:pic>
        <p:nvPicPr>
          <p:cNvPr id="4" name="Content Placeholder 11"/>
          <p:cNvPicPr>
            <a:picLocks noChangeAspect="1"/>
          </p:cNvPicPr>
          <p:nvPr/>
        </p:nvPicPr>
        <p:blipFill>
          <a:blip r:embed="rId4">
            <a:alphaModFix/>
          </a:blip>
          <a:srcRect/>
          <a:stretch>
            <a:fillRect/>
          </a:stretch>
        </p:blipFill>
        <p:spPr>
          <a:xfrm>
            <a:off x="542156" y="2937601"/>
            <a:ext cx="4505038" cy="3485875"/>
          </a:xfrm>
          <a:prstGeom prst="rect">
            <a:avLst/>
          </a:prstGeom>
          <a:noFill/>
          <a:ln cap="flat">
            <a:noFill/>
          </a:ln>
        </p:spPr>
      </p:pic>
      <p:pic>
        <p:nvPicPr>
          <p:cNvPr id="5" name="Picture 14"/>
          <p:cNvPicPr>
            <a:picLocks noChangeAspect="1"/>
          </p:cNvPicPr>
          <p:nvPr/>
        </p:nvPicPr>
        <p:blipFill>
          <a:blip r:embed="rId5">
            <a:alphaModFix/>
          </a:blip>
          <a:srcRect/>
          <a:stretch>
            <a:fillRect/>
          </a:stretch>
        </p:blipFill>
        <p:spPr>
          <a:xfrm>
            <a:off x="7359118" y="243358"/>
            <a:ext cx="4513679" cy="2989804"/>
          </a:xfrm>
          <a:prstGeom prst="rect">
            <a:avLst/>
          </a:prstGeom>
          <a:noFill/>
          <a:ln cap="flat">
            <a:noFill/>
          </a:ln>
        </p:spPr>
      </p:pic>
      <p:sp>
        <p:nvSpPr>
          <p:cNvPr id="6" name="Text Box 15"/>
          <p:cNvSpPr/>
          <p:nvPr/>
        </p:nvSpPr>
        <p:spPr>
          <a:xfrm>
            <a:off x="203622" y="0"/>
            <a:ext cx="6840099" cy="235495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4800" b="0" i="0" u="none" strike="noStrike" kern="1200" cap="none" spc="0" baseline="0" dirty="0">
                <a:solidFill>
                  <a:srgbClr val="FFFF00"/>
                </a:solidFill>
                <a:uFillTx/>
                <a:latin typeface="Century Gothic" pitchFamily="18"/>
                <a:ea typeface="Microsoft YaHei" pitchFamily="2"/>
                <a:cs typeface="Century Gothic" pitchFamily="2"/>
              </a:rPr>
              <a:t>CARBONE E MACCHINE A </a:t>
            </a:r>
            <a:r>
              <a:rPr lang="it-IT" sz="4800" b="0" i="0" u="none" strike="noStrike" kern="1200" cap="none" spc="0" baseline="0" dirty="0" smtClean="0">
                <a:solidFill>
                  <a:srgbClr val="FFFF00"/>
                </a:solidFill>
                <a:uFillTx/>
                <a:latin typeface="Century Gothic" pitchFamily="18"/>
                <a:ea typeface="Microsoft YaHei" pitchFamily="2"/>
                <a:cs typeface="Century Gothic" pitchFamily="2"/>
              </a:rPr>
              <a:t>VAPORE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4800" b="0" i="0" u="none" strike="noStrike" kern="1200" cap="none" spc="0" baseline="0" dirty="0">
              <a:solidFill>
                <a:srgbClr val="FFFF00"/>
              </a:solidFill>
              <a:uFillTx/>
              <a:latin typeface="Century Gothic" pitchFamily="18"/>
              <a:ea typeface="Microsoft YaHei" pitchFamily="2"/>
              <a:cs typeface="Century Gothic" pitchFamily="2"/>
            </a:endParaRPr>
          </a:p>
        </p:txBody>
      </p:sp>
      <p:sp>
        <p:nvSpPr>
          <p:cNvPr id="7" name="Rettangolo 6"/>
          <p:cNvSpPr/>
          <p:nvPr/>
        </p:nvSpPr>
        <p:spPr>
          <a:xfrm>
            <a:off x="0" y="1886181"/>
            <a:ext cx="7478329" cy="707886"/>
          </a:xfrm>
          <a:prstGeom prst="rect">
            <a:avLst/>
          </a:prstGeom>
        </p:spPr>
        <p:txBody>
          <a:bodyPr wrap="none">
            <a:spAutoFit/>
          </a:bodyPr>
          <a:lstStyle/>
          <a:p>
            <a:r>
              <a:rPr lang="it-IT" sz="4000" dirty="0" smtClean="0">
                <a:solidFill>
                  <a:srgbClr val="FFFF00"/>
                </a:solidFill>
                <a:latin typeface="Century Gothic" pitchFamily="18"/>
                <a:ea typeface="Microsoft YaHei" pitchFamily="2"/>
                <a:cs typeface="Century Gothic" pitchFamily="2"/>
              </a:rPr>
              <a:t>COAL AND STEAM MACHINES</a:t>
            </a:r>
            <a:endParaRPr lang="it-IT" sz="4000" dirty="0">
              <a:solidFill>
                <a:srgbClr val="FFFF00"/>
              </a:solidFill>
              <a:latin typeface="Century Gothic" pitchFamily="18"/>
              <a:ea typeface="Microsoft YaHei" pitchFamily="2"/>
              <a:cs typeface="Century Gothic" pitchFamily="2"/>
            </a:endParaRPr>
          </a:p>
        </p:txBody>
      </p:sp>
    </p:spTree>
    <p:extLst>
      <p:ext uri="{BB962C8B-B14F-4D97-AF65-F5344CB8AC3E}">
        <p14:creationId xmlns:p14="http://schemas.microsoft.com/office/powerpoint/2010/main" xmlns="" val="23824769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4294967295"/>
          </p:nvPr>
        </p:nvSpPr>
        <p:spPr>
          <a:xfrm>
            <a:off x="345057" y="360153"/>
            <a:ext cx="9885363" cy="5807075"/>
          </a:xfrm>
        </p:spPr>
        <p:txBody>
          <a:bodyPr>
            <a:normAutofit fontScale="92500" lnSpcReduction="20000"/>
          </a:bodyPr>
          <a:lstStyle/>
          <a:p>
            <a:pPr marL="0" lvl="0">
              <a:buNone/>
            </a:pPr>
            <a:r>
              <a:rPr lang="en-US" sz="1600" b="1" dirty="0" smtClean="0">
                <a:solidFill>
                  <a:schemeClr val="tx1"/>
                </a:solidFill>
                <a:latin typeface="Century Gothic" panose="020B0502020202020204" pitchFamily="34" charset="0"/>
              </a:rPr>
              <a:t>Il  </a:t>
            </a:r>
            <a:r>
              <a:rPr lang="en-US" sz="1600" b="1" dirty="0" err="1" smtClean="0">
                <a:solidFill>
                  <a:schemeClr val="tx1"/>
                </a:solidFill>
                <a:latin typeface="Century Gothic" panose="020B0502020202020204" pitchFamily="34" charset="0"/>
              </a:rPr>
              <a:t>carbone</a:t>
            </a:r>
            <a:r>
              <a:rPr lang="en-US" sz="1600" b="1" dirty="0" smtClean="0">
                <a:solidFill>
                  <a:schemeClr val="tx1"/>
                </a:solidFill>
                <a:latin typeface="Century Gothic" panose="020B0502020202020204" pitchFamily="34" charset="0"/>
              </a:rPr>
              <a:t> </a:t>
            </a:r>
            <a:r>
              <a:rPr lang="en-US" sz="1600" dirty="0" smtClean="0">
                <a:solidFill>
                  <a:schemeClr val="tx1"/>
                </a:solidFill>
                <a:latin typeface="Century Gothic" panose="020B0502020202020204" pitchFamily="34" charset="0"/>
              </a:rPr>
              <a:t>è un </a:t>
            </a:r>
            <a:r>
              <a:rPr lang="en-US" sz="1600" dirty="0" err="1" smtClean="0">
                <a:solidFill>
                  <a:schemeClr val="tx1"/>
                </a:solidFill>
                <a:latin typeface="Century Gothic" panose="020B0502020202020204" pitchFamily="34" charset="0"/>
              </a:rPr>
              <a:t>antico</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minerale</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fossile</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originato</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dalla</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carbonificazione</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di</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materiale</a:t>
            </a:r>
            <a:r>
              <a:rPr lang="en-US" sz="1600" dirty="0" smtClean="0">
                <a:solidFill>
                  <a:schemeClr val="tx1"/>
                </a:solidFill>
                <a:latin typeface="Century Gothic" panose="020B0502020202020204" pitchFamily="34" charset="0"/>
              </a:rPr>
              <a:t> e </a:t>
            </a:r>
            <a:r>
              <a:rPr lang="en-US" sz="1600" dirty="0" err="1" smtClean="0">
                <a:solidFill>
                  <a:schemeClr val="tx1"/>
                </a:solidFill>
                <a:latin typeface="Century Gothic" panose="020B0502020202020204" pitchFamily="34" charset="0"/>
              </a:rPr>
              <a:t>resti</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vegetali</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che</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si</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sono</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accomulati</a:t>
            </a:r>
            <a:r>
              <a:rPr lang="en-US" sz="1600" dirty="0" smtClean="0">
                <a:solidFill>
                  <a:schemeClr val="tx1"/>
                </a:solidFill>
                <a:latin typeface="Century Gothic" panose="020B0502020202020204" pitchFamily="34" charset="0"/>
              </a:rPr>
              <a:t> in </a:t>
            </a:r>
            <a:r>
              <a:rPr lang="en-US" sz="1600" dirty="0" err="1" smtClean="0">
                <a:solidFill>
                  <a:schemeClr val="tx1"/>
                </a:solidFill>
                <a:latin typeface="Century Gothic" panose="020B0502020202020204" pitchFamily="34" charset="0"/>
              </a:rPr>
              <a:t>ambiente</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anaerobico</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senza</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ossigeno</a:t>
            </a:r>
            <a:r>
              <a:rPr lang="en-US" sz="1600" dirty="0" smtClean="0">
                <a:solidFill>
                  <a:schemeClr val="tx1"/>
                </a:solidFill>
                <a:latin typeface="Century Gothic" panose="020B0502020202020204" pitchFamily="34" charset="0"/>
              </a:rPr>
              <a:t>). Il </a:t>
            </a:r>
            <a:r>
              <a:rPr lang="en-US" sz="1600" dirty="0" err="1" smtClean="0">
                <a:solidFill>
                  <a:schemeClr val="tx1"/>
                </a:solidFill>
                <a:latin typeface="Century Gothic" panose="020B0502020202020204" pitchFamily="34" charset="0"/>
              </a:rPr>
              <a:t>carbone</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inizia</a:t>
            </a:r>
            <a:r>
              <a:rPr lang="en-US" sz="1600" dirty="0" smtClean="0">
                <a:solidFill>
                  <a:schemeClr val="tx1"/>
                </a:solidFill>
                <a:latin typeface="Century Gothic" panose="020B0502020202020204" pitchFamily="34" charset="0"/>
              </a:rPr>
              <a:t> ad </a:t>
            </a:r>
            <a:r>
              <a:rPr lang="en-US" sz="1600" dirty="0" err="1" smtClean="0">
                <a:solidFill>
                  <a:schemeClr val="tx1"/>
                </a:solidFill>
                <a:latin typeface="Century Gothic" panose="020B0502020202020204" pitchFamily="34" charset="0"/>
              </a:rPr>
              <a:t>essere</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utilizzato</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alla</a:t>
            </a:r>
            <a:r>
              <a:rPr lang="en-US" sz="1600" dirty="0" smtClean="0">
                <a:solidFill>
                  <a:schemeClr val="tx1"/>
                </a:solidFill>
                <a:latin typeface="Century Gothic" panose="020B0502020202020204" pitchFamily="34" charset="0"/>
              </a:rPr>
              <a:t> fine del XVIII </a:t>
            </a:r>
            <a:r>
              <a:rPr lang="en-US" sz="1600" dirty="0" err="1" smtClean="0">
                <a:solidFill>
                  <a:schemeClr val="tx1"/>
                </a:solidFill>
                <a:latin typeface="Century Gothic" panose="020B0502020202020204" pitchFamily="34" charset="0"/>
              </a:rPr>
              <a:t>secolo</a:t>
            </a:r>
            <a:r>
              <a:rPr lang="en-US" sz="1600" dirty="0" smtClean="0">
                <a:solidFill>
                  <a:schemeClr val="tx1"/>
                </a:solidFill>
                <a:latin typeface="Century Gothic" panose="020B0502020202020204" pitchFamily="34" charset="0"/>
              </a:rPr>
              <a:t> con la </a:t>
            </a:r>
            <a:r>
              <a:rPr lang="en-US" sz="1600" dirty="0" err="1" smtClean="0">
                <a:solidFill>
                  <a:schemeClr val="tx1"/>
                </a:solidFill>
                <a:latin typeface="Century Gothic" panose="020B0502020202020204" pitchFamily="34" charset="0"/>
              </a:rPr>
              <a:t>rivoluzione</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industrialeper</a:t>
            </a:r>
            <a:r>
              <a:rPr lang="en-US" sz="1600" dirty="0" smtClean="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alimentare</a:t>
            </a:r>
            <a:r>
              <a:rPr lang="en-US" sz="1600" dirty="0">
                <a:solidFill>
                  <a:schemeClr val="tx1"/>
                </a:solidFill>
                <a:latin typeface="Century Gothic" panose="020B0502020202020204" pitchFamily="34" charset="0"/>
              </a:rPr>
              <a:t> le </a:t>
            </a:r>
            <a:r>
              <a:rPr lang="en-US" sz="1600" dirty="0" err="1">
                <a:solidFill>
                  <a:schemeClr val="tx1"/>
                </a:solidFill>
                <a:latin typeface="Century Gothic" panose="020B0502020202020204" pitchFamily="34" charset="0"/>
              </a:rPr>
              <a:t>macchine</a:t>
            </a:r>
            <a:r>
              <a:rPr lang="en-US" sz="1600" dirty="0">
                <a:solidFill>
                  <a:schemeClr val="tx1"/>
                </a:solidFill>
                <a:latin typeface="Century Gothic" panose="020B0502020202020204" pitchFamily="34" charset="0"/>
              </a:rPr>
              <a:t> a </a:t>
            </a:r>
            <a:r>
              <a:rPr lang="en-US" sz="1600" dirty="0" err="1">
                <a:solidFill>
                  <a:schemeClr val="tx1"/>
                </a:solidFill>
                <a:latin typeface="Century Gothic" panose="020B0502020202020204" pitchFamily="34" charset="0"/>
              </a:rPr>
              <a:t>vapore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macchinari</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produttivi</a:t>
            </a:r>
            <a:r>
              <a:rPr lang="en-US" sz="1600" dirty="0">
                <a:solidFill>
                  <a:schemeClr val="tx1"/>
                </a:solidFill>
                <a:latin typeface="Century Gothic" panose="020B0502020202020204" pitchFamily="34" charset="0"/>
              </a:rPr>
              <a:t> e le </a:t>
            </a:r>
            <a:r>
              <a:rPr lang="en-US" sz="1600" dirty="0" err="1">
                <a:solidFill>
                  <a:schemeClr val="tx1"/>
                </a:solidFill>
                <a:latin typeface="Century Gothic" panose="020B0502020202020204" pitchFamily="34" charset="0"/>
              </a:rPr>
              <a:t>caldaie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dei</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mezzi</a:t>
            </a:r>
            <a:r>
              <a:rPr lang="en-US" sz="1600" dirty="0">
                <a:solidFill>
                  <a:schemeClr val="tx1"/>
                </a:solidFill>
                <a:latin typeface="Century Gothic" panose="020B0502020202020204" pitchFamily="34" charset="0"/>
              </a:rPr>
              <a:t> di </a:t>
            </a:r>
            <a:r>
              <a:rPr lang="en-US" sz="1600" dirty="0" err="1">
                <a:solidFill>
                  <a:schemeClr val="tx1"/>
                </a:solidFill>
                <a:latin typeface="Century Gothic" panose="020B0502020202020204" pitchFamily="34" charset="0"/>
              </a:rPr>
              <a:t>trasporto</a:t>
            </a:r>
            <a:r>
              <a:rPr lang="en-US" sz="1600" dirty="0" smtClean="0">
                <a:solidFill>
                  <a:schemeClr val="tx1"/>
                </a:solidFill>
                <a:latin typeface="Century Gothic" panose="020B0502020202020204" pitchFamily="34" charset="0"/>
              </a:rPr>
              <a:t>.</a:t>
            </a:r>
          </a:p>
          <a:p>
            <a:pPr marL="0" lvl="0">
              <a:buNone/>
            </a:pPr>
            <a:r>
              <a:rPr lang="en-US" sz="1600" b="1" dirty="0" smtClean="0">
                <a:solidFill>
                  <a:srgbClr val="FFC000"/>
                </a:solidFill>
                <a:latin typeface="Century Gothic" panose="020B0502020202020204" pitchFamily="34" charset="0"/>
              </a:rPr>
              <a:t>Coal is an ancient fossil mineral originated from the </a:t>
            </a:r>
            <a:r>
              <a:rPr lang="en-US" sz="1600" b="1" dirty="0" err="1" smtClean="0">
                <a:solidFill>
                  <a:srgbClr val="FFC000"/>
                </a:solidFill>
                <a:latin typeface="Century Gothic" panose="020B0502020202020204" pitchFamily="34" charset="0"/>
              </a:rPr>
              <a:t>carbonification</a:t>
            </a:r>
            <a:r>
              <a:rPr lang="en-US" sz="1600" b="1" dirty="0" smtClean="0">
                <a:solidFill>
                  <a:srgbClr val="FFC000"/>
                </a:solidFill>
                <a:latin typeface="Century Gothic" panose="020B0502020202020204" pitchFamily="34" charset="0"/>
              </a:rPr>
              <a:t> of material and plant remains that have settled in an anaerobic environment (without oxygen). Coal began to be used at the end of the 18th century with the industrial revolution to fuel steam engines, production machinery and transport boilers.</a:t>
            </a:r>
            <a:endParaRPr lang="en-US" sz="1600" b="1" dirty="0" smtClean="0">
              <a:solidFill>
                <a:srgbClr val="FFC000"/>
              </a:solidFill>
              <a:latin typeface="Century Gothic" panose="020B0502020202020204" pitchFamily="34" charset="0"/>
            </a:endParaRPr>
          </a:p>
          <a:p>
            <a:pPr marL="0" lvl="0" algn="ctr">
              <a:buNone/>
            </a:pPr>
            <a:r>
              <a:rPr lang="en-US" sz="3200" dirty="0" smtClean="0">
                <a:solidFill>
                  <a:srgbClr val="FFFF00"/>
                </a:solidFill>
                <a:latin typeface="Century Gothic" panose="020B0502020202020204" pitchFamily="34" charset="0"/>
              </a:rPr>
              <a:t>LA </a:t>
            </a:r>
            <a:r>
              <a:rPr lang="en-US" sz="3200" dirty="0">
                <a:solidFill>
                  <a:srgbClr val="FFFF00"/>
                </a:solidFill>
                <a:latin typeface="Century Gothic" panose="020B0502020202020204" pitchFamily="34" charset="0"/>
              </a:rPr>
              <a:t>MACCHINA A </a:t>
            </a:r>
            <a:r>
              <a:rPr lang="en-US" sz="3200" dirty="0" smtClean="0">
                <a:solidFill>
                  <a:srgbClr val="FFFF00"/>
                </a:solidFill>
                <a:latin typeface="Century Gothic" panose="020B0502020202020204" pitchFamily="34" charset="0"/>
              </a:rPr>
              <a:t>VAPORE- </a:t>
            </a:r>
            <a:r>
              <a:rPr lang="it-IT" sz="3200" dirty="0" smtClean="0">
                <a:solidFill>
                  <a:srgbClr val="FFFF00"/>
                </a:solidFill>
                <a:latin typeface="Century Gothic" pitchFamily="18"/>
                <a:ea typeface="Microsoft YaHei" pitchFamily="2"/>
                <a:cs typeface="Century Gothic" pitchFamily="2"/>
              </a:rPr>
              <a:t>STEAM MACHINES </a:t>
            </a:r>
            <a:r>
              <a:rPr lang="en-US" sz="1600" dirty="0" smtClean="0">
                <a:solidFill>
                  <a:schemeClr val="tx1"/>
                </a:solidFill>
                <a:latin typeface="Century Gothic" panose="020B0502020202020204" pitchFamily="34" charset="0"/>
              </a:rPr>
              <a:t>In </a:t>
            </a:r>
            <a:r>
              <a:rPr lang="en-US" sz="1600" dirty="0" err="1">
                <a:solidFill>
                  <a:schemeClr val="tx1"/>
                </a:solidFill>
                <a:latin typeface="Century Gothic" panose="020B0502020202020204" pitchFamily="34" charset="0"/>
              </a:rPr>
              <a:t>maniera</a:t>
            </a:r>
            <a:r>
              <a:rPr lang="en-US" sz="1600" dirty="0">
                <a:solidFill>
                  <a:schemeClr val="tx1"/>
                </a:solidFill>
                <a:latin typeface="Century Gothic" panose="020B0502020202020204" pitchFamily="34" charset="0"/>
              </a:rPr>
              <a:t> molto </a:t>
            </a:r>
            <a:r>
              <a:rPr lang="en-US" sz="1600" dirty="0" err="1">
                <a:solidFill>
                  <a:schemeClr val="tx1"/>
                </a:solidFill>
                <a:latin typeface="Century Gothic" panose="020B0502020202020204" pitchFamily="34" charset="0"/>
              </a:rPr>
              <a:t>semplice</a:t>
            </a:r>
            <a:r>
              <a:rPr lang="en-US" sz="1600" dirty="0">
                <a:solidFill>
                  <a:schemeClr val="tx1"/>
                </a:solidFill>
                <a:latin typeface="Century Gothic" panose="020B0502020202020204" pitchFamily="34" charset="0"/>
              </a:rPr>
              <a:t> le </a:t>
            </a:r>
            <a:r>
              <a:rPr lang="en-US" sz="1600" dirty="0" err="1">
                <a:solidFill>
                  <a:schemeClr val="tx1"/>
                </a:solidFill>
                <a:latin typeface="Century Gothic" panose="020B0502020202020204" pitchFamily="34" charset="0"/>
              </a:rPr>
              <a:t>macchine</a:t>
            </a:r>
            <a:r>
              <a:rPr lang="en-US" sz="1600" dirty="0">
                <a:solidFill>
                  <a:schemeClr val="tx1"/>
                </a:solidFill>
                <a:latin typeface="Century Gothic" panose="020B0502020202020204" pitchFamily="34" charset="0"/>
              </a:rPr>
              <a:t> a </a:t>
            </a:r>
            <a:r>
              <a:rPr lang="en-US" sz="1600" dirty="0" err="1">
                <a:solidFill>
                  <a:schemeClr val="tx1"/>
                </a:solidFill>
                <a:latin typeface="Century Gothic" panose="020B0502020202020204" pitchFamily="34" charset="0"/>
              </a:rPr>
              <a:t>vapore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funzionano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seguendo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questo</a:t>
            </a:r>
            <a:r>
              <a:rPr lang="en-US" sz="1600" dirty="0">
                <a:solidFill>
                  <a:schemeClr val="tx1"/>
                </a:solidFill>
                <a:latin typeface="Century Gothic" panose="020B0502020202020204" pitchFamily="34" charset="0"/>
              </a:rPr>
              <a:t> schema: </a:t>
            </a:r>
            <a:r>
              <a:rPr lang="en-US" sz="1600" dirty="0" err="1">
                <a:solidFill>
                  <a:schemeClr val="tx1"/>
                </a:solidFill>
                <a:latin typeface="Century Gothic" panose="020B0502020202020204" pitchFamily="34" charset="0"/>
              </a:rPr>
              <a:t>una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sorgente</a:t>
            </a:r>
            <a:r>
              <a:rPr lang="en-US" sz="1600" dirty="0">
                <a:solidFill>
                  <a:schemeClr val="tx1"/>
                </a:solidFill>
                <a:latin typeface="Century Gothic" panose="020B0502020202020204" pitchFamily="34" charset="0"/>
              </a:rPr>
              <a:t> di </a:t>
            </a:r>
            <a:r>
              <a:rPr lang="en-US" sz="1600" dirty="0" err="1">
                <a:solidFill>
                  <a:schemeClr val="tx1"/>
                </a:solidFill>
                <a:latin typeface="Century Gothic" panose="020B0502020202020204" pitchFamily="34" charset="0"/>
              </a:rPr>
              <a:t>calore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carbone</a:t>
            </a:r>
            <a:r>
              <a:rPr lang="en-US" sz="1600" dirty="0">
                <a:solidFill>
                  <a:schemeClr val="tx1"/>
                </a:solidFill>
                <a:latin typeface="Century Gothic" panose="020B0502020202020204" pitchFamily="34" charset="0"/>
              </a:rPr>
              <a:t>) porta </a:t>
            </a:r>
            <a:r>
              <a:rPr lang="en-US" sz="1600" dirty="0" err="1">
                <a:solidFill>
                  <a:schemeClr val="tx1"/>
                </a:solidFill>
                <a:latin typeface="Century Gothic" panose="020B0502020202020204" pitchFamily="34" charset="0"/>
              </a:rPr>
              <a:t>all'ebollizione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una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certa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quantità</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d'acqua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producendo</a:t>
            </a:r>
            <a:r>
              <a:rPr lang="en-US" sz="1600" dirty="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vapore</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che</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espandendosi</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preme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sulle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pareti</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mettendo</a:t>
            </a:r>
            <a:r>
              <a:rPr lang="en-US" sz="1600" dirty="0">
                <a:solidFill>
                  <a:schemeClr val="tx1"/>
                </a:solidFill>
                <a:latin typeface="Century Gothic" panose="020B0502020202020204" pitchFamily="34" charset="0"/>
              </a:rPr>
              <a:t> in </a:t>
            </a:r>
            <a:r>
              <a:rPr lang="en-US" sz="1600" dirty="0" err="1">
                <a:solidFill>
                  <a:schemeClr val="tx1"/>
                </a:solidFill>
                <a:latin typeface="Century Gothic" panose="020B0502020202020204" pitchFamily="34" charset="0"/>
              </a:rPr>
              <a:t>movimento</a:t>
            </a:r>
            <a:r>
              <a:rPr lang="en-US" sz="1600" dirty="0">
                <a:solidFill>
                  <a:schemeClr val="tx1"/>
                </a:solidFill>
                <a:latin typeface="Century Gothic" panose="020B0502020202020204" pitchFamily="34" charset="0"/>
              </a:rPr>
              <a:t> un </a:t>
            </a:r>
            <a:r>
              <a:rPr lang="en-US" sz="1600" dirty="0" err="1">
                <a:solidFill>
                  <a:schemeClr val="tx1"/>
                </a:solidFill>
                <a:latin typeface="Century Gothic" panose="020B0502020202020204" pitchFamily="34" charset="0"/>
              </a:rPr>
              <a:t>pistone</a:t>
            </a:r>
            <a:r>
              <a:rPr lang="en-US" sz="1600" dirty="0">
                <a:solidFill>
                  <a:schemeClr val="tx1"/>
                </a:solidFill>
                <a:latin typeface="Century Gothic" panose="020B0502020202020204" pitchFamily="34" charset="0"/>
              </a:rPr>
              <a:t> o </a:t>
            </a:r>
            <a:r>
              <a:rPr lang="en-US" sz="1600" dirty="0" err="1">
                <a:solidFill>
                  <a:schemeClr val="tx1"/>
                </a:solidFill>
                <a:latin typeface="Century Gothic" panose="020B0502020202020204" pitchFamily="34" charset="0"/>
              </a:rPr>
              <a:t>una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turbina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producendo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così</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lavoro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meccanico</a:t>
            </a:r>
            <a:r>
              <a:rPr lang="en-US" sz="1600" dirty="0" smtClean="0">
                <a:solidFill>
                  <a:schemeClr val="tx1"/>
                </a:solidFill>
                <a:latin typeface="Century Gothic" panose="020B0502020202020204" pitchFamily="34" charset="0"/>
              </a:rPr>
              <a:t>.</a:t>
            </a:r>
            <a:endParaRPr lang="en-US" sz="1600" dirty="0">
              <a:solidFill>
                <a:schemeClr val="tx1"/>
              </a:solidFill>
              <a:latin typeface="Century Gothic" panose="020B0502020202020204" pitchFamily="34" charset="0"/>
            </a:endParaRPr>
          </a:p>
          <a:p>
            <a:pPr marL="0" lvl="0">
              <a:spcBef>
                <a:spcPts val="1000"/>
              </a:spcBef>
              <a:buNone/>
            </a:pPr>
            <a:r>
              <a:rPr lang="en-US" sz="1600" dirty="0">
                <a:solidFill>
                  <a:schemeClr val="tx1"/>
                </a:solidFill>
                <a:latin typeface="Century Gothic" panose="020B0502020202020204" pitchFamily="34" charset="0"/>
              </a:rPr>
              <a:t>Il </a:t>
            </a:r>
            <a:r>
              <a:rPr lang="en-US" sz="1600" dirty="0" err="1">
                <a:solidFill>
                  <a:schemeClr val="tx1"/>
                </a:solidFill>
                <a:latin typeface="Century Gothic" panose="020B0502020202020204" pitchFamily="34" charset="0"/>
              </a:rPr>
              <a:t>più</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importante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progresso</a:t>
            </a:r>
            <a:r>
              <a:rPr lang="en-US" sz="1600" dirty="0">
                <a:solidFill>
                  <a:schemeClr val="tx1"/>
                </a:solidFill>
                <a:latin typeface="Century Gothic" panose="020B0502020202020204" pitchFamily="34" charset="0"/>
              </a:rPr>
              <a:t> in </a:t>
            </a:r>
            <a:r>
              <a:rPr lang="en-US" sz="1600" dirty="0" err="1">
                <a:solidFill>
                  <a:schemeClr val="tx1"/>
                </a:solidFill>
                <a:latin typeface="Century Gothic" panose="020B0502020202020204" pitchFamily="34" charset="0"/>
              </a:rPr>
              <a:t>questo</a:t>
            </a:r>
            <a:r>
              <a:rPr lang="en-US" sz="1600" dirty="0">
                <a:solidFill>
                  <a:schemeClr val="tx1"/>
                </a:solidFill>
                <a:latin typeface="Century Gothic" panose="020B0502020202020204" pitchFamily="34" charset="0"/>
              </a:rPr>
              <a:t> campo è </a:t>
            </a:r>
            <a:r>
              <a:rPr lang="en-US" sz="1600" dirty="0" err="1">
                <a:solidFill>
                  <a:schemeClr val="tx1"/>
                </a:solidFill>
                <a:latin typeface="Century Gothic" panose="020B0502020202020204" pitchFamily="34" charset="0"/>
              </a:rPr>
              <a:t>dovuto</a:t>
            </a:r>
            <a:r>
              <a:rPr lang="en-US" sz="1600" dirty="0">
                <a:solidFill>
                  <a:schemeClr val="tx1"/>
                </a:solidFill>
                <a:latin typeface="Century Gothic" panose="020B0502020202020204" pitchFamily="34" charset="0"/>
              </a:rPr>
              <a:t> a </a:t>
            </a:r>
            <a:r>
              <a:rPr lang="en-US" sz="1600" b="1" dirty="0" smtClean="0">
                <a:solidFill>
                  <a:schemeClr val="tx1"/>
                </a:solidFill>
                <a:latin typeface="Century Gothic" panose="020B0502020202020204" pitchFamily="34" charset="0"/>
              </a:rPr>
              <a:t>James Watt </a:t>
            </a:r>
            <a:r>
              <a:rPr lang="en-US" sz="1600" dirty="0" err="1" smtClean="0">
                <a:solidFill>
                  <a:schemeClr val="tx1"/>
                </a:solidFill>
                <a:latin typeface="Century Gothic" panose="020B0502020202020204" pitchFamily="34" charset="0"/>
              </a:rPr>
              <a:t>che</a:t>
            </a:r>
            <a:r>
              <a:rPr lang="en-US" sz="1600" dirty="0" smtClean="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nel</a:t>
            </a:r>
            <a:r>
              <a:rPr lang="en-US" sz="1600" dirty="0">
                <a:solidFill>
                  <a:schemeClr val="tx1"/>
                </a:solidFill>
                <a:latin typeface="Century Gothic" panose="020B0502020202020204" pitchFamily="34" charset="0"/>
              </a:rPr>
              <a:t> 1763 </a:t>
            </a:r>
            <a:r>
              <a:rPr lang="en-US" sz="1600" dirty="0" err="1">
                <a:solidFill>
                  <a:schemeClr val="tx1"/>
                </a:solidFill>
                <a:latin typeface="Century Gothic" panose="020B0502020202020204" pitchFamily="34" charset="0"/>
              </a:rPr>
              <a:t>ebbe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l'incarico</a:t>
            </a:r>
            <a:r>
              <a:rPr lang="en-US" sz="1600" dirty="0">
                <a:solidFill>
                  <a:schemeClr val="tx1"/>
                </a:solidFill>
                <a:latin typeface="Century Gothic" panose="020B0502020202020204" pitchFamily="34" charset="0"/>
              </a:rPr>
              <a:t> di </a:t>
            </a:r>
            <a:r>
              <a:rPr lang="en-US" sz="1600" dirty="0" err="1">
                <a:solidFill>
                  <a:schemeClr val="tx1"/>
                </a:solidFill>
                <a:latin typeface="Century Gothic" panose="020B0502020202020204" pitchFamily="34" charset="0"/>
              </a:rPr>
              <a:t>riparare</a:t>
            </a:r>
            <a:r>
              <a:rPr lang="en-US" sz="1600" dirty="0">
                <a:solidFill>
                  <a:schemeClr val="tx1"/>
                </a:solidFill>
                <a:latin typeface="Century Gothic" panose="020B0502020202020204" pitchFamily="34" charset="0"/>
              </a:rPr>
              <a:t> un </a:t>
            </a:r>
            <a:r>
              <a:rPr lang="en-US" sz="1600" dirty="0" err="1">
                <a:solidFill>
                  <a:schemeClr val="tx1"/>
                </a:solidFill>
                <a:latin typeface="Century Gothic" panose="020B0502020202020204" pitchFamily="34" charset="0"/>
              </a:rPr>
              <a:t>modello</a:t>
            </a:r>
            <a:r>
              <a:rPr lang="en-US" sz="1600" dirty="0">
                <a:solidFill>
                  <a:schemeClr val="tx1"/>
                </a:solidFill>
                <a:latin typeface="Century Gothic" panose="020B0502020202020204" pitchFamily="34" charset="0"/>
              </a:rPr>
              <a:t> di </a:t>
            </a:r>
            <a:r>
              <a:rPr lang="en-US" sz="1600" dirty="0" err="1">
                <a:solidFill>
                  <a:schemeClr val="tx1"/>
                </a:solidFill>
                <a:latin typeface="Century Gothic" panose="020B0502020202020204" pitchFamily="34" charset="0"/>
              </a:rPr>
              <a:t>macchina</a:t>
            </a:r>
            <a:r>
              <a:rPr lang="en-US" sz="1600" dirty="0">
                <a:solidFill>
                  <a:schemeClr val="tx1"/>
                </a:solidFill>
                <a:latin typeface="Century Gothic" panose="020B0502020202020204" pitchFamily="34" charset="0"/>
              </a:rPr>
              <a:t> a </a:t>
            </a:r>
            <a:r>
              <a:rPr lang="en-US" sz="1600" dirty="0" err="1">
                <a:solidFill>
                  <a:schemeClr val="tx1"/>
                </a:solidFill>
                <a:latin typeface="Century Gothic" panose="020B0502020202020204" pitchFamily="34" charset="0"/>
              </a:rPr>
              <a:t>vapore</a:t>
            </a:r>
            <a:r>
              <a:rPr lang="en-US" sz="1600" dirty="0">
                <a:solidFill>
                  <a:schemeClr val="tx1"/>
                </a:solidFill>
                <a:latin typeface="Century Gothic" panose="020B0502020202020204" pitchFamily="34" charset="0"/>
              </a:rPr>
              <a:t> di Newcomen. </a:t>
            </a:r>
            <a:r>
              <a:rPr lang="en-US" sz="1600" dirty="0" err="1">
                <a:solidFill>
                  <a:schemeClr val="tx1"/>
                </a:solidFill>
                <a:latin typeface="Century Gothic" panose="020B0502020202020204" pitchFamily="34" charset="0"/>
              </a:rPr>
              <a:t>Nel</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corso</a:t>
            </a:r>
            <a:r>
              <a:rPr lang="en-US" sz="1600" dirty="0">
                <a:solidFill>
                  <a:schemeClr val="tx1"/>
                </a:solidFill>
                <a:latin typeface="Century Gothic" panose="020B0502020202020204" pitchFamily="34" charset="0"/>
              </a:rPr>
              <a:t> del </a:t>
            </a:r>
            <a:r>
              <a:rPr lang="en-US" sz="1600" dirty="0" err="1">
                <a:solidFill>
                  <a:schemeClr val="tx1"/>
                </a:solidFill>
                <a:latin typeface="Century Gothic" panose="020B0502020202020204" pitchFamily="34" charset="0"/>
              </a:rPr>
              <a:t>lavoro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individuò</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correttamente</a:t>
            </a:r>
            <a:r>
              <a:rPr lang="en-US" sz="1600" dirty="0">
                <a:solidFill>
                  <a:schemeClr val="tx1"/>
                </a:solidFill>
                <a:latin typeface="Century Gothic" panose="020B0502020202020204" pitchFamily="34" charset="0"/>
              </a:rPr>
              <a:t> le cause </a:t>
            </a:r>
            <a:r>
              <a:rPr lang="en-US" sz="1600" dirty="0" err="1">
                <a:solidFill>
                  <a:schemeClr val="tx1"/>
                </a:solidFill>
                <a:latin typeface="Century Gothic" panose="020B0502020202020204" pitchFamily="34" charset="0"/>
              </a:rPr>
              <a:t>dell'eccessivo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consumo</a:t>
            </a:r>
            <a:r>
              <a:rPr lang="en-US" sz="1600" dirty="0">
                <a:solidFill>
                  <a:schemeClr val="tx1"/>
                </a:solidFill>
                <a:latin typeface="Century Gothic" panose="020B0502020202020204" pitchFamily="34" charset="0"/>
              </a:rPr>
              <a:t> di </a:t>
            </a:r>
            <a:r>
              <a:rPr lang="en-US" sz="1600" dirty="0" err="1">
                <a:solidFill>
                  <a:schemeClr val="tx1"/>
                </a:solidFill>
                <a:latin typeface="Century Gothic" panose="020B0502020202020204" pitchFamily="34" charset="0"/>
              </a:rPr>
              <a:t>vapore</a:t>
            </a:r>
            <a:r>
              <a:rPr lang="en-US" sz="1600" dirty="0">
                <a:solidFill>
                  <a:schemeClr val="tx1"/>
                </a:solidFill>
                <a:latin typeface="Century Gothic" panose="020B0502020202020204" pitchFamily="34" charset="0"/>
              </a:rPr>
              <a:t> e </a:t>
            </a:r>
            <a:r>
              <a:rPr lang="en-US" sz="1600" dirty="0" err="1">
                <a:solidFill>
                  <a:schemeClr val="tx1"/>
                </a:solidFill>
                <a:latin typeface="Century Gothic" panose="020B0502020202020204" pitchFamily="34" charset="0"/>
              </a:rPr>
              <a:t>riuscì</a:t>
            </a:r>
            <a:r>
              <a:rPr lang="en-US" sz="1600" dirty="0">
                <a:solidFill>
                  <a:schemeClr val="tx1"/>
                </a:solidFill>
                <a:latin typeface="Century Gothic" panose="020B0502020202020204" pitchFamily="34" charset="0"/>
              </a:rPr>
              <a:t> a </a:t>
            </a:r>
            <a:r>
              <a:rPr lang="en-US" sz="1600" dirty="0" err="1">
                <a:solidFill>
                  <a:schemeClr val="tx1"/>
                </a:solidFill>
                <a:latin typeface="Century Gothic" panose="020B0502020202020204" pitchFamily="34" charset="0"/>
              </a:rPr>
              <a:t>ridurre</a:t>
            </a:r>
            <a:r>
              <a:rPr lang="en-US" sz="1600" dirty="0">
                <a:solidFill>
                  <a:schemeClr val="tx1"/>
                </a:solidFill>
                <a:latin typeface="Century Gothic" panose="020B0502020202020204" pitchFamily="34" charset="0"/>
              </a:rPr>
              <a:t> tale </a:t>
            </a:r>
            <a:r>
              <a:rPr lang="en-US" sz="1600" dirty="0" err="1">
                <a:solidFill>
                  <a:schemeClr val="tx1"/>
                </a:solidFill>
                <a:latin typeface="Century Gothic" panose="020B0502020202020204" pitchFamily="34" charset="0"/>
              </a:rPr>
              <a:t>spreco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facendo</a:t>
            </a:r>
            <a:r>
              <a:rPr lang="en-US" sz="1600" dirty="0">
                <a:solidFill>
                  <a:schemeClr val="tx1"/>
                </a:solidFill>
                <a:latin typeface="Century Gothic" panose="020B0502020202020204" pitchFamily="34" charset="0"/>
              </a:rPr>
              <a:t> in </a:t>
            </a:r>
            <a:r>
              <a:rPr lang="en-US" sz="1600" dirty="0" err="1">
                <a:solidFill>
                  <a:schemeClr val="tx1"/>
                </a:solidFill>
                <a:latin typeface="Century Gothic" panose="020B0502020202020204" pitchFamily="34" charset="0"/>
              </a:rPr>
              <a:t>modo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che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il</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vapore</a:t>
            </a:r>
            <a:r>
              <a:rPr lang="en-US" sz="1600" dirty="0">
                <a:solidFill>
                  <a:schemeClr val="tx1"/>
                </a:solidFill>
                <a:latin typeface="Century Gothic" panose="020B0502020202020204" pitchFamily="34" charset="0"/>
              </a:rPr>
              <a:t> fosse </a:t>
            </a:r>
            <a:r>
              <a:rPr lang="en-US" sz="1600" dirty="0" err="1">
                <a:solidFill>
                  <a:schemeClr val="tx1"/>
                </a:solidFill>
                <a:latin typeface="Century Gothic" panose="020B0502020202020204" pitchFamily="34" charset="0"/>
              </a:rPr>
              <a:t>scaricato</a:t>
            </a:r>
            <a:r>
              <a:rPr lang="en-US" sz="1600" dirty="0">
                <a:solidFill>
                  <a:schemeClr val="tx1"/>
                </a:solidFill>
                <a:latin typeface="Century Gothic" panose="020B0502020202020204" pitchFamily="34" charset="0"/>
              </a:rPr>
              <a:t> in un </a:t>
            </a:r>
            <a:r>
              <a:rPr lang="en-US" sz="1600" dirty="0" err="1">
                <a:solidFill>
                  <a:schemeClr val="tx1"/>
                </a:solidFill>
                <a:latin typeface="Century Gothic" panose="020B0502020202020204" pitchFamily="34" charset="0"/>
              </a:rPr>
              <a:t>recipiente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comunicante</a:t>
            </a:r>
            <a:r>
              <a:rPr lang="en-US" sz="1600" dirty="0">
                <a:solidFill>
                  <a:schemeClr val="tx1"/>
                </a:solidFill>
                <a:latin typeface="Century Gothic" panose="020B0502020202020204" pitchFamily="34" charset="0"/>
              </a:rPr>
              <a:t> con </a:t>
            </a:r>
            <a:r>
              <a:rPr lang="en-US" sz="1600" dirty="0" err="1">
                <a:solidFill>
                  <a:schemeClr val="tx1"/>
                </a:solidFill>
                <a:latin typeface="Century Gothic" panose="020B0502020202020204" pitchFamily="34" charset="0"/>
              </a:rPr>
              <a:t>il</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cilindro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il</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condensatore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fondamentale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invenzione</a:t>
            </a:r>
            <a:r>
              <a:rPr lang="en-US" sz="1600" dirty="0">
                <a:solidFill>
                  <a:schemeClr val="tx1"/>
                </a:solidFill>
                <a:latin typeface="Century Gothic" panose="020B0502020202020204" pitchFamily="34" charset="0"/>
              </a:rPr>
              <a:t> di Watt). </a:t>
            </a:r>
            <a:r>
              <a:rPr lang="en-US" sz="1600" dirty="0" err="1">
                <a:solidFill>
                  <a:schemeClr val="tx1"/>
                </a:solidFill>
                <a:latin typeface="Century Gothic" panose="020B0502020202020204" pitchFamily="34" charset="0"/>
              </a:rPr>
              <a:t>Ciò</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pertetteva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il</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risparmio</a:t>
            </a:r>
            <a:r>
              <a:rPr lang="en-US" sz="1600" dirty="0">
                <a:solidFill>
                  <a:schemeClr val="tx1"/>
                </a:solidFill>
                <a:latin typeface="Century Gothic" panose="020B0502020202020204" pitchFamily="34" charset="0"/>
              </a:rPr>
              <a:t> di circa 1/3 del </a:t>
            </a:r>
            <a:r>
              <a:rPr lang="en-US" sz="1600" dirty="0" err="1">
                <a:solidFill>
                  <a:schemeClr val="tx1"/>
                </a:solidFill>
                <a:latin typeface="Century Gothic" panose="020B0502020202020204" pitchFamily="34" charset="0"/>
              </a:rPr>
              <a:t>carbone</a:t>
            </a:r>
            <a:r>
              <a:rPr lang="en-US" sz="1600" dirty="0">
                <a:solidFill>
                  <a:schemeClr val="tx1"/>
                </a:solidFill>
                <a:latin typeface="Century Gothic" panose="020B0502020202020204" pitchFamily="34" charset="0"/>
              </a:rPr>
              <a:t>.</a:t>
            </a:r>
          </a:p>
          <a:p>
            <a:pPr marL="0" lvl="0">
              <a:buNone/>
            </a:pPr>
            <a:r>
              <a:rPr lang="en-US" sz="1600" dirty="0">
                <a:solidFill>
                  <a:schemeClr val="tx1"/>
                </a:solidFill>
                <a:latin typeface="Century Gothic" panose="020B0502020202020204" pitchFamily="34" charset="0"/>
              </a:rPr>
              <a:t>La </a:t>
            </a:r>
            <a:r>
              <a:rPr lang="en-US" sz="1600" dirty="0" err="1">
                <a:solidFill>
                  <a:schemeClr val="tx1"/>
                </a:solidFill>
                <a:latin typeface="Century Gothic" panose="020B0502020202020204" pitchFamily="34" charset="0"/>
              </a:rPr>
              <a:t>macchina</a:t>
            </a:r>
            <a:r>
              <a:rPr lang="en-US" sz="1600" dirty="0">
                <a:solidFill>
                  <a:schemeClr val="tx1"/>
                </a:solidFill>
                <a:latin typeface="Century Gothic" panose="020B0502020202020204" pitchFamily="34" charset="0"/>
              </a:rPr>
              <a:t> a </a:t>
            </a:r>
            <a:r>
              <a:rPr lang="en-US" sz="1600" dirty="0" err="1">
                <a:solidFill>
                  <a:schemeClr val="tx1"/>
                </a:solidFill>
                <a:latin typeface="Century Gothic" panose="020B0502020202020204" pitchFamily="34" charset="0"/>
              </a:rPr>
              <a:t>vapore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più</a:t>
            </a:r>
            <a:r>
              <a:rPr lang="en-US" sz="1600" dirty="0">
                <a:solidFill>
                  <a:schemeClr val="tx1"/>
                </a:solidFill>
                <a:latin typeface="Century Gothic" panose="020B0502020202020204" pitchFamily="34" charset="0"/>
              </a:rPr>
              <a:t> nota è la </a:t>
            </a:r>
            <a:r>
              <a:rPr lang="en-US" sz="1600" b="1" dirty="0" smtClean="0">
                <a:solidFill>
                  <a:schemeClr val="tx1"/>
                </a:solidFill>
                <a:latin typeface="Century Gothic" panose="020B0502020202020204" pitchFamily="34" charset="0"/>
              </a:rPr>
              <a:t>locomotive, </a:t>
            </a:r>
            <a:r>
              <a:rPr lang="en-US" sz="1600" dirty="0" err="1">
                <a:solidFill>
                  <a:schemeClr val="tx1"/>
                </a:solidFill>
                <a:latin typeface="Century Gothic" panose="020B0502020202020204" pitchFamily="34" charset="0"/>
              </a:rPr>
              <a:t>il</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rotabile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ferroviale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munito</a:t>
            </a:r>
            <a:r>
              <a:rPr lang="en-US" sz="1600" dirty="0">
                <a:solidFill>
                  <a:schemeClr val="tx1"/>
                </a:solidFill>
                <a:latin typeface="Century Gothic" panose="020B0502020202020204" pitchFamily="34" charset="0"/>
              </a:rPr>
              <a:t> di </a:t>
            </a:r>
            <a:r>
              <a:rPr lang="en-US" sz="1600" dirty="0" err="1">
                <a:solidFill>
                  <a:schemeClr val="tx1"/>
                </a:solidFill>
                <a:latin typeface="Century Gothic" panose="020B0502020202020204" pitchFamily="34" charset="0"/>
              </a:rPr>
              <a:t>motore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usato</a:t>
            </a:r>
            <a:r>
              <a:rPr lang="en-US" sz="1600" dirty="0">
                <a:solidFill>
                  <a:schemeClr val="tx1"/>
                </a:solidFill>
                <a:latin typeface="Century Gothic" panose="020B0502020202020204" pitchFamily="34" charset="0"/>
              </a:rPr>
              <a:t> per </a:t>
            </a:r>
            <a:r>
              <a:rPr lang="en-US" sz="1600" dirty="0" err="1">
                <a:solidFill>
                  <a:schemeClr val="tx1"/>
                </a:solidFill>
                <a:latin typeface="Century Gothic" panose="020B0502020202020204" pitchFamily="34" charset="0"/>
              </a:rPr>
              <a:t>il</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traino</a:t>
            </a:r>
            <a:r>
              <a:rPr lang="en-US" sz="1600" dirty="0">
                <a:solidFill>
                  <a:schemeClr val="tx1"/>
                </a:solidFill>
                <a:latin typeface="Century Gothic" panose="020B0502020202020204" pitchFamily="34" charset="0"/>
              </a:rPr>
              <a:t> del </a:t>
            </a:r>
            <a:r>
              <a:rPr lang="en-US" sz="1600" dirty="0" err="1">
                <a:solidFill>
                  <a:schemeClr val="tx1"/>
                </a:solidFill>
                <a:latin typeface="Century Gothic" panose="020B0502020202020204" pitchFamily="34" charset="0"/>
              </a:rPr>
              <a:t>treno</a:t>
            </a:r>
            <a:r>
              <a:rPr lang="en-US" sz="1600" dirty="0" smtClean="0">
                <a:solidFill>
                  <a:schemeClr val="tx1"/>
                </a:solidFill>
                <a:latin typeface="Century Gothic" panose="020B0502020202020204" pitchFamily="34" charset="0"/>
              </a:rPr>
              <a:t>. </a:t>
            </a:r>
            <a:r>
              <a:rPr lang="en-US" sz="1600" b="1" dirty="0" smtClean="0">
                <a:solidFill>
                  <a:srgbClr val="FFC000"/>
                </a:solidFill>
                <a:latin typeface="Century Gothic" panose="020B0502020202020204" pitchFamily="34" charset="0"/>
              </a:rPr>
              <a:t>The most well-known steam engine is the locomotive, the railway rolling stock equipped with an engine used for towing the train.</a:t>
            </a:r>
            <a:endParaRPr lang="en-US" sz="1600" b="1" dirty="0">
              <a:solidFill>
                <a:srgbClr val="FFC000"/>
              </a:solidFill>
              <a:latin typeface="Century Gothic" panose="020B0502020202020204" pitchFamily="34" charset="0"/>
            </a:endParaRPr>
          </a:p>
          <a:p>
            <a:pPr marL="0" lvl="0">
              <a:spcBef>
                <a:spcPts val="1000"/>
              </a:spcBef>
              <a:buNone/>
            </a:pPr>
            <a:r>
              <a:rPr lang="en-US" sz="1600" dirty="0" err="1">
                <a:solidFill>
                  <a:schemeClr val="tx1"/>
                </a:solidFill>
                <a:latin typeface="Century Gothic" panose="020B0502020202020204" pitchFamily="34" charset="0"/>
              </a:rPr>
              <a:t>L'applicazione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della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macchina</a:t>
            </a:r>
            <a:r>
              <a:rPr lang="en-US" sz="1600" dirty="0">
                <a:solidFill>
                  <a:schemeClr val="tx1"/>
                </a:solidFill>
                <a:latin typeface="Century Gothic" panose="020B0502020202020204" pitchFamily="34" charset="0"/>
              </a:rPr>
              <a:t> a </a:t>
            </a:r>
            <a:r>
              <a:rPr lang="en-US" sz="1600" dirty="0" err="1">
                <a:solidFill>
                  <a:schemeClr val="tx1"/>
                </a:solidFill>
                <a:latin typeface="Century Gothic" panose="020B0502020202020204" pitchFamily="34" charset="0"/>
              </a:rPr>
              <a:t>vapore</a:t>
            </a:r>
            <a:r>
              <a:rPr lang="en-US" sz="1600" dirty="0">
                <a:solidFill>
                  <a:schemeClr val="tx1"/>
                </a:solidFill>
                <a:latin typeface="Century Gothic" panose="020B0502020202020204" pitchFamily="34" charset="0"/>
              </a:rPr>
              <a:t> al  </a:t>
            </a:r>
            <a:r>
              <a:rPr lang="en-US" sz="1600" dirty="0" err="1">
                <a:solidFill>
                  <a:schemeClr val="tx1"/>
                </a:solidFill>
                <a:latin typeface="Century Gothic" panose="020B0502020202020204" pitchFamily="34" charset="0"/>
              </a:rPr>
              <a:t>trasporto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sull'acqua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fu</a:t>
            </a:r>
            <a:r>
              <a:rPr lang="en-US" sz="1600" dirty="0">
                <a:solidFill>
                  <a:schemeClr val="tx1"/>
                </a:solidFill>
                <a:latin typeface="Century Gothic" panose="020B0502020202020204" pitchFamily="34" charset="0"/>
              </a:rPr>
              <a:t> di </a:t>
            </a:r>
            <a:r>
              <a:rPr lang="en-US" sz="1600" dirty="0" err="1">
                <a:solidFill>
                  <a:schemeClr val="tx1"/>
                </a:solidFill>
                <a:latin typeface="Century Gothic" panose="020B0502020202020204" pitchFamily="34" charset="0"/>
              </a:rPr>
              <a:t>massima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importanza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dato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che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finalmente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si</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poteva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viaggiare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senza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dipendere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dai</a:t>
            </a:r>
            <a:r>
              <a:rPr lang="en-US" sz="1600" dirty="0">
                <a:solidFill>
                  <a:schemeClr val="tx1"/>
                </a:solidFill>
                <a:latin typeface="Century Gothic" panose="020B0502020202020204" pitchFamily="34" charset="0"/>
              </a:rPr>
              <a:t> venti. In </a:t>
            </a:r>
            <a:r>
              <a:rPr lang="en-US" sz="1600" dirty="0" err="1">
                <a:solidFill>
                  <a:schemeClr val="tx1"/>
                </a:solidFill>
                <a:latin typeface="Century Gothic" panose="020B0502020202020204" pitchFamily="34" charset="0"/>
              </a:rPr>
              <a:t>seguito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nacquero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anche</a:t>
            </a:r>
            <a:r>
              <a:rPr lang="en-US" sz="1600" dirty="0">
                <a:solidFill>
                  <a:schemeClr val="tx1"/>
                </a:solidFill>
                <a:latin typeface="Century Gothic" panose="020B0502020202020204" pitchFamily="34" charset="0"/>
              </a:rPr>
              <a:t> le </a:t>
            </a:r>
            <a:r>
              <a:rPr lang="en-US" sz="1600" dirty="0" err="1">
                <a:solidFill>
                  <a:schemeClr val="tx1"/>
                </a:solidFill>
                <a:latin typeface="Century Gothic" panose="020B0502020202020204" pitchFamily="34" charset="0"/>
              </a:rPr>
              <a:t>navi</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azionate</a:t>
            </a:r>
            <a:r>
              <a:rPr lang="en-US" sz="1600" dirty="0">
                <a:solidFill>
                  <a:schemeClr val="tx1"/>
                </a:solidFill>
                <a:latin typeface="Century Gothic" panose="020B0502020202020204" pitchFamily="34" charset="0"/>
              </a:rPr>
              <a:t> da </a:t>
            </a:r>
            <a:r>
              <a:rPr lang="en-US" sz="1600" dirty="0" err="1">
                <a:solidFill>
                  <a:schemeClr val="tx1"/>
                </a:solidFill>
                <a:latin typeface="Century Gothic" panose="020B0502020202020204" pitchFamily="34" charset="0"/>
              </a:rPr>
              <a:t>macchine</a:t>
            </a:r>
            <a:r>
              <a:rPr lang="en-US" sz="1600" dirty="0">
                <a:solidFill>
                  <a:schemeClr val="tx1"/>
                </a:solidFill>
                <a:latin typeface="Century Gothic" panose="020B0502020202020204" pitchFamily="34" charset="0"/>
              </a:rPr>
              <a:t> a </a:t>
            </a:r>
            <a:r>
              <a:rPr lang="en-US" sz="1600" dirty="0" err="1">
                <a:solidFill>
                  <a:schemeClr val="tx1"/>
                </a:solidFill>
                <a:latin typeface="Century Gothic" panose="020B0502020202020204" pitchFamily="34" charset="0"/>
              </a:rPr>
              <a:t>vapore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chiamate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piroscafi</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parola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che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contiene</a:t>
            </a:r>
            <a:r>
              <a:rPr lang="en-US" sz="1600" dirty="0">
                <a:solidFill>
                  <a:schemeClr val="tx1"/>
                </a:solidFill>
                <a:latin typeface="Century Gothic" panose="020B0502020202020204" pitchFamily="34" charset="0"/>
              </a:rPr>
              <a:t> la </a:t>
            </a:r>
            <a:r>
              <a:rPr lang="en-US" sz="1600" dirty="0" err="1">
                <a:solidFill>
                  <a:schemeClr val="tx1"/>
                </a:solidFill>
                <a:latin typeface="Century Gothic" panose="020B0502020202020204" pitchFamily="34" charset="0"/>
              </a:rPr>
              <a:t>radice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greca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piro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fuoco</a:t>
            </a:r>
            <a:r>
              <a:rPr lang="en-US" sz="1600" dirty="0">
                <a:solidFill>
                  <a:schemeClr val="tx1"/>
                </a:solidFill>
                <a:latin typeface="Century Gothic" panose="020B0502020202020204" pitchFamily="34" charset="0"/>
              </a:rPr>
              <a:t>.</a:t>
            </a:r>
          </a:p>
          <a:p>
            <a:pPr lvl="0">
              <a:spcBef>
                <a:spcPts val="1000"/>
              </a:spcBef>
              <a:buNone/>
            </a:pPr>
            <a:endParaRPr lang="en-US" sz="1600" dirty="0">
              <a:solidFill>
                <a:schemeClr val="tx1"/>
              </a:solidFill>
              <a:latin typeface="Century Gothic" panose="020B0502020202020204" pitchFamily="34" charset="0"/>
            </a:endParaRPr>
          </a:p>
          <a:p>
            <a:pPr lvl="0">
              <a:spcBef>
                <a:spcPts val="1000"/>
              </a:spcBef>
              <a:buNone/>
            </a:pPr>
            <a:endParaRPr lang="en-US" sz="1400" dirty="0">
              <a:latin typeface="Century Gothic" pitchFamily="18"/>
            </a:endParaRPr>
          </a:p>
          <a:p>
            <a:pPr lvl="0">
              <a:spcBef>
                <a:spcPts val="1000"/>
              </a:spcBef>
              <a:buNone/>
            </a:pPr>
            <a:endParaRPr lang="en-US" sz="1400" dirty="0">
              <a:latin typeface="Century Gothic" pitchFamily="18"/>
            </a:endParaRPr>
          </a:p>
        </p:txBody>
      </p:sp>
      <p:sp>
        <p:nvSpPr>
          <p:cNvPr id="4" name="CasellaDiTesto 3">
            <a:hlinkClick r:id="rId3"/>
          </p:cNvPr>
          <p:cNvSpPr txBox="1"/>
          <p:nvPr/>
        </p:nvSpPr>
        <p:spPr>
          <a:xfrm>
            <a:off x="345057" y="6064527"/>
            <a:ext cx="4073761" cy="432721"/>
          </a:xfrm>
          <a:prstGeom prst="rect">
            <a:avLst/>
          </a:prstGeom>
          <a:noFill/>
          <a:ln cap="flat">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dirty="0" smtClean="0">
                <a:solidFill>
                  <a:srgbClr val="000000"/>
                </a:solidFill>
                <a:uFillTx/>
                <a:latin typeface="Arial" pitchFamily="18"/>
                <a:ea typeface="Microsoft YaHei" pitchFamily="2"/>
                <a:cs typeface="Arial" pitchFamily="2"/>
                <a:hlinkClick r:id="rId3"/>
              </a:rPr>
              <a:t>https</a:t>
            </a:r>
            <a:r>
              <a:rPr lang="it-IT" sz="1800" b="0" i="0" u="none" strike="noStrike" kern="1200" cap="none" spc="0" baseline="0" dirty="0">
                <a:solidFill>
                  <a:srgbClr val="000000"/>
                </a:solidFill>
                <a:uFillTx/>
                <a:latin typeface="Arial" pitchFamily="18"/>
                <a:ea typeface="Microsoft YaHei" pitchFamily="2"/>
                <a:cs typeface="Arial" pitchFamily="2"/>
                <a:hlinkClick r:id="rId3"/>
              </a:rPr>
              <a:t>://youtu.be/MoNvWJyBp0Q</a:t>
            </a:r>
          </a:p>
        </p:txBody>
      </p:sp>
    </p:spTree>
    <p:extLst>
      <p:ext uri="{BB962C8B-B14F-4D97-AF65-F5344CB8AC3E}">
        <p14:creationId xmlns:p14="http://schemas.microsoft.com/office/powerpoint/2010/main" xmlns="" val="15619389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p:cNvPicPr>
            <a:picLocks noChangeAspect="1"/>
          </p:cNvPicPr>
          <p:nvPr/>
        </p:nvPicPr>
        <p:blipFill>
          <a:blip r:embed="rId3">
            <a:alphaModFix/>
          </a:blip>
          <a:srcRect/>
          <a:stretch>
            <a:fillRect/>
          </a:stretch>
        </p:blipFill>
        <p:spPr>
          <a:xfrm>
            <a:off x="-22320" y="-55083"/>
            <a:ext cx="12234242" cy="6950518"/>
          </a:xfrm>
          <a:prstGeom prst="rect">
            <a:avLst/>
          </a:prstGeom>
          <a:noFill/>
          <a:ln cap="flat">
            <a:noFill/>
          </a:ln>
        </p:spPr>
      </p:pic>
      <p:pic>
        <p:nvPicPr>
          <p:cNvPr id="4" name="Content Placeholder 7"/>
          <p:cNvPicPr>
            <a:picLocks noChangeAspect="1"/>
          </p:cNvPicPr>
          <p:nvPr/>
        </p:nvPicPr>
        <p:blipFill>
          <a:blip r:embed="rId4">
            <a:alphaModFix/>
          </a:blip>
          <a:srcRect/>
          <a:stretch>
            <a:fillRect/>
          </a:stretch>
        </p:blipFill>
        <p:spPr>
          <a:xfrm>
            <a:off x="235083" y="3191402"/>
            <a:ext cx="3608999" cy="3395523"/>
          </a:xfrm>
          <a:prstGeom prst="rect">
            <a:avLst/>
          </a:prstGeom>
          <a:noFill/>
          <a:ln cap="flat">
            <a:noFill/>
          </a:ln>
        </p:spPr>
      </p:pic>
      <p:pic>
        <p:nvPicPr>
          <p:cNvPr id="5" name="Picture 10"/>
          <p:cNvPicPr>
            <a:picLocks noChangeAspect="1"/>
          </p:cNvPicPr>
          <p:nvPr/>
        </p:nvPicPr>
        <p:blipFill>
          <a:blip r:embed="rId5">
            <a:alphaModFix/>
          </a:blip>
          <a:srcRect l="-456" t="-2764" r="456" b="2764"/>
          <a:stretch>
            <a:fillRect/>
          </a:stretch>
        </p:blipFill>
        <p:spPr>
          <a:xfrm>
            <a:off x="8411757" y="170279"/>
            <a:ext cx="3677040" cy="3207596"/>
          </a:xfrm>
          <a:prstGeom prst="rect">
            <a:avLst/>
          </a:prstGeom>
          <a:noFill/>
          <a:ln cap="flat">
            <a:noFill/>
          </a:ln>
        </p:spPr>
      </p:pic>
      <p:sp>
        <p:nvSpPr>
          <p:cNvPr id="6" name="Text Box 11"/>
          <p:cNvSpPr/>
          <p:nvPr/>
        </p:nvSpPr>
        <p:spPr>
          <a:xfrm>
            <a:off x="4751999" y="5027042"/>
            <a:ext cx="6390357" cy="178890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5400" b="0" i="0" u="none" strike="noStrike" kern="1200" cap="none" spc="0" baseline="0" dirty="0">
                <a:solidFill>
                  <a:srgbClr val="FF0000"/>
                </a:solidFill>
                <a:uFillTx/>
                <a:latin typeface="Century Gothic" pitchFamily="34"/>
                <a:ea typeface="Microsoft YaHei" pitchFamily="2"/>
                <a:cs typeface="Arial" pitchFamily="2"/>
              </a:rPr>
              <a:t>ACQUA E </a:t>
            </a:r>
            <a:r>
              <a:rPr lang="it-IT" sz="5400" b="0" i="0" u="none" strike="noStrike" kern="1200" cap="none" spc="0" baseline="0" dirty="0" smtClean="0">
                <a:solidFill>
                  <a:srgbClr val="FF0000"/>
                </a:solidFill>
                <a:uFillTx/>
                <a:latin typeface="Century Gothic" pitchFamily="34"/>
                <a:ea typeface="Microsoft YaHei" pitchFamily="2"/>
                <a:cs typeface="Arial" pitchFamily="2"/>
              </a:rPr>
              <a:t>ZATTERE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5400" b="0" i="0" u="none" strike="noStrike" kern="1200" cap="none" spc="0" baseline="0" dirty="0">
              <a:solidFill>
                <a:srgbClr val="FF0000"/>
              </a:solidFill>
              <a:uFillTx/>
              <a:latin typeface="Century Gothic" pitchFamily="34"/>
              <a:ea typeface="Microsoft YaHei" pitchFamily="2"/>
              <a:cs typeface="Arial" pitchFamily="2"/>
            </a:endParaRPr>
          </a:p>
        </p:txBody>
      </p:sp>
      <p:sp>
        <p:nvSpPr>
          <p:cNvPr id="7" name="Rettangolo 6"/>
          <p:cNvSpPr/>
          <p:nvPr/>
        </p:nvSpPr>
        <p:spPr>
          <a:xfrm>
            <a:off x="5045071" y="3688472"/>
            <a:ext cx="5809604" cy="923330"/>
          </a:xfrm>
          <a:prstGeom prst="rect">
            <a:avLst/>
          </a:prstGeom>
        </p:spPr>
        <p:txBody>
          <a:bodyPr wrap="none">
            <a:spAutoFit/>
          </a:bodyPr>
          <a:lstStyle/>
          <a:p>
            <a:r>
              <a:rPr lang="it-IT" sz="5400" dirty="0" smtClean="0">
                <a:solidFill>
                  <a:srgbClr val="FF0000"/>
                </a:solidFill>
                <a:latin typeface="Century Gothic" pitchFamily="34"/>
                <a:ea typeface="Microsoft YaHei" pitchFamily="2"/>
                <a:cs typeface="Arial" pitchFamily="2"/>
              </a:rPr>
              <a:t>WATER</a:t>
            </a:r>
            <a:r>
              <a:rPr lang="it-IT" dirty="0" smtClean="0"/>
              <a:t> </a:t>
            </a:r>
            <a:r>
              <a:rPr lang="it-IT" sz="5400" dirty="0" smtClean="0">
                <a:solidFill>
                  <a:srgbClr val="FF0000"/>
                </a:solidFill>
                <a:latin typeface="Century Gothic" pitchFamily="34"/>
                <a:ea typeface="Microsoft YaHei" pitchFamily="2"/>
                <a:cs typeface="Arial" pitchFamily="2"/>
              </a:rPr>
              <a:t>AND RAFT</a:t>
            </a:r>
            <a:endParaRPr lang="it-IT" sz="5400" dirty="0">
              <a:solidFill>
                <a:srgbClr val="FF0000"/>
              </a:solidFill>
              <a:latin typeface="Century Gothic" pitchFamily="34"/>
              <a:ea typeface="Microsoft YaHei" pitchFamily="2"/>
              <a:cs typeface="Arial" pitchFamily="2"/>
            </a:endParaRPr>
          </a:p>
        </p:txBody>
      </p:sp>
    </p:spTree>
    <p:extLst>
      <p:ext uri="{BB962C8B-B14F-4D97-AF65-F5344CB8AC3E}">
        <p14:creationId xmlns:p14="http://schemas.microsoft.com/office/powerpoint/2010/main" xmlns="" val="15388841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4294967295"/>
          </p:nvPr>
        </p:nvSpPr>
        <p:spPr>
          <a:xfrm>
            <a:off x="483079" y="235131"/>
            <a:ext cx="11547812" cy="6260560"/>
          </a:xfrm>
        </p:spPr>
        <p:txBody>
          <a:bodyPr>
            <a:normAutofit fontScale="85000" lnSpcReduction="20000"/>
          </a:bodyPr>
          <a:lstStyle/>
          <a:p>
            <a:pPr marL="0" lvl="0">
              <a:buNone/>
            </a:pPr>
            <a:r>
              <a:rPr lang="en-US" sz="1600" dirty="0" err="1">
                <a:solidFill>
                  <a:schemeClr val="tx1"/>
                </a:solidFill>
                <a:latin typeface="Century Gothic" pitchFamily="18"/>
              </a:rPr>
              <a:t>L'uomo</a:t>
            </a:r>
            <a:r>
              <a:rPr lang="en-US" sz="1600" dirty="0">
                <a:solidFill>
                  <a:schemeClr val="tx1"/>
                </a:solidFill>
                <a:latin typeface="Century Gothic" pitchFamily="18"/>
              </a:rPr>
              <a:t> ha </a:t>
            </a:r>
            <a:r>
              <a:rPr lang="en-US" sz="1600" dirty="0" err="1">
                <a:solidFill>
                  <a:schemeClr val="tx1"/>
                </a:solidFill>
                <a:latin typeface="Century Gothic" pitchFamily="18"/>
              </a:rPr>
              <a:t>sempre</a:t>
            </a:r>
            <a:r>
              <a:rPr lang="en-US" sz="1600" dirty="0">
                <a:solidFill>
                  <a:schemeClr val="tx1"/>
                </a:solidFill>
                <a:latin typeface="Century Gothic" pitchFamily="18"/>
              </a:rPr>
              <a:t> </a:t>
            </a:r>
            <a:r>
              <a:rPr lang="en-US" sz="1600" dirty="0" err="1">
                <a:solidFill>
                  <a:schemeClr val="tx1"/>
                </a:solidFill>
                <a:latin typeface="Century Gothic" pitchFamily="18"/>
              </a:rPr>
              <a:t>sfruttato</a:t>
            </a:r>
            <a:r>
              <a:rPr lang="en-US" sz="1600" dirty="0">
                <a:solidFill>
                  <a:schemeClr val="tx1"/>
                </a:solidFill>
                <a:latin typeface="Century Gothic" pitchFamily="18"/>
              </a:rPr>
              <a:t> </a:t>
            </a:r>
            <a:r>
              <a:rPr lang="en-US" sz="1600" dirty="0" err="1">
                <a:solidFill>
                  <a:schemeClr val="tx1"/>
                </a:solidFill>
                <a:latin typeface="Century Gothic" pitchFamily="18"/>
              </a:rPr>
              <a:t>l'acqua</a:t>
            </a:r>
            <a:r>
              <a:rPr lang="en-US" sz="1600" dirty="0">
                <a:solidFill>
                  <a:schemeClr val="tx1"/>
                </a:solidFill>
                <a:latin typeface="Century Gothic" pitchFamily="18"/>
              </a:rPr>
              <a:t> per </a:t>
            </a:r>
            <a:r>
              <a:rPr lang="en-US" sz="1600" dirty="0" err="1" smtClean="0">
                <a:solidFill>
                  <a:schemeClr val="tx1"/>
                </a:solidFill>
                <a:latin typeface="Century Gothic" pitchFamily="18"/>
              </a:rPr>
              <a:t>muoversi</a:t>
            </a:r>
            <a:r>
              <a:rPr lang="en-US" sz="1600" dirty="0" smtClean="0">
                <a:solidFill>
                  <a:schemeClr val="tx1"/>
                </a:solidFill>
                <a:latin typeface="Century Gothic" pitchFamily="18"/>
              </a:rPr>
              <a:t>, per </a:t>
            </a:r>
            <a:r>
              <a:rPr lang="en-US" sz="1600" dirty="0" err="1" smtClean="0">
                <a:solidFill>
                  <a:schemeClr val="tx1"/>
                </a:solidFill>
                <a:latin typeface="Century Gothic" pitchFamily="18"/>
              </a:rPr>
              <a:t>questo</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i</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fiumi</a:t>
            </a:r>
            <a:r>
              <a:rPr lang="en-US" sz="1600" dirty="0" smtClean="0">
                <a:solidFill>
                  <a:schemeClr val="tx1"/>
                </a:solidFill>
                <a:latin typeface="Century Gothic" pitchFamily="18"/>
              </a:rPr>
              <a:t> </a:t>
            </a:r>
            <a:r>
              <a:rPr lang="en-US" sz="1600" dirty="0" err="1">
                <a:solidFill>
                  <a:schemeClr val="tx1"/>
                </a:solidFill>
                <a:latin typeface="Century Gothic" pitchFamily="18"/>
              </a:rPr>
              <a:t>sono</a:t>
            </a:r>
            <a:r>
              <a:rPr lang="en-US" sz="1600" dirty="0">
                <a:solidFill>
                  <a:schemeClr val="tx1"/>
                </a:solidFill>
                <a:latin typeface="Century Gothic" pitchFamily="18"/>
              </a:rPr>
              <a:t> </a:t>
            </a:r>
            <a:r>
              <a:rPr lang="en-US" sz="1600" dirty="0" err="1" smtClean="0">
                <a:solidFill>
                  <a:schemeClr val="tx1"/>
                </a:solidFill>
                <a:latin typeface="Century Gothic" pitchFamily="18"/>
              </a:rPr>
              <a:t>stati</a:t>
            </a:r>
            <a:r>
              <a:rPr lang="en-US" sz="1600" dirty="0" smtClean="0">
                <a:solidFill>
                  <a:schemeClr val="tx1"/>
                </a:solidFill>
                <a:latin typeface="Century Gothic" pitchFamily="18"/>
              </a:rPr>
              <a:t> molto </a:t>
            </a:r>
            <a:r>
              <a:rPr lang="en-US" sz="1600" dirty="0" err="1" smtClean="0">
                <a:solidFill>
                  <a:schemeClr val="tx1"/>
                </a:solidFill>
                <a:latin typeface="Century Gothic" pitchFamily="18"/>
              </a:rPr>
              <a:t>importanti</a:t>
            </a:r>
            <a:r>
              <a:rPr lang="en-US" sz="1600" dirty="0" smtClean="0">
                <a:solidFill>
                  <a:schemeClr val="tx1"/>
                </a:solidFill>
                <a:latin typeface="Century Gothic" pitchFamily="18"/>
              </a:rPr>
              <a:t>. </a:t>
            </a:r>
            <a:r>
              <a:rPr lang="en-US" sz="1600" b="1" dirty="0">
                <a:solidFill>
                  <a:schemeClr val="tx1"/>
                </a:solidFill>
                <a:latin typeface="Century Gothic" pitchFamily="18"/>
              </a:rPr>
              <a:t>La </a:t>
            </a:r>
            <a:r>
              <a:rPr lang="en-US" sz="1600" b="1" dirty="0" err="1">
                <a:solidFill>
                  <a:schemeClr val="tx1"/>
                </a:solidFill>
                <a:latin typeface="Century Gothic" pitchFamily="18"/>
              </a:rPr>
              <a:t>fluitazione</a:t>
            </a:r>
            <a:r>
              <a:rPr lang="en-US" sz="1600" dirty="0">
                <a:solidFill>
                  <a:schemeClr val="tx1"/>
                </a:solidFill>
                <a:latin typeface="Century Gothic" pitchFamily="18"/>
              </a:rPr>
              <a:t>, </a:t>
            </a:r>
            <a:r>
              <a:rPr lang="en-US" sz="1600" dirty="0" err="1">
                <a:solidFill>
                  <a:schemeClr val="tx1"/>
                </a:solidFill>
                <a:latin typeface="Century Gothic" pitchFamily="18"/>
              </a:rPr>
              <a:t>cioè</a:t>
            </a:r>
            <a:r>
              <a:rPr lang="en-US" sz="1600" dirty="0">
                <a:solidFill>
                  <a:schemeClr val="tx1"/>
                </a:solidFill>
                <a:latin typeface="Century Gothic" pitchFamily="18"/>
              </a:rPr>
              <a:t> </a:t>
            </a:r>
            <a:r>
              <a:rPr lang="en-US" sz="1600" dirty="0" err="1">
                <a:solidFill>
                  <a:schemeClr val="tx1"/>
                </a:solidFill>
                <a:latin typeface="Century Gothic" pitchFamily="18"/>
              </a:rPr>
              <a:t>il</a:t>
            </a:r>
            <a:r>
              <a:rPr lang="en-US" sz="1600" dirty="0">
                <a:solidFill>
                  <a:schemeClr val="tx1"/>
                </a:solidFill>
                <a:latin typeface="Century Gothic" pitchFamily="18"/>
              </a:rPr>
              <a:t> </a:t>
            </a:r>
            <a:r>
              <a:rPr lang="en-US" sz="1600" dirty="0" err="1">
                <a:solidFill>
                  <a:schemeClr val="tx1"/>
                </a:solidFill>
                <a:latin typeface="Century Gothic" pitchFamily="18"/>
              </a:rPr>
              <a:t>trasporto</a:t>
            </a:r>
            <a:r>
              <a:rPr lang="en-US" sz="1600" dirty="0">
                <a:solidFill>
                  <a:schemeClr val="tx1"/>
                </a:solidFill>
                <a:latin typeface="Century Gothic" pitchFamily="18"/>
              </a:rPr>
              <a:t> </a:t>
            </a:r>
            <a:r>
              <a:rPr lang="en-US" sz="1600" dirty="0" err="1">
                <a:solidFill>
                  <a:schemeClr val="tx1"/>
                </a:solidFill>
                <a:latin typeface="Century Gothic" pitchFamily="18"/>
              </a:rPr>
              <a:t>lungo</a:t>
            </a:r>
            <a:r>
              <a:rPr lang="en-US" sz="1600" dirty="0">
                <a:solidFill>
                  <a:schemeClr val="tx1"/>
                </a:solidFill>
                <a:latin typeface="Century Gothic" pitchFamily="18"/>
              </a:rPr>
              <a:t> </a:t>
            </a:r>
            <a:r>
              <a:rPr lang="en-US" sz="1600" dirty="0" err="1">
                <a:solidFill>
                  <a:schemeClr val="tx1"/>
                </a:solidFill>
                <a:latin typeface="Century Gothic" pitchFamily="18"/>
              </a:rPr>
              <a:t>i</a:t>
            </a:r>
            <a:r>
              <a:rPr lang="en-US" sz="1600" dirty="0">
                <a:solidFill>
                  <a:schemeClr val="tx1"/>
                </a:solidFill>
                <a:latin typeface="Century Gothic" pitchFamily="18"/>
              </a:rPr>
              <a:t> </a:t>
            </a:r>
            <a:r>
              <a:rPr lang="en-US" sz="1600" dirty="0" err="1">
                <a:solidFill>
                  <a:schemeClr val="tx1"/>
                </a:solidFill>
                <a:latin typeface="Century Gothic" pitchFamily="18"/>
              </a:rPr>
              <a:t>fiumi</a:t>
            </a:r>
            <a:r>
              <a:rPr lang="en-US" sz="1600" dirty="0">
                <a:solidFill>
                  <a:schemeClr val="tx1"/>
                </a:solidFill>
                <a:latin typeface="Century Gothic" pitchFamily="18"/>
              </a:rPr>
              <a:t> di </a:t>
            </a:r>
            <a:r>
              <a:rPr lang="en-US" sz="1600" dirty="0" err="1" smtClean="0">
                <a:solidFill>
                  <a:schemeClr val="tx1"/>
                </a:solidFill>
                <a:latin typeface="Century Gothic" pitchFamily="18"/>
              </a:rPr>
              <a:t>legname</a:t>
            </a:r>
            <a:r>
              <a:rPr lang="en-US" sz="1600" dirty="0" smtClean="0">
                <a:solidFill>
                  <a:schemeClr val="tx1"/>
                </a:solidFill>
                <a:latin typeface="Century Gothic" pitchFamily="18"/>
              </a:rPr>
              <a:t> e di </a:t>
            </a:r>
            <a:r>
              <a:rPr lang="en-US" sz="1600" dirty="0">
                <a:solidFill>
                  <a:schemeClr val="tx1"/>
                </a:solidFill>
                <a:latin typeface="Century Gothic" pitchFamily="18"/>
              </a:rPr>
              <a:t>merci </a:t>
            </a:r>
            <a:r>
              <a:rPr lang="en-US" sz="1600" dirty="0" err="1" smtClean="0">
                <a:solidFill>
                  <a:schemeClr val="tx1"/>
                </a:solidFill>
                <a:latin typeface="Century Gothic" pitchFamily="18"/>
              </a:rPr>
              <a:t>su</a:t>
            </a:r>
            <a:r>
              <a:rPr lang="en-US" sz="1600" dirty="0" smtClean="0">
                <a:solidFill>
                  <a:schemeClr val="tx1"/>
                </a:solidFill>
                <a:latin typeface="Century Gothic" pitchFamily="18"/>
              </a:rPr>
              <a:t> </a:t>
            </a:r>
            <a:r>
              <a:rPr lang="en-US" sz="1600" dirty="0" err="1">
                <a:solidFill>
                  <a:schemeClr val="tx1"/>
                </a:solidFill>
                <a:latin typeface="Century Gothic" pitchFamily="18"/>
              </a:rPr>
              <a:t>zattere</a:t>
            </a:r>
            <a:r>
              <a:rPr lang="en-US" sz="1600" dirty="0">
                <a:solidFill>
                  <a:schemeClr val="tx1"/>
                </a:solidFill>
                <a:latin typeface="Century Gothic" pitchFamily="18"/>
              </a:rPr>
              <a:t>, è molto </a:t>
            </a:r>
            <a:r>
              <a:rPr lang="en-US" sz="1600" dirty="0" err="1">
                <a:solidFill>
                  <a:schemeClr val="tx1"/>
                </a:solidFill>
                <a:latin typeface="Century Gothic" pitchFamily="18"/>
              </a:rPr>
              <a:t>più</a:t>
            </a:r>
            <a:r>
              <a:rPr lang="en-US" sz="1600" dirty="0">
                <a:solidFill>
                  <a:schemeClr val="tx1"/>
                </a:solidFill>
                <a:latin typeface="Century Gothic" pitchFamily="18"/>
              </a:rPr>
              <a:t> </a:t>
            </a:r>
            <a:r>
              <a:rPr lang="en-US" sz="1600" dirty="0" err="1">
                <a:solidFill>
                  <a:schemeClr val="tx1"/>
                </a:solidFill>
                <a:latin typeface="Century Gothic" pitchFamily="18"/>
              </a:rPr>
              <a:t>antica</a:t>
            </a:r>
            <a:r>
              <a:rPr lang="en-US" sz="1600" dirty="0">
                <a:solidFill>
                  <a:schemeClr val="tx1"/>
                </a:solidFill>
                <a:latin typeface="Century Gothic" pitchFamily="18"/>
              </a:rPr>
              <a:t> del </a:t>
            </a:r>
            <a:r>
              <a:rPr lang="en-US" sz="1600" dirty="0" err="1">
                <a:solidFill>
                  <a:schemeClr val="tx1"/>
                </a:solidFill>
                <a:latin typeface="Century Gothic" pitchFamily="18"/>
              </a:rPr>
              <a:t>trasporto</a:t>
            </a:r>
            <a:r>
              <a:rPr lang="en-US" sz="1600" dirty="0">
                <a:solidFill>
                  <a:schemeClr val="tx1"/>
                </a:solidFill>
                <a:latin typeface="Century Gothic" pitchFamily="18"/>
              </a:rPr>
              <a:t> </a:t>
            </a:r>
            <a:r>
              <a:rPr lang="en-US" sz="1600" dirty="0" err="1">
                <a:solidFill>
                  <a:schemeClr val="tx1"/>
                </a:solidFill>
                <a:latin typeface="Century Gothic" pitchFamily="18"/>
              </a:rPr>
              <a:t>navale</a:t>
            </a:r>
            <a:r>
              <a:rPr lang="en-US" sz="1600" dirty="0">
                <a:solidFill>
                  <a:schemeClr val="tx1"/>
                </a:solidFill>
                <a:latin typeface="Century Gothic" pitchFamily="18"/>
              </a:rPr>
              <a:t> via mare, </a:t>
            </a:r>
            <a:r>
              <a:rPr lang="en-US" sz="1600" dirty="0" err="1">
                <a:solidFill>
                  <a:schemeClr val="tx1"/>
                </a:solidFill>
                <a:latin typeface="Century Gothic" pitchFamily="18"/>
              </a:rPr>
              <a:t>perchè</a:t>
            </a:r>
            <a:r>
              <a:rPr lang="en-US" sz="1600" dirty="0">
                <a:solidFill>
                  <a:schemeClr val="tx1"/>
                </a:solidFill>
                <a:latin typeface="Century Gothic" pitchFamily="18"/>
              </a:rPr>
              <a:t> </a:t>
            </a:r>
            <a:r>
              <a:rPr lang="en-US" sz="1600" dirty="0" err="1">
                <a:solidFill>
                  <a:schemeClr val="tx1"/>
                </a:solidFill>
                <a:latin typeface="Century Gothic" pitchFamily="18"/>
              </a:rPr>
              <a:t>riguarda</a:t>
            </a:r>
            <a:r>
              <a:rPr lang="en-US" sz="1600" dirty="0">
                <a:solidFill>
                  <a:schemeClr val="tx1"/>
                </a:solidFill>
                <a:latin typeface="Century Gothic" pitchFamily="18"/>
              </a:rPr>
              <a:t> </a:t>
            </a:r>
            <a:r>
              <a:rPr lang="en-US" sz="1600" dirty="0" err="1">
                <a:solidFill>
                  <a:schemeClr val="tx1"/>
                </a:solidFill>
                <a:latin typeface="Century Gothic" pitchFamily="18"/>
              </a:rPr>
              <a:t>acque</a:t>
            </a:r>
            <a:r>
              <a:rPr lang="en-US" sz="1600" dirty="0">
                <a:solidFill>
                  <a:schemeClr val="tx1"/>
                </a:solidFill>
                <a:latin typeface="Century Gothic" pitchFamily="18"/>
              </a:rPr>
              <a:t> interne </a:t>
            </a:r>
            <a:r>
              <a:rPr lang="en-US" sz="1600" dirty="0" err="1">
                <a:solidFill>
                  <a:schemeClr val="tx1"/>
                </a:solidFill>
                <a:latin typeface="Century Gothic" pitchFamily="18"/>
              </a:rPr>
              <a:t>più</a:t>
            </a:r>
            <a:r>
              <a:rPr lang="en-US" sz="1600" dirty="0">
                <a:solidFill>
                  <a:schemeClr val="tx1"/>
                </a:solidFill>
                <a:latin typeface="Century Gothic" pitchFamily="18"/>
              </a:rPr>
              <a:t> </a:t>
            </a:r>
            <a:r>
              <a:rPr lang="en-US" sz="1600" dirty="0" err="1">
                <a:solidFill>
                  <a:schemeClr val="tx1"/>
                </a:solidFill>
                <a:latin typeface="Century Gothic" pitchFamily="18"/>
              </a:rPr>
              <a:t>sicure</a:t>
            </a:r>
            <a:r>
              <a:rPr lang="en-US" sz="1600" dirty="0">
                <a:solidFill>
                  <a:schemeClr val="tx1"/>
                </a:solidFill>
                <a:latin typeface="Century Gothic" pitchFamily="18"/>
              </a:rPr>
              <a:t>. </a:t>
            </a:r>
          </a:p>
          <a:p>
            <a:pPr marL="0" lvl="0">
              <a:buNone/>
            </a:pPr>
            <a:r>
              <a:rPr lang="en-US" sz="1600" dirty="0" smtClean="0">
                <a:solidFill>
                  <a:schemeClr val="tx1"/>
                </a:solidFill>
                <a:latin typeface="Century Gothic" pitchFamily="18"/>
              </a:rPr>
              <a:t>Lo </a:t>
            </a:r>
            <a:r>
              <a:rPr lang="en-US" sz="1600" dirty="0" err="1">
                <a:solidFill>
                  <a:schemeClr val="tx1"/>
                </a:solidFill>
                <a:latin typeface="Century Gothic" pitchFamily="18"/>
              </a:rPr>
              <a:t>stesso</a:t>
            </a:r>
            <a:r>
              <a:rPr lang="en-US" sz="1600" dirty="0">
                <a:solidFill>
                  <a:schemeClr val="tx1"/>
                </a:solidFill>
                <a:latin typeface="Century Gothic" pitchFamily="18"/>
              </a:rPr>
              <a:t> </a:t>
            </a:r>
            <a:r>
              <a:rPr lang="en-US" sz="1600" dirty="0" err="1">
                <a:solidFill>
                  <a:schemeClr val="tx1"/>
                </a:solidFill>
                <a:latin typeface="Century Gothic" pitchFamily="18"/>
              </a:rPr>
              <a:t>trasporto</a:t>
            </a:r>
            <a:r>
              <a:rPr lang="en-US" sz="1600" dirty="0">
                <a:solidFill>
                  <a:schemeClr val="tx1"/>
                </a:solidFill>
                <a:latin typeface="Century Gothic" pitchFamily="18"/>
              </a:rPr>
              <a:t> </a:t>
            </a:r>
            <a:r>
              <a:rPr lang="en-US" sz="1600" dirty="0" err="1">
                <a:solidFill>
                  <a:schemeClr val="tx1"/>
                </a:solidFill>
                <a:latin typeface="Century Gothic" pitchFamily="18"/>
              </a:rPr>
              <a:t>marittimo</a:t>
            </a:r>
            <a:r>
              <a:rPr lang="en-US" sz="1600" dirty="0">
                <a:solidFill>
                  <a:schemeClr val="tx1"/>
                </a:solidFill>
                <a:latin typeface="Century Gothic" pitchFamily="18"/>
              </a:rPr>
              <a:t>, in </a:t>
            </a:r>
            <a:r>
              <a:rPr lang="en-US" sz="1600" dirty="0" err="1">
                <a:solidFill>
                  <a:schemeClr val="tx1"/>
                </a:solidFill>
                <a:latin typeface="Century Gothic" pitchFamily="18"/>
              </a:rPr>
              <a:t>epoche</a:t>
            </a:r>
            <a:r>
              <a:rPr lang="en-US" sz="1600" dirty="0">
                <a:solidFill>
                  <a:schemeClr val="tx1"/>
                </a:solidFill>
                <a:latin typeface="Century Gothic" pitchFamily="18"/>
              </a:rPr>
              <a:t> </a:t>
            </a:r>
            <a:r>
              <a:rPr lang="en-US" sz="1600" dirty="0" err="1">
                <a:solidFill>
                  <a:schemeClr val="tx1"/>
                </a:solidFill>
                <a:latin typeface="Century Gothic" pitchFamily="18"/>
              </a:rPr>
              <a:t>passate</a:t>
            </a:r>
            <a:r>
              <a:rPr lang="en-US" sz="1600" dirty="0">
                <a:solidFill>
                  <a:schemeClr val="tx1"/>
                </a:solidFill>
                <a:latin typeface="Century Gothic" pitchFamily="18"/>
              </a:rPr>
              <a:t>, </a:t>
            </a:r>
            <a:r>
              <a:rPr lang="en-US" sz="1600" dirty="0" err="1">
                <a:solidFill>
                  <a:schemeClr val="tx1"/>
                </a:solidFill>
                <a:latin typeface="Century Gothic" pitchFamily="18"/>
              </a:rPr>
              <a:t>avveniva</a:t>
            </a:r>
            <a:r>
              <a:rPr lang="en-US" sz="1600" dirty="0">
                <a:solidFill>
                  <a:schemeClr val="tx1"/>
                </a:solidFill>
                <a:latin typeface="Century Gothic" pitchFamily="18"/>
              </a:rPr>
              <a:t> solo </a:t>
            </a:r>
            <a:r>
              <a:rPr lang="en-US" sz="1600" dirty="0" err="1">
                <a:solidFill>
                  <a:schemeClr val="tx1"/>
                </a:solidFill>
                <a:latin typeface="Century Gothic" pitchFamily="18"/>
              </a:rPr>
              <a:t>vicino</a:t>
            </a:r>
            <a:r>
              <a:rPr lang="en-US" sz="1600" dirty="0">
                <a:solidFill>
                  <a:schemeClr val="tx1"/>
                </a:solidFill>
                <a:latin typeface="Century Gothic" pitchFamily="18"/>
              </a:rPr>
              <a:t> </a:t>
            </a:r>
            <a:r>
              <a:rPr lang="en-US" sz="1600" dirty="0" err="1">
                <a:solidFill>
                  <a:schemeClr val="tx1"/>
                </a:solidFill>
                <a:latin typeface="Century Gothic" pitchFamily="18"/>
              </a:rPr>
              <a:t>alle</a:t>
            </a:r>
            <a:r>
              <a:rPr lang="en-US" sz="1600" dirty="0">
                <a:solidFill>
                  <a:schemeClr val="tx1"/>
                </a:solidFill>
                <a:latin typeface="Century Gothic" pitchFamily="18"/>
              </a:rPr>
              <a:t> </a:t>
            </a:r>
            <a:r>
              <a:rPr lang="en-US" sz="1600" dirty="0" err="1">
                <a:solidFill>
                  <a:schemeClr val="tx1"/>
                </a:solidFill>
                <a:latin typeface="Century Gothic" pitchFamily="18"/>
              </a:rPr>
              <a:t>coste</a:t>
            </a:r>
            <a:r>
              <a:rPr lang="en-US" sz="1600" dirty="0">
                <a:solidFill>
                  <a:schemeClr val="tx1"/>
                </a:solidFill>
                <a:latin typeface="Century Gothic" pitchFamily="18"/>
              </a:rPr>
              <a:t>. </a:t>
            </a:r>
            <a:endParaRPr lang="en-US" sz="1600" dirty="0" smtClean="0">
              <a:solidFill>
                <a:schemeClr val="tx1"/>
              </a:solidFill>
              <a:latin typeface="Century Gothic" pitchFamily="18"/>
            </a:endParaRPr>
          </a:p>
          <a:p>
            <a:pPr marL="0" lvl="0">
              <a:buNone/>
            </a:pPr>
            <a:r>
              <a:rPr lang="en-US" sz="1600" dirty="0" err="1" smtClean="0">
                <a:solidFill>
                  <a:schemeClr val="tx1"/>
                </a:solidFill>
                <a:latin typeface="Century Gothic" pitchFamily="18"/>
              </a:rPr>
              <a:t>Probabilmente</a:t>
            </a:r>
            <a:r>
              <a:rPr lang="en-US" sz="1600" dirty="0" smtClean="0">
                <a:solidFill>
                  <a:schemeClr val="tx1"/>
                </a:solidFill>
                <a:latin typeface="Century Gothic" pitchFamily="18"/>
              </a:rPr>
              <a:t> </a:t>
            </a:r>
            <a:r>
              <a:rPr lang="en-US" sz="1600" dirty="0">
                <a:solidFill>
                  <a:schemeClr val="tx1"/>
                </a:solidFill>
                <a:latin typeface="Century Gothic" pitchFamily="18"/>
              </a:rPr>
              <a:t>è </a:t>
            </a:r>
            <a:r>
              <a:rPr lang="en-US" sz="1600" dirty="0" err="1">
                <a:solidFill>
                  <a:schemeClr val="tx1"/>
                </a:solidFill>
                <a:latin typeface="Century Gothic" pitchFamily="18"/>
              </a:rPr>
              <a:t>stato</a:t>
            </a:r>
            <a:r>
              <a:rPr lang="en-US" sz="1600" dirty="0">
                <a:solidFill>
                  <a:schemeClr val="tx1"/>
                </a:solidFill>
                <a:latin typeface="Century Gothic" pitchFamily="18"/>
              </a:rPr>
              <a:t> un </a:t>
            </a:r>
            <a:r>
              <a:rPr lang="en-US" sz="1600" dirty="0" err="1">
                <a:solidFill>
                  <a:schemeClr val="tx1"/>
                </a:solidFill>
                <a:latin typeface="Century Gothic" pitchFamily="18"/>
              </a:rPr>
              <a:t>tronco</a:t>
            </a:r>
            <a:r>
              <a:rPr lang="en-US" sz="1600" dirty="0">
                <a:solidFill>
                  <a:schemeClr val="tx1"/>
                </a:solidFill>
                <a:latin typeface="Century Gothic" pitchFamily="18"/>
              </a:rPr>
              <a:t> </a:t>
            </a:r>
            <a:r>
              <a:rPr lang="en-US" sz="1600" dirty="0" err="1">
                <a:solidFill>
                  <a:schemeClr val="tx1"/>
                </a:solidFill>
                <a:latin typeface="Century Gothic" pitchFamily="18"/>
              </a:rPr>
              <a:t>caduto</a:t>
            </a:r>
            <a:r>
              <a:rPr lang="en-US" sz="1600" dirty="0">
                <a:solidFill>
                  <a:schemeClr val="tx1"/>
                </a:solidFill>
                <a:latin typeface="Century Gothic" pitchFamily="18"/>
              </a:rPr>
              <a:t> o </a:t>
            </a:r>
            <a:r>
              <a:rPr lang="en-US" sz="1600" dirty="0" err="1">
                <a:solidFill>
                  <a:schemeClr val="tx1"/>
                </a:solidFill>
                <a:latin typeface="Century Gothic" pitchFamily="18"/>
              </a:rPr>
              <a:t>fatto</a:t>
            </a:r>
            <a:r>
              <a:rPr lang="en-US" sz="1600" dirty="0">
                <a:solidFill>
                  <a:schemeClr val="tx1"/>
                </a:solidFill>
                <a:latin typeface="Century Gothic" pitchFamily="18"/>
              </a:rPr>
              <a:t> </a:t>
            </a:r>
            <a:r>
              <a:rPr lang="en-US" sz="1600" dirty="0" err="1">
                <a:solidFill>
                  <a:schemeClr val="tx1"/>
                </a:solidFill>
                <a:latin typeface="Century Gothic" pitchFamily="18"/>
              </a:rPr>
              <a:t>cadere</a:t>
            </a:r>
            <a:r>
              <a:rPr lang="en-US" sz="1600" dirty="0">
                <a:solidFill>
                  <a:schemeClr val="tx1"/>
                </a:solidFill>
                <a:latin typeface="Century Gothic" pitchFamily="18"/>
              </a:rPr>
              <a:t> in </a:t>
            </a:r>
            <a:r>
              <a:rPr lang="en-US" sz="1600" dirty="0" err="1">
                <a:solidFill>
                  <a:schemeClr val="tx1"/>
                </a:solidFill>
                <a:latin typeface="Century Gothic" pitchFamily="18"/>
              </a:rPr>
              <a:t>acqua</a:t>
            </a:r>
            <a:r>
              <a:rPr lang="en-US" sz="1600" dirty="0">
                <a:solidFill>
                  <a:schemeClr val="tx1"/>
                </a:solidFill>
                <a:latin typeface="Century Gothic" pitchFamily="18"/>
              </a:rPr>
              <a:t> </a:t>
            </a:r>
            <a:r>
              <a:rPr lang="en-US" sz="1600" dirty="0" err="1">
                <a:solidFill>
                  <a:schemeClr val="tx1"/>
                </a:solidFill>
                <a:latin typeface="Century Gothic" pitchFamily="18"/>
              </a:rPr>
              <a:t>il</a:t>
            </a:r>
            <a:r>
              <a:rPr lang="en-US" sz="1600" dirty="0">
                <a:solidFill>
                  <a:schemeClr val="tx1"/>
                </a:solidFill>
                <a:latin typeface="Century Gothic" pitchFamily="18"/>
              </a:rPr>
              <a:t> primo mezzo di </a:t>
            </a:r>
            <a:r>
              <a:rPr lang="en-US" sz="1600" dirty="0" err="1" smtClean="0">
                <a:solidFill>
                  <a:schemeClr val="tx1"/>
                </a:solidFill>
                <a:latin typeface="Century Gothic" pitchFamily="18"/>
              </a:rPr>
              <a:t>trasporto</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durante</a:t>
            </a:r>
            <a:r>
              <a:rPr lang="en-US" sz="1600" dirty="0" smtClean="0">
                <a:solidFill>
                  <a:schemeClr val="tx1"/>
                </a:solidFill>
                <a:latin typeface="Century Gothic" pitchFamily="18"/>
              </a:rPr>
              <a:t> </a:t>
            </a:r>
            <a:r>
              <a:rPr lang="en-US" sz="1600" dirty="0">
                <a:solidFill>
                  <a:schemeClr val="tx1"/>
                </a:solidFill>
                <a:latin typeface="Century Gothic" pitchFamily="18"/>
              </a:rPr>
              <a:t>la </a:t>
            </a:r>
            <a:r>
              <a:rPr lang="en-US" sz="1600" dirty="0" err="1" smtClean="0">
                <a:solidFill>
                  <a:schemeClr val="tx1"/>
                </a:solidFill>
                <a:latin typeface="Century Gothic" pitchFamily="18"/>
              </a:rPr>
              <a:t>preistoria</a:t>
            </a:r>
            <a:r>
              <a:rPr lang="en-US" sz="1600" dirty="0" smtClean="0">
                <a:solidFill>
                  <a:schemeClr val="tx1"/>
                </a:solidFill>
                <a:latin typeface="Century Gothic" pitchFamily="18"/>
              </a:rPr>
              <a:t>, solo </a:t>
            </a:r>
            <a:r>
              <a:rPr lang="en-US" sz="1600" dirty="0" err="1">
                <a:solidFill>
                  <a:schemeClr val="tx1"/>
                </a:solidFill>
                <a:latin typeface="Century Gothic" pitchFamily="18"/>
              </a:rPr>
              <a:t>successivamente</a:t>
            </a:r>
            <a:r>
              <a:rPr lang="en-US" sz="1600" dirty="0">
                <a:solidFill>
                  <a:schemeClr val="tx1"/>
                </a:solidFill>
                <a:latin typeface="Century Gothic" pitchFamily="18"/>
              </a:rPr>
              <a:t> </a:t>
            </a:r>
            <a:r>
              <a:rPr lang="en-US" sz="1600" dirty="0" err="1">
                <a:solidFill>
                  <a:schemeClr val="tx1"/>
                </a:solidFill>
                <a:latin typeface="Century Gothic" pitchFamily="18"/>
              </a:rPr>
              <a:t>si</a:t>
            </a:r>
            <a:r>
              <a:rPr lang="en-US" sz="1600" dirty="0">
                <a:solidFill>
                  <a:schemeClr val="tx1"/>
                </a:solidFill>
                <a:latin typeface="Century Gothic" pitchFamily="18"/>
              </a:rPr>
              <a:t> è capita la </a:t>
            </a:r>
            <a:r>
              <a:rPr lang="en-US" sz="1600" dirty="0" err="1">
                <a:solidFill>
                  <a:schemeClr val="tx1"/>
                </a:solidFill>
                <a:latin typeface="Century Gothic" pitchFamily="18"/>
              </a:rPr>
              <a:t>potenzialità</a:t>
            </a:r>
            <a:r>
              <a:rPr lang="en-US" sz="1600" dirty="0">
                <a:solidFill>
                  <a:schemeClr val="tx1"/>
                </a:solidFill>
                <a:latin typeface="Century Gothic" pitchFamily="18"/>
              </a:rPr>
              <a:t> di </a:t>
            </a:r>
            <a:r>
              <a:rPr lang="en-US" sz="1600" dirty="0" err="1">
                <a:solidFill>
                  <a:schemeClr val="tx1"/>
                </a:solidFill>
                <a:latin typeface="Century Gothic" pitchFamily="18"/>
              </a:rPr>
              <a:t>questa</a:t>
            </a:r>
            <a:r>
              <a:rPr lang="en-US" sz="1600" dirty="0">
                <a:solidFill>
                  <a:schemeClr val="tx1"/>
                </a:solidFill>
                <a:latin typeface="Century Gothic" pitchFamily="18"/>
              </a:rPr>
              <a:t> </a:t>
            </a:r>
            <a:r>
              <a:rPr lang="en-US" sz="1600" dirty="0" err="1">
                <a:solidFill>
                  <a:schemeClr val="tx1"/>
                </a:solidFill>
                <a:latin typeface="Century Gothic" pitchFamily="18"/>
              </a:rPr>
              <a:t>soluzione</a:t>
            </a:r>
            <a:r>
              <a:rPr lang="en-US" sz="1600" dirty="0">
                <a:solidFill>
                  <a:schemeClr val="tx1"/>
                </a:solidFill>
                <a:latin typeface="Century Gothic" pitchFamily="18"/>
              </a:rPr>
              <a:t>. </a:t>
            </a:r>
            <a:endParaRPr lang="en-US" sz="1600" dirty="0" smtClean="0">
              <a:solidFill>
                <a:schemeClr val="tx1"/>
              </a:solidFill>
              <a:latin typeface="Century Gothic" pitchFamily="18"/>
            </a:endParaRPr>
          </a:p>
          <a:p>
            <a:pPr marL="0" lvl="0">
              <a:buNone/>
            </a:pPr>
            <a:r>
              <a:rPr lang="en-US" sz="1600" dirty="0" err="1" smtClean="0">
                <a:solidFill>
                  <a:schemeClr val="tx1"/>
                </a:solidFill>
                <a:latin typeface="Century Gothic" pitchFamily="18"/>
              </a:rPr>
              <a:t>Attualmente</a:t>
            </a:r>
            <a:r>
              <a:rPr lang="en-US" sz="1600" dirty="0" smtClean="0">
                <a:solidFill>
                  <a:schemeClr val="tx1"/>
                </a:solidFill>
                <a:latin typeface="Century Gothic" pitchFamily="18"/>
              </a:rPr>
              <a:t>, a </a:t>
            </a:r>
            <a:r>
              <a:rPr lang="en-US" sz="1600" dirty="0" err="1">
                <a:solidFill>
                  <a:schemeClr val="tx1"/>
                </a:solidFill>
                <a:latin typeface="Century Gothic" pitchFamily="18"/>
              </a:rPr>
              <a:t>livello</a:t>
            </a:r>
            <a:r>
              <a:rPr lang="en-US" sz="1600" dirty="0">
                <a:solidFill>
                  <a:schemeClr val="tx1"/>
                </a:solidFill>
                <a:latin typeface="Century Gothic" pitchFamily="18"/>
              </a:rPr>
              <a:t> </a:t>
            </a:r>
            <a:r>
              <a:rPr lang="en-US" sz="1600" dirty="0" err="1" smtClean="0">
                <a:solidFill>
                  <a:schemeClr val="tx1"/>
                </a:solidFill>
                <a:latin typeface="Century Gothic" pitchFamily="18"/>
              </a:rPr>
              <a:t>europeo</a:t>
            </a:r>
            <a:r>
              <a:rPr lang="en-US" sz="1600" dirty="0" smtClean="0">
                <a:solidFill>
                  <a:schemeClr val="tx1"/>
                </a:solidFill>
                <a:latin typeface="Century Gothic" pitchFamily="18"/>
              </a:rPr>
              <a:t>, </a:t>
            </a:r>
            <a:r>
              <a:rPr lang="en-US" sz="1600" dirty="0" err="1">
                <a:solidFill>
                  <a:schemeClr val="tx1"/>
                </a:solidFill>
                <a:latin typeface="Century Gothic" pitchFamily="18"/>
              </a:rPr>
              <a:t>questo</a:t>
            </a:r>
            <a:r>
              <a:rPr lang="en-US" sz="1600" dirty="0">
                <a:solidFill>
                  <a:schemeClr val="tx1"/>
                </a:solidFill>
                <a:latin typeface="Century Gothic" pitchFamily="18"/>
              </a:rPr>
              <a:t> </a:t>
            </a:r>
            <a:r>
              <a:rPr lang="en-US" sz="1600" dirty="0" err="1">
                <a:solidFill>
                  <a:schemeClr val="tx1"/>
                </a:solidFill>
                <a:latin typeface="Century Gothic" pitchFamily="18"/>
              </a:rPr>
              <a:t>tipo</a:t>
            </a:r>
            <a:r>
              <a:rPr lang="en-US" sz="1600" dirty="0">
                <a:solidFill>
                  <a:schemeClr val="tx1"/>
                </a:solidFill>
                <a:latin typeface="Century Gothic" pitchFamily="18"/>
              </a:rPr>
              <a:t> di </a:t>
            </a:r>
            <a:r>
              <a:rPr lang="en-US" sz="1600" dirty="0" err="1">
                <a:solidFill>
                  <a:schemeClr val="tx1"/>
                </a:solidFill>
                <a:latin typeface="Century Gothic" pitchFamily="18"/>
              </a:rPr>
              <a:t>trasporto</a:t>
            </a:r>
            <a:r>
              <a:rPr lang="en-US" sz="1600" dirty="0">
                <a:solidFill>
                  <a:schemeClr val="tx1"/>
                </a:solidFill>
                <a:latin typeface="Century Gothic" pitchFamily="18"/>
              </a:rPr>
              <a:t> è </a:t>
            </a:r>
            <a:r>
              <a:rPr lang="en-US" sz="1600" dirty="0" err="1">
                <a:solidFill>
                  <a:schemeClr val="tx1"/>
                </a:solidFill>
                <a:latin typeface="Century Gothic" pitchFamily="18"/>
              </a:rPr>
              <a:t>presente</a:t>
            </a:r>
            <a:r>
              <a:rPr lang="en-US" sz="1600" dirty="0">
                <a:solidFill>
                  <a:schemeClr val="tx1"/>
                </a:solidFill>
                <a:latin typeface="Century Gothic" pitchFamily="18"/>
              </a:rPr>
              <a:t> </a:t>
            </a:r>
            <a:r>
              <a:rPr lang="en-US" sz="1600" dirty="0" err="1" smtClean="0">
                <a:solidFill>
                  <a:schemeClr val="tx1"/>
                </a:solidFill>
                <a:latin typeface="Century Gothic" pitchFamily="18"/>
              </a:rPr>
              <a:t>soprattutto</a:t>
            </a:r>
            <a:r>
              <a:rPr lang="en-US" sz="1600" dirty="0" smtClean="0">
                <a:solidFill>
                  <a:schemeClr val="tx1"/>
                </a:solidFill>
                <a:latin typeface="Century Gothic" pitchFamily="18"/>
              </a:rPr>
              <a:t> in </a:t>
            </a:r>
            <a:r>
              <a:rPr lang="en-US" sz="1600" dirty="0" err="1">
                <a:solidFill>
                  <a:schemeClr val="tx1"/>
                </a:solidFill>
                <a:latin typeface="Century Gothic" pitchFamily="18"/>
              </a:rPr>
              <a:t>Francia</a:t>
            </a:r>
            <a:r>
              <a:rPr lang="en-US" sz="1600" dirty="0" smtClean="0">
                <a:solidFill>
                  <a:schemeClr val="tx1"/>
                </a:solidFill>
                <a:latin typeface="Century Gothic" pitchFamily="18"/>
              </a:rPr>
              <a:t>, Germania, Austria </a:t>
            </a:r>
            <a:r>
              <a:rPr lang="en-US" sz="1600" dirty="0">
                <a:solidFill>
                  <a:schemeClr val="tx1"/>
                </a:solidFill>
                <a:latin typeface="Century Gothic" pitchFamily="18"/>
              </a:rPr>
              <a:t>e </a:t>
            </a:r>
            <a:r>
              <a:rPr lang="en-US" sz="1600" dirty="0" err="1">
                <a:solidFill>
                  <a:schemeClr val="tx1"/>
                </a:solidFill>
                <a:latin typeface="Century Gothic" pitchFamily="18"/>
              </a:rPr>
              <a:t>nei</a:t>
            </a:r>
            <a:r>
              <a:rPr lang="en-US" sz="1600" dirty="0">
                <a:solidFill>
                  <a:schemeClr val="tx1"/>
                </a:solidFill>
                <a:latin typeface="Century Gothic" pitchFamily="18"/>
              </a:rPr>
              <a:t> </a:t>
            </a:r>
            <a:r>
              <a:rPr lang="en-US" sz="1600" dirty="0" err="1">
                <a:solidFill>
                  <a:schemeClr val="tx1"/>
                </a:solidFill>
                <a:latin typeface="Century Gothic" pitchFamily="18"/>
              </a:rPr>
              <a:t>paesi</a:t>
            </a:r>
            <a:r>
              <a:rPr lang="en-US" sz="1600" dirty="0">
                <a:solidFill>
                  <a:schemeClr val="tx1"/>
                </a:solidFill>
                <a:latin typeface="Century Gothic" pitchFamily="18"/>
              </a:rPr>
              <a:t> </a:t>
            </a:r>
            <a:r>
              <a:rPr lang="en-US" sz="1600" dirty="0" err="1">
                <a:solidFill>
                  <a:schemeClr val="tx1"/>
                </a:solidFill>
                <a:latin typeface="Century Gothic" pitchFamily="18"/>
              </a:rPr>
              <a:t>nordeuropei</a:t>
            </a:r>
            <a:r>
              <a:rPr lang="en-US" sz="1600" dirty="0">
                <a:solidFill>
                  <a:schemeClr val="tx1"/>
                </a:solidFill>
                <a:latin typeface="Century Gothic" pitchFamily="18"/>
              </a:rPr>
              <a:t> (</a:t>
            </a:r>
            <a:r>
              <a:rPr lang="en-US" sz="1600" dirty="0" err="1">
                <a:solidFill>
                  <a:schemeClr val="tx1"/>
                </a:solidFill>
                <a:latin typeface="Century Gothic" pitchFamily="18"/>
              </a:rPr>
              <a:t>Svezia</a:t>
            </a:r>
            <a:r>
              <a:rPr lang="en-US" sz="1600" dirty="0">
                <a:solidFill>
                  <a:schemeClr val="tx1"/>
                </a:solidFill>
                <a:latin typeface="Century Gothic" pitchFamily="18"/>
              </a:rPr>
              <a:t> e </a:t>
            </a:r>
            <a:r>
              <a:rPr lang="en-US" sz="1600" dirty="0" err="1">
                <a:solidFill>
                  <a:schemeClr val="tx1"/>
                </a:solidFill>
                <a:latin typeface="Century Gothic" pitchFamily="18"/>
              </a:rPr>
              <a:t>Finlandia</a:t>
            </a:r>
            <a:r>
              <a:rPr lang="en-US" sz="1600" dirty="0" smtClean="0">
                <a:solidFill>
                  <a:schemeClr val="tx1"/>
                </a:solidFill>
                <a:latin typeface="Century Gothic" pitchFamily="18"/>
              </a:rPr>
              <a:t>). </a:t>
            </a:r>
            <a:r>
              <a:rPr lang="en-US" sz="1600" b="1" dirty="0" smtClean="0">
                <a:solidFill>
                  <a:schemeClr val="tx1"/>
                </a:solidFill>
                <a:latin typeface="Century Gothic" pitchFamily="18"/>
              </a:rPr>
              <a:t>I </a:t>
            </a:r>
            <a:r>
              <a:rPr lang="en-US" sz="1600" b="1" dirty="0" err="1">
                <a:solidFill>
                  <a:schemeClr val="tx1"/>
                </a:solidFill>
                <a:latin typeface="Century Gothic" pitchFamily="18"/>
              </a:rPr>
              <a:t>vantaggi</a:t>
            </a:r>
            <a:r>
              <a:rPr lang="en-US" sz="1600" b="1" dirty="0">
                <a:solidFill>
                  <a:schemeClr val="tx1"/>
                </a:solidFill>
                <a:latin typeface="Century Gothic" pitchFamily="18"/>
              </a:rPr>
              <a:t> </a:t>
            </a:r>
            <a:r>
              <a:rPr lang="en-US" sz="1600" dirty="0" err="1">
                <a:solidFill>
                  <a:schemeClr val="tx1"/>
                </a:solidFill>
                <a:latin typeface="Century Gothic" pitchFamily="18"/>
              </a:rPr>
              <a:t>sono</a:t>
            </a:r>
            <a:r>
              <a:rPr lang="en-US" sz="1600" dirty="0">
                <a:solidFill>
                  <a:schemeClr val="tx1"/>
                </a:solidFill>
                <a:latin typeface="Century Gothic" pitchFamily="18"/>
              </a:rPr>
              <a:t>:</a:t>
            </a:r>
          </a:p>
          <a:p>
            <a:pPr marL="0" lvl="0">
              <a:spcBef>
                <a:spcPts val="1000"/>
              </a:spcBef>
              <a:buNone/>
            </a:pPr>
            <a:r>
              <a:rPr lang="en-US" sz="1600" dirty="0" smtClean="0">
                <a:solidFill>
                  <a:schemeClr val="tx1"/>
                </a:solidFill>
                <a:latin typeface="Century Gothic" pitchFamily="18"/>
              </a:rPr>
              <a:t>- basso </a:t>
            </a:r>
            <a:r>
              <a:rPr lang="en-US" sz="1600" dirty="0" err="1">
                <a:solidFill>
                  <a:schemeClr val="tx1"/>
                </a:solidFill>
                <a:latin typeface="Century Gothic" pitchFamily="18"/>
              </a:rPr>
              <a:t>costo</a:t>
            </a:r>
            <a:r>
              <a:rPr lang="en-US" sz="1600" dirty="0">
                <a:solidFill>
                  <a:schemeClr val="tx1"/>
                </a:solidFill>
                <a:latin typeface="Century Gothic" pitchFamily="18"/>
              </a:rPr>
              <a:t> per </a:t>
            </a:r>
            <a:r>
              <a:rPr lang="en-US" sz="1600" dirty="0" err="1">
                <a:solidFill>
                  <a:schemeClr val="tx1"/>
                </a:solidFill>
                <a:latin typeface="Century Gothic" pitchFamily="18"/>
              </a:rPr>
              <a:t>il</a:t>
            </a:r>
            <a:r>
              <a:rPr lang="en-US" sz="1600" dirty="0">
                <a:solidFill>
                  <a:schemeClr val="tx1"/>
                </a:solidFill>
                <a:latin typeface="Century Gothic" pitchFamily="18"/>
              </a:rPr>
              <a:t> </a:t>
            </a:r>
            <a:r>
              <a:rPr lang="en-US" sz="1600" dirty="0" err="1">
                <a:solidFill>
                  <a:schemeClr val="tx1"/>
                </a:solidFill>
                <a:latin typeface="Century Gothic" pitchFamily="18"/>
              </a:rPr>
              <a:t>trasporto</a:t>
            </a:r>
            <a:endParaRPr lang="en-US" sz="1600" dirty="0">
              <a:solidFill>
                <a:schemeClr val="tx1"/>
              </a:solidFill>
              <a:latin typeface="Century Gothic" pitchFamily="18"/>
            </a:endParaRPr>
          </a:p>
          <a:p>
            <a:pPr marL="0" lvl="0">
              <a:spcBef>
                <a:spcPts val="1000"/>
              </a:spcBef>
              <a:buNone/>
            </a:pPr>
            <a:r>
              <a:rPr lang="en-US" sz="1600" dirty="0" smtClean="0">
                <a:solidFill>
                  <a:schemeClr val="tx1"/>
                </a:solidFill>
                <a:latin typeface="Century Gothic" pitchFamily="18"/>
              </a:rPr>
              <a:t>- </a:t>
            </a:r>
            <a:r>
              <a:rPr lang="en-US" sz="1600" dirty="0" err="1" smtClean="0">
                <a:solidFill>
                  <a:schemeClr val="tx1"/>
                </a:solidFill>
                <a:latin typeface="Century Gothic" pitchFamily="18"/>
              </a:rPr>
              <a:t>buona</a:t>
            </a:r>
            <a:r>
              <a:rPr lang="en-US" sz="1600" dirty="0" smtClean="0">
                <a:solidFill>
                  <a:schemeClr val="tx1"/>
                </a:solidFill>
                <a:latin typeface="Century Gothic" pitchFamily="18"/>
              </a:rPr>
              <a:t> </a:t>
            </a:r>
            <a:r>
              <a:rPr lang="en-US" sz="1600" dirty="0" err="1">
                <a:solidFill>
                  <a:schemeClr val="tx1"/>
                </a:solidFill>
                <a:latin typeface="Century Gothic" pitchFamily="18"/>
              </a:rPr>
              <a:t>sicurezza</a:t>
            </a:r>
            <a:r>
              <a:rPr lang="en-US" sz="1600" dirty="0">
                <a:solidFill>
                  <a:schemeClr val="tx1"/>
                </a:solidFill>
                <a:latin typeface="Century Gothic" pitchFamily="18"/>
              </a:rPr>
              <a:t> per le merci</a:t>
            </a:r>
          </a:p>
          <a:p>
            <a:pPr marL="0" lvl="0">
              <a:spcBef>
                <a:spcPts val="1000"/>
              </a:spcBef>
              <a:buNone/>
            </a:pPr>
            <a:r>
              <a:rPr lang="en-US" sz="1600" dirty="0" smtClean="0">
                <a:solidFill>
                  <a:schemeClr val="tx1"/>
                </a:solidFill>
                <a:latin typeface="Century Gothic" pitchFamily="18"/>
              </a:rPr>
              <a:t>- </a:t>
            </a:r>
            <a:r>
              <a:rPr lang="en-US" sz="1600" dirty="0" err="1" smtClean="0">
                <a:solidFill>
                  <a:schemeClr val="tx1"/>
                </a:solidFill>
                <a:latin typeface="Century Gothic" pitchFamily="18"/>
              </a:rPr>
              <a:t>minore</a:t>
            </a:r>
            <a:r>
              <a:rPr lang="en-US" sz="1600" dirty="0" smtClean="0">
                <a:solidFill>
                  <a:schemeClr val="tx1"/>
                </a:solidFill>
                <a:latin typeface="Century Gothic" pitchFamily="18"/>
              </a:rPr>
              <a:t> </a:t>
            </a:r>
            <a:r>
              <a:rPr lang="en-US" sz="1600" dirty="0" err="1">
                <a:solidFill>
                  <a:schemeClr val="tx1"/>
                </a:solidFill>
                <a:latin typeface="Century Gothic" pitchFamily="18"/>
              </a:rPr>
              <a:t>inquinamento</a:t>
            </a:r>
            <a:endParaRPr lang="en-US" sz="1600" dirty="0">
              <a:solidFill>
                <a:schemeClr val="tx1"/>
              </a:solidFill>
              <a:latin typeface="Century Gothic" pitchFamily="18"/>
            </a:endParaRPr>
          </a:p>
          <a:p>
            <a:pPr marL="0" lvl="0">
              <a:spcBef>
                <a:spcPts val="1000"/>
              </a:spcBef>
              <a:buNone/>
            </a:pPr>
            <a:r>
              <a:rPr lang="en-US" sz="1600" dirty="0" smtClean="0">
                <a:solidFill>
                  <a:schemeClr val="tx1"/>
                </a:solidFill>
                <a:latin typeface="Century Gothic" pitchFamily="18"/>
              </a:rPr>
              <a:t>- </a:t>
            </a:r>
            <a:r>
              <a:rPr lang="en-US" sz="1600" dirty="0" err="1" smtClean="0">
                <a:solidFill>
                  <a:schemeClr val="tx1"/>
                </a:solidFill>
                <a:latin typeface="Century Gothic" pitchFamily="18"/>
              </a:rPr>
              <a:t>riduzione</a:t>
            </a:r>
            <a:r>
              <a:rPr lang="en-US" sz="1600" dirty="0" smtClean="0">
                <a:solidFill>
                  <a:schemeClr val="tx1"/>
                </a:solidFill>
                <a:latin typeface="Century Gothic" pitchFamily="18"/>
              </a:rPr>
              <a:t> </a:t>
            </a:r>
            <a:r>
              <a:rPr lang="en-US" sz="1600" dirty="0">
                <a:solidFill>
                  <a:schemeClr val="tx1"/>
                </a:solidFill>
                <a:latin typeface="Century Gothic" pitchFamily="18"/>
              </a:rPr>
              <a:t>del </a:t>
            </a:r>
            <a:r>
              <a:rPr lang="en-US" sz="1600" dirty="0" err="1">
                <a:solidFill>
                  <a:schemeClr val="tx1"/>
                </a:solidFill>
                <a:latin typeface="Century Gothic" pitchFamily="18"/>
              </a:rPr>
              <a:t>traffico</a:t>
            </a:r>
            <a:r>
              <a:rPr lang="en-US" sz="1600" dirty="0">
                <a:solidFill>
                  <a:schemeClr val="tx1"/>
                </a:solidFill>
                <a:latin typeface="Century Gothic" pitchFamily="18"/>
              </a:rPr>
              <a:t> </a:t>
            </a:r>
            <a:r>
              <a:rPr lang="en-US" sz="1600" dirty="0" err="1">
                <a:solidFill>
                  <a:schemeClr val="tx1"/>
                </a:solidFill>
                <a:latin typeface="Century Gothic" pitchFamily="18"/>
              </a:rPr>
              <a:t>statale</a:t>
            </a:r>
            <a:endParaRPr lang="en-US" sz="1600" dirty="0">
              <a:solidFill>
                <a:schemeClr val="tx1"/>
              </a:solidFill>
              <a:latin typeface="Century Gothic" pitchFamily="18"/>
            </a:endParaRPr>
          </a:p>
          <a:p>
            <a:pPr marL="0" lvl="0">
              <a:buNone/>
            </a:pPr>
            <a:r>
              <a:rPr lang="en-US" sz="1600" dirty="0" err="1">
                <a:solidFill>
                  <a:schemeClr val="tx1"/>
                </a:solidFill>
                <a:latin typeface="Century Gothic" pitchFamily="18"/>
              </a:rPr>
              <a:t>G</a:t>
            </a:r>
            <a:r>
              <a:rPr lang="en-US" sz="1600" dirty="0" err="1" smtClean="0">
                <a:solidFill>
                  <a:schemeClr val="tx1"/>
                </a:solidFill>
                <a:latin typeface="Century Gothic" pitchFamily="18"/>
              </a:rPr>
              <a:t>li</a:t>
            </a:r>
            <a:r>
              <a:rPr lang="en-US" sz="1600" dirty="0" smtClean="0">
                <a:solidFill>
                  <a:schemeClr val="tx1"/>
                </a:solidFill>
                <a:latin typeface="Century Gothic" pitchFamily="18"/>
              </a:rPr>
              <a:t> </a:t>
            </a:r>
            <a:r>
              <a:rPr lang="en-US" sz="1600" dirty="0" err="1">
                <a:solidFill>
                  <a:schemeClr val="tx1"/>
                </a:solidFill>
                <a:latin typeface="Century Gothic" pitchFamily="18"/>
              </a:rPr>
              <a:t>svantaggi</a:t>
            </a:r>
            <a:r>
              <a:rPr lang="en-US" sz="1600" dirty="0">
                <a:solidFill>
                  <a:schemeClr val="tx1"/>
                </a:solidFill>
                <a:latin typeface="Century Gothic" pitchFamily="18"/>
              </a:rPr>
              <a:t> </a:t>
            </a:r>
            <a:r>
              <a:rPr lang="en-US" sz="1600" dirty="0" err="1">
                <a:solidFill>
                  <a:schemeClr val="tx1"/>
                </a:solidFill>
                <a:latin typeface="Century Gothic" pitchFamily="18"/>
              </a:rPr>
              <a:t>sono</a:t>
            </a:r>
            <a:r>
              <a:rPr lang="en-US" sz="1600" dirty="0">
                <a:solidFill>
                  <a:schemeClr val="tx1"/>
                </a:solidFill>
                <a:latin typeface="Century Gothic" pitchFamily="18"/>
              </a:rPr>
              <a:t> </a:t>
            </a:r>
            <a:r>
              <a:rPr lang="en-US" sz="1600" dirty="0" err="1">
                <a:solidFill>
                  <a:schemeClr val="tx1"/>
                </a:solidFill>
                <a:latin typeface="Century Gothic" pitchFamily="18"/>
              </a:rPr>
              <a:t>legati</a:t>
            </a:r>
            <a:r>
              <a:rPr lang="en-US" sz="1600" dirty="0">
                <a:solidFill>
                  <a:schemeClr val="tx1"/>
                </a:solidFill>
                <a:latin typeface="Century Gothic" pitchFamily="18"/>
              </a:rPr>
              <a:t> ad </a:t>
            </a:r>
            <a:r>
              <a:rPr lang="en-US" sz="1600" dirty="0" err="1">
                <a:solidFill>
                  <a:schemeClr val="tx1"/>
                </a:solidFill>
                <a:latin typeface="Century Gothic" pitchFamily="18"/>
              </a:rPr>
              <a:t>eventi</a:t>
            </a:r>
            <a:r>
              <a:rPr lang="en-US" sz="1600" dirty="0">
                <a:solidFill>
                  <a:schemeClr val="tx1"/>
                </a:solidFill>
                <a:latin typeface="Century Gothic" pitchFamily="18"/>
              </a:rPr>
              <a:t> </a:t>
            </a:r>
            <a:r>
              <a:rPr lang="en-US" sz="1600" dirty="0" err="1">
                <a:solidFill>
                  <a:schemeClr val="tx1"/>
                </a:solidFill>
                <a:latin typeface="Century Gothic" pitchFamily="18"/>
              </a:rPr>
              <a:t>naturali</a:t>
            </a:r>
            <a:r>
              <a:rPr lang="en-US" sz="1600" dirty="0">
                <a:solidFill>
                  <a:schemeClr val="tx1"/>
                </a:solidFill>
                <a:latin typeface="Century Gothic" pitchFamily="18"/>
              </a:rPr>
              <a:t> come </a:t>
            </a:r>
            <a:r>
              <a:rPr lang="en-US" sz="1600" dirty="0" err="1">
                <a:solidFill>
                  <a:schemeClr val="tx1"/>
                </a:solidFill>
                <a:latin typeface="Century Gothic" pitchFamily="18"/>
              </a:rPr>
              <a:t>il</a:t>
            </a:r>
            <a:r>
              <a:rPr lang="en-US" sz="1600" dirty="0">
                <a:solidFill>
                  <a:schemeClr val="tx1"/>
                </a:solidFill>
                <a:latin typeface="Century Gothic" pitchFamily="18"/>
              </a:rPr>
              <a:t> </a:t>
            </a:r>
            <a:r>
              <a:rPr lang="en-US" sz="1600" dirty="0" err="1">
                <a:solidFill>
                  <a:schemeClr val="tx1"/>
                </a:solidFill>
                <a:latin typeface="Century Gothic" pitchFamily="18"/>
              </a:rPr>
              <a:t>maltempo</a:t>
            </a:r>
            <a:r>
              <a:rPr lang="en-US" sz="1600" dirty="0">
                <a:solidFill>
                  <a:schemeClr val="tx1"/>
                </a:solidFill>
                <a:latin typeface="Century Gothic" pitchFamily="18"/>
              </a:rPr>
              <a:t> e </a:t>
            </a:r>
            <a:r>
              <a:rPr lang="en-US" sz="1600" dirty="0" err="1" smtClean="0">
                <a:solidFill>
                  <a:schemeClr val="tx1"/>
                </a:solidFill>
                <a:latin typeface="Century Gothic" pitchFamily="18"/>
              </a:rPr>
              <a:t>alla</a:t>
            </a:r>
            <a:r>
              <a:rPr lang="en-US" sz="1600" dirty="0" smtClean="0">
                <a:solidFill>
                  <a:schemeClr val="tx1"/>
                </a:solidFill>
                <a:latin typeface="Century Gothic" pitchFamily="18"/>
              </a:rPr>
              <a:t> </a:t>
            </a:r>
            <a:r>
              <a:rPr lang="en-US" sz="1600" dirty="0" err="1">
                <a:solidFill>
                  <a:schemeClr val="tx1"/>
                </a:solidFill>
                <a:latin typeface="Century Gothic" pitchFamily="18"/>
              </a:rPr>
              <a:t>portata</a:t>
            </a:r>
            <a:r>
              <a:rPr lang="en-US" sz="1600" dirty="0">
                <a:solidFill>
                  <a:schemeClr val="tx1"/>
                </a:solidFill>
                <a:latin typeface="Century Gothic" pitchFamily="18"/>
              </a:rPr>
              <a:t> non </a:t>
            </a:r>
            <a:r>
              <a:rPr lang="en-US" sz="1600" dirty="0" err="1">
                <a:solidFill>
                  <a:schemeClr val="tx1"/>
                </a:solidFill>
                <a:latin typeface="Century Gothic" pitchFamily="18"/>
              </a:rPr>
              <a:t>regolare</a:t>
            </a:r>
            <a:r>
              <a:rPr lang="en-US" sz="1600" dirty="0">
                <a:solidFill>
                  <a:schemeClr val="tx1"/>
                </a:solidFill>
                <a:latin typeface="Century Gothic" pitchFamily="18"/>
              </a:rPr>
              <a:t> </a:t>
            </a:r>
            <a:r>
              <a:rPr lang="en-US" sz="1600" dirty="0" err="1">
                <a:solidFill>
                  <a:schemeClr val="tx1"/>
                </a:solidFill>
                <a:latin typeface="Century Gothic" pitchFamily="18"/>
              </a:rPr>
              <a:t>dei</a:t>
            </a:r>
            <a:r>
              <a:rPr lang="en-US" sz="1600" dirty="0">
                <a:solidFill>
                  <a:schemeClr val="tx1"/>
                </a:solidFill>
                <a:latin typeface="Century Gothic" pitchFamily="18"/>
              </a:rPr>
              <a:t> </a:t>
            </a:r>
            <a:r>
              <a:rPr lang="en-US" sz="1600" dirty="0" err="1" smtClean="0">
                <a:solidFill>
                  <a:schemeClr val="tx1"/>
                </a:solidFill>
                <a:latin typeface="Century Gothic" pitchFamily="18"/>
              </a:rPr>
              <a:t>fiumi</a:t>
            </a:r>
            <a:r>
              <a:rPr lang="en-US" sz="1600" dirty="0" smtClean="0">
                <a:solidFill>
                  <a:schemeClr val="tx1"/>
                </a:solidFill>
                <a:latin typeface="Century Gothic" pitchFamily="18"/>
              </a:rPr>
              <a:t>.</a:t>
            </a:r>
          </a:p>
          <a:p>
            <a:pPr marL="0" lvl="0">
              <a:buNone/>
            </a:pPr>
            <a:r>
              <a:rPr lang="en-US" sz="1600" b="1" dirty="0" smtClean="0">
                <a:solidFill>
                  <a:srgbClr val="FF0000"/>
                </a:solidFill>
                <a:latin typeface="Century Gothic" pitchFamily="18"/>
              </a:rPr>
              <a:t> </a:t>
            </a:r>
            <a:r>
              <a:rPr lang="en-US" sz="1600" b="1" dirty="0" smtClean="0">
                <a:solidFill>
                  <a:srgbClr val="FF0000"/>
                </a:solidFill>
                <a:latin typeface="Century Gothic" pitchFamily="18"/>
              </a:rPr>
              <a:t>Currently, at European level, </a:t>
            </a:r>
            <a:r>
              <a:rPr lang="en-US" sz="1600" b="1" dirty="0" err="1" smtClean="0">
                <a:solidFill>
                  <a:srgbClr val="FF0000"/>
                </a:solidFill>
                <a:latin typeface="Century Gothic" pitchFamily="18"/>
              </a:rPr>
              <a:t>fluitation</a:t>
            </a:r>
            <a:r>
              <a:rPr lang="en-US" sz="1600" b="1" dirty="0" smtClean="0">
                <a:solidFill>
                  <a:srgbClr val="FF0000"/>
                </a:solidFill>
                <a:latin typeface="Century Gothic" pitchFamily="18"/>
              </a:rPr>
              <a:t> is </a:t>
            </a:r>
            <a:r>
              <a:rPr lang="en-US" sz="1600" b="1" dirty="0" smtClean="0">
                <a:solidFill>
                  <a:srgbClr val="FF0000"/>
                </a:solidFill>
                <a:latin typeface="Century Gothic" pitchFamily="18"/>
              </a:rPr>
              <a:t>present above all in France, Germany, Austria and in the northern European countries (Sweden and Finland). The advantages are:</a:t>
            </a:r>
          </a:p>
          <a:p>
            <a:pPr marL="0" lvl="0">
              <a:buNone/>
            </a:pPr>
            <a:r>
              <a:rPr lang="en-US" sz="1600" b="1" dirty="0" smtClean="0">
                <a:solidFill>
                  <a:srgbClr val="FF0000"/>
                </a:solidFill>
                <a:latin typeface="Century Gothic" pitchFamily="18"/>
              </a:rPr>
              <a:t>- low cost for transport</a:t>
            </a:r>
          </a:p>
          <a:p>
            <a:pPr marL="0" lvl="0">
              <a:buNone/>
            </a:pPr>
            <a:r>
              <a:rPr lang="en-US" sz="1600" b="1" dirty="0" smtClean="0">
                <a:solidFill>
                  <a:srgbClr val="FF0000"/>
                </a:solidFill>
                <a:latin typeface="Century Gothic" pitchFamily="18"/>
              </a:rPr>
              <a:t>- good security for the goods</a:t>
            </a:r>
          </a:p>
          <a:p>
            <a:pPr marL="0" lvl="0">
              <a:buNone/>
            </a:pPr>
            <a:r>
              <a:rPr lang="en-US" sz="1600" b="1" dirty="0" smtClean="0">
                <a:solidFill>
                  <a:srgbClr val="FF0000"/>
                </a:solidFill>
                <a:latin typeface="Century Gothic" pitchFamily="18"/>
              </a:rPr>
              <a:t>- less pollution</a:t>
            </a:r>
          </a:p>
          <a:p>
            <a:pPr marL="0" lvl="0">
              <a:buNone/>
            </a:pPr>
            <a:r>
              <a:rPr lang="en-US" sz="1600" b="1" dirty="0" smtClean="0">
                <a:solidFill>
                  <a:srgbClr val="FF0000"/>
                </a:solidFill>
                <a:latin typeface="Century Gothic" pitchFamily="18"/>
              </a:rPr>
              <a:t>- reduction of state traffic</a:t>
            </a:r>
          </a:p>
          <a:p>
            <a:pPr marL="0" lvl="0">
              <a:buNone/>
            </a:pPr>
            <a:r>
              <a:rPr lang="en-US" sz="1600" b="1" dirty="0" smtClean="0">
                <a:solidFill>
                  <a:srgbClr val="FF0000"/>
                </a:solidFill>
                <a:latin typeface="Century Gothic" pitchFamily="18"/>
              </a:rPr>
              <a:t>The disadvantages are related to natural events such as bad weather and the irregular flow of rivers.</a:t>
            </a:r>
            <a:endParaRPr lang="en-US" sz="1600" b="1" dirty="0">
              <a:solidFill>
                <a:srgbClr val="FF0000"/>
              </a:solidFill>
              <a:latin typeface="Century Gothic" pitchFamily="18"/>
            </a:endParaRPr>
          </a:p>
          <a:p>
            <a:pPr marL="0" lvl="0" algn="ctr">
              <a:spcBef>
                <a:spcPts val="1000"/>
              </a:spcBef>
              <a:buNone/>
            </a:pPr>
            <a:r>
              <a:rPr lang="en-US" sz="4000" dirty="0">
                <a:solidFill>
                  <a:srgbClr val="FF0000"/>
                </a:solidFill>
                <a:latin typeface="Century Gothic" pitchFamily="18"/>
              </a:rPr>
              <a:t>LA </a:t>
            </a:r>
            <a:r>
              <a:rPr lang="en-US" sz="4000" dirty="0" smtClean="0">
                <a:solidFill>
                  <a:srgbClr val="FF0000"/>
                </a:solidFill>
                <a:latin typeface="Century Gothic" pitchFamily="18"/>
              </a:rPr>
              <a:t>ZATTERA - RAFT</a:t>
            </a:r>
            <a:endParaRPr lang="en-US" sz="4000" dirty="0">
              <a:solidFill>
                <a:srgbClr val="FF0000"/>
              </a:solidFill>
              <a:latin typeface="Century Gothic" pitchFamily="18"/>
            </a:endParaRPr>
          </a:p>
          <a:p>
            <a:pPr marL="0" lvl="0">
              <a:spcBef>
                <a:spcPts val="1000"/>
              </a:spcBef>
              <a:buNone/>
            </a:pPr>
            <a:r>
              <a:rPr lang="en-US" sz="1600" dirty="0">
                <a:solidFill>
                  <a:schemeClr val="tx1"/>
                </a:solidFill>
                <a:latin typeface="Century Gothic" pitchFamily="18"/>
              </a:rPr>
              <a:t>La </a:t>
            </a:r>
            <a:r>
              <a:rPr lang="en-US" sz="1600" dirty="0" err="1">
                <a:solidFill>
                  <a:schemeClr val="tx1"/>
                </a:solidFill>
                <a:latin typeface="Century Gothic" pitchFamily="18"/>
              </a:rPr>
              <a:t>zattera</a:t>
            </a:r>
            <a:r>
              <a:rPr lang="en-US" sz="1600" dirty="0">
                <a:solidFill>
                  <a:schemeClr val="tx1"/>
                </a:solidFill>
                <a:latin typeface="Century Gothic" pitchFamily="18"/>
              </a:rPr>
              <a:t> è </a:t>
            </a:r>
            <a:r>
              <a:rPr lang="en-US" sz="1600" dirty="0" err="1">
                <a:solidFill>
                  <a:schemeClr val="tx1"/>
                </a:solidFill>
                <a:latin typeface="Century Gothic" pitchFamily="18"/>
              </a:rPr>
              <a:t>un'imbarcazione</a:t>
            </a:r>
            <a:r>
              <a:rPr lang="en-US" sz="1600" dirty="0">
                <a:solidFill>
                  <a:schemeClr val="tx1"/>
                </a:solidFill>
                <a:latin typeface="Century Gothic" pitchFamily="18"/>
              </a:rPr>
              <a:t> di forma </a:t>
            </a:r>
            <a:r>
              <a:rPr lang="en-US" sz="1600" dirty="0" err="1">
                <a:solidFill>
                  <a:schemeClr val="tx1"/>
                </a:solidFill>
                <a:latin typeface="Century Gothic" pitchFamily="18"/>
              </a:rPr>
              <a:t>piana</a:t>
            </a:r>
            <a:r>
              <a:rPr lang="en-US" sz="1600" dirty="0">
                <a:solidFill>
                  <a:schemeClr val="tx1"/>
                </a:solidFill>
                <a:latin typeface="Century Gothic" pitchFamily="18"/>
              </a:rPr>
              <a:t> </a:t>
            </a:r>
            <a:r>
              <a:rPr lang="en-US" sz="1600" dirty="0" err="1">
                <a:solidFill>
                  <a:schemeClr val="tx1"/>
                </a:solidFill>
                <a:latin typeface="Century Gothic" pitchFamily="18"/>
              </a:rPr>
              <a:t>formata</a:t>
            </a:r>
            <a:r>
              <a:rPr lang="en-US" sz="1600" dirty="0">
                <a:solidFill>
                  <a:schemeClr val="tx1"/>
                </a:solidFill>
                <a:latin typeface="Century Gothic" pitchFamily="18"/>
              </a:rPr>
              <a:t> da </a:t>
            </a:r>
            <a:r>
              <a:rPr lang="en-US" sz="1600" dirty="0" err="1">
                <a:solidFill>
                  <a:schemeClr val="tx1"/>
                </a:solidFill>
                <a:latin typeface="Century Gothic" pitchFamily="18"/>
              </a:rPr>
              <a:t>tronchi</a:t>
            </a:r>
            <a:r>
              <a:rPr lang="en-US" sz="1600" dirty="0">
                <a:solidFill>
                  <a:schemeClr val="tx1"/>
                </a:solidFill>
                <a:latin typeface="Century Gothic" pitchFamily="18"/>
              </a:rPr>
              <a:t> </a:t>
            </a:r>
            <a:r>
              <a:rPr lang="en-US" sz="1600" dirty="0" err="1">
                <a:solidFill>
                  <a:schemeClr val="tx1"/>
                </a:solidFill>
                <a:latin typeface="Century Gothic" pitchFamily="18"/>
              </a:rPr>
              <a:t>d'albero</a:t>
            </a:r>
            <a:r>
              <a:rPr lang="en-US" sz="1600" dirty="0">
                <a:solidFill>
                  <a:schemeClr val="tx1"/>
                </a:solidFill>
                <a:latin typeface="Century Gothic" pitchFamily="18"/>
              </a:rPr>
              <a:t> </a:t>
            </a:r>
            <a:r>
              <a:rPr lang="en-US" sz="1600" dirty="0" err="1" smtClean="0">
                <a:solidFill>
                  <a:schemeClr val="tx1"/>
                </a:solidFill>
                <a:latin typeface="Century Gothic" pitchFamily="18"/>
              </a:rPr>
              <a:t>legati</a:t>
            </a:r>
            <a:r>
              <a:rPr lang="en-US" sz="1600" dirty="0" smtClean="0">
                <a:solidFill>
                  <a:schemeClr val="tx1"/>
                </a:solidFill>
                <a:latin typeface="Century Gothic" pitchFamily="18"/>
              </a:rPr>
              <a:t> </a:t>
            </a:r>
            <a:r>
              <a:rPr lang="en-US" sz="1600" dirty="0" err="1">
                <a:solidFill>
                  <a:schemeClr val="tx1"/>
                </a:solidFill>
                <a:latin typeface="Century Gothic" pitchFamily="18"/>
              </a:rPr>
              <a:t>tra</a:t>
            </a:r>
            <a:r>
              <a:rPr lang="en-US" sz="1600" dirty="0">
                <a:solidFill>
                  <a:schemeClr val="tx1"/>
                </a:solidFill>
                <a:latin typeface="Century Gothic" pitchFamily="18"/>
              </a:rPr>
              <a:t> </a:t>
            </a:r>
            <a:r>
              <a:rPr lang="en-US" sz="1600" dirty="0" err="1" smtClean="0">
                <a:solidFill>
                  <a:schemeClr val="tx1"/>
                </a:solidFill>
                <a:latin typeface="Century Gothic" pitchFamily="18"/>
              </a:rPr>
              <a:t>loro</a:t>
            </a:r>
            <a:r>
              <a:rPr lang="en-US" sz="1600" dirty="0" smtClean="0">
                <a:solidFill>
                  <a:schemeClr val="tx1"/>
                </a:solidFill>
                <a:latin typeface="Century Gothic" pitchFamily="18"/>
              </a:rPr>
              <a:t>, è </a:t>
            </a:r>
            <a:r>
              <a:rPr lang="en-US" sz="1600" dirty="0" err="1">
                <a:solidFill>
                  <a:schemeClr val="tx1"/>
                </a:solidFill>
                <a:latin typeface="Century Gothic" pitchFamily="18"/>
              </a:rPr>
              <a:t>governata</a:t>
            </a:r>
            <a:r>
              <a:rPr lang="en-US" sz="1600" dirty="0">
                <a:solidFill>
                  <a:schemeClr val="tx1"/>
                </a:solidFill>
                <a:latin typeface="Century Gothic" pitchFamily="18"/>
              </a:rPr>
              <a:t> </a:t>
            </a:r>
            <a:r>
              <a:rPr lang="en-US" sz="1600" dirty="0" err="1">
                <a:solidFill>
                  <a:schemeClr val="tx1"/>
                </a:solidFill>
                <a:latin typeface="Century Gothic" pitchFamily="18"/>
              </a:rPr>
              <a:t>attraverso</a:t>
            </a:r>
            <a:r>
              <a:rPr lang="en-US" sz="1600" dirty="0">
                <a:solidFill>
                  <a:schemeClr val="tx1"/>
                </a:solidFill>
                <a:latin typeface="Century Gothic" pitchFamily="18"/>
              </a:rPr>
              <a:t> un </a:t>
            </a:r>
            <a:r>
              <a:rPr lang="en-US" sz="1600" dirty="0" err="1">
                <a:solidFill>
                  <a:schemeClr val="tx1"/>
                </a:solidFill>
                <a:latin typeface="Century Gothic" pitchFamily="18"/>
              </a:rPr>
              <a:t>remo</a:t>
            </a:r>
            <a:r>
              <a:rPr lang="en-US" sz="1600" dirty="0">
                <a:solidFill>
                  <a:schemeClr val="tx1"/>
                </a:solidFill>
                <a:latin typeface="Century Gothic" pitchFamily="18"/>
              </a:rPr>
              <a:t>. Era </a:t>
            </a:r>
            <a:r>
              <a:rPr lang="en-US" sz="1600" dirty="0" err="1">
                <a:solidFill>
                  <a:schemeClr val="tx1"/>
                </a:solidFill>
                <a:latin typeface="Century Gothic" pitchFamily="18"/>
              </a:rPr>
              <a:t>utilizzata</a:t>
            </a:r>
            <a:r>
              <a:rPr lang="en-US" sz="1600" dirty="0">
                <a:solidFill>
                  <a:schemeClr val="tx1"/>
                </a:solidFill>
                <a:latin typeface="Century Gothic" pitchFamily="18"/>
              </a:rPr>
              <a:t> </a:t>
            </a:r>
            <a:r>
              <a:rPr lang="en-US" sz="1600" dirty="0" err="1">
                <a:solidFill>
                  <a:schemeClr val="tx1"/>
                </a:solidFill>
                <a:latin typeface="Century Gothic" pitchFamily="18"/>
              </a:rPr>
              <a:t>soprattutto</a:t>
            </a:r>
            <a:r>
              <a:rPr lang="en-US" sz="1600" dirty="0">
                <a:solidFill>
                  <a:schemeClr val="tx1"/>
                </a:solidFill>
                <a:latin typeface="Century Gothic" pitchFamily="18"/>
              </a:rPr>
              <a:t> </a:t>
            </a:r>
            <a:r>
              <a:rPr lang="en-US" sz="1600" dirty="0" err="1">
                <a:solidFill>
                  <a:schemeClr val="tx1"/>
                </a:solidFill>
                <a:latin typeface="Century Gothic" pitchFamily="18"/>
              </a:rPr>
              <a:t>presso</a:t>
            </a:r>
            <a:r>
              <a:rPr lang="en-US" sz="1600" dirty="0">
                <a:solidFill>
                  <a:schemeClr val="tx1"/>
                </a:solidFill>
                <a:latin typeface="Century Gothic" pitchFamily="18"/>
              </a:rPr>
              <a:t> </a:t>
            </a:r>
            <a:r>
              <a:rPr lang="en-US" sz="1600" dirty="0" err="1">
                <a:solidFill>
                  <a:schemeClr val="tx1"/>
                </a:solidFill>
                <a:latin typeface="Century Gothic" pitchFamily="18"/>
              </a:rPr>
              <a:t>popoli</a:t>
            </a:r>
            <a:r>
              <a:rPr lang="en-US" sz="1600" dirty="0">
                <a:solidFill>
                  <a:schemeClr val="tx1"/>
                </a:solidFill>
                <a:latin typeface="Century Gothic" pitchFamily="18"/>
              </a:rPr>
              <a:t> </a:t>
            </a:r>
            <a:r>
              <a:rPr lang="en-US" sz="1600" dirty="0" err="1">
                <a:solidFill>
                  <a:schemeClr val="tx1"/>
                </a:solidFill>
                <a:latin typeface="Century Gothic" pitchFamily="18"/>
              </a:rPr>
              <a:t>primitivi</a:t>
            </a:r>
            <a:r>
              <a:rPr lang="en-US" sz="1600" dirty="0">
                <a:solidFill>
                  <a:schemeClr val="tx1"/>
                </a:solidFill>
                <a:latin typeface="Century Gothic" pitchFamily="18"/>
              </a:rPr>
              <a:t>, </a:t>
            </a:r>
            <a:r>
              <a:rPr lang="en-US" sz="1600" dirty="0" err="1">
                <a:solidFill>
                  <a:schemeClr val="tx1"/>
                </a:solidFill>
                <a:latin typeface="Century Gothic" pitchFamily="18"/>
              </a:rPr>
              <a:t>ora</a:t>
            </a:r>
            <a:r>
              <a:rPr lang="en-US" sz="1600" dirty="0">
                <a:solidFill>
                  <a:schemeClr val="tx1"/>
                </a:solidFill>
                <a:latin typeface="Century Gothic" pitchFamily="18"/>
              </a:rPr>
              <a:t> </a:t>
            </a:r>
            <a:r>
              <a:rPr lang="en-US" sz="1600" dirty="0" err="1">
                <a:solidFill>
                  <a:schemeClr val="tx1"/>
                </a:solidFill>
                <a:latin typeface="Century Gothic" pitchFamily="18"/>
              </a:rPr>
              <a:t>viene</a:t>
            </a:r>
            <a:r>
              <a:rPr lang="en-US" sz="1600" dirty="0">
                <a:solidFill>
                  <a:schemeClr val="tx1"/>
                </a:solidFill>
                <a:latin typeface="Century Gothic" pitchFamily="18"/>
              </a:rPr>
              <a:t> </a:t>
            </a:r>
            <a:r>
              <a:rPr lang="en-US" sz="1600" dirty="0" err="1">
                <a:solidFill>
                  <a:schemeClr val="tx1"/>
                </a:solidFill>
                <a:latin typeface="Century Gothic" pitchFamily="18"/>
              </a:rPr>
              <a:t>usata</a:t>
            </a:r>
            <a:r>
              <a:rPr lang="en-US" sz="1600" dirty="0">
                <a:solidFill>
                  <a:schemeClr val="tx1"/>
                </a:solidFill>
                <a:latin typeface="Century Gothic" pitchFamily="18"/>
              </a:rPr>
              <a:t> come mezzo di </a:t>
            </a:r>
            <a:r>
              <a:rPr lang="en-US" sz="1600" dirty="0" err="1">
                <a:solidFill>
                  <a:schemeClr val="tx1"/>
                </a:solidFill>
                <a:latin typeface="Century Gothic" pitchFamily="18"/>
              </a:rPr>
              <a:t>trasporto</a:t>
            </a:r>
            <a:r>
              <a:rPr lang="en-US" sz="1600" dirty="0">
                <a:solidFill>
                  <a:schemeClr val="tx1"/>
                </a:solidFill>
                <a:latin typeface="Century Gothic" pitchFamily="18"/>
              </a:rPr>
              <a:t> di </a:t>
            </a:r>
            <a:r>
              <a:rPr lang="en-US" sz="1600" dirty="0" smtClean="0">
                <a:solidFill>
                  <a:schemeClr val="tx1"/>
                </a:solidFill>
                <a:latin typeface="Century Gothic" pitchFamily="18"/>
              </a:rPr>
              <a:t>merci.</a:t>
            </a:r>
            <a:endParaRPr lang="en-US" sz="1600" dirty="0">
              <a:solidFill>
                <a:schemeClr val="tx1"/>
              </a:solidFill>
              <a:latin typeface="Century Gothic" pitchFamily="18"/>
            </a:endParaRPr>
          </a:p>
          <a:p>
            <a:pPr marL="0" lvl="0">
              <a:spcBef>
                <a:spcPts val="1000"/>
              </a:spcBef>
              <a:buNone/>
            </a:pPr>
            <a:endParaRPr lang="en-US" sz="1400" dirty="0">
              <a:latin typeface="Century Gothic" pitchFamily="18"/>
            </a:endParaRPr>
          </a:p>
        </p:txBody>
      </p:sp>
    </p:spTree>
    <p:extLst>
      <p:ext uri="{BB962C8B-B14F-4D97-AF65-F5344CB8AC3E}">
        <p14:creationId xmlns:p14="http://schemas.microsoft.com/office/powerpoint/2010/main" xmlns="" val="15941526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 xmlns:a16="http://schemas.microsoft.com/office/drawing/2014/main" id="{6CFE89A2-35CB-43C8-A75F-CE4D0E6291EF}"/>
              </a:ext>
            </a:extLst>
          </p:cNvPr>
          <p:cNvSpPr>
            <a:spLocks noGrp="1"/>
          </p:cNvSpPr>
          <p:nvPr>
            <p:ph type="subTitle" idx="1"/>
          </p:nvPr>
        </p:nvSpPr>
        <p:spPr>
          <a:xfrm>
            <a:off x="1254583" y="2991032"/>
            <a:ext cx="9144000" cy="4209868"/>
          </a:xfrm>
        </p:spPr>
        <p:txBody>
          <a:bodyPr>
            <a:normAutofit/>
          </a:bodyPr>
          <a:lstStyle/>
          <a:p>
            <a:pPr marL="342900" indent="-342900" algn="l">
              <a:buFont typeface="Wingdings" panose="05000000000000000000" pitchFamily="2" charset="2"/>
              <a:buChar char="Ø"/>
            </a:pPr>
            <a:r>
              <a:rPr lang="it-IT" sz="1500" b="1" cap="none" dirty="0" smtClean="0">
                <a:solidFill>
                  <a:schemeClr val="bg1"/>
                </a:solidFill>
                <a:latin typeface="Century Gothic" panose="020B0502020202020204" pitchFamily="34" charset="0"/>
              </a:rPr>
              <a:t>RISCALDAMENTO GLOBALE DOVUTO ANCHE ALLO </a:t>
            </a:r>
            <a:r>
              <a:rPr lang="it-IT" sz="1500" b="1" cap="none" dirty="0" smtClean="0">
                <a:solidFill>
                  <a:schemeClr val="bg1"/>
                </a:solidFill>
                <a:latin typeface="Century Gothic" panose="020B0502020202020204" pitchFamily="34" charset="0"/>
              </a:rPr>
              <a:t>SMOG - global  </a:t>
            </a:r>
            <a:r>
              <a:rPr lang="it-IT" sz="1500" b="1" cap="none" dirty="0" err="1" smtClean="0">
                <a:solidFill>
                  <a:schemeClr val="bg1"/>
                </a:solidFill>
                <a:latin typeface="Century Gothic" panose="020B0502020202020204" pitchFamily="34" charset="0"/>
              </a:rPr>
              <a:t>warming</a:t>
            </a:r>
            <a:r>
              <a:rPr lang="it-IT" sz="1500" b="1" cap="none" dirty="0" smtClean="0">
                <a:solidFill>
                  <a:schemeClr val="bg1"/>
                </a:solidFill>
                <a:latin typeface="Century Gothic" panose="020B0502020202020204" pitchFamily="34" charset="0"/>
              </a:rPr>
              <a:t> </a:t>
            </a:r>
            <a:r>
              <a:rPr lang="it-IT" sz="1500" b="1" cap="none" dirty="0" err="1" smtClean="0">
                <a:solidFill>
                  <a:schemeClr val="bg1"/>
                </a:solidFill>
                <a:latin typeface="Century Gothic" panose="020B0502020202020204" pitchFamily="34" charset="0"/>
              </a:rPr>
              <a:t>for</a:t>
            </a:r>
            <a:r>
              <a:rPr lang="it-IT" sz="1500" b="1" cap="none" dirty="0" smtClean="0">
                <a:solidFill>
                  <a:schemeClr val="bg1"/>
                </a:solidFill>
                <a:latin typeface="Century Gothic" panose="020B0502020202020204" pitchFamily="34" charset="0"/>
              </a:rPr>
              <a:t> </a:t>
            </a:r>
            <a:r>
              <a:rPr lang="it-IT" sz="1500" b="1" cap="none" dirty="0" err="1" smtClean="0">
                <a:solidFill>
                  <a:schemeClr val="bg1"/>
                </a:solidFill>
                <a:latin typeface="Century Gothic" panose="020B0502020202020204" pitchFamily="34" charset="0"/>
              </a:rPr>
              <a:t>pollution</a:t>
            </a:r>
            <a:endParaRPr lang="it-IT" sz="1500" b="1" cap="none" dirty="0" smtClean="0">
              <a:solidFill>
                <a:schemeClr val="bg1"/>
              </a:solidFill>
              <a:latin typeface="Century Gothic" panose="020B0502020202020204" pitchFamily="34" charset="0"/>
            </a:endParaRPr>
          </a:p>
          <a:p>
            <a:pPr marL="342900" indent="-342900">
              <a:buFont typeface="Wingdings" panose="05000000000000000000" pitchFamily="2" charset="2"/>
              <a:buChar char="Ø"/>
            </a:pPr>
            <a:r>
              <a:rPr lang="it-IT" sz="1500" b="1" cap="none" dirty="0" smtClean="0">
                <a:solidFill>
                  <a:schemeClr val="bg1"/>
                </a:solidFill>
                <a:latin typeface="Century Gothic" panose="020B0502020202020204" pitchFamily="34" charset="0"/>
              </a:rPr>
              <a:t>ELEMENTI CHIMICI MOLTO TOSSICI NELLE BATTERIE DELLE AUTOMOBILI </a:t>
            </a:r>
            <a:r>
              <a:rPr lang="it-IT" sz="1500" b="1" cap="none" dirty="0" smtClean="0">
                <a:solidFill>
                  <a:schemeClr val="bg1"/>
                </a:solidFill>
                <a:latin typeface="Century Gothic" panose="020B0502020202020204" pitchFamily="34" charset="0"/>
              </a:rPr>
              <a:t>- </a:t>
            </a:r>
            <a:r>
              <a:rPr lang="en-US" sz="1500" b="1" cap="none" dirty="0" smtClean="0">
                <a:solidFill>
                  <a:schemeClr val="bg1"/>
                </a:solidFill>
                <a:latin typeface="Century Gothic" panose="020B0502020202020204" pitchFamily="34" charset="0"/>
              </a:rPr>
              <a:t>Very toxic chemical elements in car batteries</a:t>
            </a:r>
            <a:endParaRPr lang="it-IT" sz="1500" b="1" cap="none" dirty="0" smtClean="0">
              <a:solidFill>
                <a:schemeClr val="bg1"/>
              </a:solidFill>
              <a:latin typeface="Century Gothic" panose="020B0502020202020204" pitchFamily="34" charset="0"/>
            </a:endParaRPr>
          </a:p>
          <a:p>
            <a:pPr marL="342900" indent="-342900">
              <a:buFont typeface="Wingdings" panose="05000000000000000000" pitchFamily="2" charset="2"/>
              <a:buChar char="Ø"/>
            </a:pPr>
            <a:r>
              <a:rPr lang="it-IT" sz="1500" b="1" cap="none" dirty="0" smtClean="0">
                <a:solidFill>
                  <a:schemeClr val="bg1"/>
                </a:solidFill>
                <a:latin typeface="Century Gothic" panose="020B0502020202020204" pitchFamily="34" charset="0"/>
              </a:rPr>
              <a:t>METALLI UTILIZZATI NEI MOTORI CHE AVVELENANO GLI ANIMALI E LA FALDA </a:t>
            </a:r>
            <a:r>
              <a:rPr lang="it-IT" sz="1500" b="1" cap="none" dirty="0" smtClean="0">
                <a:solidFill>
                  <a:schemeClr val="bg1"/>
                </a:solidFill>
                <a:latin typeface="Century Gothic" panose="020B0502020202020204" pitchFamily="34" charset="0"/>
              </a:rPr>
              <a:t>FREATICA - </a:t>
            </a:r>
            <a:r>
              <a:rPr lang="en-US" sz="1500" b="1" cap="none" dirty="0" smtClean="0">
                <a:solidFill>
                  <a:schemeClr val="bg1"/>
                </a:solidFill>
                <a:latin typeface="Century Gothic" panose="020B0502020202020204" pitchFamily="34" charset="0"/>
              </a:rPr>
              <a:t>Metals used in the motors poison animals and waters</a:t>
            </a:r>
            <a:endParaRPr lang="it-IT" sz="1500" b="1" cap="none" dirty="0" smtClean="0">
              <a:solidFill>
                <a:schemeClr val="bg1"/>
              </a:solidFill>
              <a:latin typeface="Century Gothic" panose="020B0502020202020204" pitchFamily="34" charset="0"/>
            </a:endParaRPr>
          </a:p>
          <a:p>
            <a:pPr marL="342900" indent="-342900">
              <a:buFont typeface="Wingdings" panose="05000000000000000000" pitchFamily="2" charset="2"/>
              <a:buChar char="Ø"/>
            </a:pPr>
            <a:r>
              <a:rPr lang="it-IT" sz="1500" b="1" cap="none" dirty="0" smtClean="0">
                <a:solidFill>
                  <a:schemeClr val="bg1"/>
                </a:solidFill>
                <a:latin typeface="Century Gothic" panose="020B0502020202020204" pitchFamily="34" charset="0"/>
              </a:rPr>
              <a:t>ORTAGGI CONTAMINATI DALLO SCARICO DEI </a:t>
            </a:r>
            <a:r>
              <a:rPr lang="it-IT" sz="1500" b="1" cap="none" dirty="0" smtClean="0">
                <a:solidFill>
                  <a:schemeClr val="bg1"/>
                </a:solidFill>
                <a:latin typeface="Century Gothic" panose="020B0502020202020204" pitchFamily="34" charset="0"/>
              </a:rPr>
              <a:t>VEICOLI </a:t>
            </a:r>
            <a:r>
              <a:rPr lang="it-IT" sz="1500" b="1" cap="none" dirty="0" smtClean="0">
                <a:solidFill>
                  <a:schemeClr val="bg1"/>
                </a:solidFill>
                <a:latin typeface="Century Gothic" panose="020B0502020202020204" pitchFamily="34" charset="0"/>
              </a:rPr>
              <a:t>– </a:t>
            </a:r>
            <a:r>
              <a:rPr lang="it-IT" sz="1500" b="1" cap="none" dirty="0" err="1" smtClean="0">
                <a:solidFill>
                  <a:schemeClr val="bg1"/>
                </a:solidFill>
                <a:latin typeface="Century Gothic" panose="020B0502020202020204" pitchFamily="34" charset="0"/>
              </a:rPr>
              <a:t>Vegetables</a:t>
            </a:r>
            <a:r>
              <a:rPr lang="it-IT" sz="1500" b="1" cap="none" dirty="0" smtClean="0">
                <a:solidFill>
                  <a:schemeClr val="bg1"/>
                </a:solidFill>
                <a:latin typeface="Century Gothic" panose="020B0502020202020204" pitchFamily="34" charset="0"/>
              </a:rPr>
              <a:t> </a:t>
            </a:r>
            <a:r>
              <a:rPr lang="it-IT" sz="1500" b="1" cap="none" dirty="0" err="1" smtClean="0">
                <a:solidFill>
                  <a:schemeClr val="bg1"/>
                </a:solidFill>
                <a:latin typeface="Century Gothic" panose="020B0502020202020204" pitchFamily="34" charset="0"/>
              </a:rPr>
              <a:t>contaminated</a:t>
            </a:r>
            <a:r>
              <a:rPr lang="it-IT" sz="1500" b="1" cap="none" dirty="0" smtClean="0">
                <a:solidFill>
                  <a:schemeClr val="bg1"/>
                </a:solidFill>
                <a:latin typeface="Century Gothic" panose="020B0502020202020204" pitchFamily="34" charset="0"/>
              </a:rPr>
              <a:t> </a:t>
            </a:r>
            <a:r>
              <a:rPr lang="en-US" sz="1500" b="1" cap="none" dirty="0" smtClean="0">
                <a:solidFill>
                  <a:schemeClr val="bg1"/>
                </a:solidFill>
                <a:latin typeface="Century Gothic" panose="020B0502020202020204" pitchFamily="34" charset="0"/>
              </a:rPr>
              <a:t>by the vehicles</a:t>
            </a:r>
            <a:endParaRPr lang="it-IT" sz="1500" b="1" cap="none" dirty="0" smtClean="0">
              <a:solidFill>
                <a:schemeClr val="bg1"/>
              </a:solidFill>
              <a:latin typeface="Century Gothic" panose="020B0502020202020204" pitchFamily="34" charset="0"/>
            </a:endParaRPr>
          </a:p>
          <a:p>
            <a:pPr marL="342900" indent="-342900">
              <a:buFont typeface="Wingdings" panose="05000000000000000000" pitchFamily="2" charset="2"/>
              <a:buChar char="Ø"/>
            </a:pPr>
            <a:r>
              <a:rPr lang="it-IT" sz="1500" b="1" cap="none" dirty="0" smtClean="0">
                <a:solidFill>
                  <a:schemeClr val="bg1"/>
                </a:solidFill>
                <a:latin typeface="Century Gothic" panose="020B0502020202020204" pitchFamily="34" charset="0"/>
              </a:rPr>
              <a:t>INQUINAMENTO </a:t>
            </a:r>
            <a:r>
              <a:rPr lang="it-IT" sz="1500" b="1" cap="none" dirty="0" smtClean="0">
                <a:solidFill>
                  <a:schemeClr val="bg1"/>
                </a:solidFill>
                <a:latin typeface="Century Gothic" panose="020B0502020202020204" pitchFamily="34" charset="0"/>
              </a:rPr>
              <a:t>ACUSTICO – </a:t>
            </a:r>
            <a:r>
              <a:rPr lang="it-IT" sz="1500" b="1" cap="none" dirty="0" err="1" smtClean="0">
                <a:solidFill>
                  <a:schemeClr val="bg1"/>
                </a:solidFill>
                <a:latin typeface="Century Gothic" panose="020B0502020202020204" pitchFamily="34" charset="0"/>
              </a:rPr>
              <a:t>Noise</a:t>
            </a:r>
            <a:r>
              <a:rPr lang="it-IT" sz="1500" b="1" cap="none" dirty="0" smtClean="0">
                <a:solidFill>
                  <a:schemeClr val="bg1"/>
                </a:solidFill>
                <a:latin typeface="Century Gothic" panose="020B0502020202020204" pitchFamily="34" charset="0"/>
              </a:rPr>
              <a:t> </a:t>
            </a:r>
            <a:r>
              <a:rPr lang="it-IT" sz="1500" b="1" cap="none" dirty="0" err="1" smtClean="0">
                <a:solidFill>
                  <a:schemeClr val="bg1"/>
                </a:solidFill>
                <a:latin typeface="Century Gothic" panose="020B0502020202020204" pitchFamily="34" charset="0"/>
              </a:rPr>
              <a:t>pollution</a:t>
            </a:r>
            <a:endParaRPr lang="it-IT" sz="1500" b="1" cap="none" dirty="0" smtClean="0">
              <a:solidFill>
                <a:schemeClr val="bg1"/>
              </a:solidFill>
              <a:latin typeface="Century Gothic" panose="020B0502020202020204" pitchFamily="34" charset="0"/>
            </a:endParaRPr>
          </a:p>
          <a:p>
            <a:pPr marL="342900" indent="-342900">
              <a:buFont typeface="Wingdings" panose="05000000000000000000" pitchFamily="2" charset="2"/>
              <a:buChar char="Ø"/>
            </a:pPr>
            <a:r>
              <a:rPr lang="it-IT" sz="1500" b="1" cap="none" dirty="0" smtClean="0">
                <a:solidFill>
                  <a:schemeClr val="bg1"/>
                </a:solidFill>
                <a:latin typeface="Century Gothic" panose="020B0502020202020204" pitchFamily="34" charset="0"/>
              </a:rPr>
              <a:t>DIFFICOLTÀ DELLO SMALTIMENTO DEI PEZZI </a:t>
            </a:r>
            <a:r>
              <a:rPr lang="it-IT" sz="1500" b="1" cap="none" dirty="0" err="1" smtClean="0">
                <a:solidFill>
                  <a:schemeClr val="bg1"/>
                </a:solidFill>
                <a:latin typeface="Century Gothic" panose="020B0502020202020204" pitchFamily="34" charset="0"/>
              </a:rPr>
              <a:t>DI</a:t>
            </a:r>
            <a:r>
              <a:rPr lang="it-IT" sz="1500" b="1" cap="none" dirty="0" smtClean="0">
                <a:solidFill>
                  <a:schemeClr val="bg1"/>
                </a:solidFill>
                <a:latin typeface="Century Gothic" panose="020B0502020202020204" pitchFamily="34" charset="0"/>
              </a:rPr>
              <a:t> </a:t>
            </a:r>
            <a:r>
              <a:rPr lang="it-IT" sz="1500" b="1" cap="none" dirty="0" smtClean="0">
                <a:solidFill>
                  <a:schemeClr val="bg1"/>
                </a:solidFill>
                <a:latin typeface="Century Gothic" panose="020B0502020202020204" pitchFamily="34" charset="0"/>
              </a:rPr>
              <a:t>RICAMBIO- </a:t>
            </a:r>
            <a:r>
              <a:rPr lang="en-US" sz="1500" b="1" cap="none" dirty="0" smtClean="0">
                <a:solidFill>
                  <a:schemeClr val="bg1"/>
                </a:solidFill>
                <a:latin typeface="Century Gothic" panose="020B0502020202020204" pitchFamily="34" charset="0"/>
              </a:rPr>
              <a:t>Difficulty in recycling the spare  parts</a:t>
            </a:r>
            <a:endParaRPr lang="it-IT" sz="1500" b="1" cap="none" dirty="0">
              <a:solidFill>
                <a:schemeClr val="bg1"/>
              </a:solidFill>
            </a:endParaRPr>
          </a:p>
        </p:txBody>
      </p:sp>
      <p:sp>
        <p:nvSpPr>
          <p:cNvPr id="8" name="CasellaDiTesto 7"/>
          <p:cNvSpPr txBox="1"/>
          <p:nvPr/>
        </p:nvSpPr>
        <p:spPr>
          <a:xfrm>
            <a:off x="1254583" y="1313205"/>
            <a:ext cx="9687464" cy="1477328"/>
          </a:xfrm>
          <a:prstGeom prst="rect">
            <a:avLst/>
          </a:prstGeom>
          <a:noFill/>
        </p:spPr>
        <p:txBody>
          <a:bodyPr wrap="square" rtlCol="0">
            <a:spAutoFit/>
          </a:bodyPr>
          <a:lstStyle/>
          <a:p>
            <a:r>
              <a:rPr lang="it-IT" sz="3000" dirty="0" smtClean="0">
                <a:latin typeface="Century Gothic" panose="020B0502020202020204" pitchFamily="34" charset="0"/>
              </a:rPr>
              <a:t>L’utilizzo di molti mezzi di trasporto attuali causa diverse </a:t>
            </a:r>
            <a:r>
              <a:rPr lang="it-IT" sz="3000" dirty="0" smtClean="0">
                <a:latin typeface="Century Gothic" panose="020B0502020202020204" pitchFamily="34" charset="0"/>
              </a:rPr>
              <a:t>problematiche</a:t>
            </a:r>
          </a:p>
          <a:p>
            <a:r>
              <a:rPr lang="it-IT" sz="3000" dirty="0" err="1" smtClean="0">
                <a:solidFill>
                  <a:srgbClr val="00B050"/>
                </a:solidFill>
                <a:latin typeface="Century Gothic" panose="020B0502020202020204" pitchFamily="34" charset="0"/>
              </a:rPr>
              <a:t>Problems</a:t>
            </a:r>
            <a:r>
              <a:rPr lang="it-IT" sz="3000" dirty="0" smtClean="0">
                <a:solidFill>
                  <a:srgbClr val="00B050"/>
                </a:solidFill>
                <a:latin typeface="Century Gothic" panose="020B0502020202020204" pitchFamily="34" charset="0"/>
              </a:rPr>
              <a:t> </a:t>
            </a:r>
            <a:r>
              <a:rPr lang="it-IT" sz="3000" dirty="0" err="1" smtClean="0">
                <a:solidFill>
                  <a:srgbClr val="00B050"/>
                </a:solidFill>
                <a:latin typeface="Century Gothic" panose="020B0502020202020204" pitchFamily="34" charset="0"/>
              </a:rPr>
              <a:t>from</a:t>
            </a:r>
            <a:r>
              <a:rPr lang="it-IT" sz="3000" dirty="0" smtClean="0">
                <a:solidFill>
                  <a:srgbClr val="00B050"/>
                </a:solidFill>
                <a:latin typeface="Century Gothic" panose="020B0502020202020204" pitchFamily="34" charset="0"/>
              </a:rPr>
              <a:t> </a:t>
            </a:r>
            <a:r>
              <a:rPr lang="it-IT" sz="3000" dirty="0" err="1" smtClean="0">
                <a:solidFill>
                  <a:srgbClr val="00B050"/>
                </a:solidFill>
                <a:latin typeface="Century Gothic" panose="020B0502020202020204" pitchFamily="34" charset="0"/>
              </a:rPr>
              <a:t>unsustainable</a:t>
            </a:r>
            <a:r>
              <a:rPr lang="it-IT" sz="3000" dirty="0" smtClean="0">
                <a:solidFill>
                  <a:srgbClr val="00B050"/>
                </a:solidFill>
                <a:latin typeface="Century Gothic" panose="020B0502020202020204" pitchFamily="34" charset="0"/>
              </a:rPr>
              <a:t> </a:t>
            </a:r>
            <a:r>
              <a:rPr lang="it-IT" sz="3000" dirty="0" err="1" smtClean="0">
                <a:solidFill>
                  <a:srgbClr val="00B050"/>
                </a:solidFill>
                <a:latin typeface="Century Gothic" panose="020B0502020202020204" pitchFamily="34" charset="0"/>
              </a:rPr>
              <a:t>transports</a:t>
            </a:r>
            <a:r>
              <a:rPr lang="it-IT" sz="3000" dirty="0" smtClean="0">
                <a:solidFill>
                  <a:srgbClr val="00B050"/>
                </a:solidFill>
                <a:latin typeface="Century Gothic" panose="020B0502020202020204" pitchFamily="34" charset="0"/>
              </a:rPr>
              <a:t>:</a:t>
            </a:r>
            <a:endParaRPr lang="it-IT" sz="3000" dirty="0">
              <a:solidFill>
                <a:srgbClr val="00B050"/>
              </a:solidFill>
              <a:latin typeface="Century Gothic" panose="020B0502020202020204" pitchFamily="34" charset="0"/>
            </a:endParaRPr>
          </a:p>
        </p:txBody>
      </p:sp>
    </p:spTree>
    <p:extLst>
      <p:ext uri="{BB962C8B-B14F-4D97-AF65-F5344CB8AC3E}">
        <p14:creationId xmlns:p14="http://schemas.microsoft.com/office/powerpoint/2010/main" xmlns="" val="1750621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1223966" y="2168434"/>
            <a:ext cx="9153611" cy="3470366"/>
          </a:xfrm>
        </p:spPr>
        <p:txBody>
          <a:bodyPr/>
          <a:lstStyle/>
          <a:p>
            <a:r>
              <a:rPr lang="it-IT" dirty="0" smtClean="0">
                <a:latin typeface="Century Gothic" panose="020B0502020202020204" pitchFamily="34" charset="0"/>
              </a:rPr>
              <a:t/>
            </a:r>
            <a:br>
              <a:rPr lang="it-IT" dirty="0" smtClean="0">
                <a:latin typeface="Century Gothic" panose="020B0502020202020204" pitchFamily="34" charset="0"/>
              </a:rPr>
            </a:br>
            <a:r>
              <a:rPr lang="it-IT" sz="4400" dirty="0" smtClean="0">
                <a:latin typeface="Century Gothic" panose="020B0502020202020204" pitchFamily="34" charset="0"/>
              </a:rPr>
              <a:t>LE NOSTRE INVENZIONI PER IL NUOVO TRASPORTO </a:t>
            </a:r>
            <a:r>
              <a:rPr lang="it-IT" sz="4400" dirty="0" smtClean="0">
                <a:latin typeface="Century Gothic" panose="020B0502020202020204" pitchFamily="34" charset="0"/>
              </a:rPr>
              <a:t>SOSTENIBILE</a:t>
            </a:r>
            <a:r>
              <a:rPr lang="it-IT" dirty="0" smtClean="0">
                <a:latin typeface="Century Gothic" panose="020B0502020202020204" pitchFamily="34" charset="0"/>
              </a:rPr>
              <a:t/>
            </a:r>
            <a:br>
              <a:rPr lang="it-IT" dirty="0" smtClean="0">
                <a:latin typeface="Century Gothic" panose="020B0502020202020204" pitchFamily="34" charset="0"/>
              </a:rPr>
            </a:br>
            <a:r>
              <a:rPr lang="it-IT" sz="4800" b="1" dirty="0" err="1" smtClean="0">
                <a:solidFill>
                  <a:srgbClr val="002060"/>
                </a:solidFill>
                <a:latin typeface="Century Gothic" panose="020B0502020202020204" pitchFamily="34" charset="0"/>
              </a:rPr>
              <a:t>O</a:t>
            </a:r>
            <a:r>
              <a:rPr lang="it-IT" sz="4800" b="1" dirty="0" err="1" smtClean="0">
                <a:solidFill>
                  <a:srgbClr val="002060"/>
                </a:solidFill>
                <a:latin typeface="Century Gothic" panose="020B0502020202020204" pitchFamily="34" charset="0"/>
              </a:rPr>
              <a:t>ur</a:t>
            </a:r>
            <a:r>
              <a:rPr lang="it-IT" sz="4800" b="1" dirty="0" smtClean="0">
                <a:solidFill>
                  <a:srgbClr val="002060"/>
                </a:solidFill>
                <a:latin typeface="Century Gothic" panose="020B0502020202020204" pitchFamily="34" charset="0"/>
              </a:rPr>
              <a:t> </a:t>
            </a:r>
            <a:r>
              <a:rPr lang="it-IT" sz="4800" b="1" dirty="0" err="1" smtClean="0">
                <a:solidFill>
                  <a:srgbClr val="002060"/>
                </a:solidFill>
                <a:latin typeface="Century Gothic" panose="020B0502020202020204" pitchFamily="34" charset="0"/>
              </a:rPr>
              <a:t>inventions</a:t>
            </a:r>
            <a:r>
              <a:rPr lang="it-IT" sz="4800" b="1" dirty="0" smtClean="0">
                <a:solidFill>
                  <a:srgbClr val="002060"/>
                </a:solidFill>
                <a:latin typeface="Century Gothic" panose="020B0502020202020204" pitchFamily="34" charset="0"/>
              </a:rPr>
              <a:t> </a:t>
            </a:r>
            <a:r>
              <a:rPr lang="it-IT" sz="4800" b="1" dirty="0" err="1" smtClean="0">
                <a:solidFill>
                  <a:srgbClr val="002060"/>
                </a:solidFill>
                <a:latin typeface="Century Gothic" panose="020B0502020202020204" pitchFamily="34" charset="0"/>
              </a:rPr>
              <a:t>for</a:t>
            </a:r>
            <a:r>
              <a:rPr lang="it-IT" sz="4800" b="1" dirty="0" smtClean="0">
                <a:solidFill>
                  <a:srgbClr val="002060"/>
                </a:solidFill>
                <a:latin typeface="Century Gothic" panose="020B0502020202020204" pitchFamily="34" charset="0"/>
              </a:rPr>
              <a:t> a </a:t>
            </a:r>
            <a:r>
              <a:rPr lang="it-IT" sz="4800" b="1" dirty="0" err="1" smtClean="0">
                <a:solidFill>
                  <a:srgbClr val="002060"/>
                </a:solidFill>
                <a:latin typeface="Century Gothic" panose="020B0502020202020204" pitchFamily="34" charset="0"/>
              </a:rPr>
              <a:t>sustainable</a:t>
            </a:r>
            <a:r>
              <a:rPr lang="it-IT" sz="4800" b="1" dirty="0" smtClean="0">
                <a:solidFill>
                  <a:srgbClr val="002060"/>
                </a:solidFill>
                <a:latin typeface="Century Gothic" panose="020B0502020202020204" pitchFamily="34" charset="0"/>
              </a:rPr>
              <a:t> and </a:t>
            </a:r>
            <a:r>
              <a:rPr lang="it-IT" sz="4800" b="1" dirty="0" err="1" smtClean="0">
                <a:solidFill>
                  <a:srgbClr val="002060"/>
                </a:solidFill>
                <a:latin typeface="Century Gothic" panose="020B0502020202020204" pitchFamily="34" charset="0"/>
              </a:rPr>
              <a:t>new</a:t>
            </a:r>
            <a:r>
              <a:rPr lang="it-IT" sz="4800" b="1" dirty="0" smtClean="0">
                <a:solidFill>
                  <a:srgbClr val="002060"/>
                </a:solidFill>
                <a:latin typeface="Century Gothic" panose="020B0502020202020204" pitchFamily="34" charset="0"/>
              </a:rPr>
              <a:t> </a:t>
            </a:r>
            <a:r>
              <a:rPr lang="it-IT" sz="4800" b="1" dirty="0" err="1" smtClean="0">
                <a:solidFill>
                  <a:srgbClr val="002060"/>
                </a:solidFill>
                <a:latin typeface="Century Gothic" panose="020B0502020202020204" pitchFamily="34" charset="0"/>
              </a:rPr>
              <a:t>means</a:t>
            </a:r>
            <a:r>
              <a:rPr lang="it-IT" sz="4800" b="1" dirty="0" smtClean="0">
                <a:solidFill>
                  <a:srgbClr val="002060"/>
                </a:solidFill>
                <a:latin typeface="Century Gothic" panose="020B0502020202020204" pitchFamily="34" charset="0"/>
              </a:rPr>
              <a:t> </a:t>
            </a:r>
            <a:r>
              <a:rPr lang="it-IT" sz="4800" b="1" dirty="0" err="1" smtClean="0">
                <a:solidFill>
                  <a:srgbClr val="002060"/>
                </a:solidFill>
                <a:latin typeface="Century Gothic" panose="020B0502020202020204" pitchFamily="34" charset="0"/>
              </a:rPr>
              <a:t>of</a:t>
            </a:r>
            <a:r>
              <a:rPr lang="it-IT" sz="4800" b="1" dirty="0" smtClean="0">
                <a:solidFill>
                  <a:srgbClr val="002060"/>
                </a:solidFill>
                <a:latin typeface="Century Gothic" panose="020B0502020202020204" pitchFamily="34" charset="0"/>
              </a:rPr>
              <a:t> </a:t>
            </a:r>
            <a:r>
              <a:rPr lang="it-IT" sz="4800" b="1" dirty="0" err="1" smtClean="0">
                <a:solidFill>
                  <a:srgbClr val="002060"/>
                </a:solidFill>
                <a:latin typeface="Century Gothic" panose="020B0502020202020204" pitchFamily="34" charset="0"/>
              </a:rPr>
              <a:t>tranport</a:t>
            </a:r>
            <a:endParaRPr lang="it-IT" sz="4800" b="1" dirty="0">
              <a:solidFill>
                <a:srgbClr val="002060"/>
              </a:solidFill>
            </a:endParaRPr>
          </a:p>
        </p:txBody>
      </p:sp>
      <p:sp>
        <p:nvSpPr>
          <p:cNvPr id="2" name="Rettangolo 1"/>
          <p:cNvSpPr/>
          <p:nvPr/>
        </p:nvSpPr>
        <p:spPr>
          <a:xfrm>
            <a:off x="1324031" y="640482"/>
            <a:ext cx="8384875" cy="1323439"/>
          </a:xfrm>
          <a:prstGeom prst="rect">
            <a:avLst/>
          </a:prstGeom>
        </p:spPr>
        <p:txBody>
          <a:bodyPr wrap="square">
            <a:spAutoFit/>
          </a:bodyPr>
          <a:lstStyle/>
          <a:p>
            <a:r>
              <a:rPr lang="it-IT" sz="4000" dirty="0" smtClean="0">
                <a:solidFill>
                  <a:srgbClr val="FF0000"/>
                </a:solidFill>
                <a:latin typeface="Century Gothic" panose="020B0502020202020204" pitchFamily="34" charset="0"/>
              </a:rPr>
              <a:t>Pensando anche noi alle risorse naturali della Terra, proponiamo </a:t>
            </a:r>
            <a:endParaRPr lang="it-IT" sz="4000" dirty="0"/>
          </a:p>
        </p:txBody>
      </p:sp>
    </p:spTree>
    <p:extLst>
      <p:ext uri="{BB962C8B-B14F-4D97-AF65-F5344CB8AC3E}">
        <p14:creationId xmlns:p14="http://schemas.microsoft.com/office/powerpoint/2010/main" xmlns="" val="16285659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4294967295"/>
          </p:nvPr>
        </p:nvSpPr>
        <p:spPr>
          <a:xfrm>
            <a:off x="810882" y="721604"/>
            <a:ext cx="6586538" cy="5133593"/>
          </a:xfrm>
        </p:spPr>
        <p:txBody>
          <a:bodyPr>
            <a:normAutofit fontScale="92500" lnSpcReduction="20000"/>
          </a:bodyPr>
          <a:lstStyle/>
          <a:p>
            <a:pPr marL="0" lvl="0">
              <a:spcBef>
                <a:spcPts val="1000"/>
              </a:spcBef>
              <a:buNone/>
            </a:pPr>
            <a:endParaRPr lang="en-US" sz="1600" dirty="0" smtClean="0">
              <a:solidFill>
                <a:schemeClr val="tx1"/>
              </a:solidFill>
              <a:latin typeface="Century Gothic" pitchFamily="18"/>
            </a:endParaRPr>
          </a:p>
          <a:p>
            <a:pPr marL="0" lvl="0" algn="ctr">
              <a:spcBef>
                <a:spcPts val="1000"/>
              </a:spcBef>
              <a:buNone/>
            </a:pPr>
            <a:r>
              <a:rPr lang="en-US" sz="3500" dirty="0" smtClean="0">
                <a:solidFill>
                  <a:srgbClr val="C00000"/>
                </a:solidFill>
                <a:latin typeface="Century Gothic" pitchFamily="18"/>
              </a:rPr>
              <a:t>IL SOLE</a:t>
            </a:r>
            <a:endParaRPr lang="en-US" sz="3500" dirty="0">
              <a:solidFill>
                <a:srgbClr val="C00000"/>
              </a:solidFill>
              <a:latin typeface="Century Gothic" pitchFamily="18"/>
            </a:endParaRPr>
          </a:p>
          <a:p>
            <a:pPr marL="0" lvl="0">
              <a:spcBef>
                <a:spcPts val="1000"/>
              </a:spcBef>
              <a:buNone/>
            </a:pPr>
            <a:r>
              <a:rPr lang="en-US" sz="1600" dirty="0" smtClean="0">
                <a:solidFill>
                  <a:schemeClr val="tx1"/>
                </a:solidFill>
                <a:latin typeface="Century Gothic" pitchFamily="18"/>
              </a:rPr>
              <a:t>Come </a:t>
            </a:r>
            <a:r>
              <a:rPr lang="en-US" sz="1600" dirty="0" err="1">
                <a:solidFill>
                  <a:schemeClr val="tx1"/>
                </a:solidFill>
                <a:latin typeface="Century Gothic" pitchFamily="18"/>
              </a:rPr>
              <a:t>sappiamo</a:t>
            </a:r>
            <a:r>
              <a:rPr lang="en-US" sz="1600" dirty="0">
                <a:solidFill>
                  <a:schemeClr val="tx1"/>
                </a:solidFill>
                <a:latin typeface="Century Gothic" pitchFamily="18"/>
              </a:rPr>
              <a:t> </a:t>
            </a:r>
            <a:r>
              <a:rPr lang="en-US" sz="1600" b="1" dirty="0" err="1">
                <a:solidFill>
                  <a:schemeClr val="tx1"/>
                </a:solidFill>
                <a:latin typeface="Century Gothic" pitchFamily="18"/>
              </a:rPr>
              <a:t>il</a:t>
            </a:r>
            <a:r>
              <a:rPr lang="en-US" sz="1600" b="1" dirty="0">
                <a:solidFill>
                  <a:schemeClr val="tx1"/>
                </a:solidFill>
                <a:latin typeface="Century Gothic" pitchFamily="18"/>
              </a:rPr>
              <a:t> sole </a:t>
            </a:r>
            <a:r>
              <a:rPr lang="en-US" sz="1600" dirty="0" err="1">
                <a:solidFill>
                  <a:schemeClr val="tx1"/>
                </a:solidFill>
                <a:latin typeface="Century Gothic" pitchFamily="18"/>
              </a:rPr>
              <a:t>emette</a:t>
            </a:r>
            <a:r>
              <a:rPr lang="en-US" sz="1600" dirty="0">
                <a:solidFill>
                  <a:schemeClr val="tx1"/>
                </a:solidFill>
                <a:latin typeface="Century Gothic" pitchFamily="18"/>
              </a:rPr>
              <a:t> </a:t>
            </a:r>
            <a:r>
              <a:rPr lang="en-US" sz="1600" dirty="0" err="1">
                <a:solidFill>
                  <a:schemeClr val="tx1"/>
                </a:solidFill>
                <a:latin typeface="Century Gothic" pitchFamily="18"/>
              </a:rPr>
              <a:t>delle</a:t>
            </a:r>
            <a:r>
              <a:rPr lang="en-US" sz="1600" dirty="0">
                <a:solidFill>
                  <a:schemeClr val="tx1"/>
                </a:solidFill>
                <a:latin typeface="Century Gothic" pitchFamily="18"/>
              </a:rPr>
              <a:t> </a:t>
            </a:r>
            <a:r>
              <a:rPr lang="en-US" sz="1600" dirty="0" err="1">
                <a:solidFill>
                  <a:schemeClr val="tx1"/>
                </a:solidFill>
                <a:latin typeface="Century Gothic" pitchFamily="18"/>
              </a:rPr>
              <a:t>radiazioni</a:t>
            </a:r>
            <a:r>
              <a:rPr lang="en-US" sz="1600" dirty="0">
                <a:solidFill>
                  <a:schemeClr val="tx1"/>
                </a:solidFill>
                <a:latin typeface="Century Gothic" pitchFamily="18"/>
              </a:rPr>
              <a:t> </a:t>
            </a:r>
            <a:r>
              <a:rPr lang="en-US" sz="1600" dirty="0" smtClean="0">
                <a:solidFill>
                  <a:schemeClr val="tx1"/>
                </a:solidFill>
                <a:latin typeface="Century Gothic" pitchFamily="18"/>
              </a:rPr>
              <a:t>molto </a:t>
            </a:r>
            <a:r>
              <a:rPr lang="en-US" sz="1600" dirty="0" err="1">
                <a:solidFill>
                  <a:schemeClr val="tx1"/>
                </a:solidFill>
                <a:latin typeface="Century Gothic" pitchFamily="18"/>
              </a:rPr>
              <a:t>potenti</a:t>
            </a:r>
            <a:r>
              <a:rPr lang="en-US" sz="1600" dirty="0">
                <a:solidFill>
                  <a:schemeClr val="tx1"/>
                </a:solidFill>
                <a:latin typeface="Century Gothic" pitchFamily="18"/>
              </a:rPr>
              <a:t> </a:t>
            </a:r>
            <a:r>
              <a:rPr lang="en-US" sz="1600" dirty="0" err="1">
                <a:solidFill>
                  <a:schemeClr val="tx1"/>
                </a:solidFill>
                <a:latin typeface="Century Gothic" pitchFamily="18"/>
              </a:rPr>
              <a:t>che</a:t>
            </a:r>
            <a:r>
              <a:rPr lang="en-US" sz="1600" dirty="0">
                <a:solidFill>
                  <a:schemeClr val="tx1"/>
                </a:solidFill>
                <a:latin typeface="Century Gothic" pitchFamily="18"/>
              </a:rPr>
              <a:t> </a:t>
            </a:r>
            <a:r>
              <a:rPr lang="en-US" sz="1600" dirty="0" err="1">
                <a:solidFill>
                  <a:schemeClr val="tx1"/>
                </a:solidFill>
                <a:latin typeface="Century Gothic" pitchFamily="18"/>
              </a:rPr>
              <a:t>tutt'oggi</a:t>
            </a:r>
            <a:r>
              <a:rPr lang="en-US" sz="1600" dirty="0">
                <a:solidFill>
                  <a:schemeClr val="tx1"/>
                </a:solidFill>
                <a:latin typeface="Century Gothic" pitchFamily="18"/>
              </a:rPr>
              <a:t> </a:t>
            </a:r>
            <a:r>
              <a:rPr lang="en-US" sz="1600" dirty="0" err="1">
                <a:solidFill>
                  <a:schemeClr val="tx1"/>
                </a:solidFill>
                <a:latin typeface="Century Gothic" pitchFamily="18"/>
              </a:rPr>
              <a:t>vengono</a:t>
            </a:r>
            <a:r>
              <a:rPr lang="en-US" sz="1600" dirty="0">
                <a:solidFill>
                  <a:schemeClr val="tx1"/>
                </a:solidFill>
                <a:latin typeface="Century Gothic" pitchFamily="18"/>
              </a:rPr>
              <a:t> </a:t>
            </a:r>
            <a:r>
              <a:rPr lang="en-US" sz="1600" dirty="0" err="1">
                <a:solidFill>
                  <a:schemeClr val="tx1"/>
                </a:solidFill>
                <a:latin typeface="Century Gothic" pitchFamily="18"/>
              </a:rPr>
              <a:t>sfruttate</a:t>
            </a:r>
            <a:r>
              <a:rPr lang="en-US" sz="1600" dirty="0">
                <a:solidFill>
                  <a:schemeClr val="tx1"/>
                </a:solidFill>
                <a:latin typeface="Century Gothic" pitchFamily="18"/>
              </a:rPr>
              <a:t> per la </a:t>
            </a:r>
            <a:r>
              <a:rPr lang="en-US" sz="1600" dirty="0" err="1">
                <a:solidFill>
                  <a:schemeClr val="tx1"/>
                </a:solidFill>
                <a:latin typeface="Century Gothic" pitchFamily="18"/>
              </a:rPr>
              <a:t>produzione</a:t>
            </a:r>
            <a:r>
              <a:rPr lang="en-US" sz="1600" dirty="0">
                <a:solidFill>
                  <a:schemeClr val="tx1"/>
                </a:solidFill>
                <a:latin typeface="Century Gothic" pitchFamily="18"/>
              </a:rPr>
              <a:t> di </a:t>
            </a:r>
            <a:r>
              <a:rPr lang="en-US" sz="1600" dirty="0" err="1">
                <a:solidFill>
                  <a:schemeClr val="tx1"/>
                </a:solidFill>
                <a:latin typeface="Century Gothic" pitchFamily="18"/>
              </a:rPr>
              <a:t>energia</a:t>
            </a:r>
            <a:r>
              <a:rPr lang="en-US" sz="1600" dirty="0">
                <a:solidFill>
                  <a:schemeClr val="tx1"/>
                </a:solidFill>
                <a:latin typeface="Century Gothic" pitchFamily="18"/>
              </a:rPr>
              <a:t> </a:t>
            </a:r>
            <a:r>
              <a:rPr lang="en-US" sz="1600" dirty="0" err="1">
                <a:solidFill>
                  <a:schemeClr val="tx1"/>
                </a:solidFill>
                <a:latin typeface="Century Gothic" pitchFamily="18"/>
              </a:rPr>
              <a:t>attraverso</a:t>
            </a:r>
            <a:r>
              <a:rPr lang="en-US" sz="1600" dirty="0">
                <a:solidFill>
                  <a:schemeClr val="tx1"/>
                </a:solidFill>
                <a:latin typeface="Century Gothic" pitchFamily="18"/>
              </a:rPr>
              <a:t> </a:t>
            </a:r>
            <a:r>
              <a:rPr lang="en-US" sz="1600" dirty="0" err="1">
                <a:solidFill>
                  <a:schemeClr val="tx1"/>
                </a:solidFill>
                <a:latin typeface="Century Gothic" pitchFamily="18"/>
              </a:rPr>
              <a:t>i</a:t>
            </a:r>
            <a:r>
              <a:rPr lang="en-US" sz="1600" dirty="0">
                <a:solidFill>
                  <a:schemeClr val="tx1"/>
                </a:solidFill>
                <a:latin typeface="Century Gothic" pitchFamily="18"/>
              </a:rPr>
              <a:t> </a:t>
            </a:r>
            <a:r>
              <a:rPr lang="en-US" sz="1600" dirty="0" err="1">
                <a:solidFill>
                  <a:schemeClr val="tx1"/>
                </a:solidFill>
                <a:latin typeface="Century Gothic" pitchFamily="18"/>
              </a:rPr>
              <a:t>pannelli</a:t>
            </a:r>
            <a:r>
              <a:rPr lang="en-US" sz="1600" dirty="0">
                <a:solidFill>
                  <a:schemeClr val="tx1"/>
                </a:solidFill>
                <a:latin typeface="Century Gothic" pitchFamily="18"/>
              </a:rPr>
              <a:t> </a:t>
            </a:r>
            <a:r>
              <a:rPr lang="en-US" sz="1600" dirty="0" err="1" smtClean="0">
                <a:solidFill>
                  <a:schemeClr val="tx1"/>
                </a:solidFill>
                <a:latin typeface="Century Gothic" pitchFamily="18"/>
              </a:rPr>
              <a:t>fotovoltaici</a:t>
            </a:r>
            <a:r>
              <a:rPr lang="en-US" sz="1600" dirty="0" smtClean="0">
                <a:solidFill>
                  <a:schemeClr val="tx1"/>
                </a:solidFill>
                <a:latin typeface="Century Gothic" pitchFamily="18"/>
              </a:rPr>
              <a:t>.</a:t>
            </a:r>
          </a:p>
          <a:p>
            <a:pPr marL="0" lvl="0">
              <a:spcBef>
                <a:spcPts val="1000"/>
              </a:spcBef>
              <a:buNone/>
            </a:pPr>
            <a:r>
              <a:rPr lang="en-US" sz="1600" dirty="0" err="1">
                <a:solidFill>
                  <a:schemeClr val="tx1"/>
                </a:solidFill>
                <a:latin typeface="Century Gothic" pitchFamily="18"/>
              </a:rPr>
              <a:t>D</a:t>
            </a:r>
            <a:r>
              <a:rPr lang="en-US" sz="1600" dirty="0" err="1" smtClean="0">
                <a:solidFill>
                  <a:schemeClr val="tx1"/>
                </a:solidFill>
                <a:latin typeface="Century Gothic" pitchFamily="18"/>
              </a:rPr>
              <a:t>ati</a:t>
            </a:r>
            <a:r>
              <a:rPr lang="en-US" sz="1600" dirty="0" smtClean="0">
                <a:solidFill>
                  <a:schemeClr val="tx1"/>
                </a:solidFill>
                <a:latin typeface="Century Gothic" pitchFamily="18"/>
              </a:rPr>
              <a:t> </a:t>
            </a:r>
            <a:r>
              <a:rPr lang="en-US" sz="1600" dirty="0" err="1">
                <a:solidFill>
                  <a:schemeClr val="tx1"/>
                </a:solidFill>
                <a:latin typeface="Century Gothic" pitchFamily="18"/>
              </a:rPr>
              <a:t>gli</a:t>
            </a:r>
            <a:r>
              <a:rPr lang="en-US" sz="1600" dirty="0">
                <a:solidFill>
                  <a:schemeClr val="tx1"/>
                </a:solidFill>
                <a:latin typeface="Century Gothic" pitchFamily="18"/>
              </a:rPr>
              <a:t> </a:t>
            </a:r>
            <a:r>
              <a:rPr lang="en-US" sz="1600" dirty="0" err="1">
                <a:solidFill>
                  <a:schemeClr val="tx1"/>
                </a:solidFill>
                <a:latin typeface="Century Gothic" pitchFamily="18"/>
              </a:rPr>
              <a:t>svariati</a:t>
            </a:r>
            <a:r>
              <a:rPr lang="en-US" sz="1600" dirty="0">
                <a:solidFill>
                  <a:schemeClr val="tx1"/>
                </a:solidFill>
                <a:latin typeface="Century Gothic" pitchFamily="18"/>
              </a:rPr>
              <a:t> </a:t>
            </a:r>
            <a:r>
              <a:rPr lang="en-US" sz="1600" dirty="0" err="1">
                <a:solidFill>
                  <a:schemeClr val="tx1"/>
                </a:solidFill>
                <a:latin typeface="Century Gothic" pitchFamily="18"/>
              </a:rPr>
              <a:t>problemi</a:t>
            </a:r>
            <a:r>
              <a:rPr lang="en-US" sz="1600" dirty="0">
                <a:solidFill>
                  <a:schemeClr val="tx1"/>
                </a:solidFill>
                <a:latin typeface="Century Gothic" pitchFamily="18"/>
              </a:rPr>
              <a:t> di </a:t>
            </a:r>
            <a:r>
              <a:rPr lang="en-US" sz="1600" dirty="0" err="1" smtClean="0">
                <a:solidFill>
                  <a:schemeClr val="tx1"/>
                </a:solidFill>
                <a:latin typeface="Century Gothic" pitchFamily="18"/>
              </a:rPr>
              <a:t>sostenibilità</a:t>
            </a:r>
            <a:r>
              <a:rPr lang="en-US" sz="1600" dirty="0" smtClean="0">
                <a:solidFill>
                  <a:schemeClr val="tx1"/>
                </a:solidFill>
                <a:latin typeface="Century Gothic" pitchFamily="18"/>
              </a:rPr>
              <a:t>,  </a:t>
            </a:r>
            <a:r>
              <a:rPr lang="en-US" sz="1600" dirty="0" err="1">
                <a:solidFill>
                  <a:schemeClr val="tx1"/>
                </a:solidFill>
                <a:latin typeface="Century Gothic" pitchFamily="18"/>
              </a:rPr>
              <a:t>questa</a:t>
            </a:r>
            <a:r>
              <a:rPr lang="en-US" sz="1600" dirty="0">
                <a:solidFill>
                  <a:schemeClr val="tx1"/>
                </a:solidFill>
                <a:latin typeface="Century Gothic" pitchFamily="18"/>
              </a:rPr>
              <a:t> </a:t>
            </a:r>
            <a:r>
              <a:rPr lang="en-US" sz="1600" dirty="0" err="1">
                <a:solidFill>
                  <a:schemeClr val="tx1"/>
                </a:solidFill>
                <a:latin typeface="Century Gothic" pitchFamily="18"/>
              </a:rPr>
              <a:t>energia</a:t>
            </a:r>
            <a:r>
              <a:rPr lang="en-US" sz="1600" dirty="0">
                <a:solidFill>
                  <a:schemeClr val="tx1"/>
                </a:solidFill>
                <a:latin typeface="Century Gothic" pitchFamily="18"/>
              </a:rPr>
              <a:t> </a:t>
            </a:r>
            <a:r>
              <a:rPr lang="en-US" sz="1600" dirty="0" err="1">
                <a:solidFill>
                  <a:schemeClr val="tx1"/>
                </a:solidFill>
                <a:latin typeface="Century Gothic" pitchFamily="18"/>
              </a:rPr>
              <a:t>potrebbe</a:t>
            </a:r>
            <a:r>
              <a:rPr lang="en-US" sz="1600" dirty="0">
                <a:solidFill>
                  <a:schemeClr val="tx1"/>
                </a:solidFill>
                <a:latin typeface="Century Gothic" pitchFamily="18"/>
              </a:rPr>
              <a:t> </a:t>
            </a:r>
            <a:r>
              <a:rPr lang="en-US" sz="1600" dirty="0" err="1">
                <a:solidFill>
                  <a:schemeClr val="tx1"/>
                </a:solidFill>
                <a:latin typeface="Century Gothic" pitchFamily="18"/>
              </a:rPr>
              <a:t>essere</a:t>
            </a:r>
            <a:r>
              <a:rPr lang="en-US" sz="1600" dirty="0">
                <a:solidFill>
                  <a:schemeClr val="tx1"/>
                </a:solidFill>
                <a:latin typeface="Century Gothic" pitchFamily="18"/>
              </a:rPr>
              <a:t> </a:t>
            </a:r>
            <a:r>
              <a:rPr lang="en-US" sz="1600" dirty="0" err="1">
                <a:solidFill>
                  <a:schemeClr val="tx1"/>
                </a:solidFill>
                <a:latin typeface="Century Gothic" pitchFamily="18"/>
              </a:rPr>
              <a:t>usata</a:t>
            </a:r>
            <a:r>
              <a:rPr lang="en-US" sz="1600" dirty="0">
                <a:solidFill>
                  <a:schemeClr val="tx1"/>
                </a:solidFill>
                <a:latin typeface="Century Gothic" pitchFamily="18"/>
              </a:rPr>
              <a:t> per </a:t>
            </a:r>
            <a:r>
              <a:rPr lang="en-US" sz="1600" dirty="0" err="1">
                <a:solidFill>
                  <a:schemeClr val="tx1"/>
                </a:solidFill>
                <a:latin typeface="Century Gothic" pitchFamily="18"/>
              </a:rPr>
              <a:t>spostare</a:t>
            </a:r>
            <a:r>
              <a:rPr lang="en-US" sz="1600" dirty="0">
                <a:solidFill>
                  <a:schemeClr val="tx1"/>
                </a:solidFill>
                <a:latin typeface="Century Gothic" pitchFamily="18"/>
              </a:rPr>
              <a:t> auto o </a:t>
            </a:r>
            <a:r>
              <a:rPr lang="en-US" sz="1600" dirty="0" err="1">
                <a:solidFill>
                  <a:schemeClr val="tx1"/>
                </a:solidFill>
                <a:latin typeface="Century Gothic" pitchFamily="18"/>
              </a:rPr>
              <a:t>altri</a:t>
            </a:r>
            <a:r>
              <a:rPr lang="en-US" sz="1600" dirty="0">
                <a:solidFill>
                  <a:schemeClr val="tx1"/>
                </a:solidFill>
                <a:latin typeface="Century Gothic" pitchFamily="18"/>
              </a:rPr>
              <a:t> </a:t>
            </a:r>
            <a:r>
              <a:rPr lang="en-US" sz="1600" dirty="0" err="1">
                <a:solidFill>
                  <a:schemeClr val="tx1"/>
                </a:solidFill>
                <a:latin typeface="Century Gothic" pitchFamily="18"/>
              </a:rPr>
              <a:t>mezzi</a:t>
            </a:r>
            <a:r>
              <a:rPr lang="en-US" sz="1600" dirty="0">
                <a:solidFill>
                  <a:schemeClr val="tx1"/>
                </a:solidFill>
                <a:latin typeface="Century Gothic" pitchFamily="18"/>
              </a:rPr>
              <a:t> di </a:t>
            </a:r>
            <a:r>
              <a:rPr lang="en-US" sz="1600" dirty="0" err="1">
                <a:solidFill>
                  <a:schemeClr val="tx1"/>
                </a:solidFill>
                <a:latin typeface="Century Gothic" pitchFamily="18"/>
              </a:rPr>
              <a:t>trasporto</a:t>
            </a:r>
            <a:r>
              <a:rPr lang="en-US" sz="1600" dirty="0">
                <a:solidFill>
                  <a:schemeClr val="tx1"/>
                </a:solidFill>
                <a:latin typeface="Century Gothic" pitchFamily="18"/>
              </a:rPr>
              <a:t>.</a:t>
            </a:r>
          </a:p>
          <a:p>
            <a:pPr marL="0" lvl="0" algn="ctr">
              <a:buNone/>
            </a:pPr>
            <a:r>
              <a:rPr lang="en-US" sz="3200" dirty="0" smtClean="0">
                <a:solidFill>
                  <a:srgbClr val="C00000"/>
                </a:solidFill>
                <a:latin typeface="Century Gothic" pitchFamily="18"/>
              </a:rPr>
              <a:t>The sun as the </a:t>
            </a:r>
            <a:r>
              <a:rPr lang="en-US" sz="3200" dirty="0" smtClean="0">
                <a:solidFill>
                  <a:srgbClr val="C00000"/>
                </a:solidFill>
                <a:latin typeface="Century Gothic" pitchFamily="18"/>
              </a:rPr>
              <a:t>energy to </a:t>
            </a:r>
            <a:r>
              <a:rPr lang="en-US" sz="3200" dirty="0" err="1" smtClean="0">
                <a:solidFill>
                  <a:srgbClr val="C00000"/>
                </a:solidFill>
                <a:latin typeface="Century Gothic" pitchFamily="18"/>
              </a:rPr>
              <a:t>to</a:t>
            </a:r>
            <a:r>
              <a:rPr lang="en-US" sz="3200" dirty="0" smtClean="0">
                <a:solidFill>
                  <a:srgbClr val="C00000"/>
                </a:solidFill>
                <a:latin typeface="Century Gothic" pitchFamily="18"/>
              </a:rPr>
              <a:t> move cars or other means of </a:t>
            </a:r>
            <a:r>
              <a:rPr lang="en-US" sz="3200" dirty="0" smtClean="0">
                <a:solidFill>
                  <a:srgbClr val="C00000"/>
                </a:solidFill>
                <a:latin typeface="Century Gothic" pitchFamily="18"/>
              </a:rPr>
              <a:t>transport through using sun </a:t>
            </a:r>
            <a:r>
              <a:rPr lang="en-US" sz="3200" dirty="0" err="1" smtClean="0">
                <a:solidFill>
                  <a:srgbClr val="C00000"/>
                </a:solidFill>
                <a:latin typeface="Century Gothic" pitchFamily="18"/>
              </a:rPr>
              <a:t>pannels</a:t>
            </a:r>
            <a:r>
              <a:rPr lang="en-US" sz="3200" dirty="0" smtClean="0">
                <a:solidFill>
                  <a:srgbClr val="C00000"/>
                </a:solidFill>
                <a:latin typeface="Century Gothic" pitchFamily="18"/>
              </a:rPr>
              <a:t>.  </a:t>
            </a:r>
            <a:endParaRPr lang="en-US" sz="3500" dirty="0" smtClean="0">
              <a:solidFill>
                <a:srgbClr val="C00000"/>
              </a:solidFill>
              <a:latin typeface="Century Gothic" pitchFamily="18"/>
            </a:endParaRPr>
          </a:p>
          <a:p>
            <a:pPr marL="0" lvl="0" algn="ctr">
              <a:spcBef>
                <a:spcPts val="1000"/>
              </a:spcBef>
              <a:buNone/>
            </a:pPr>
            <a:r>
              <a:rPr lang="en-US" sz="4000" dirty="0" smtClean="0">
                <a:solidFill>
                  <a:srgbClr val="C00000"/>
                </a:solidFill>
                <a:latin typeface="Century Gothic" pitchFamily="18"/>
              </a:rPr>
              <a:t>APOLLO</a:t>
            </a:r>
            <a:endParaRPr lang="en-US" sz="4000" dirty="0">
              <a:solidFill>
                <a:srgbClr val="C00000"/>
              </a:solidFill>
              <a:latin typeface="Century Gothic" pitchFamily="18"/>
            </a:endParaRPr>
          </a:p>
          <a:p>
            <a:pPr marL="0" lvl="0">
              <a:spcBef>
                <a:spcPts val="1000"/>
              </a:spcBef>
              <a:buNone/>
            </a:pPr>
            <a:r>
              <a:rPr lang="en-US" sz="1600" dirty="0" err="1">
                <a:solidFill>
                  <a:schemeClr val="tx1"/>
                </a:solidFill>
                <a:latin typeface="Century Gothic" pitchFamily="18"/>
              </a:rPr>
              <a:t>Già</a:t>
            </a:r>
            <a:r>
              <a:rPr lang="en-US" sz="1600" dirty="0">
                <a:solidFill>
                  <a:schemeClr val="tx1"/>
                </a:solidFill>
                <a:latin typeface="Century Gothic" pitchFamily="18"/>
              </a:rPr>
              <a:t> </a:t>
            </a:r>
            <a:r>
              <a:rPr lang="en-US" sz="1600" dirty="0" err="1">
                <a:solidFill>
                  <a:schemeClr val="tx1"/>
                </a:solidFill>
                <a:latin typeface="Century Gothic" pitchFamily="18"/>
              </a:rPr>
              <a:t>si</a:t>
            </a:r>
            <a:r>
              <a:rPr lang="en-US" sz="1600" dirty="0">
                <a:solidFill>
                  <a:schemeClr val="tx1"/>
                </a:solidFill>
                <a:latin typeface="Century Gothic" pitchFamily="18"/>
              </a:rPr>
              <a:t> </a:t>
            </a:r>
            <a:r>
              <a:rPr lang="en-US" sz="1600" dirty="0" err="1">
                <a:solidFill>
                  <a:schemeClr val="tx1"/>
                </a:solidFill>
                <a:latin typeface="Century Gothic" pitchFamily="18"/>
              </a:rPr>
              <a:t>sta</a:t>
            </a:r>
            <a:r>
              <a:rPr lang="en-US" sz="1600" dirty="0">
                <a:solidFill>
                  <a:schemeClr val="tx1"/>
                </a:solidFill>
                <a:latin typeface="Century Gothic" pitchFamily="18"/>
              </a:rPr>
              <a:t> </a:t>
            </a:r>
            <a:r>
              <a:rPr lang="en-US" sz="1600" dirty="0" err="1">
                <a:solidFill>
                  <a:schemeClr val="tx1"/>
                </a:solidFill>
                <a:latin typeface="Century Gothic" pitchFamily="18"/>
              </a:rPr>
              <a:t>elaborando</a:t>
            </a:r>
            <a:r>
              <a:rPr lang="en-US" sz="1600" dirty="0">
                <a:solidFill>
                  <a:schemeClr val="tx1"/>
                </a:solidFill>
                <a:latin typeface="Century Gothic" pitchFamily="18"/>
              </a:rPr>
              <a:t> </a:t>
            </a:r>
            <a:r>
              <a:rPr lang="en-US" sz="1600" dirty="0" err="1">
                <a:solidFill>
                  <a:schemeClr val="tx1"/>
                </a:solidFill>
                <a:latin typeface="Century Gothic" pitchFamily="18"/>
              </a:rPr>
              <a:t>una</a:t>
            </a:r>
            <a:r>
              <a:rPr lang="en-US" sz="1600" dirty="0">
                <a:solidFill>
                  <a:schemeClr val="tx1"/>
                </a:solidFill>
                <a:latin typeface="Century Gothic" pitchFamily="18"/>
              </a:rPr>
              <a:t> simile idea </a:t>
            </a:r>
            <a:r>
              <a:rPr lang="en-US" sz="1600" dirty="0" err="1">
                <a:solidFill>
                  <a:schemeClr val="tx1"/>
                </a:solidFill>
                <a:latin typeface="Century Gothic" pitchFamily="18"/>
              </a:rPr>
              <a:t>che</a:t>
            </a:r>
            <a:r>
              <a:rPr lang="en-US" sz="1600" dirty="0">
                <a:solidFill>
                  <a:schemeClr val="tx1"/>
                </a:solidFill>
                <a:latin typeface="Century Gothic" pitchFamily="18"/>
              </a:rPr>
              <a:t> </a:t>
            </a:r>
            <a:r>
              <a:rPr lang="en-US" sz="1600" dirty="0" err="1">
                <a:solidFill>
                  <a:schemeClr val="tx1"/>
                </a:solidFill>
                <a:latin typeface="Century Gothic" pitchFamily="18"/>
              </a:rPr>
              <a:t>si</a:t>
            </a:r>
            <a:r>
              <a:rPr lang="en-US" sz="1600" dirty="0">
                <a:solidFill>
                  <a:schemeClr val="tx1"/>
                </a:solidFill>
                <a:latin typeface="Century Gothic" pitchFamily="18"/>
              </a:rPr>
              <a:t> </a:t>
            </a:r>
            <a:r>
              <a:rPr lang="en-US" sz="1600" dirty="0" err="1">
                <a:solidFill>
                  <a:schemeClr val="tx1"/>
                </a:solidFill>
                <a:latin typeface="Century Gothic" pitchFamily="18"/>
              </a:rPr>
              <a:t>basa</a:t>
            </a:r>
            <a:r>
              <a:rPr lang="en-US" sz="1600" dirty="0">
                <a:solidFill>
                  <a:schemeClr val="tx1"/>
                </a:solidFill>
                <a:latin typeface="Century Gothic" pitchFamily="18"/>
              </a:rPr>
              <a:t> </a:t>
            </a:r>
            <a:r>
              <a:rPr lang="en-US" sz="1600" dirty="0" err="1">
                <a:solidFill>
                  <a:schemeClr val="tx1"/>
                </a:solidFill>
                <a:latin typeface="Century Gothic" pitchFamily="18"/>
              </a:rPr>
              <a:t>sullo</a:t>
            </a:r>
            <a:r>
              <a:rPr lang="en-US" sz="1600" dirty="0">
                <a:solidFill>
                  <a:schemeClr val="tx1"/>
                </a:solidFill>
                <a:latin typeface="Century Gothic" pitchFamily="18"/>
              </a:rPr>
              <a:t> </a:t>
            </a:r>
            <a:r>
              <a:rPr lang="en-US" sz="1600" dirty="0" err="1">
                <a:solidFill>
                  <a:schemeClr val="tx1"/>
                </a:solidFill>
                <a:latin typeface="Century Gothic" pitchFamily="18"/>
              </a:rPr>
              <a:t>sfruttamento</a:t>
            </a:r>
            <a:r>
              <a:rPr lang="en-US" sz="1600" dirty="0">
                <a:solidFill>
                  <a:schemeClr val="tx1"/>
                </a:solidFill>
                <a:latin typeface="Century Gothic" pitchFamily="18"/>
              </a:rPr>
              <a:t> </a:t>
            </a:r>
            <a:r>
              <a:rPr lang="en-US" sz="1600" dirty="0" err="1">
                <a:solidFill>
                  <a:schemeClr val="tx1"/>
                </a:solidFill>
                <a:latin typeface="Century Gothic" pitchFamily="18"/>
              </a:rPr>
              <a:t>delle</a:t>
            </a:r>
            <a:r>
              <a:rPr lang="en-US" sz="1600" dirty="0">
                <a:solidFill>
                  <a:schemeClr val="tx1"/>
                </a:solidFill>
                <a:latin typeface="Century Gothic" pitchFamily="18"/>
              </a:rPr>
              <a:t> </a:t>
            </a:r>
            <a:r>
              <a:rPr lang="en-US" sz="1600" dirty="0" err="1">
                <a:solidFill>
                  <a:schemeClr val="tx1"/>
                </a:solidFill>
                <a:latin typeface="Century Gothic" pitchFamily="18"/>
              </a:rPr>
              <a:t>radiazioni</a:t>
            </a:r>
            <a:r>
              <a:rPr lang="en-US" sz="1600" dirty="0">
                <a:solidFill>
                  <a:schemeClr val="tx1"/>
                </a:solidFill>
                <a:latin typeface="Century Gothic" pitchFamily="18"/>
              </a:rPr>
              <a:t> </a:t>
            </a:r>
            <a:r>
              <a:rPr lang="en-US" sz="1600" dirty="0" err="1">
                <a:solidFill>
                  <a:schemeClr val="tx1"/>
                </a:solidFill>
                <a:latin typeface="Century Gothic" pitchFamily="18"/>
              </a:rPr>
              <a:t>solari</a:t>
            </a:r>
            <a:r>
              <a:rPr lang="en-US" sz="1600" dirty="0">
                <a:solidFill>
                  <a:schemeClr val="tx1"/>
                </a:solidFill>
                <a:latin typeface="Century Gothic" pitchFamily="18"/>
              </a:rPr>
              <a:t> </a:t>
            </a:r>
            <a:r>
              <a:rPr lang="en-US" sz="1600" dirty="0" err="1">
                <a:solidFill>
                  <a:schemeClr val="tx1"/>
                </a:solidFill>
                <a:latin typeface="Century Gothic" pitchFamily="18"/>
              </a:rPr>
              <a:t>posizionando</a:t>
            </a:r>
            <a:r>
              <a:rPr lang="en-US" sz="1600" dirty="0">
                <a:solidFill>
                  <a:schemeClr val="tx1"/>
                </a:solidFill>
                <a:latin typeface="Century Gothic" pitchFamily="18"/>
              </a:rPr>
              <a:t> </a:t>
            </a:r>
            <a:r>
              <a:rPr lang="en-US" sz="1600" dirty="0" err="1">
                <a:solidFill>
                  <a:schemeClr val="tx1"/>
                </a:solidFill>
                <a:latin typeface="Century Gothic" pitchFamily="18"/>
              </a:rPr>
              <a:t>pannelli</a:t>
            </a:r>
            <a:r>
              <a:rPr lang="en-US" sz="1600" dirty="0">
                <a:solidFill>
                  <a:schemeClr val="tx1"/>
                </a:solidFill>
                <a:latin typeface="Century Gothic" pitchFamily="18"/>
              </a:rPr>
              <a:t> </a:t>
            </a:r>
            <a:r>
              <a:rPr lang="en-US" sz="1600" dirty="0" err="1">
                <a:solidFill>
                  <a:schemeClr val="tx1"/>
                </a:solidFill>
                <a:latin typeface="Century Gothic" pitchFamily="18"/>
              </a:rPr>
              <a:t>fotovoltaici</a:t>
            </a:r>
            <a:r>
              <a:rPr lang="en-US" sz="1600" dirty="0">
                <a:solidFill>
                  <a:schemeClr val="tx1"/>
                </a:solidFill>
                <a:latin typeface="Century Gothic" pitchFamily="18"/>
              </a:rPr>
              <a:t> </a:t>
            </a:r>
            <a:r>
              <a:rPr lang="en-US" sz="1600" dirty="0" err="1" smtClean="0">
                <a:solidFill>
                  <a:schemeClr val="tx1"/>
                </a:solidFill>
                <a:latin typeface="Century Gothic" pitchFamily="18"/>
              </a:rPr>
              <a:t>sul</a:t>
            </a:r>
            <a:r>
              <a:rPr lang="en-US" sz="1600" dirty="0" smtClean="0">
                <a:solidFill>
                  <a:schemeClr val="tx1"/>
                </a:solidFill>
                <a:latin typeface="Century Gothic" pitchFamily="18"/>
              </a:rPr>
              <a:t> </a:t>
            </a:r>
            <a:r>
              <a:rPr lang="en-US" sz="1600" dirty="0" err="1">
                <a:solidFill>
                  <a:schemeClr val="tx1"/>
                </a:solidFill>
                <a:latin typeface="Century Gothic" pitchFamily="18"/>
              </a:rPr>
              <a:t>tetto</a:t>
            </a:r>
            <a:r>
              <a:rPr lang="en-US" sz="1600" dirty="0">
                <a:solidFill>
                  <a:schemeClr val="tx1"/>
                </a:solidFill>
                <a:latin typeface="Century Gothic" pitchFamily="18"/>
              </a:rPr>
              <a:t> di </a:t>
            </a:r>
            <a:r>
              <a:rPr lang="en-US" sz="1600" dirty="0" err="1">
                <a:solidFill>
                  <a:schemeClr val="tx1"/>
                </a:solidFill>
                <a:latin typeface="Century Gothic" pitchFamily="18"/>
              </a:rPr>
              <a:t>un'auto</a:t>
            </a:r>
            <a:r>
              <a:rPr lang="en-US" sz="1600" dirty="0">
                <a:solidFill>
                  <a:schemeClr val="tx1"/>
                </a:solidFill>
                <a:latin typeface="Century Gothic" pitchFamily="18"/>
              </a:rPr>
              <a:t>. Secondo </a:t>
            </a:r>
            <a:r>
              <a:rPr lang="en-US" sz="1600" dirty="0" err="1">
                <a:solidFill>
                  <a:schemeClr val="tx1"/>
                </a:solidFill>
                <a:latin typeface="Century Gothic" pitchFamily="18"/>
              </a:rPr>
              <a:t>alcuni</a:t>
            </a:r>
            <a:r>
              <a:rPr lang="en-US" sz="1600" dirty="0">
                <a:solidFill>
                  <a:schemeClr val="tx1"/>
                </a:solidFill>
                <a:latin typeface="Century Gothic" pitchFamily="18"/>
              </a:rPr>
              <a:t> </a:t>
            </a:r>
            <a:r>
              <a:rPr lang="en-US" sz="1600" dirty="0" err="1">
                <a:solidFill>
                  <a:schemeClr val="tx1"/>
                </a:solidFill>
                <a:latin typeface="Century Gothic" pitchFamily="18"/>
              </a:rPr>
              <a:t>studi</a:t>
            </a:r>
            <a:r>
              <a:rPr lang="en-US" sz="1600" dirty="0">
                <a:solidFill>
                  <a:schemeClr val="tx1"/>
                </a:solidFill>
                <a:latin typeface="Century Gothic" pitchFamily="18"/>
              </a:rPr>
              <a:t> </a:t>
            </a:r>
            <a:r>
              <a:rPr lang="en-US" sz="1600" dirty="0" err="1">
                <a:solidFill>
                  <a:schemeClr val="tx1"/>
                </a:solidFill>
                <a:latin typeface="Century Gothic" pitchFamily="18"/>
              </a:rPr>
              <a:t>un'auto</a:t>
            </a:r>
            <a:r>
              <a:rPr lang="en-US" sz="1600" dirty="0">
                <a:solidFill>
                  <a:schemeClr val="tx1"/>
                </a:solidFill>
                <a:latin typeface="Century Gothic" pitchFamily="18"/>
              </a:rPr>
              <a:t> di </a:t>
            </a:r>
            <a:r>
              <a:rPr lang="en-US" sz="1600" dirty="0" err="1">
                <a:solidFill>
                  <a:schemeClr val="tx1"/>
                </a:solidFill>
                <a:latin typeface="Century Gothic" pitchFamily="18"/>
              </a:rPr>
              <a:t>questo</a:t>
            </a:r>
            <a:r>
              <a:rPr lang="en-US" sz="1600" dirty="0">
                <a:solidFill>
                  <a:schemeClr val="tx1"/>
                </a:solidFill>
                <a:latin typeface="Century Gothic" pitchFamily="18"/>
              </a:rPr>
              <a:t> </a:t>
            </a:r>
            <a:r>
              <a:rPr lang="en-US" sz="1600" dirty="0" err="1">
                <a:solidFill>
                  <a:schemeClr val="tx1"/>
                </a:solidFill>
                <a:latin typeface="Century Gothic" pitchFamily="18"/>
              </a:rPr>
              <a:t>genere</a:t>
            </a:r>
            <a:r>
              <a:rPr lang="en-US" sz="1600" dirty="0">
                <a:solidFill>
                  <a:schemeClr val="tx1"/>
                </a:solidFill>
                <a:latin typeface="Century Gothic" pitchFamily="18"/>
              </a:rPr>
              <a:t> di </a:t>
            </a:r>
            <a:r>
              <a:rPr lang="en-US" sz="1600" dirty="0" err="1">
                <a:solidFill>
                  <a:schemeClr val="tx1"/>
                </a:solidFill>
                <a:latin typeface="Century Gothic" pitchFamily="18"/>
              </a:rPr>
              <a:t>giorno</a:t>
            </a:r>
            <a:r>
              <a:rPr lang="en-US" sz="1600" dirty="0">
                <a:solidFill>
                  <a:schemeClr val="tx1"/>
                </a:solidFill>
                <a:latin typeface="Century Gothic" pitchFamily="18"/>
              </a:rPr>
              <a:t> </a:t>
            </a:r>
            <a:r>
              <a:rPr lang="en-US" sz="1600" dirty="0" err="1">
                <a:solidFill>
                  <a:schemeClr val="tx1"/>
                </a:solidFill>
                <a:latin typeface="Century Gothic" pitchFamily="18"/>
              </a:rPr>
              <a:t>può</a:t>
            </a:r>
            <a:r>
              <a:rPr lang="en-US" sz="1600" dirty="0">
                <a:solidFill>
                  <a:schemeClr val="tx1"/>
                </a:solidFill>
                <a:latin typeface="Century Gothic" pitchFamily="18"/>
              </a:rPr>
              <a:t> </a:t>
            </a:r>
            <a:r>
              <a:rPr lang="en-US" sz="1600" dirty="0" err="1">
                <a:solidFill>
                  <a:schemeClr val="tx1"/>
                </a:solidFill>
                <a:latin typeface="Century Gothic" pitchFamily="18"/>
              </a:rPr>
              <a:t>percorrere</a:t>
            </a:r>
            <a:r>
              <a:rPr lang="en-US" sz="1600" dirty="0">
                <a:solidFill>
                  <a:schemeClr val="tx1"/>
                </a:solidFill>
                <a:latin typeface="Century Gothic" pitchFamily="18"/>
              </a:rPr>
              <a:t> 780 km </a:t>
            </a:r>
            <a:r>
              <a:rPr lang="en-US" sz="1600" dirty="0" err="1">
                <a:solidFill>
                  <a:schemeClr val="tx1"/>
                </a:solidFill>
                <a:latin typeface="Century Gothic" pitchFamily="18"/>
              </a:rPr>
              <a:t>mentre</a:t>
            </a:r>
            <a:r>
              <a:rPr lang="en-US" sz="1600" dirty="0">
                <a:solidFill>
                  <a:schemeClr val="tx1"/>
                </a:solidFill>
                <a:latin typeface="Century Gothic" pitchFamily="18"/>
              </a:rPr>
              <a:t> di </a:t>
            </a:r>
            <a:r>
              <a:rPr lang="en-US" sz="1600" dirty="0" err="1">
                <a:solidFill>
                  <a:schemeClr val="tx1"/>
                </a:solidFill>
                <a:latin typeface="Century Gothic" pitchFamily="18"/>
              </a:rPr>
              <a:t>notte</a:t>
            </a:r>
            <a:r>
              <a:rPr lang="en-US" sz="1600" dirty="0">
                <a:solidFill>
                  <a:schemeClr val="tx1"/>
                </a:solidFill>
                <a:latin typeface="Century Gothic" pitchFamily="18"/>
              </a:rPr>
              <a:t> 430 km e </a:t>
            </a:r>
            <a:r>
              <a:rPr lang="en-US" sz="1600" dirty="0" err="1">
                <a:solidFill>
                  <a:schemeClr val="tx1"/>
                </a:solidFill>
                <a:latin typeface="Century Gothic" pitchFamily="18"/>
              </a:rPr>
              <a:t>può</a:t>
            </a:r>
            <a:r>
              <a:rPr lang="en-US" sz="1600" dirty="0">
                <a:solidFill>
                  <a:schemeClr val="tx1"/>
                </a:solidFill>
                <a:latin typeface="Century Gothic" pitchFamily="18"/>
              </a:rPr>
              <a:t> </a:t>
            </a:r>
            <a:r>
              <a:rPr lang="en-US" sz="1600" dirty="0" err="1">
                <a:solidFill>
                  <a:schemeClr val="tx1"/>
                </a:solidFill>
                <a:latin typeface="Century Gothic" pitchFamily="18"/>
              </a:rPr>
              <a:t>raggiungere</a:t>
            </a:r>
            <a:r>
              <a:rPr lang="en-US" sz="1600" dirty="0">
                <a:solidFill>
                  <a:schemeClr val="tx1"/>
                </a:solidFill>
                <a:latin typeface="Century Gothic" pitchFamily="18"/>
              </a:rPr>
              <a:t> la </a:t>
            </a:r>
            <a:r>
              <a:rPr lang="en-US" sz="1600" dirty="0" err="1">
                <a:solidFill>
                  <a:schemeClr val="tx1"/>
                </a:solidFill>
                <a:latin typeface="Century Gothic" pitchFamily="18"/>
              </a:rPr>
              <a:t>velocità</a:t>
            </a:r>
            <a:r>
              <a:rPr lang="en-US" sz="1600" dirty="0">
                <a:solidFill>
                  <a:schemeClr val="tx1"/>
                </a:solidFill>
                <a:latin typeface="Century Gothic" pitchFamily="18"/>
              </a:rPr>
              <a:t> di 120 </a:t>
            </a:r>
            <a:r>
              <a:rPr lang="en-US" sz="1600" dirty="0" smtClean="0">
                <a:solidFill>
                  <a:schemeClr val="tx1"/>
                </a:solidFill>
                <a:latin typeface="Century Gothic" pitchFamily="18"/>
              </a:rPr>
              <a:t>km/h.  </a:t>
            </a:r>
            <a:r>
              <a:rPr lang="en-US" sz="1600" dirty="0" err="1">
                <a:solidFill>
                  <a:schemeClr val="tx1"/>
                </a:solidFill>
                <a:latin typeface="Century Gothic" pitchFamily="18"/>
              </a:rPr>
              <a:t>O</a:t>
            </a:r>
            <a:r>
              <a:rPr lang="en-US" sz="1600" dirty="0" err="1" smtClean="0">
                <a:solidFill>
                  <a:schemeClr val="tx1"/>
                </a:solidFill>
                <a:latin typeface="Century Gothic" pitchFamily="18"/>
              </a:rPr>
              <a:t>vviamente</a:t>
            </a:r>
            <a:r>
              <a:rPr lang="en-US" sz="1600" dirty="0" smtClean="0">
                <a:solidFill>
                  <a:schemeClr val="tx1"/>
                </a:solidFill>
                <a:latin typeface="Century Gothic" pitchFamily="18"/>
              </a:rPr>
              <a:t> </a:t>
            </a:r>
            <a:r>
              <a:rPr lang="en-US" sz="1600" dirty="0" err="1">
                <a:solidFill>
                  <a:schemeClr val="tx1"/>
                </a:solidFill>
                <a:latin typeface="Century Gothic" pitchFamily="18"/>
              </a:rPr>
              <a:t>quest'idea</a:t>
            </a:r>
            <a:r>
              <a:rPr lang="en-US" sz="1600" dirty="0">
                <a:solidFill>
                  <a:schemeClr val="tx1"/>
                </a:solidFill>
                <a:latin typeface="Century Gothic" pitchFamily="18"/>
              </a:rPr>
              <a:t> </a:t>
            </a:r>
            <a:r>
              <a:rPr lang="en-US" sz="1600" dirty="0" err="1">
                <a:solidFill>
                  <a:schemeClr val="tx1"/>
                </a:solidFill>
                <a:latin typeface="Century Gothic" pitchFamily="18"/>
              </a:rPr>
              <a:t>va</a:t>
            </a:r>
            <a:r>
              <a:rPr lang="en-US" sz="1600" dirty="0">
                <a:solidFill>
                  <a:schemeClr val="tx1"/>
                </a:solidFill>
                <a:latin typeface="Century Gothic" pitchFamily="18"/>
              </a:rPr>
              <a:t> </a:t>
            </a:r>
            <a:r>
              <a:rPr lang="en-US" sz="1600" dirty="0" err="1">
                <a:solidFill>
                  <a:schemeClr val="tx1"/>
                </a:solidFill>
                <a:latin typeface="Century Gothic" pitchFamily="18"/>
              </a:rPr>
              <a:t>perfezionata</a:t>
            </a:r>
            <a:r>
              <a:rPr lang="en-US" sz="1600" dirty="0">
                <a:solidFill>
                  <a:schemeClr val="tx1"/>
                </a:solidFill>
                <a:latin typeface="Century Gothic" pitchFamily="18"/>
              </a:rPr>
              <a:t> ma </a:t>
            </a:r>
            <a:r>
              <a:rPr lang="en-US" sz="1600" dirty="0" err="1">
                <a:solidFill>
                  <a:schemeClr val="tx1"/>
                </a:solidFill>
                <a:latin typeface="Century Gothic" pitchFamily="18"/>
              </a:rPr>
              <a:t>potrebbe</a:t>
            </a:r>
            <a:r>
              <a:rPr lang="en-US" sz="1600" dirty="0">
                <a:solidFill>
                  <a:schemeClr val="tx1"/>
                </a:solidFill>
                <a:latin typeface="Century Gothic" pitchFamily="18"/>
              </a:rPr>
              <a:t> </a:t>
            </a:r>
            <a:r>
              <a:rPr lang="en-US" sz="1600" dirty="0" err="1">
                <a:solidFill>
                  <a:schemeClr val="tx1"/>
                </a:solidFill>
                <a:latin typeface="Century Gothic" pitchFamily="18"/>
              </a:rPr>
              <a:t>essere</a:t>
            </a:r>
            <a:r>
              <a:rPr lang="en-US" sz="1600" dirty="0">
                <a:solidFill>
                  <a:schemeClr val="tx1"/>
                </a:solidFill>
                <a:latin typeface="Century Gothic" pitchFamily="18"/>
              </a:rPr>
              <a:t> un </a:t>
            </a:r>
            <a:r>
              <a:rPr lang="en-US" sz="1600" dirty="0" err="1">
                <a:solidFill>
                  <a:schemeClr val="tx1"/>
                </a:solidFill>
                <a:latin typeface="Century Gothic" pitchFamily="18"/>
              </a:rPr>
              <a:t>prototipo</a:t>
            </a:r>
            <a:r>
              <a:rPr lang="en-US" sz="1600" dirty="0">
                <a:solidFill>
                  <a:schemeClr val="tx1"/>
                </a:solidFill>
                <a:latin typeface="Century Gothic" pitchFamily="18"/>
              </a:rPr>
              <a:t> per </a:t>
            </a:r>
            <a:r>
              <a:rPr lang="en-US" sz="1600" dirty="0" err="1">
                <a:solidFill>
                  <a:schemeClr val="tx1"/>
                </a:solidFill>
                <a:latin typeface="Century Gothic" pitchFamily="18"/>
              </a:rPr>
              <a:t>una</a:t>
            </a:r>
            <a:r>
              <a:rPr lang="en-US" sz="1600" dirty="0">
                <a:solidFill>
                  <a:schemeClr val="tx1"/>
                </a:solidFill>
                <a:latin typeface="Century Gothic" pitchFamily="18"/>
              </a:rPr>
              <a:t> </a:t>
            </a:r>
            <a:r>
              <a:rPr lang="en-US" sz="1600" dirty="0" err="1">
                <a:solidFill>
                  <a:schemeClr val="tx1"/>
                </a:solidFill>
                <a:latin typeface="Century Gothic" pitchFamily="18"/>
              </a:rPr>
              <a:t>futura</a:t>
            </a:r>
            <a:r>
              <a:rPr lang="en-US" sz="1600" dirty="0">
                <a:solidFill>
                  <a:schemeClr val="tx1"/>
                </a:solidFill>
                <a:latin typeface="Century Gothic" pitchFamily="18"/>
              </a:rPr>
              <a:t> auto </a:t>
            </a:r>
            <a:r>
              <a:rPr lang="en-US" sz="1600" dirty="0" err="1">
                <a:solidFill>
                  <a:schemeClr val="tx1"/>
                </a:solidFill>
                <a:latin typeface="Century Gothic" pitchFamily="18"/>
              </a:rPr>
              <a:t>che</a:t>
            </a:r>
            <a:r>
              <a:rPr lang="en-US" sz="1600" dirty="0">
                <a:solidFill>
                  <a:schemeClr val="tx1"/>
                </a:solidFill>
                <a:latin typeface="Century Gothic" pitchFamily="18"/>
              </a:rPr>
              <a:t> non </a:t>
            </a:r>
            <a:r>
              <a:rPr lang="en-US" sz="1600" dirty="0" err="1">
                <a:solidFill>
                  <a:schemeClr val="tx1"/>
                </a:solidFill>
                <a:latin typeface="Century Gothic" pitchFamily="18"/>
              </a:rPr>
              <a:t>inquina</a:t>
            </a:r>
            <a:r>
              <a:rPr lang="en-US" sz="1600" dirty="0">
                <a:solidFill>
                  <a:schemeClr val="tx1"/>
                </a:solidFill>
                <a:latin typeface="Century Gothic" pitchFamily="18"/>
              </a:rPr>
              <a:t>.</a:t>
            </a:r>
          </a:p>
        </p:txBody>
      </p:sp>
      <p:pic>
        <p:nvPicPr>
          <p:cNvPr id="4" name="Picture 3"/>
          <p:cNvPicPr>
            <a:picLocks noChangeAspect="1"/>
          </p:cNvPicPr>
          <p:nvPr/>
        </p:nvPicPr>
        <p:blipFill>
          <a:blip r:embed="rId3">
            <a:alphaModFix/>
          </a:blip>
          <a:srcRect/>
          <a:stretch>
            <a:fillRect/>
          </a:stretch>
        </p:blipFill>
        <p:spPr>
          <a:xfrm>
            <a:off x="7850217" y="1325354"/>
            <a:ext cx="1951201" cy="1712881"/>
          </a:xfrm>
          <a:prstGeom prst="rect">
            <a:avLst/>
          </a:prstGeom>
          <a:noFill/>
          <a:ln cap="flat">
            <a:noFill/>
          </a:ln>
        </p:spPr>
      </p:pic>
      <p:pic>
        <p:nvPicPr>
          <p:cNvPr id="5" name="Picture 4"/>
          <p:cNvPicPr>
            <a:picLocks noChangeAspect="1"/>
          </p:cNvPicPr>
          <p:nvPr/>
        </p:nvPicPr>
        <p:blipFill>
          <a:blip r:embed="rId4">
            <a:alphaModFix/>
          </a:blip>
          <a:srcRect/>
          <a:stretch>
            <a:fillRect/>
          </a:stretch>
        </p:blipFill>
        <p:spPr>
          <a:xfrm>
            <a:off x="7591423" y="3911401"/>
            <a:ext cx="2732757" cy="1666439"/>
          </a:xfrm>
          <a:prstGeom prst="rect">
            <a:avLst/>
          </a:prstGeom>
          <a:noFill/>
          <a:ln cap="flat">
            <a:noFill/>
          </a:ln>
        </p:spPr>
      </p:pic>
    </p:spTree>
    <p:extLst>
      <p:ext uri="{BB962C8B-B14F-4D97-AF65-F5344CB8AC3E}">
        <p14:creationId xmlns:p14="http://schemas.microsoft.com/office/powerpoint/2010/main" xmlns="" val="253044787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noGrp="1"/>
          </p:cNvSpPr>
          <p:nvPr>
            <p:ph type="body" idx="4294967295"/>
          </p:nvPr>
        </p:nvSpPr>
        <p:spPr>
          <a:xfrm>
            <a:off x="651416" y="594191"/>
            <a:ext cx="6219645" cy="5524649"/>
          </a:xfrm>
        </p:spPr>
        <p:txBody>
          <a:bodyPr>
            <a:noAutofit/>
          </a:bodyPr>
          <a:lstStyle/>
          <a:p>
            <a:pPr marL="0" lvl="0" algn="ctr">
              <a:spcBef>
                <a:spcPts val="1000"/>
              </a:spcBef>
              <a:buNone/>
            </a:pPr>
            <a:r>
              <a:rPr lang="en-US" sz="2800" dirty="0">
                <a:solidFill>
                  <a:srgbClr val="0070C0"/>
                </a:solidFill>
                <a:latin typeface="Century Gothic" pitchFamily="18"/>
              </a:rPr>
              <a:t>IL VENTO</a:t>
            </a:r>
          </a:p>
          <a:p>
            <a:pPr marL="0" lvl="0">
              <a:spcBef>
                <a:spcPts val="1000"/>
              </a:spcBef>
              <a:buNone/>
            </a:pPr>
            <a:r>
              <a:rPr lang="en-US" sz="1600" dirty="0" err="1">
                <a:solidFill>
                  <a:schemeClr val="tx1"/>
                </a:solidFill>
                <a:latin typeface="Century Gothic" pitchFamily="18"/>
              </a:rPr>
              <a:t>L'energia</a:t>
            </a:r>
            <a:r>
              <a:rPr lang="en-US" sz="1600" dirty="0">
                <a:solidFill>
                  <a:schemeClr val="tx1"/>
                </a:solidFill>
                <a:latin typeface="Century Gothic" pitchFamily="18"/>
              </a:rPr>
              <a:t> </a:t>
            </a:r>
            <a:r>
              <a:rPr lang="en-US" sz="1600" dirty="0" err="1">
                <a:solidFill>
                  <a:schemeClr val="tx1"/>
                </a:solidFill>
                <a:latin typeface="Century Gothic" pitchFamily="18"/>
              </a:rPr>
              <a:t>eolica</a:t>
            </a:r>
            <a:r>
              <a:rPr lang="en-US" sz="1600" dirty="0">
                <a:solidFill>
                  <a:schemeClr val="tx1"/>
                </a:solidFill>
                <a:latin typeface="Century Gothic" pitchFamily="18"/>
              </a:rPr>
              <a:t> è </a:t>
            </a:r>
            <a:r>
              <a:rPr lang="en-US" sz="1600" dirty="0" err="1">
                <a:solidFill>
                  <a:schemeClr val="tx1"/>
                </a:solidFill>
                <a:latin typeface="Century Gothic" pitchFamily="18"/>
              </a:rPr>
              <a:t>l'energia</a:t>
            </a:r>
            <a:r>
              <a:rPr lang="en-US" sz="1600" dirty="0">
                <a:solidFill>
                  <a:schemeClr val="tx1"/>
                </a:solidFill>
                <a:latin typeface="Century Gothic" pitchFamily="18"/>
              </a:rPr>
              <a:t> del </a:t>
            </a:r>
            <a:r>
              <a:rPr lang="en-US" sz="1600" dirty="0" err="1" smtClean="0">
                <a:solidFill>
                  <a:schemeClr val="tx1"/>
                </a:solidFill>
                <a:latin typeface="Century Gothic" pitchFamily="18"/>
              </a:rPr>
              <a:t>vento</a:t>
            </a:r>
            <a:r>
              <a:rPr lang="en-US" sz="1600" dirty="0" smtClean="0">
                <a:solidFill>
                  <a:schemeClr val="tx1"/>
                </a:solidFill>
                <a:latin typeface="Century Gothic" pitchFamily="18"/>
              </a:rPr>
              <a:t>.</a:t>
            </a:r>
          </a:p>
          <a:p>
            <a:pPr marL="0" lvl="0">
              <a:spcBef>
                <a:spcPts val="1000"/>
              </a:spcBef>
              <a:buNone/>
            </a:pPr>
            <a:r>
              <a:rPr lang="en-US" sz="1600" dirty="0" smtClean="0">
                <a:solidFill>
                  <a:schemeClr val="tx1"/>
                </a:solidFill>
                <a:latin typeface="Century Gothic" pitchFamily="18"/>
              </a:rPr>
              <a:t>E</a:t>
            </a:r>
            <a:r>
              <a:rPr lang="en-US" sz="1600" dirty="0">
                <a:solidFill>
                  <a:schemeClr val="tx1"/>
                </a:solidFill>
                <a:latin typeface="Century Gothic" pitchFamily="18"/>
              </a:rPr>
              <a:t>' </a:t>
            </a:r>
            <a:r>
              <a:rPr lang="en-US" sz="1600" dirty="0" err="1">
                <a:solidFill>
                  <a:schemeClr val="tx1"/>
                </a:solidFill>
                <a:latin typeface="Century Gothic" pitchFamily="18"/>
              </a:rPr>
              <a:t>possibile</a:t>
            </a:r>
            <a:r>
              <a:rPr lang="en-US" sz="1600" dirty="0">
                <a:solidFill>
                  <a:schemeClr val="tx1"/>
                </a:solidFill>
                <a:latin typeface="Century Gothic" pitchFamily="18"/>
              </a:rPr>
              <a:t> </a:t>
            </a:r>
            <a:r>
              <a:rPr lang="en-US" sz="1600" dirty="0" err="1">
                <a:solidFill>
                  <a:schemeClr val="tx1"/>
                </a:solidFill>
                <a:latin typeface="Century Gothic" pitchFamily="18"/>
              </a:rPr>
              <a:t>sfruttare</a:t>
            </a:r>
            <a:r>
              <a:rPr lang="en-US" sz="1600" dirty="0">
                <a:solidFill>
                  <a:schemeClr val="tx1"/>
                </a:solidFill>
                <a:latin typeface="Century Gothic" pitchFamily="18"/>
              </a:rPr>
              <a:t> </a:t>
            </a:r>
            <a:r>
              <a:rPr lang="en-US" sz="1600" dirty="0" err="1">
                <a:solidFill>
                  <a:schemeClr val="tx1"/>
                </a:solidFill>
                <a:latin typeface="Century Gothic" pitchFamily="18"/>
              </a:rPr>
              <a:t>questa</a:t>
            </a:r>
            <a:r>
              <a:rPr lang="en-US" sz="1600" dirty="0">
                <a:solidFill>
                  <a:schemeClr val="tx1"/>
                </a:solidFill>
                <a:latin typeface="Century Gothic" pitchFamily="18"/>
              </a:rPr>
              <a:t> </a:t>
            </a:r>
            <a:r>
              <a:rPr lang="en-US" sz="1600" dirty="0" err="1">
                <a:solidFill>
                  <a:schemeClr val="tx1"/>
                </a:solidFill>
                <a:latin typeface="Century Gothic" pitchFamily="18"/>
              </a:rPr>
              <a:t>energia</a:t>
            </a:r>
            <a:r>
              <a:rPr lang="en-US" sz="1600" dirty="0">
                <a:solidFill>
                  <a:schemeClr val="tx1"/>
                </a:solidFill>
                <a:latin typeface="Century Gothic" pitchFamily="18"/>
              </a:rPr>
              <a:t> per la </a:t>
            </a:r>
            <a:r>
              <a:rPr lang="en-US" sz="1600" dirty="0" err="1">
                <a:solidFill>
                  <a:schemeClr val="tx1"/>
                </a:solidFill>
                <a:latin typeface="Century Gothic" pitchFamily="18"/>
              </a:rPr>
              <a:t>produzione</a:t>
            </a:r>
            <a:r>
              <a:rPr lang="en-US" sz="1600" dirty="0">
                <a:solidFill>
                  <a:schemeClr val="tx1"/>
                </a:solidFill>
                <a:latin typeface="Century Gothic" pitchFamily="18"/>
              </a:rPr>
              <a:t> di </a:t>
            </a:r>
            <a:r>
              <a:rPr lang="en-US" sz="1600" dirty="0" err="1">
                <a:solidFill>
                  <a:schemeClr val="tx1"/>
                </a:solidFill>
                <a:latin typeface="Century Gothic" pitchFamily="18"/>
              </a:rPr>
              <a:t>energia</a:t>
            </a:r>
            <a:r>
              <a:rPr lang="en-US" sz="1600" dirty="0">
                <a:solidFill>
                  <a:schemeClr val="tx1"/>
                </a:solidFill>
                <a:latin typeface="Century Gothic" pitchFamily="18"/>
              </a:rPr>
              <a:t> </a:t>
            </a:r>
            <a:r>
              <a:rPr lang="en-US" sz="1600" dirty="0" err="1">
                <a:solidFill>
                  <a:schemeClr val="tx1"/>
                </a:solidFill>
                <a:latin typeface="Century Gothic" pitchFamily="18"/>
              </a:rPr>
              <a:t>elettrica</a:t>
            </a:r>
            <a:r>
              <a:rPr lang="en-US" sz="1600" dirty="0">
                <a:solidFill>
                  <a:schemeClr val="tx1"/>
                </a:solidFill>
                <a:latin typeface="Century Gothic" pitchFamily="18"/>
              </a:rPr>
              <a:t>. Questa </a:t>
            </a:r>
            <a:r>
              <a:rPr lang="en-US" sz="1600" dirty="0" err="1">
                <a:solidFill>
                  <a:schemeClr val="tx1"/>
                </a:solidFill>
                <a:latin typeface="Century Gothic" pitchFamily="18"/>
              </a:rPr>
              <a:t>potrebbe</a:t>
            </a:r>
            <a:r>
              <a:rPr lang="en-US" sz="1600" dirty="0">
                <a:solidFill>
                  <a:schemeClr val="tx1"/>
                </a:solidFill>
                <a:latin typeface="Century Gothic" pitchFamily="18"/>
              </a:rPr>
              <a:t> </a:t>
            </a:r>
            <a:r>
              <a:rPr lang="en-US" sz="1600" dirty="0" err="1">
                <a:solidFill>
                  <a:schemeClr val="tx1"/>
                </a:solidFill>
                <a:latin typeface="Century Gothic" pitchFamily="18"/>
              </a:rPr>
              <a:t>essere</a:t>
            </a:r>
            <a:r>
              <a:rPr lang="en-US" sz="1600" dirty="0">
                <a:solidFill>
                  <a:schemeClr val="tx1"/>
                </a:solidFill>
                <a:latin typeface="Century Gothic" pitchFamily="18"/>
              </a:rPr>
              <a:t> </a:t>
            </a:r>
            <a:r>
              <a:rPr lang="en-US" sz="1600" dirty="0" err="1">
                <a:solidFill>
                  <a:schemeClr val="tx1"/>
                </a:solidFill>
                <a:latin typeface="Century Gothic" pitchFamily="18"/>
              </a:rPr>
              <a:t>usata</a:t>
            </a:r>
            <a:r>
              <a:rPr lang="en-US" sz="1600" dirty="0">
                <a:solidFill>
                  <a:schemeClr val="tx1"/>
                </a:solidFill>
                <a:latin typeface="Century Gothic" pitchFamily="18"/>
              </a:rPr>
              <a:t> per far </a:t>
            </a:r>
            <a:r>
              <a:rPr lang="en-US" sz="1600" dirty="0" err="1">
                <a:solidFill>
                  <a:schemeClr val="tx1"/>
                </a:solidFill>
                <a:latin typeface="Century Gothic" pitchFamily="18"/>
              </a:rPr>
              <a:t>muovere</a:t>
            </a:r>
            <a:r>
              <a:rPr lang="en-US" sz="1600" dirty="0">
                <a:solidFill>
                  <a:schemeClr val="tx1"/>
                </a:solidFill>
                <a:latin typeface="Century Gothic" pitchFamily="18"/>
              </a:rPr>
              <a:t> </a:t>
            </a:r>
            <a:r>
              <a:rPr lang="en-US" sz="1600" dirty="0" err="1">
                <a:solidFill>
                  <a:schemeClr val="tx1"/>
                </a:solidFill>
                <a:latin typeface="Century Gothic" pitchFamily="18"/>
              </a:rPr>
              <a:t>mezzi</a:t>
            </a:r>
            <a:r>
              <a:rPr lang="en-US" sz="1600" dirty="0">
                <a:solidFill>
                  <a:schemeClr val="tx1"/>
                </a:solidFill>
                <a:latin typeface="Century Gothic" pitchFamily="18"/>
              </a:rPr>
              <a:t> di </a:t>
            </a:r>
            <a:r>
              <a:rPr lang="en-US" sz="1600" dirty="0" err="1">
                <a:solidFill>
                  <a:schemeClr val="tx1"/>
                </a:solidFill>
                <a:latin typeface="Century Gothic" pitchFamily="18"/>
              </a:rPr>
              <a:t>trasporto</a:t>
            </a:r>
            <a:r>
              <a:rPr lang="en-US" sz="1600" dirty="0">
                <a:solidFill>
                  <a:schemeClr val="tx1"/>
                </a:solidFill>
                <a:latin typeface="Century Gothic" pitchFamily="18"/>
              </a:rPr>
              <a:t> </a:t>
            </a:r>
            <a:r>
              <a:rPr lang="en-US" sz="1600" dirty="0" err="1">
                <a:solidFill>
                  <a:schemeClr val="tx1"/>
                </a:solidFill>
                <a:latin typeface="Century Gothic" pitchFamily="18"/>
              </a:rPr>
              <a:t>terrestri</a:t>
            </a:r>
            <a:r>
              <a:rPr lang="en-US" sz="1600" dirty="0">
                <a:solidFill>
                  <a:schemeClr val="tx1"/>
                </a:solidFill>
                <a:latin typeface="Century Gothic" pitchFamily="18"/>
              </a:rPr>
              <a:t> .</a:t>
            </a:r>
          </a:p>
          <a:p>
            <a:pPr marL="0" lvl="0" algn="ctr">
              <a:buNone/>
            </a:pPr>
            <a:r>
              <a:rPr lang="en-US" sz="2400" b="1" dirty="0" smtClean="0">
                <a:solidFill>
                  <a:srgbClr val="0070C0"/>
                </a:solidFill>
                <a:latin typeface="Century Gothic" pitchFamily="18"/>
              </a:rPr>
              <a:t>Wind </a:t>
            </a:r>
            <a:r>
              <a:rPr lang="en-US" sz="2400" b="1" dirty="0" smtClean="0">
                <a:solidFill>
                  <a:srgbClr val="0070C0"/>
                </a:solidFill>
                <a:latin typeface="Century Gothic" pitchFamily="18"/>
              </a:rPr>
              <a:t>turbines, logically small, along the road routes. These could be energy distributors for electrical machines. The same thing could be done for railways, trams and the metro.</a:t>
            </a:r>
            <a:r>
              <a:rPr lang="en-US" sz="2800" b="1" dirty="0" smtClean="0">
                <a:solidFill>
                  <a:srgbClr val="0070C0"/>
                </a:solidFill>
                <a:latin typeface="Century Gothic" pitchFamily="18"/>
              </a:rPr>
              <a:t> </a:t>
            </a:r>
            <a:endParaRPr lang="en-US" sz="2800" b="1" dirty="0" smtClean="0">
              <a:solidFill>
                <a:srgbClr val="0070C0"/>
              </a:solidFill>
              <a:latin typeface="Century Gothic" pitchFamily="18"/>
            </a:endParaRPr>
          </a:p>
          <a:p>
            <a:pPr marL="0" lvl="0" algn="ctr">
              <a:buNone/>
            </a:pPr>
            <a:r>
              <a:rPr lang="en-US" sz="3600" dirty="0" smtClean="0">
                <a:solidFill>
                  <a:srgbClr val="0070C0"/>
                </a:solidFill>
                <a:latin typeface="Century Gothic" pitchFamily="18"/>
              </a:rPr>
              <a:t>EOLO</a:t>
            </a:r>
            <a:endParaRPr lang="en-US" sz="3600" dirty="0">
              <a:solidFill>
                <a:srgbClr val="0070C0"/>
              </a:solidFill>
              <a:latin typeface="Century Gothic" pitchFamily="18"/>
            </a:endParaRPr>
          </a:p>
          <a:p>
            <a:pPr marL="0" lvl="0">
              <a:buNone/>
            </a:pPr>
            <a:r>
              <a:rPr lang="en-US" sz="1600" dirty="0">
                <a:solidFill>
                  <a:schemeClr val="tx1"/>
                </a:solidFill>
                <a:latin typeface="Century Gothic" pitchFamily="18"/>
              </a:rPr>
              <a:t>P</a:t>
            </a:r>
            <a:r>
              <a:rPr lang="en-US" sz="1600" dirty="0" smtClean="0">
                <a:solidFill>
                  <a:schemeClr val="tx1"/>
                </a:solidFill>
                <a:latin typeface="Century Gothic" pitchFamily="18"/>
              </a:rPr>
              <a:t>er </a:t>
            </a:r>
            <a:r>
              <a:rPr lang="en-US" sz="1600" dirty="0" err="1" smtClean="0">
                <a:solidFill>
                  <a:schemeClr val="tx1"/>
                </a:solidFill>
                <a:latin typeface="Century Gothic" pitchFamily="18"/>
              </a:rPr>
              <a:t>esempio</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si</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potrebbero</a:t>
            </a:r>
            <a:r>
              <a:rPr lang="en-US" sz="1600" dirty="0" smtClean="0">
                <a:solidFill>
                  <a:schemeClr val="tx1"/>
                </a:solidFill>
                <a:latin typeface="Century Gothic" pitchFamily="18"/>
              </a:rPr>
              <a:t> </a:t>
            </a:r>
            <a:r>
              <a:rPr lang="en-US" sz="1600" dirty="0" err="1">
                <a:solidFill>
                  <a:schemeClr val="tx1"/>
                </a:solidFill>
                <a:latin typeface="Century Gothic" pitchFamily="18"/>
              </a:rPr>
              <a:t>posizionare</a:t>
            </a:r>
            <a:r>
              <a:rPr lang="en-US" sz="1600" dirty="0">
                <a:solidFill>
                  <a:schemeClr val="tx1"/>
                </a:solidFill>
                <a:latin typeface="Century Gothic" pitchFamily="18"/>
              </a:rPr>
              <a:t> </a:t>
            </a:r>
            <a:r>
              <a:rPr lang="en-US" sz="1600" dirty="0" err="1">
                <a:solidFill>
                  <a:schemeClr val="tx1"/>
                </a:solidFill>
                <a:latin typeface="Century Gothic" pitchFamily="18"/>
              </a:rPr>
              <a:t>delle</a:t>
            </a:r>
            <a:r>
              <a:rPr lang="en-US" sz="1600" dirty="0">
                <a:solidFill>
                  <a:schemeClr val="tx1"/>
                </a:solidFill>
                <a:latin typeface="Century Gothic" pitchFamily="18"/>
              </a:rPr>
              <a:t> </a:t>
            </a:r>
            <a:r>
              <a:rPr lang="en-US" sz="1600" b="1" dirty="0">
                <a:solidFill>
                  <a:schemeClr val="tx1"/>
                </a:solidFill>
                <a:latin typeface="Century Gothic" pitchFamily="18"/>
              </a:rPr>
              <a:t>pale </a:t>
            </a:r>
            <a:r>
              <a:rPr lang="en-US" sz="1600" b="1" dirty="0" err="1">
                <a:solidFill>
                  <a:schemeClr val="tx1"/>
                </a:solidFill>
                <a:latin typeface="Century Gothic" pitchFamily="18"/>
              </a:rPr>
              <a:t>eoliche</a:t>
            </a:r>
            <a:r>
              <a:rPr lang="en-US" sz="1600" dirty="0">
                <a:solidFill>
                  <a:schemeClr val="tx1"/>
                </a:solidFill>
                <a:latin typeface="Century Gothic" pitchFamily="18"/>
              </a:rPr>
              <a:t>, </a:t>
            </a:r>
            <a:r>
              <a:rPr lang="en-US" sz="1600" dirty="0" err="1">
                <a:solidFill>
                  <a:schemeClr val="tx1"/>
                </a:solidFill>
                <a:latin typeface="Century Gothic" pitchFamily="18"/>
              </a:rPr>
              <a:t>logicamente</a:t>
            </a:r>
            <a:r>
              <a:rPr lang="en-US" sz="1600" dirty="0">
                <a:solidFill>
                  <a:schemeClr val="tx1"/>
                </a:solidFill>
                <a:latin typeface="Century Gothic" pitchFamily="18"/>
              </a:rPr>
              <a:t> di </a:t>
            </a:r>
            <a:r>
              <a:rPr lang="en-US" sz="1600" dirty="0" err="1" smtClean="0">
                <a:solidFill>
                  <a:schemeClr val="tx1"/>
                </a:solidFill>
                <a:latin typeface="Century Gothic" pitchFamily="18"/>
              </a:rPr>
              <a:t>piccole</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dimensioni</a:t>
            </a:r>
            <a:r>
              <a:rPr lang="en-US" sz="1600" dirty="0">
                <a:solidFill>
                  <a:schemeClr val="tx1"/>
                </a:solidFill>
                <a:latin typeface="Century Gothic" pitchFamily="18"/>
              </a:rPr>
              <a:t>, </a:t>
            </a:r>
            <a:r>
              <a:rPr lang="en-US" sz="1600" b="1" dirty="0" err="1" smtClean="0">
                <a:solidFill>
                  <a:schemeClr val="tx1"/>
                </a:solidFill>
                <a:latin typeface="Century Gothic" pitchFamily="18"/>
              </a:rPr>
              <a:t>lungo</a:t>
            </a:r>
            <a:r>
              <a:rPr lang="en-US" sz="1600" b="1" dirty="0" smtClean="0">
                <a:solidFill>
                  <a:schemeClr val="tx1"/>
                </a:solidFill>
                <a:latin typeface="Century Gothic" pitchFamily="18"/>
              </a:rPr>
              <a:t> </a:t>
            </a:r>
            <a:r>
              <a:rPr lang="en-US" sz="1600" b="1" dirty="0" err="1">
                <a:solidFill>
                  <a:schemeClr val="tx1"/>
                </a:solidFill>
                <a:latin typeface="Century Gothic" pitchFamily="18"/>
              </a:rPr>
              <a:t>i</a:t>
            </a:r>
            <a:r>
              <a:rPr lang="en-US" sz="1600" b="1" dirty="0">
                <a:solidFill>
                  <a:schemeClr val="tx1"/>
                </a:solidFill>
                <a:latin typeface="Century Gothic" pitchFamily="18"/>
              </a:rPr>
              <a:t> </a:t>
            </a:r>
            <a:r>
              <a:rPr lang="en-US" sz="1600" b="1" dirty="0" err="1">
                <a:solidFill>
                  <a:schemeClr val="tx1"/>
                </a:solidFill>
                <a:latin typeface="Century Gothic" pitchFamily="18"/>
              </a:rPr>
              <a:t>percorsi</a:t>
            </a:r>
            <a:r>
              <a:rPr lang="en-US" sz="1600" b="1" dirty="0">
                <a:solidFill>
                  <a:schemeClr val="tx1"/>
                </a:solidFill>
                <a:latin typeface="Century Gothic" pitchFamily="18"/>
              </a:rPr>
              <a:t> </a:t>
            </a:r>
            <a:r>
              <a:rPr lang="en-US" sz="1600" b="1" dirty="0" err="1">
                <a:solidFill>
                  <a:schemeClr val="tx1"/>
                </a:solidFill>
                <a:latin typeface="Century Gothic" pitchFamily="18"/>
              </a:rPr>
              <a:t>stradali</a:t>
            </a:r>
            <a:r>
              <a:rPr lang="en-US" sz="1600" dirty="0">
                <a:solidFill>
                  <a:schemeClr val="tx1"/>
                </a:solidFill>
                <a:latin typeface="Century Gothic" pitchFamily="18"/>
              </a:rPr>
              <a:t>. </a:t>
            </a:r>
            <a:r>
              <a:rPr lang="en-US" sz="1600" dirty="0" err="1">
                <a:solidFill>
                  <a:schemeClr val="tx1"/>
                </a:solidFill>
                <a:latin typeface="Century Gothic" pitchFamily="18"/>
              </a:rPr>
              <a:t>Queste</a:t>
            </a:r>
            <a:r>
              <a:rPr lang="en-US" sz="1600" dirty="0">
                <a:solidFill>
                  <a:schemeClr val="tx1"/>
                </a:solidFill>
                <a:latin typeface="Century Gothic" pitchFamily="18"/>
              </a:rPr>
              <a:t> </a:t>
            </a:r>
            <a:r>
              <a:rPr lang="en-US" sz="1600" dirty="0" err="1" smtClean="0">
                <a:solidFill>
                  <a:schemeClr val="tx1"/>
                </a:solidFill>
                <a:latin typeface="Century Gothic" pitchFamily="18"/>
              </a:rPr>
              <a:t>potrebbero</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essere</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dei</a:t>
            </a:r>
            <a:r>
              <a:rPr lang="en-US" sz="1600" dirty="0" smtClean="0">
                <a:solidFill>
                  <a:schemeClr val="tx1"/>
                </a:solidFill>
                <a:latin typeface="Century Gothic" pitchFamily="18"/>
              </a:rPr>
              <a:t> </a:t>
            </a:r>
            <a:r>
              <a:rPr lang="en-US" sz="1600" dirty="0">
                <a:solidFill>
                  <a:schemeClr val="tx1"/>
                </a:solidFill>
                <a:latin typeface="Century Gothic" pitchFamily="18"/>
              </a:rPr>
              <a:t>“</a:t>
            </a:r>
            <a:r>
              <a:rPr lang="en-US" sz="1600" dirty="0" err="1">
                <a:solidFill>
                  <a:schemeClr val="tx1"/>
                </a:solidFill>
                <a:latin typeface="Century Gothic" pitchFamily="18"/>
              </a:rPr>
              <a:t>distributori</a:t>
            </a:r>
            <a:r>
              <a:rPr lang="en-US" sz="1600" dirty="0">
                <a:solidFill>
                  <a:schemeClr val="tx1"/>
                </a:solidFill>
                <a:latin typeface="Century Gothic" pitchFamily="18"/>
              </a:rPr>
              <a:t>” di </a:t>
            </a:r>
            <a:r>
              <a:rPr lang="en-US" sz="1600" dirty="0" err="1">
                <a:solidFill>
                  <a:schemeClr val="tx1"/>
                </a:solidFill>
                <a:latin typeface="Century Gothic" pitchFamily="18"/>
              </a:rPr>
              <a:t>energia</a:t>
            </a:r>
            <a:r>
              <a:rPr lang="en-US" sz="1600" dirty="0">
                <a:solidFill>
                  <a:schemeClr val="tx1"/>
                </a:solidFill>
                <a:latin typeface="Century Gothic" pitchFamily="18"/>
              </a:rPr>
              <a:t> per le </a:t>
            </a:r>
            <a:r>
              <a:rPr lang="en-US" sz="1600" dirty="0" err="1">
                <a:solidFill>
                  <a:schemeClr val="tx1"/>
                </a:solidFill>
                <a:latin typeface="Century Gothic" pitchFamily="18"/>
              </a:rPr>
              <a:t>macchine</a:t>
            </a:r>
            <a:r>
              <a:rPr lang="en-US" sz="1600" dirty="0">
                <a:solidFill>
                  <a:schemeClr val="tx1"/>
                </a:solidFill>
                <a:latin typeface="Century Gothic" pitchFamily="18"/>
              </a:rPr>
              <a:t> </a:t>
            </a:r>
            <a:r>
              <a:rPr lang="en-US" sz="1600" dirty="0" err="1">
                <a:solidFill>
                  <a:schemeClr val="tx1"/>
                </a:solidFill>
                <a:latin typeface="Century Gothic" pitchFamily="18"/>
              </a:rPr>
              <a:t>elettriche</a:t>
            </a:r>
            <a:r>
              <a:rPr lang="en-US" sz="1600" dirty="0">
                <a:solidFill>
                  <a:schemeClr val="tx1"/>
                </a:solidFill>
                <a:latin typeface="Century Gothic" pitchFamily="18"/>
              </a:rPr>
              <a:t>. La </a:t>
            </a:r>
            <a:r>
              <a:rPr lang="en-US" sz="1600" dirty="0" err="1">
                <a:solidFill>
                  <a:schemeClr val="tx1"/>
                </a:solidFill>
                <a:latin typeface="Century Gothic" pitchFamily="18"/>
              </a:rPr>
              <a:t>stessa</a:t>
            </a:r>
            <a:r>
              <a:rPr lang="en-US" sz="1600" dirty="0">
                <a:solidFill>
                  <a:schemeClr val="tx1"/>
                </a:solidFill>
                <a:latin typeface="Century Gothic" pitchFamily="18"/>
              </a:rPr>
              <a:t> </a:t>
            </a:r>
            <a:r>
              <a:rPr lang="en-US" sz="1600" dirty="0" err="1">
                <a:solidFill>
                  <a:schemeClr val="tx1"/>
                </a:solidFill>
                <a:latin typeface="Century Gothic" pitchFamily="18"/>
              </a:rPr>
              <a:t>cosa</a:t>
            </a:r>
            <a:r>
              <a:rPr lang="en-US" sz="1600" dirty="0">
                <a:solidFill>
                  <a:schemeClr val="tx1"/>
                </a:solidFill>
                <a:latin typeface="Century Gothic" pitchFamily="18"/>
              </a:rPr>
              <a:t> </a:t>
            </a:r>
            <a:r>
              <a:rPr lang="en-US" sz="1600" dirty="0" err="1">
                <a:solidFill>
                  <a:schemeClr val="tx1"/>
                </a:solidFill>
                <a:latin typeface="Century Gothic" pitchFamily="18"/>
              </a:rPr>
              <a:t>si</a:t>
            </a:r>
            <a:r>
              <a:rPr lang="en-US" sz="1600" dirty="0">
                <a:solidFill>
                  <a:schemeClr val="tx1"/>
                </a:solidFill>
                <a:latin typeface="Century Gothic" pitchFamily="18"/>
              </a:rPr>
              <a:t> </a:t>
            </a:r>
            <a:r>
              <a:rPr lang="en-US" sz="1600" dirty="0" err="1">
                <a:solidFill>
                  <a:schemeClr val="tx1"/>
                </a:solidFill>
                <a:latin typeface="Century Gothic" pitchFamily="18"/>
              </a:rPr>
              <a:t>potrebbe</a:t>
            </a:r>
            <a:r>
              <a:rPr lang="en-US" sz="1600" dirty="0">
                <a:solidFill>
                  <a:schemeClr val="tx1"/>
                </a:solidFill>
                <a:latin typeface="Century Gothic" pitchFamily="18"/>
              </a:rPr>
              <a:t> fare per le </a:t>
            </a:r>
            <a:r>
              <a:rPr lang="en-US" sz="1600" dirty="0" err="1" smtClean="0">
                <a:solidFill>
                  <a:schemeClr val="tx1"/>
                </a:solidFill>
                <a:latin typeface="Century Gothic" pitchFamily="18"/>
              </a:rPr>
              <a:t>ferrovie</a:t>
            </a:r>
            <a:r>
              <a:rPr lang="en-US" sz="1600" dirty="0" smtClean="0">
                <a:solidFill>
                  <a:schemeClr val="tx1"/>
                </a:solidFill>
                <a:latin typeface="Century Gothic" pitchFamily="18"/>
              </a:rPr>
              <a:t>, </a:t>
            </a:r>
            <a:r>
              <a:rPr lang="en-US" sz="1600" dirty="0" err="1" smtClean="0">
                <a:solidFill>
                  <a:schemeClr val="tx1"/>
                </a:solidFill>
                <a:latin typeface="Century Gothic" pitchFamily="18"/>
              </a:rPr>
              <a:t>i</a:t>
            </a:r>
            <a:r>
              <a:rPr lang="en-US" sz="1600" dirty="0" smtClean="0">
                <a:solidFill>
                  <a:schemeClr val="tx1"/>
                </a:solidFill>
                <a:latin typeface="Century Gothic" pitchFamily="18"/>
              </a:rPr>
              <a:t> </a:t>
            </a:r>
            <a:r>
              <a:rPr lang="en-US" sz="1600" dirty="0">
                <a:solidFill>
                  <a:schemeClr val="tx1"/>
                </a:solidFill>
                <a:latin typeface="Century Gothic" pitchFamily="18"/>
              </a:rPr>
              <a:t>tram e la metro. </a:t>
            </a:r>
            <a:endParaRPr lang="en-US" sz="1600" dirty="0" smtClean="0">
              <a:solidFill>
                <a:schemeClr val="tx1"/>
              </a:solidFill>
              <a:latin typeface="Century Gothic" pitchFamily="18"/>
            </a:endParaRPr>
          </a:p>
        </p:txBody>
      </p:sp>
      <p:pic>
        <p:nvPicPr>
          <p:cNvPr id="4" name="Content Placeholder 5"/>
          <p:cNvPicPr>
            <a:picLocks noChangeAspect="1"/>
          </p:cNvPicPr>
          <p:nvPr/>
        </p:nvPicPr>
        <p:blipFill>
          <a:blip r:embed="rId3">
            <a:alphaModFix/>
          </a:blip>
          <a:srcRect/>
          <a:stretch>
            <a:fillRect/>
          </a:stretch>
        </p:blipFill>
        <p:spPr>
          <a:xfrm>
            <a:off x="6857999" y="764008"/>
            <a:ext cx="3196965" cy="2010750"/>
          </a:xfrm>
          <a:prstGeom prst="rect">
            <a:avLst/>
          </a:prstGeom>
          <a:noFill/>
          <a:ln cap="flat">
            <a:noFill/>
          </a:ln>
        </p:spPr>
      </p:pic>
      <p:pic>
        <p:nvPicPr>
          <p:cNvPr id="5" name="Picture 6"/>
          <p:cNvPicPr>
            <a:picLocks noChangeAspect="1"/>
          </p:cNvPicPr>
          <p:nvPr/>
        </p:nvPicPr>
        <p:blipFill>
          <a:blip r:embed="rId4">
            <a:alphaModFix/>
          </a:blip>
          <a:srcRect/>
          <a:stretch>
            <a:fillRect/>
          </a:stretch>
        </p:blipFill>
        <p:spPr>
          <a:xfrm>
            <a:off x="6857999" y="3501678"/>
            <a:ext cx="3570887" cy="2376434"/>
          </a:xfrm>
          <a:prstGeom prst="rect">
            <a:avLst/>
          </a:prstGeom>
          <a:noFill/>
          <a:ln cap="flat">
            <a:noFill/>
          </a:ln>
        </p:spPr>
      </p:pic>
    </p:spTree>
    <p:extLst>
      <p:ext uri="{BB962C8B-B14F-4D97-AF65-F5344CB8AC3E}">
        <p14:creationId xmlns:p14="http://schemas.microsoft.com/office/powerpoint/2010/main" xmlns="" val="30845739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p:cNvSpPr txBox="1">
            <a:spLocks noGrp="1"/>
          </p:cNvSpPr>
          <p:nvPr>
            <p:ph type="body" idx="4294967295"/>
          </p:nvPr>
        </p:nvSpPr>
        <p:spPr>
          <a:xfrm>
            <a:off x="402001" y="274320"/>
            <a:ext cx="6842125" cy="6296297"/>
          </a:xfrm>
        </p:spPr>
        <p:txBody>
          <a:bodyPr>
            <a:normAutofit fontScale="92500" lnSpcReduction="20000"/>
          </a:bodyPr>
          <a:lstStyle/>
          <a:p>
            <a:pPr marL="0" lvl="0">
              <a:spcBef>
                <a:spcPts val="1000"/>
              </a:spcBef>
              <a:buNone/>
            </a:pPr>
            <a:endParaRPr lang="en-US" sz="1600" dirty="0" smtClean="0">
              <a:solidFill>
                <a:schemeClr val="tx1"/>
              </a:solidFill>
              <a:latin typeface="Century Gothic" panose="020B0502020202020204" pitchFamily="34" charset="0"/>
            </a:endParaRPr>
          </a:p>
          <a:p>
            <a:pPr marL="0" lvl="0" algn="ctr">
              <a:buNone/>
            </a:pPr>
            <a:r>
              <a:rPr lang="en-US" sz="3500" b="1" dirty="0" smtClean="0">
                <a:solidFill>
                  <a:srgbClr val="7030A0"/>
                </a:solidFill>
                <a:latin typeface="Century Gothic" panose="020B0502020202020204" pitchFamily="34" charset="0"/>
              </a:rPr>
              <a:t>L’ERBA </a:t>
            </a:r>
            <a:r>
              <a:rPr lang="en-US" sz="3500" b="1" dirty="0" smtClean="0">
                <a:solidFill>
                  <a:srgbClr val="7030A0"/>
                </a:solidFill>
                <a:latin typeface="Century Gothic" panose="020B0502020202020204" pitchFamily="34" charset="0"/>
              </a:rPr>
              <a:t>ELEFANTINA </a:t>
            </a:r>
          </a:p>
          <a:p>
            <a:pPr marL="0" lvl="0" algn="ctr">
              <a:buNone/>
            </a:pPr>
            <a:r>
              <a:rPr lang="en-US" sz="3500" b="1" dirty="0" smtClean="0">
                <a:solidFill>
                  <a:srgbClr val="7030A0"/>
                </a:solidFill>
                <a:latin typeface="Century Gothic" panose="020B0502020202020204" pitchFamily="34" charset="0"/>
              </a:rPr>
              <a:t>THE </a:t>
            </a:r>
            <a:r>
              <a:rPr lang="en-US" sz="3500" b="1" dirty="0" smtClean="0">
                <a:solidFill>
                  <a:srgbClr val="7030A0"/>
                </a:solidFill>
                <a:latin typeface="Century Gothic" panose="020B0502020202020204" pitchFamily="34" charset="0"/>
              </a:rPr>
              <a:t>ELEPHANTINE GRASS</a:t>
            </a:r>
            <a:endParaRPr lang="en-US" sz="3500" b="1" dirty="0">
              <a:solidFill>
                <a:srgbClr val="7030A0"/>
              </a:solidFill>
              <a:latin typeface="Century Gothic" panose="020B0502020202020204" pitchFamily="34" charset="0"/>
            </a:endParaRPr>
          </a:p>
          <a:p>
            <a:pPr marL="0" lvl="0">
              <a:spcBef>
                <a:spcPts val="1000"/>
              </a:spcBef>
              <a:buNone/>
            </a:pPr>
            <a:r>
              <a:rPr lang="en-US" sz="1600" dirty="0" err="1" smtClean="0">
                <a:solidFill>
                  <a:schemeClr val="tx1"/>
                </a:solidFill>
                <a:latin typeface="Century Gothic" panose="020B0502020202020204" pitchFamily="34" charset="0"/>
              </a:rPr>
              <a:t>L'erba</a:t>
            </a:r>
            <a:r>
              <a:rPr lang="en-US" sz="1600" dirty="0" smtClean="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elefantina</a:t>
            </a:r>
            <a:r>
              <a:rPr lang="en-US" sz="1600" dirty="0">
                <a:solidFill>
                  <a:schemeClr val="tx1"/>
                </a:solidFill>
                <a:latin typeface="Century Gothic" panose="020B0502020202020204" pitchFamily="34" charset="0"/>
              </a:rPr>
              <a:t> è </a:t>
            </a:r>
            <a:r>
              <a:rPr lang="en-US" sz="1600" dirty="0" err="1">
                <a:solidFill>
                  <a:schemeClr val="tx1"/>
                </a:solidFill>
                <a:latin typeface="Century Gothic" panose="020B0502020202020204" pitchFamily="34" charset="0"/>
              </a:rPr>
              <a:t>una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graminacea</a:t>
            </a:r>
            <a:r>
              <a:rPr lang="en-US" sz="1600" dirty="0">
                <a:solidFill>
                  <a:schemeClr val="tx1"/>
                </a:solidFill>
                <a:latin typeface="Century Gothic" panose="020B0502020202020204" pitchFamily="34" charset="0"/>
              </a:rPr>
              <a:t> con elevate </a:t>
            </a:r>
            <a:r>
              <a:rPr lang="en-US" sz="1600" dirty="0" err="1">
                <a:solidFill>
                  <a:schemeClr val="tx1"/>
                </a:solidFill>
                <a:latin typeface="Century Gothic" panose="020B0502020202020204" pitchFamily="34" charset="0"/>
              </a:rPr>
              <a:t>prestazioni</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produttive</a:t>
            </a:r>
            <a:r>
              <a:rPr lang="en-US" sz="1600" dirty="0" smtClean="0">
                <a:solidFill>
                  <a:schemeClr val="tx1"/>
                </a:solidFill>
                <a:latin typeface="Century Gothic" panose="020B0502020202020204" pitchFamily="34" charset="0"/>
              </a:rPr>
              <a:t>. Si </a:t>
            </a:r>
            <a:r>
              <a:rPr lang="en-US" sz="1600" dirty="0" err="1">
                <a:solidFill>
                  <a:schemeClr val="tx1"/>
                </a:solidFill>
                <a:latin typeface="Century Gothic" panose="020B0502020202020204" pitchFamily="34" charset="0"/>
              </a:rPr>
              <a:t>puo</a:t>
            </a:r>
            <a:r>
              <a:rPr lang="en-US" sz="1600" dirty="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utilizzare</a:t>
            </a:r>
            <a:r>
              <a:rPr lang="en-US" sz="1600" dirty="0" smtClean="0">
                <a:solidFill>
                  <a:schemeClr val="tx1"/>
                </a:solidFill>
                <a:latin typeface="Century Gothic" panose="020B0502020202020204" pitchFamily="34" charset="0"/>
              </a:rPr>
              <a:t> come </a:t>
            </a:r>
            <a:r>
              <a:rPr lang="en-US" sz="1600" dirty="0" err="1" smtClean="0">
                <a:solidFill>
                  <a:schemeClr val="tx1"/>
                </a:solidFill>
                <a:latin typeface="Century Gothic" panose="020B0502020202020204" pitchFamily="34" charset="0"/>
              </a:rPr>
              <a:t>coltura</a:t>
            </a:r>
            <a:r>
              <a:rPr lang="en-US" sz="1600" dirty="0" smtClean="0">
                <a:solidFill>
                  <a:schemeClr val="tx1"/>
                </a:solidFill>
                <a:latin typeface="Century Gothic" panose="020B0502020202020204" pitchFamily="34" charset="0"/>
              </a:rPr>
              <a:t> </a:t>
            </a:r>
            <a:r>
              <a:rPr lang="en-US" sz="1600" dirty="0">
                <a:solidFill>
                  <a:schemeClr val="tx1"/>
                </a:solidFill>
                <a:latin typeface="Century Gothic" panose="020B0502020202020204" pitchFamily="34" charset="0"/>
              </a:rPr>
              <a:t>da </a:t>
            </a:r>
            <a:r>
              <a:rPr lang="en-US" sz="1600" dirty="0" err="1" smtClean="0">
                <a:solidFill>
                  <a:schemeClr val="tx1"/>
                </a:solidFill>
                <a:latin typeface="Century Gothic" panose="020B0502020202020204" pitchFamily="34" charset="0"/>
              </a:rPr>
              <a:t>biomassa</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materiale</a:t>
            </a:r>
            <a:r>
              <a:rPr lang="en-US" sz="1600" dirty="0" smtClean="0">
                <a:solidFill>
                  <a:schemeClr val="tx1"/>
                </a:solidFill>
                <a:latin typeface="Century Gothic" panose="020B0502020202020204" pitchFamily="34" charset="0"/>
              </a:rPr>
              <a:t> </a:t>
            </a:r>
            <a:r>
              <a:rPr lang="en-US" sz="1600" dirty="0">
                <a:solidFill>
                  <a:schemeClr val="tx1"/>
                </a:solidFill>
                <a:latin typeface="Century Gothic" panose="020B0502020202020204" pitchFamily="34" charset="0"/>
              </a:rPr>
              <a:t>di </a:t>
            </a:r>
            <a:r>
              <a:rPr lang="en-US" sz="1600" dirty="0" err="1">
                <a:solidFill>
                  <a:schemeClr val="tx1"/>
                </a:solidFill>
                <a:latin typeface="Century Gothic" panose="020B0502020202020204" pitchFamily="34" charset="0"/>
              </a:rPr>
              <a:t>origine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organica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vegetale</a:t>
            </a:r>
            <a:r>
              <a:rPr lang="en-US" sz="1600" dirty="0">
                <a:solidFill>
                  <a:schemeClr val="tx1"/>
                </a:solidFill>
                <a:latin typeface="Century Gothic" panose="020B0502020202020204" pitchFamily="34" charset="0"/>
              </a:rPr>
              <a:t> o </a:t>
            </a:r>
            <a:r>
              <a:rPr lang="en-US" sz="1600" dirty="0" err="1">
                <a:solidFill>
                  <a:schemeClr val="tx1"/>
                </a:solidFill>
                <a:latin typeface="Century Gothic" panose="020B0502020202020204" pitchFamily="34" charset="0"/>
              </a:rPr>
              <a:t>animale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che</a:t>
            </a:r>
            <a:r>
              <a:rPr lang="en-US" sz="1600" dirty="0">
                <a:solidFill>
                  <a:schemeClr val="tx1"/>
                </a:solidFill>
                <a:latin typeface="Century Gothic" panose="020B0502020202020204" pitchFamily="34" charset="0"/>
              </a:rPr>
              <a:t> non </a:t>
            </a:r>
            <a:r>
              <a:rPr lang="en-US" sz="1600" dirty="0" smtClean="0">
                <a:solidFill>
                  <a:schemeClr val="tx1"/>
                </a:solidFill>
                <a:latin typeface="Century Gothic" panose="020B0502020202020204" pitchFamily="34" charset="0"/>
              </a:rPr>
              <a:t>ha </a:t>
            </a:r>
            <a:r>
              <a:rPr lang="en-US" sz="1600" dirty="0" err="1">
                <a:solidFill>
                  <a:schemeClr val="tx1"/>
                </a:solidFill>
                <a:latin typeface="Century Gothic" panose="020B0502020202020204" pitchFamily="34" charset="0"/>
              </a:rPr>
              <a:t>subito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alcun</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processo</a:t>
            </a:r>
            <a:r>
              <a:rPr lang="en-US" sz="1600" dirty="0">
                <a:solidFill>
                  <a:schemeClr val="tx1"/>
                </a:solidFill>
                <a:latin typeface="Century Gothic" panose="020B0502020202020204" pitchFamily="34" charset="0"/>
              </a:rPr>
              <a:t> di </a:t>
            </a:r>
            <a:r>
              <a:rPr lang="en-US" sz="1600" dirty="0" err="1">
                <a:solidFill>
                  <a:schemeClr val="tx1"/>
                </a:solidFill>
                <a:latin typeface="Century Gothic" panose="020B0502020202020204" pitchFamily="34" charset="0"/>
              </a:rPr>
              <a:t>fossilizzazione</a:t>
            </a:r>
            <a:r>
              <a:rPr lang="en-US" sz="1600" dirty="0">
                <a:solidFill>
                  <a:schemeClr val="tx1"/>
                </a:solidFill>
                <a:latin typeface="Century Gothic" panose="020B0502020202020204" pitchFamily="34" charset="0"/>
              </a:rPr>
              <a:t> e </a:t>
            </a:r>
            <a:r>
              <a:rPr lang="en-US" sz="1600" dirty="0" err="1">
                <a:solidFill>
                  <a:schemeClr val="tx1"/>
                </a:solidFill>
                <a:latin typeface="Century Gothic" panose="020B0502020202020204" pitchFamily="34" charset="0"/>
              </a:rPr>
              <a:t>che</a:t>
            </a:r>
            <a:r>
              <a:rPr lang="en-US" sz="1600" dirty="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viene</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utilizzato</a:t>
            </a:r>
            <a:r>
              <a:rPr lang="en-US" sz="1600" dirty="0" smtClean="0">
                <a:solidFill>
                  <a:schemeClr val="tx1"/>
                </a:solidFill>
                <a:latin typeface="Century Gothic" panose="020B0502020202020204" pitchFamily="34" charset="0"/>
              </a:rPr>
              <a:t> per </a:t>
            </a:r>
            <a:r>
              <a:rPr lang="en-US" sz="1600" dirty="0">
                <a:solidFill>
                  <a:schemeClr val="tx1"/>
                </a:solidFill>
                <a:latin typeface="Century Gothic" panose="020B0502020202020204" pitchFamily="34" charset="0"/>
              </a:rPr>
              <a:t>la </a:t>
            </a:r>
            <a:r>
              <a:rPr lang="en-US" sz="1600" dirty="0" err="1">
                <a:solidFill>
                  <a:schemeClr val="tx1"/>
                </a:solidFill>
                <a:latin typeface="Century Gothic" panose="020B0502020202020204" pitchFamily="34" charset="0"/>
              </a:rPr>
              <a:t>produzione</a:t>
            </a:r>
            <a:r>
              <a:rPr lang="en-US" sz="1600" dirty="0">
                <a:solidFill>
                  <a:schemeClr val="tx1"/>
                </a:solidFill>
                <a:latin typeface="Century Gothic" panose="020B0502020202020204" pitchFamily="34" charset="0"/>
              </a:rPr>
              <a:t> di </a:t>
            </a:r>
            <a:r>
              <a:rPr lang="en-US" sz="1600" dirty="0" err="1" smtClean="0">
                <a:solidFill>
                  <a:schemeClr val="tx1"/>
                </a:solidFill>
                <a:latin typeface="Century Gothic" panose="020B0502020202020204" pitchFamily="34" charset="0"/>
              </a:rPr>
              <a:t>energia</a:t>
            </a:r>
            <a:r>
              <a:rPr lang="en-US" sz="1600" dirty="0" smtClean="0">
                <a:solidFill>
                  <a:schemeClr val="tx1"/>
                </a:solidFill>
                <a:latin typeface="Century Gothic" panose="020B0502020202020204" pitchFamily="34" charset="0"/>
              </a:rPr>
              <a:t>). </a:t>
            </a:r>
            <a:endParaRPr lang="en-US" sz="1600" dirty="0" smtClean="0">
              <a:solidFill>
                <a:schemeClr val="tx1"/>
              </a:solidFill>
              <a:latin typeface="Century Gothic" panose="020B0502020202020204" pitchFamily="34" charset="0"/>
            </a:endParaRPr>
          </a:p>
          <a:p>
            <a:pPr marL="0" lvl="0">
              <a:buNone/>
            </a:pPr>
            <a:r>
              <a:rPr lang="en-US" sz="1600" dirty="0" smtClean="0">
                <a:solidFill>
                  <a:srgbClr val="7030A0"/>
                </a:solidFill>
                <a:latin typeface="Century Gothic" panose="020B0502020202020204" pitchFamily="34" charset="0"/>
              </a:rPr>
              <a:t>Elephant grass is a grass with high production performance. It can be used as a biomass crop (material of organic plant or animal origin that has not undergone any fossilization process and is used for energy production</a:t>
            </a:r>
            <a:r>
              <a:rPr lang="en-US" sz="1600" dirty="0" smtClean="0">
                <a:solidFill>
                  <a:srgbClr val="7030A0"/>
                </a:solidFill>
                <a:latin typeface="Century Gothic" panose="020B0502020202020204" pitchFamily="34" charset="0"/>
              </a:rPr>
              <a:t>).</a:t>
            </a:r>
          </a:p>
          <a:p>
            <a:pPr marL="0" lvl="0">
              <a:buNone/>
            </a:pPr>
            <a:r>
              <a:rPr lang="en-US" sz="1600" dirty="0" smtClean="0">
                <a:solidFill>
                  <a:schemeClr val="tx1"/>
                </a:solidFill>
                <a:latin typeface="Century Gothic" panose="020B0502020202020204" pitchFamily="34" charset="0"/>
              </a:rPr>
              <a: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stato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appurato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che</a:t>
            </a:r>
            <a:r>
              <a:rPr lang="en-US" sz="1600" dirty="0">
                <a:solidFill>
                  <a:schemeClr val="tx1"/>
                </a:solidFill>
                <a:latin typeface="Century Gothic" panose="020B0502020202020204" pitchFamily="34" charset="0"/>
              </a:rPr>
              <a:t> da 20 </a:t>
            </a:r>
            <a:r>
              <a:rPr lang="en-US" sz="1600" dirty="0" err="1">
                <a:solidFill>
                  <a:schemeClr val="tx1"/>
                </a:solidFill>
                <a:latin typeface="Century Gothic" panose="020B0502020202020204" pitchFamily="34" charset="0"/>
              </a:rPr>
              <a:t>tonnellate</a:t>
            </a:r>
            <a:r>
              <a:rPr lang="en-US" sz="1600" dirty="0">
                <a:solidFill>
                  <a:schemeClr val="tx1"/>
                </a:solidFill>
                <a:latin typeface="Century Gothic" panose="020B0502020202020204" pitchFamily="34" charset="0"/>
              </a:rPr>
              <a:t> di </a:t>
            </a:r>
            <a:r>
              <a:rPr lang="en-US" sz="1600" dirty="0" err="1">
                <a:solidFill>
                  <a:schemeClr val="tx1"/>
                </a:solidFill>
                <a:latin typeface="Century Gothic" panose="020B0502020202020204" pitchFamily="34" charset="0"/>
              </a:rPr>
              <a:t>biomassa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secca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ricavata</a:t>
            </a:r>
            <a:r>
              <a:rPr lang="en-US" sz="1600" dirty="0">
                <a:solidFill>
                  <a:schemeClr val="tx1"/>
                </a:solidFill>
                <a:latin typeface="Century Gothic" panose="020B0502020202020204" pitchFamily="34" charset="0"/>
              </a:rPr>
              <a:t> da un </a:t>
            </a:r>
            <a:r>
              <a:rPr lang="en-US" sz="1600" dirty="0" err="1">
                <a:solidFill>
                  <a:schemeClr val="tx1"/>
                </a:solidFill>
                <a:latin typeface="Century Gothic" panose="020B0502020202020204" pitchFamily="34" charset="0"/>
              </a:rPr>
              <a:t>ettaro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coltivato</a:t>
            </a:r>
            <a:r>
              <a:rPr lang="en-US" sz="1600" dirty="0">
                <a:solidFill>
                  <a:schemeClr val="tx1"/>
                </a:solidFill>
                <a:latin typeface="Century Gothic" panose="020B0502020202020204" pitchFamily="34" charset="0"/>
              </a:rPr>
              <a:t> con l' </a:t>
            </a:r>
            <a:r>
              <a:rPr lang="en-US" sz="1600" dirty="0" err="1">
                <a:solidFill>
                  <a:schemeClr val="tx1"/>
                </a:solidFill>
                <a:latin typeface="Century Gothic" panose="020B0502020202020204" pitchFamily="34" charset="0"/>
              </a:rPr>
              <a:t>erba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elefantina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si</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ricava</a:t>
            </a:r>
            <a:r>
              <a:rPr lang="en-US" sz="1600" dirty="0">
                <a:solidFill>
                  <a:schemeClr val="tx1"/>
                </a:solidFill>
                <a:latin typeface="Century Gothic" panose="020B0502020202020204" pitchFamily="34" charset="0"/>
              </a:rPr>
              <a:t> lo </a:t>
            </a:r>
            <a:r>
              <a:rPr lang="en-US" sz="1600" dirty="0" err="1">
                <a:solidFill>
                  <a:schemeClr val="tx1"/>
                </a:solidFill>
                <a:latin typeface="Century Gothic" panose="020B0502020202020204" pitchFamily="34" charset="0"/>
              </a:rPr>
              <a:t>stesso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potere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calorifico</a:t>
            </a:r>
            <a:r>
              <a:rPr lang="en-US" sz="1600" dirty="0">
                <a:solidFill>
                  <a:schemeClr val="tx1"/>
                </a:solidFill>
                <a:latin typeface="Century Gothic" panose="020B0502020202020204" pitchFamily="34" charset="0"/>
              </a:rPr>
              <a:t> di 8000 </a:t>
            </a:r>
            <a:r>
              <a:rPr lang="en-US" sz="1600" dirty="0" err="1">
                <a:solidFill>
                  <a:schemeClr val="tx1"/>
                </a:solidFill>
                <a:latin typeface="Century Gothic" panose="020B0502020202020204" pitchFamily="34" charset="0"/>
              </a:rPr>
              <a:t>litri</a:t>
            </a:r>
            <a:r>
              <a:rPr lang="en-US" sz="1600" dirty="0">
                <a:solidFill>
                  <a:schemeClr val="tx1"/>
                </a:solidFill>
                <a:latin typeface="Century Gothic" panose="020B0502020202020204" pitchFamily="34" charset="0"/>
              </a:rPr>
              <a:t> di </a:t>
            </a:r>
            <a:r>
              <a:rPr lang="en-US" sz="1600" dirty="0" err="1">
                <a:solidFill>
                  <a:schemeClr val="tx1"/>
                </a:solidFill>
                <a:latin typeface="Century Gothic" panose="020B0502020202020204" pitchFamily="34" charset="0"/>
              </a:rPr>
              <a:t>petrolio</a:t>
            </a:r>
            <a:r>
              <a:rPr lang="en-US" sz="1600" dirty="0">
                <a:solidFill>
                  <a:schemeClr val="tx1"/>
                </a:solidFill>
                <a:latin typeface="Century Gothic" panose="020B0502020202020204" pitchFamily="34" charset="0"/>
              </a:rPr>
              <a:t>.</a:t>
            </a:r>
          </a:p>
          <a:p>
            <a:pPr marL="0" lvl="0">
              <a:spcBef>
                <a:spcPts val="1000"/>
              </a:spcBef>
              <a:buNone/>
            </a:pPr>
            <a:r>
              <a:rPr lang="en-US" sz="1600" dirty="0" err="1">
                <a:solidFill>
                  <a:schemeClr val="tx1"/>
                </a:solidFill>
                <a:latin typeface="Century Gothic" panose="020B0502020202020204" pitchFamily="34" charset="0"/>
              </a:rPr>
              <a:t>Questo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vegetale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puo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essere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utilizzato</a:t>
            </a:r>
            <a:r>
              <a:rPr lang="en-US" sz="1600" dirty="0">
                <a:solidFill>
                  <a:schemeClr val="tx1"/>
                </a:solidFill>
                <a:latin typeface="Century Gothic" panose="020B0502020202020204" pitchFamily="34" charset="0"/>
              </a:rPr>
              <a:t> per </a:t>
            </a:r>
            <a:r>
              <a:rPr lang="en-US" sz="1600" dirty="0" err="1">
                <a:solidFill>
                  <a:schemeClr val="tx1"/>
                </a:solidFill>
                <a:latin typeface="Century Gothic" panose="020B0502020202020204" pitchFamily="34" charset="0"/>
              </a:rPr>
              <a:t>produrre</a:t>
            </a:r>
            <a:r>
              <a:rPr lang="en-US" sz="1600" dirty="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biocarburanti</a:t>
            </a:r>
            <a:r>
              <a:rPr lang="en-US" sz="1600" dirty="0" smtClean="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Provenendo</a:t>
            </a:r>
            <a:r>
              <a:rPr lang="en-US" sz="1600" dirty="0" smtClean="0">
                <a:solidFill>
                  <a:schemeClr val="tx1"/>
                </a:solidFill>
                <a:latin typeface="Century Gothic" panose="020B0502020202020204" pitchFamily="34" charset="0"/>
              </a:rPr>
              <a:t> </a:t>
            </a:r>
            <a:r>
              <a:rPr lang="en-US" sz="1600" dirty="0">
                <a:solidFill>
                  <a:schemeClr val="tx1"/>
                </a:solidFill>
                <a:latin typeface="Century Gothic" panose="020B0502020202020204" pitchFamily="34" charset="0"/>
              </a:rPr>
              <a:t>da </a:t>
            </a:r>
            <a:r>
              <a:rPr lang="en-US" sz="1600" dirty="0" err="1">
                <a:solidFill>
                  <a:schemeClr val="tx1"/>
                </a:solidFill>
                <a:latin typeface="Century Gothic" panose="020B0502020202020204" pitchFamily="34" charset="0"/>
              </a:rPr>
              <a:t>una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risorsa</a:t>
            </a:r>
            <a:r>
              <a:rPr lang="en-US" sz="1600" dirty="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rinnovabile</a:t>
            </a:r>
            <a:r>
              <a:rPr lang="en-US" sz="1600" dirty="0" smtClean="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potrebbe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essere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disponibile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potenzialmente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senza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interruzione</a:t>
            </a:r>
            <a:r>
              <a:rPr lang="en-US" sz="1600" dirty="0" smtClean="0">
                <a:solidFill>
                  <a:schemeClr val="tx1"/>
                </a:solidFill>
                <a:latin typeface="Century Gothic" panose="020B0502020202020204" pitchFamily="34" charset="0"/>
              </a:rPr>
              <a:t>.</a:t>
            </a:r>
          </a:p>
          <a:p>
            <a:pPr marL="0" lvl="0">
              <a:buNone/>
            </a:pPr>
            <a:r>
              <a:rPr lang="en-US" sz="1600" dirty="0" smtClean="0">
                <a:solidFill>
                  <a:srgbClr val="7030A0"/>
                </a:solidFill>
                <a:latin typeface="Century Gothic" panose="020B0502020202020204" pitchFamily="34" charset="0"/>
              </a:rPr>
              <a:t>This vegetable can be used to produce </a:t>
            </a:r>
            <a:r>
              <a:rPr lang="en-US" sz="1600" dirty="0" err="1" smtClean="0">
                <a:solidFill>
                  <a:srgbClr val="7030A0"/>
                </a:solidFill>
                <a:latin typeface="Century Gothic" panose="020B0502020202020204" pitchFamily="34" charset="0"/>
              </a:rPr>
              <a:t>biofuels</a:t>
            </a:r>
            <a:r>
              <a:rPr lang="en-US" sz="1600" dirty="0" smtClean="0">
                <a:solidFill>
                  <a:srgbClr val="7030A0"/>
                </a:solidFill>
                <a:latin typeface="Century Gothic" panose="020B0502020202020204" pitchFamily="34" charset="0"/>
              </a:rPr>
              <a:t>. Coming from a renewable resource, it could potentially be available without interruption.</a:t>
            </a:r>
            <a:endParaRPr lang="en-US" sz="1600" dirty="0">
              <a:solidFill>
                <a:srgbClr val="7030A0"/>
              </a:solidFill>
              <a:latin typeface="Century Gothic" panose="020B0502020202020204" pitchFamily="34" charset="0"/>
            </a:endParaRPr>
          </a:p>
          <a:p>
            <a:pPr marL="0" lvl="0">
              <a:spcBef>
                <a:spcPts val="1000"/>
              </a:spcBef>
              <a:buNone/>
            </a:pPr>
            <a:endParaRPr lang="en-US" sz="1600" dirty="0" smtClean="0">
              <a:solidFill>
                <a:schemeClr val="tx1"/>
              </a:solidFill>
              <a:latin typeface="Century Gothic" panose="020B0502020202020204" pitchFamily="34" charset="0"/>
            </a:endParaRPr>
          </a:p>
          <a:p>
            <a:pPr marL="0" lvl="0">
              <a:spcBef>
                <a:spcPts val="1000"/>
              </a:spcBef>
              <a:buNone/>
            </a:pPr>
            <a:r>
              <a:rPr lang="en-US" sz="1600" dirty="0" smtClean="0">
                <a:solidFill>
                  <a:schemeClr val="tx1"/>
                </a:solidFill>
                <a:latin typeface="Century Gothic" panose="020B0502020202020204" pitchFamily="34" charset="0"/>
              </a:rPr>
              <a:t>Questa </a:t>
            </a:r>
            <a:r>
              <a:rPr lang="en-US" sz="1600" dirty="0" err="1">
                <a:solidFill>
                  <a:schemeClr val="tx1"/>
                </a:solidFill>
                <a:latin typeface="Century Gothic" panose="020B0502020202020204" pitchFamily="34" charset="0"/>
              </a:rPr>
              <a:t>erba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potrebbe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essere</a:t>
            </a:r>
            <a:r>
              <a:rPr lang="en-US" sz="1600" dirty="0">
                <a:solidFill>
                  <a:schemeClr val="tx1"/>
                </a:solidFill>
                <a:latin typeface="Century Gothic" panose="020B0502020202020204" pitchFamily="34" charset="0"/>
              </a:rPr>
              <a:t> utile </a:t>
            </a:r>
            <a:r>
              <a:rPr lang="en-US" sz="1600" dirty="0" err="1" smtClean="0">
                <a:solidFill>
                  <a:schemeClr val="tx1"/>
                </a:solidFill>
                <a:latin typeface="Century Gothic" panose="020B0502020202020204" pitchFamily="34" charset="0"/>
              </a:rPr>
              <a:t>anche</a:t>
            </a:r>
            <a:r>
              <a:rPr lang="en-US" sz="1600" dirty="0" smtClean="0">
                <a:solidFill>
                  <a:schemeClr val="tx1"/>
                </a:solidFill>
                <a:latin typeface="Century Gothic" panose="020B0502020202020204" pitchFamily="34" charset="0"/>
              </a:rPr>
              <a:t> </a:t>
            </a:r>
            <a:r>
              <a:rPr lang="en-US" sz="1600" dirty="0">
                <a:solidFill>
                  <a:schemeClr val="tx1"/>
                </a:solidFill>
                <a:latin typeface="Century Gothic" panose="020B0502020202020204" pitchFamily="34" charset="0"/>
              </a:rPr>
              <a:t>per </a:t>
            </a:r>
            <a:r>
              <a:rPr lang="en-US" sz="1600" dirty="0" err="1">
                <a:solidFill>
                  <a:schemeClr val="tx1"/>
                </a:solidFill>
                <a:latin typeface="Century Gothic" panose="020B0502020202020204" pitchFamily="34" charset="0"/>
              </a:rPr>
              <a:t>ricavare</a:t>
            </a:r>
            <a:r>
              <a:rPr lang="en-US" sz="1600" dirty="0">
                <a:solidFill>
                  <a:schemeClr val="tx1"/>
                </a:solidFill>
                <a:latin typeface="Century Gothic" panose="020B0502020202020204" pitchFamily="34" charset="0"/>
              </a:rPr>
              <a:t> </a:t>
            </a:r>
            <a:r>
              <a:rPr lang="en-US" sz="1600" dirty="0" err="1" smtClean="0">
                <a:solidFill>
                  <a:schemeClr val="tx1"/>
                </a:solidFill>
                <a:latin typeface="Century Gothic" panose="020B0502020202020204" pitchFamily="34" charset="0"/>
              </a:rPr>
              <a:t>l'energia</a:t>
            </a:r>
            <a:r>
              <a:rPr lang="en-US" sz="1600" dirty="0" smtClean="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elettrica</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necessaria</a:t>
            </a:r>
            <a:r>
              <a:rPr lang="en-US" sz="1600" dirty="0">
                <a:solidFill>
                  <a:schemeClr val="tx1"/>
                </a:solidFill>
                <a:latin typeface="Century Gothic" panose="020B0502020202020204" pitchFamily="34" charset="0"/>
              </a:rPr>
              <a:t> per </a:t>
            </a:r>
            <a:r>
              <a:rPr lang="en-US" sz="1600" dirty="0" err="1">
                <a:solidFill>
                  <a:schemeClr val="tx1"/>
                </a:solidFill>
                <a:latin typeface="Century Gothic" panose="020B0502020202020204" pitchFamily="34" charset="0"/>
              </a:rPr>
              <a:t>produrre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l'idrogeno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che</a:t>
            </a:r>
            <a:r>
              <a:rPr lang="en-US" sz="1600" dirty="0">
                <a:solidFill>
                  <a:schemeClr val="tx1"/>
                </a:solidFill>
                <a:latin typeface="Century Gothic" panose="020B0502020202020204" pitchFamily="34" charset="0"/>
              </a:rPr>
              <a:t> le auto del </a:t>
            </a:r>
            <a:r>
              <a:rPr lang="en-US" sz="1600" dirty="0" err="1">
                <a:solidFill>
                  <a:schemeClr val="tx1"/>
                </a:solidFill>
                <a:latin typeface="Century Gothic" panose="020B0502020202020204" pitchFamily="34" charset="0"/>
              </a:rPr>
              <a:t>futuro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potranno</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usare</a:t>
            </a:r>
            <a:r>
              <a:rPr lang="en-US" sz="1600" dirty="0">
                <a:solidFill>
                  <a:schemeClr val="tx1"/>
                </a:solidFill>
                <a:latin typeface="Century Gothic" panose="020B0502020202020204" pitchFamily="34" charset="0"/>
              </a:rPr>
              <a:t> per </a:t>
            </a:r>
            <a:r>
              <a:rPr lang="en-US" sz="1600" dirty="0" smtClean="0">
                <a:solidFill>
                  <a:schemeClr val="tx1"/>
                </a:solidFill>
                <a:latin typeface="Century Gothic" panose="020B0502020202020204" pitchFamily="34" charset="0"/>
              </a:rPr>
              <a:t>non </a:t>
            </a:r>
            <a:r>
              <a:rPr lang="en-US" sz="1600" dirty="0" err="1">
                <a:solidFill>
                  <a:schemeClr val="tx1"/>
                </a:solidFill>
                <a:latin typeface="Century Gothic" panose="020B0502020202020204" pitchFamily="34" charset="0"/>
              </a:rPr>
              <a:t>inquinare</a:t>
            </a:r>
            <a:r>
              <a:rPr lang="en-US" sz="1600" dirty="0">
                <a:solidFill>
                  <a:schemeClr val="tx1"/>
                </a:solidFill>
                <a:latin typeface="Century Gothic" panose="020B0502020202020204" pitchFamily="34" charset="0"/>
              </a:rPr>
              <a:t> le </a:t>
            </a:r>
            <a:r>
              <a:rPr lang="en-US" sz="1600" dirty="0" err="1">
                <a:solidFill>
                  <a:schemeClr val="tx1"/>
                </a:solidFill>
                <a:latin typeface="Century Gothic" panose="020B0502020202020204" pitchFamily="34" charset="0"/>
              </a:rPr>
              <a:t>città</a:t>
            </a:r>
            <a:r>
              <a:rPr lang="en-US" sz="1600" dirty="0">
                <a:solidFill>
                  <a:schemeClr val="tx1"/>
                </a:solidFill>
                <a:latin typeface="Century Gothic" panose="020B0502020202020204" pitchFamily="34" charset="0"/>
              </a:rPr>
              <a:t>.</a:t>
            </a:r>
          </a:p>
        </p:txBody>
      </p:sp>
      <p:pic>
        <p:nvPicPr>
          <p:cNvPr id="4" name="Content Placeholder 6"/>
          <p:cNvPicPr>
            <a:picLocks noChangeAspect="1"/>
          </p:cNvPicPr>
          <p:nvPr/>
        </p:nvPicPr>
        <p:blipFill>
          <a:blip r:embed="rId3">
            <a:alphaModFix/>
          </a:blip>
          <a:srcRect/>
          <a:stretch>
            <a:fillRect/>
          </a:stretch>
        </p:blipFill>
        <p:spPr>
          <a:xfrm>
            <a:off x="7304511" y="2877322"/>
            <a:ext cx="3104634" cy="2063517"/>
          </a:xfrm>
          <a:prstGeom prst="rect">
            <a:avLst/>
          </a:prstGeom>
          <a:noFill/>
          <a:ln cap="flat">
            <a:noFill/>
          </a:ln>
        </p:spPr>
      </p:pic>
    </p:spTree>
    <p:extLst>
      <p:ext uri="{BB962C8B-B14F-4D97-AF65-F5344CB8AC3E}">
        <p14:creationId xmlns:p14="http://schemas.microsoft.com/office/powerpoint/2010/main" xmlns="" val="40247080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8E613A4-C83F-43C6-A908-D99AFCC6BE05}"/>
              </a:ext>
            </a:extLst>
          </p:cNvPr>
          <p:cNvSpPr>
            <a:spLocks noGrp="1"/>
          </p:cNvSpPr>
          <p:nvPr>
            <p:ph type="ctrTitle"/>
          </p:nvPr>
        </p:nvSpPr>
        <p:spPr>
          <a:xfrm>
            <a:off x="1227828" y="2207623"/>
            <a:ext cx="9969259" cy="4650377"/>
          </a:xfrm>
        </p:spPr>
        <p:txBody>
          <a:bodyPr>
            <a:noAutofit/>
          </a:bodyPr>
          <a:lstStyle/>
          <a:p>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3600" b="1" dirty="0" err="1" smtClean="0">
                <a:solidFill>
                  <a:srgbClr val="FF0000"/>
                </a:solidFill>
                <a:latin typeface="Century Gothic" panose="020B0502020202020204" pitchFamily="34" charset="0"/>
              </a:rPr>
              <a:t>…</a:t>
            </a:r>
            <a:r>
              <a:rPr lang="it-IT" sz="3600" b="1" dirty="0" err="1" smtClean="0">
                <a:solidFill>
                  <a:srgbClr val="FF0000"/>
                </a:solidFill>
                <a:latin typeface="Century Gothic" panose="020B0502020202020204" pitchFamily="34" charset="0"/>
              </a:rPr>
              <a:t>HA</a:t>
            </a:r>
            <a:r>
              <a:rPr lang="it-IT" sz="3600" b="1" dirty="0" smtClean="0">
                <a:solidFill>
                  <a:srgbClr val="FF0000"/>
                </a:solidFill>
                <a:latin typeface="Century Gothic" panose="020B0502020202020204" pitchFamily="34" charset="0"/>
              </a:rPr>
              <a:t> SVILUPPATO IDEE PROPRIE PARTENDO DA PROGETTI </a:t>
            </a:r>
            <a:r>
              <a:rPr lang="it-IT" sz="3600" b="1" dirty="0" smtClean="0">
                <a:solidFill>
                  <a:srgbClr val="FF0000"/>
                </a:solidFill>
                <a:latin typeface="Century Gothic" panose="020B0502020202020204" pitchFamily="34" charset="0"/>
              </a:rPr>
              <a:t>ALTRUI</a:t>
            </a:r>
            <a:r>
              <a:rPr lang="it-IT" dirty="0" smtClean="0">
                <a:solidFill>
                  <a:srgbClr val="FF0000"/>
                </a:solidFill>
                <a:latin typeface="Century Gothic" panose="020B0502020202020204" pitchFamily="34" charset="0"/>
              </a:rPr>
              <a:t/>
            </a:r>
            <a:br>
              <a:rPr lang="it-IT" dirty="0" smtClean="0">
                <a:solidFill>
                  <a:srgbClr val="FF0000"/>
                </a:solidFill>
                <a:latin typeface="Century Gothic" panose="020B0502020202020204" pitchFamily="34" charset="0"/>
              </a:rPr>
            </a:br>
            <a:r>
              <a:rPr lang="it-IT" dirty="0" smtClean="0">
                <a:solidFill>
                  <a:srgbClr val="FF0000"/>
                </a:solidFill>
                <a:latin typeface="Century Gothic" panose="020B0502020202020204" pitchFamily="34" charset="0"/>
              </a:rPr>
              <a:t/>
            </a:r>
            <a:br>
              <a:rPr lang="it-IT" dirty="0" smtClean="0">
                <a:solidFill>
                  <a:srgbClr val="FF0000"/>
                </a:solidFill>
                <a:latin typeface="Century Gothic" panose="020B0502020202020204" pitchFamily="34" charset="0"/>
              </a:rPr>
            </a:br>
            <a:r>
              <a:rPr lang="it-IT" sz="3600" b="1" dirty="0" smtClean="0">
                <a:solidFill>
                  <a:srgbClr val="FF0000"/>
                </a:solidFill>
                <a:latin typeface="Century Gothic" panose="020B0502020202020204" pitchFamily="34" charset="0"/>
              </a:rPr>
              <a:t>…</a:t>
            </a:r>
            <a:r>
              <a:rPr lang="en-US" sz="3600" b="1" dirty="0" smtClean="0">
                <a:solidFill>
                  <a:srgbClr val="FF0000"/>
                </a:solidFill>
                <a:latin typeface="Century Gothic" panose="020B0502020202020204" pitchFamily="34" charset="0"/>
              </a:rPr>
              <a:t>HAS </a:t>
            </a:r>
            <a:r>
              <a:rPr lang="en-US" sz="3600" b="1" dirty="0" smtClean="0">
                <a:solidFill>
                  <a:srgbClr val="FF0000"/>
                </a:solidFill>
                <a:latin typeface="Century Gothic" panose="020B0502020202020204" pitchFamily="34" charset="0"/>
              </a:rPr>
              <a:t>DEVELOPED OWN IDEAS STARTING FROM OTHER PROJECTS </a:t>
            </a:r>
            <a:r>
              <a:rPr lang="it-IT" sz="4000" dirty="0" smtClean="0">
                <a:solidFill>
                  <a:srgbClr val="FF0000"/>
                </a:solidFill>
                <a:latin typeface="Century Gothic" panose="020B0502020202020204" pitchFamily="34" charset="0"/>
              </a:rPr>
              <a:t/>
            </a:r>
            <a:br>
              <a:rPr lang="it-IT" sz="4000" dirty="0" smtClean="0">
                <a:solidFill>
                  <a:srgbClr val="FF0000"/>
                </a:solidFill>
                <a:latin typeface="Century Gothic" panose="020B0502020202020204" pitchFamily="34" charset="0"/>
              </a:rPr>
            </a:br>
            <a:r>
              <a:rPr lang="it-IT" sz="4000" dirty="0">
                <a:solidFill>
                  <a:srgbClr val="FF0000"/>
                </a:solidFill>
                <a:latin typeface="Century Gothic" panose="020B0502020202020204" pitchFamily="34" charset="0"/>
              </a:rPr>
              <a:t/>
            </a:r>
            <a:br>
              <a:rPr lang="it-IT" sz="4000" dirty="0">
                <a:solidFill>
                  <a:srgbClr val="FF0000"/>
                </a:solidFill>
                <a:latin typeface="Century Gothic" panose="020B0502020202020204" pitchFamily="34" charset="0"/>
              </a:rPr>
            </a:br>
            <a:endParaRPr lang="it-IT" sz="4000" dirty="0">
              <a:solidFill>
                <a:srgbClr val="FF0000"/>
              </a:solidFill>
              <a:latin typeface="Century Gothic" panose="020B0502020202020204" pitchFamily="34" charset="0"/>
            </a:endParaRPr>
          </a:p>
        </p:txBody>
      </p:sp>
      <p:sp>
        <p:nvSpPr>
          <p:cNvPr id="4" name="Titolo 1">
            <a:extLst>
              <a:ext uri="{FF2B5EF4-FFF2-40B4-BE49-F238E27FC236}">
                <a16:creationId xmlns="" xmlns:a16="http://schemas.microsoft.com/office/drawing/2014/main" id="{48E613A4-C83F-43C6-A908-D99AFCC6BE05}"/>
              </a:ext>
            </a:extLst>
          </p:cNvPr>
          <p:cNvSpPr txBox="1">
            <a:spLocks/>
          </p:cNvSpPr>
          <p:nvPr/>
        </p:nvSpPr>
        <p:spPr>
          <a:xfrm>
            <a:off x="838159" y="686978"/>
            <a:ext cx="9144000" cy="9850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it-IT" sz="4000" dirty="0">
              <a:latin typeface="Century Gothic" panose="020B0502020202020204" pitchFamily="34" charset="0"/>
            </a:endParaRPr>
          </a:p>
        </p:txBody>
      </p:sp>
      <p:sp>
        <p:nvSpPr>
          <p:cNvPr id="5" name="Rettangolo 4"/>
          <p:cNvSpPr/>
          <p:nvPr/>
        </p:nvSpPr>
        <p:spPr>
          <a:xfrm>
            <a:off x="1136468" y="650018"/>
            <a:ext cx="7850777" cy="1446550"/>
          </a:xfrm>
          <a:prstGeom prst="rect">
            <a:avLst/>
          </a:prstGeom>
        </p:spPr>
        <p:txBody>
          <a:bodyPr wrap="square">
            <a:spAutoFit/>
          </a:bodyPr>
          <a:lstStyle/>
          <a:p>
            <a:r>
              <a:rPr lang="it-IT" dirty="0" smtClean="0">
                <a:latin typeface="Century Gothic" panose="020B0502020202020204" pitchFamily="34" charset="0"/>
              </a:rPr>
              <a:t> </a:t>
            </a:r>
            <a:r>
              <a:rPr lang="it-IT" sz="4400" dirty="0" smtClean="0">
                <a:solidFill>
                  <a:schemeClr val="bg2"/>
                </a:solidFill>
                <a:latin typeface="Century Gothic" panose="020B0502020202020204" pitchFamily="34" charset="0"/>
                <a:ea typeface="+mj-ea"/>
                <a:cs typeface="+mj-cs"/>
              </a:rPr>
              <a:t>IN PASSATOL’</a:t>
            </a:r>
            <a:r>
              <a:rPr lang="it-IT" sz="4400" dirty="0" err="1" smtClean="0">
                <a:solidFill>
                  <a:schemeClr val="bg2"/>
                </a:solidFill>
                <a:latin typeface="Century Gothic" panose="020B0502020202020204" pitchFamily="34" charset="0"/>
                <a:ea typeface="+mj-ea"/>
                <a:cs typeface="+mj-cs"/>
              </a:rPr>
              <a:t>UOMO</a:t>
            </a:r>
            <a:r>
              <a:rPr lang="it-IT" sz="4400" dirty="0" err="1" smtClean="0">
                <a:solidFill>
                  <a:schemeClr val="bg2"/>
                </a:solidFill>
                <a:latin typeface="Century Gothic" panose="020B0502020202020204" pitchFamily="34" charset="0"/>
                <a:ea typeface="+mj-ea"/>
                <a:cs typeface="+mj-cs"/>
              </a:rPr>
              <a:t>…</a:t>
            </a:r>
            <a:r>
              <a:rPr lang="it-IT" sz="4400" dirty="0" smtClean="0">
                <a:solidFill>
                  <a:schemeClr val="bg2"/>
                </a:solidFill>
                <a:latin typeface="Century Gothic" panose="020B0502020202020204" pitchFamily="34" charset="0"/>
                <a:ea typeface="+mj-ea"/>
                <a:cs typeface="+mj-cs"/>
              </a:rPr>
              <a:t/>
            </a:r>
            <a:br>
              <a:rPr lang="it-IT" sz="4400" dirty="0" smtClean="0">
                <a:solidFill>
                  <a:schemeClr val="bg2"/>
                </a:solidFill>
                <a:latin typeface="Century Gothic" panose="020B0502020202020204" pitchFamily="34" charset="0"/>
                <a:ea typeface="+mj-ea"/>
                <a:cs typeface="+mj-cs"/>
              </a:rPr>
            </a:br>
            <a:r>
              <a:rPr lang="it-IT" sz="4400" dirty="0" smtClean="0">
                <a:solidFill>
                  <a:schemeClr val="bg2"/>
                </a:solidFill>
                <a:latin typeface="Century Gothic" panose="020B0502020202020204" pitchFamily="34" charset="0"/>
                <a:ea typeface="+mj-ea"/>
                <a:cs typeface="+mj-cs"/>
              </a:rPr>
              <a:t>  MAN IN THE </a:t>
            </a:r>
            <a:r>
              <a:rPr lang="it-IT" sz="4400" dirty="0" err="1" smtClean="0">
                <a:solidFill>
                  <a:schemeClr val="bg2"/>
                </a:solidFill>
                <a:latin typeface="Century Gothic" panose="020B0502020202020204" pitchFamily="34" charset="0"/>
                <a:ea typeface="+mj-ea"/>
                <a:cs typeface="+mj-cs"/>
              </a:rPr>
              <a:t>PAST…</a:t>
            </a:r>
            <a:endParaRPr lang="it-IT" sz="4400" dirty="0" smtClean="0">
              <a:solidFill>
                <a:schemeClr val="bg2"/>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xmlns="" val="8178064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Immagine che contiene esterni, terra, cielo, aeroplano&#10;&#10;Descrizione generata con affidabilità molto elevata">
            <a:extLst>
              <a:ext uri="{FF2B5EF4-FFF2-40B4-BE49-F238E27FC236}">
                <a16:creationId xmlns:a16="http://schemas.microsoft.com/office/drawing/2014/main" xmlns="" id="{6DA2D63B-2B84-4D32-9558-3CDF992CE4F5}"/>
              </a:ext>
            </a:extLst>
          </p:cNvPr>
          <p:cNvPicPr>
            <a:picLocks noChangeAspect="1"/>
          </p:cNvPicPr>
          <p:nvPr/>
        </p:nvPicPr>
        <p:blipFill>
          <a:blip r:embed="rId2"/>
          <a:stretch>
            <a:fillRect/>
          </a:stretch>
        </p:blipFill>
        <p:spPr>
          <a:xfrm>
            <a:off x="7701009" y="4267551"/>
            <a:ext cx="2743200" cy="1536192"/>
          </a:xfrm>
          <a:prstGeom prst="rect">
            <a:avLst/>
          </a:prstGeom>
        </p:spPr>
      </p:pic>
      <p:sp>
        <p:nvSpPr>
          <p:cNvPr id="4" name="CasellaDiTesto 3">
            <a:extLst>
              <a:ext uri="{FF2B5EF4-FFF2-40B4-BE49-F238E27FC236}">
                <a16:creationId xmlns:a16="http://schemas.microsoft.com/office/drawing/2014/main" xmlns="" id="{31B8693E-F7CE-4BEF-B036-A9A5F70EEBFD}"/>
              </a:ext>
            </a:extLst>
          </p:cNvPr>
          <p:cNvSpPr txBox="1"/>
          <p:nvPr/>
        </p:nvSpPr>
        <p:spPr>
          <a:xfrm>
            <a:off x="1515291" y="2776268"/>
            <a:ext cx="7563395" cy="304698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9600" b="1" dirty="0" smtClean="0">
                <a:solidFill>
                  <a:srgbClr val="FFFF00"/>
                </a:solidFill>
                <a:latin typeface="Century Gothic" panose="020B0502020202020204" pitchFamily="34" charset="0"/>
                <a:cs typeface="DaunPenh"/>
              </a:rPr>
              <a:t>L’aeroplano</a:t>
            </a:r>
          </a:p>
          <a:p>
            <a:r>
              <a:rPr lang="it-IT" sz="9600" b="1" dirty="0" smtClean="0">
                <a:solidFill>
                  <a:srgbClr val="FFFF00"/>
                </a:solidFill>
                <a:latin typeface="Century Gothic" panose="020B0502020202020204" pitchFamily="34" charset="0"/>
                <a:cs typeface="DaunPenh"/>
              </a:rPr>
              <a:t>The </a:t>
            </a:r>
            <a:r>
              <a:rPr lang="it-IT" sz="9600" b="1" dirty="0" err="1" smtClean="0">
                <a:solidFill>
                  <a:srgbClr val="FFFF00"/>
                </a:solidFill>
                <a:latin typeface="Century Gothic" panose="020B0502020202020204" pitchFamily="34" charset="0"/>
                <a:cs typeface="DaunPenh"/>
              </a:rPr>
              <a:t>plane</a:t>
            </a:r>
            <a:endParaRPr lang="it-IT" sz="9600" b="1" dirty="0">
              <a:solidFill>
                <a:srgbClr val="FFFF00"/>
              </a:solidFill>
              <a:latin typeface="Century Gothic" panose="020B0502020202020204" pitchFamily="34" charset="0"/>
              <a:cs typeface="DaunPenh"/>
            </a:endParaRPr>
          </a:p>
        </p:txBody>
      </p:sp>
      <p:pic>
        <p:nvPicPr>
          <p:cNvPr id="7" name="Immagine 7" descr="Immagine che contiene esterni, aeroplano, erba, cielo&#10;&#10;Descrizione generata con affidabilità molto elevata">
            <a:extLst>
              <a:ext uri="{FF2B5EF4-FFF2-40B4-BE49-F238E27FC236}">
                <a16:creationId xmlns:a16="http://schemas.microsoft.com/office/drawing/2014/main" xmlns="" id="{8CCBEA51-7885-4EEA-9E4C-F9D38D22DA64}"/>
              </a:ext>
            </a:extLst>
          </p:cNvPr>
          <p:cNvPicPr>
            <a:picLocks noChangeAspect="1"/>
          </p:cNvPicPr>
          <p:nvPr/>
        </p:nvPicPr>
        <p:blipFill>
          <a:blip r:embed="rId3"/>
          <a:stretch>
            <a:fillRect/>
          </a:stretch>
        </p:blipFill>
        <p:spPr>
          <a:xfrm>
            <a:off x="1679275" y="1059295"/>
            <a:ext cx="2743200" cy="1820487"/>
          </a:xfrm>
          <a:prstGeom prst="rect">
            <a:avLst/>
          </a:prstGeom>
        </p:spPr>
      </p:pic>
    </p:spTree>
    <p:extLst>
      <p:ext uri="{BB962C8B-B14F-4D97-AF65-F5344CB8AC3E}">
        <p14:creationId xmlns:p14="http://schemas.microsoft.com/office/powerpoint/2010/main" xmlns="" val="17282611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8BFF439F-A078-47F9-AB46-9BFBD0DB475F}"/>
              </a:ext>
            </a:extLst>
          </p:cNvPr>
          <p:cNvSpPr txBox="1"/>
          <p:nvPr/>
        </p:nvSpPr>
        <p:spPr>
          <a:xfrm>
            <a:off x="330678" y="2788488"/>
            <a:ext cx="9928285" cy="403187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cs typeface="Arial"/>
              </a:rPr>
              <a:t>Il Flyer</a:t>
            </a:r>
            <a:r>
              <a:rPr lang="en-US" sz="1600" dirty="0">
                <a:cs typeface="Arial"/>
              </a:rPr>
              <a:t>, </a:t>
            </a:r>
            <a:r>
              <a:rPr lang="en-US" sz="1600" dirty="0" err="1">
                <a:cs typeface="Arial"/>
              </a:rPr>
              <a:t>il</a:t>
            </a:r>
            <a:r>
              <a:rPr lang="en-US" sz="1600" dirty="0">
                <a:cs typeface="Arial"/>
              </a:rPr>
              <a:t> primo </a:t>
            </a:r>
            <a:r>
              <a:rPr lang="en-US" sz="1600" dirty="0" err="1">
                <a:cs typeface="Arial"/>
              </a:rPr>
              <a:t>aeroplano</a:t>
            </a:r>
            <a:r>
              <a:rPr lang="en-US" sz="1600" dirty="0">
                <a:cs typeface="Arial"/>
              </a:rPr>
              <a:t> </a:t>
            </a:r>
            <a:r>
              <a:rPr lang="en-US" sz="1600" dirty="0" err="1">
                <a:cs typeface="Arial"/>
              </a:rPr>
              <a:t>propriamente</a:t>
            </a:r>
            <a:r>
              <a:rPr lang="en-US" sz="1600" dirty="0">
                <a:cs typeface="Arial"/>
              </a:rPr>
              <a:t> </a:t>
            </a:r>
            <a:r>
              <a:rPr lang="en-US" sz="1600" dirty="0" err="1">
                <a:cs typeface="Arial"/>
              </a:rPr>
              <a:t>detto</a:t>
            </a:r>
            <a:r>
              <a:rPr lang="en-US" sz="1600" dirty="0">
                <a:cs typeface="Arial"/>
              </a:rPr>
              <a:t>, vide la luce </a:t>
            </a:r>
            <a:r>
              <a:rPr lang="en-US" sz="1600" dirty="0" err="1">
                <a:cs typeface="Arial"/>
              </a:rPr>
              <a:t>nel</a:t>
            </a:r>
            <a:r>
              <a:rPr lang="en-US" sz="1600" dirty="0">
                <a:cs typeface="Arial"/>
              </a:rPr>
              <a:t> </a:t>
            </a:r>
            <a:r>
              <a:rPr lang="en-US" sz="1600" dirty="0" smtClean="0">
                <a:cs typeface="Arial"/>
              </a:rPr>
              <a:t>1903 </a:t>
            </a:r>
            <a:r>
              <a:rPr lang="en-US" sz="1600" dirty="0" err="1">
                <a:cs typeface="Arial"/>
              </a:rPr>
              <a:t>quando</a:t>
            </a:r>
            <a:r>
              <a:rPr lang="en-US" sz="1600" dirty="0">
                <a:cs typeface="Arial"/>
              </a:rPr>
              <a:t> </a:t>
            </a:r>
            <a:r>
              <a:rPr lang="en-US" sz="1600" dirty="0" err="1">
                <a:cs typeface="Arial"/>
              </a:rPr>
              <a:t>i</a:t>
            </a:r>
            <a:r>
              <a:rPr lang="en-US" sz="1600" dirty="0">
                <a:cs typeface="Arial"/>
              </a:rPr>
              <a:t> </a:t>
            </a:r>
            <a:r>
              <a:rPr lang="en-US" sz="1600" dirty="0" err="1">
                <a:cs typeface="Arial"/>
              </a:rPr>
              <a:t>fratelli</a:t>
            </a:r>
            <a:r>
              <a:rPr lang="en-US" sz="1600" dirty="0">
                <a:cs typeface="Arial"/>
              </a:rPr>
              <a:t> Wright </a:t>
            </a:r>
            <a:r>
              <a:rPr lang="en-US" sz="1600" dirty="0" err="1">
                <a:cs typeface="Arial"/>
              </a:rPr>
              <a:t>riuscirono</a:t>
            </a:r>
            <a:r>
              <a:rPr lang="en-US" sz="1600" dirty="0">
                <a:cs typeface="Arial"/>
              </a:rPr>
              <a:t> a far </a:t>
            </a:r>
            <a:r>
              <a:rPr lang="en-US" sz="1600" dirty="0" err="1">
                <a:cs typeface="Arial"/>
              </a:rPr>
              <a:t>spiccare</a:t>
            </a:r>
            <a:r>
              <a:rPr lang="en-US" sz="1600" dirty="0">
                <a:cs typeface="Arial"/>
              </a:rPr>
              <a:t> </a:t>
            </a:r>
            <a:r>
              <a:rPr lang="en-US" sz="1600" dirty="0" err="1">
                <a:cs typeface="Arial"/>
              </a:rPr>
              <a:t>il</a:t>
            </a:r>
            <a:r>
              <a:rPr lang="en-US" sz="1600" dirty="0">
                <a:cs typeface="Arial"/>
              </a:rPr>
              <a:t> </a:t>
            </a:r>
            <a:r>
              <a:rPr lang="en-US" sz="1600" dirty="0" err="1">
                <a:cs typeface="Arial"/>
              </a:rPr>
              <a:t>volo</a:t>
            </a:r>
            <a:r>
              <a:rPr lang="en-US" sz="1600" dirty="0">
                <a:cs typeface="Arial"/>
              </a:rPr>
              <a:t> ad una </a:t>
            </a:r>
            <a:r>
              <a:rPr lang="en-US" sz="1600" dirty="0" err="1">
                <a:cs typeface="Arial"/>
              </a:rPr>
              <a:t>sorta</a:t>
            </a:r>
            <a:r>
              <a:rPr lang="en-US" sz="1600" dirty="0">
                <a:cs typeface="Arial"/>
              </a:rPr>
              <a:t> di </a:t>
            </a:r>
            <a:r>
              <a:rPr lang="en-US" sz="1600" dirty="0" err="1">
                <a:cs typeface="Arial"/>
              </a:rPr>
              <a:t>aliante</a:t>
            </a:r>
            <a:r>
              <a:rPr lang="en-US" sz="1600" dirty="0">
                <a:cs typeface="Arial"/>
              </a:rPr>
              <a:t> </a:t>
            </a:r>
            <a:r>
              <a:rPr lang="en-US" sz="1600" dirty="0" err="1">
                <a:cs typeface="Arial"/>
              </a:rPr>
              <a:t>dotato</a:t>
            </a:r>
            <a:r>
              <a:rPr lang="en-US" sz="1600" dirty="0">
                <a:cs typeface="Arial"/>
              </a:rPr>
              <a:t> di un </a:t>
            </a:r>
            <a:r>
              <a:rPr lang="en-US" sz="1600" dirty="0" err="1">
                <a:cs typeface="Arial"/>
              </a:rPr>
              <a:t>motore</a:t>
            </a:r>
            <a:r>
              <a:rPr lang="en-US" sz="1600" dirty="0">
                <a:cs typeface="Arial"/>
              </a:rPr>
              <a:t> da 16 </a:t>
            </a:r>
            <a:r>
              <a:rPr lang="en-US" sz="1600" dirty="0" err="1">
                <a:cs typeface="Arial"/>
              </a:rPr>
              <a:t>cavalli</a:t>
            </a:r>
            <a:r>
              <a:rPr lang="en-US" sz="1600" dirty="0">
                <a:cs typeface="Arial"/>
              </a:rPr>
              <a:t> a Kill Devil Hill </a:t>
            </a:r>
            <a:r>
              <a:rPr lang="en-US" sz="1600" dirty="0" err="1">
                <a:cs typeface="Arial"/>
              </a:rPr>
              <a:t>presso</a:t>
            </a:r>
            <a:r>
              <a:rPr lang="en-US" sz="1600" dirty="0">
                <a:cs typeface="Arial"/>
              </a:rPr>
              <a:t> Kitty Hawk in Carolina del </a:t>
            </a:r>
            <a:r>
              <a:rPr lang="en-US" sz="1600" dirty="0" smtClean="0">
                <a:cs typeface="Arial"/>
              </a:rPr>
              <a:t>Nord. </a:t>
            </a:r>
            <a:r>
              <a:rPr lang="en-US" sz="1600" dirty="0" err="1">
                <a:cs typeface="Arial"/>
              </a:rPr>
              <a:t>Questo</a:t>
            </a:r>
            <a:r>
              <a:rPr lang="en-US" sz="1600" dirty="0">
                <a:cs typeface="Arial"/>
              </a:rPr>
              <a:t> primo </a:t>
            </a:r>
            <a:r>
              <a:rPr lang="en-US" sz="1600" dirty="0" err="1">
                <a:cs typeface="Arial"/>
              </a:rPr>
              <a:t>volo</a:t>
            </a:r>
            <a:r>
              <a:rPr lang="en-US" sz="1600" dirty="0">
                <a:cs typeface="Arial"/>
              </a:rPr>
              <a:t> </a:t>
            </a:r>
            <a:r>
              <a:rPr lang="en-US" sz="1600" dirty="0" err="1">
                <a:cs typeface="Arial"/>
              </a:rPr>
              <a:t>durò</a:t>
            </a:r>
            <a:r>
              <a:rPr lang="en-US" sz="1600" dirty="0">
                <a:cs typeface="Arial"/>
              </a:rPr>
              <a:t> 12 secondi, </a:t>
            </a:r>
            <a:r>
              <a:rPr lang="en-US" sz="1600" dirty="0" err="1">
                <a:cs typeface="Arial"/>
              </a:rPr>
              <a:t>arrivando</a:t>
            </a:r>
            <a:r>
              <a:rPr lang="en-US" sz="1600" dirty="0">
                <a:cs typeface="Arial"/>
              </a:rPr>
              <a:t> ad </a:t>
            </a:r>
            <a:r>
              <a:rPr lang="en-US" sz="1600" dirty="0" err="1">
                <a:cs typeface="Arial"/>
              </a:rPr>
              <a:t>un'altezza</a:t>
            </a:r>
            <a:r>
              <a:rPr lang="en-US" sz="1600" dirty="0">
                <a:cs typeface="Arial"/>
              </a:rPr>
              <a:t> di circa 120 </a:t>
            </a:r>
            <a:r>
              <a:rPr lang="en-US" sz="1600" dirty="0" err="1">
                <a:cs typeface="Arial"/>
              </a:rPr>
              <a:t>piedi</a:t>
            </a:r>
            <a:r>
              <a:rPr lang="en-US" sz="1600" dirty="0">
                <a:cs typeface="Arial"/>
              </a:rPr>
              <a:t> (40 </a:t>
            </a:r>
            <a:r>
              <a:rPr lang="en-US" sz="1600" dirty="0" err="1">
                <a:cs typeface="Arial"/>
              </a:rPr>
              <a:t>metri</a:t>
            </a:r>
            <a:r>
              <a:rPr lang="en-US" sz="1600" dirty="0">
                <a:cs typeface="Arial"/>
              </a:rPr>
              <a:t>), fu </a:t>
            </a:r>
            <a:r>
              <a:rPr lang="en-US" sz="1600" dirty="0" err="1">
                <a:cs typeface="Arial"/>
              </a:rPr>
              <a:t>poco</a:t>
            </a:r>
            <a:r>
              <a:rPr lang="en-US" sz="1600" dirty="0">
                <a:cs typeface="Arial"/>
              </a:rPr>
              <a:t> </a:t>
            </a:r>
            <a:r>
              <a:rPr lang="en-US" sz="1600" dirty="0" err="1">
                <a:cs typeface="Arial"/>
              </a:rPr>
              <a:t>più</a:t>
            </a:r>
            <a:r>
              <a:rPr lang="en-US" sz="1600" dirty="0">
                <a:cs typeface="Arial"/>
              </a:rPr>
              <a:t> </a:t>
            </a:r>
            <a:r>
              <a:rPr lang="en-US" sz="1600" dirty="0" err="1">
                <a:cs typeface="Arial"/>
              </a:rPr>
              <a:t>che</a:t>
            </a:r>
            <a:r>
              <a:rPr lang="en-US" sz="1600" dirty="0">
                <a:cs typeface="Arial"/>
              </a:rPr>
              <a:t> un </a:t>
            </a:r>
            <a:r>
              <a:rPr lang="en-US" sz="1600" dirty="0" err="1" smtClean="0">
                <a:cs typeface="Arial"/>
              </a:rPr>
              <a:t>balzo</a:t>
            </a:r>
            <a:r>
              <a:rPr lang="en-US" sz="1600" dirty="0" smtClean="0">
                <a:cs typeface="Arial"/>
              </a:rPr>
              <a:t>.</a:t>
            </a:r>
          </a:p>
          <a:p>
            <a:r>
              <a:rPr lang="en-US" sz="1600" b="1" dirty="0" smtClean="0">
                <a:solidFill>
                  <a:srgbClr val="FFC000"/>
                </a:solidFill>
                <a:cs typeface="Arial"/>
              </a:rPr>
              <a:t>The Flyer, the first true airplane, came into existence in 1903 when the Wright brothers managed to make a glider take flight with a 16 horsepower engine at Kill Devil Hill near Kitty Hawk in North Carolina</a:t>
            </a:r>
            <a:r>
              <a:rPr lang="en-US" sz="1600" b="1" dirty="0" smtClean="0">
                <a:solidFill>
                  <a:srgbClr val="FFC000"/>
                </a:solidFill>
                <a:cs typeface="Arial"/>
              </a:rPr>
              <a:t>.</a:t>
            </a:r>
            <a:endParaRPr lang="en-US" sz="1600" dirty="0">
              <a:cs typeface="Arial"/>
            </a:endParaRPr>
          </a:p>
          <a:p>
            <a:r>
              <a:rPr lang="en-US" sz="1600" b="1" dirty="0" smtClean="0">
                <a:cs typeface="Arial"/>
              </a:rPr>
              <a:t>Alberto </a:t>
            </a:r>
            <a:r>
              <a:rPr lang="en-US" sz="1600" b="1" dirty="0">
                <a:cs typeface="Arial"/>
              </a:rPr>
              <a:t>Santos-Dumont</a:t>
            </a:r>
            <a:r>
              <a:rPr lang="en-US" sz="1600" dirty="0">
                <a:cs typeface="Arial"/>
              </a:rPr>
              <a:t> </a:t>
            </a:r>
            <a:r>
              <a:rPr lang="en-US" sz="1600" dirty="0" err="1">
                <a:cs typeface="Arial"/>
              </a:rPr>
              <a:t>fu</a:t>
            </a:r>
            <a:r>
              <a:rPr lang="en-US" sz="1600" dirty="0">
                <a:cs typeface="Arial"/>
              </a:rPr>
              <a:t> un </a:t>
            </a:r>
            <a:r>
              <a:rPr lang="en-US" sz="1600" dirty="0" err="1">
                <a:cs typeface="Arial"/>
              </a:rPr>
              <a:t>ingegnere</a:t>
            </a:r>
            <a:r>
              <a:rPr lang="en-US" sz="1600" dirty="0">
                <a:cs typeface="Arial"/>
              </a:rPr>
              <a:t> </a:t>
            </a:r>
            <a:r>
              <a:rPr lang="en-US" sz="1600" dirty="0" err="1">
                <a:cs typeface="Arial"/>
              </a:rPr>
              <a:t>brasiliano</a:t>
            </a:r>
            <a:r>
              <a:rPr lang="en-US" sz="1600" dirty="0">
                <a:cs typeface="Arial"/>
              </a:rPr>
              <a:t> </a:t>
            </a:r>
            <a:r>
              <a:rPr lang="en-US" sz="1600" dirty="0" smtClean="0">
                <a:cs typeface="Arial"/>
              </a:rPr>
              <a:t>e </a:t>
            </a:r>
            <a:r>
              <a:rPr lang="en-US" sz="1600" dirty="0" err="1">
                <a:cs typeface="Arial"/>
              </a:rPr>
              <a:t>pioniere</a:t>
            </a:r>
            <a:r>
              <a:rPr lang="en-US" sz="1600" dirty="0">
                <a:cs typeface="Arial"/>
              </a:rPr>
              <a:t> </a:t>
            </a:r>
            <a:r>
              <a:rPr lang="en-US" sz="1600" dirty="0" err="1">
                <a:cs typeface="Arial"/>
              </a:rPr>
              <a:t>dell'aviazione</a:t>
            </a:r>
            <a:r>
              <a:rPr lang="en-US" sz="1600" dirty="0">
                <a:cs typeface="Arial"/>
              </a:rPr>
              <a:t>. </a:t>
            </a:r>
            <a:r>
              <a:rPr lang="en-US" sz="1600" b="1" dirty="0" err="1">
                <a:cs typeface="Arial"/>
              </a:rPr>
              <a:t>Progettista</a:t>
            </a:r>
            <a:r>
              <a:rPr lang="en-US" sz="1600" b="1" dirty="0">
                <a:cs typeface="Arial"/>
              </a:rPr>
              <a:t> di </a:t>
            </a:r>
            <a:r>
              <a:rPr lang="en-US" sz="1600" b="1" dirty="0" err="1">
                <a:cs typeface="Arial"/>
              </a:rPr>
              <a:t>dirigibili</a:t>
            </a:r>
            <a:r>
              <a:rPr lang="en-US" sz="1600" b="1" dirty="0">
                <a:cs typeface="Arial"/>
              </a:rPr>
              <a:t> ed </a:t>
            </a:r>
            <a:r>
              <a:rPr lang="en-US" sz="1600" b="1" dirty="0" err="1">
                <a:cs typeface="Arial"/>
              </a:rPr>
              <a:t>aeroplani</a:t>
            </a:r>
            <a:r>
              <a:rPr lang="en-US" sz="1600" b="1" dirty="0">
                <a:cs typeface="Arial"/>
              </a:rPr>
              <a:t>, è </a:t>
            </a:r>
            <a:r>
              <a:rPr lang="en-US" sz="1600" b="1" dirty="0" err="1">
                <a:cs typeface="Arial"/>
              </a:rPr>
              <a:t>talvolta</a:t>
            </a:r>
            <a:r>
              <a:rPr lang="en-US" sz="1600" b="1" dirty="0">
                <a:cs typeface="Arial"/>
              </a:rPr>
              <a:t> </a:t>
            </a:r>
            <a:r>
              <a:rPr lang="en-US" sz="1600" b="1" dirty="0" err="1">
                <a:cs typeface="Arial"/>
              </a:rPr>
              <a:t>considerato</a:t>
            </a:r>
            <a:r>
              <a:rPr lang="en-US" sz="1600" b="1" dirty="0">
                <a:cs typeface="Arial"/>
              </a:rPr>
              <a:t> </a:t>
            </a:r>
            <a:r>
              <a:rPr lang="en-US" sz="1600" b="1" dirty="0" err="1">
                <a:cs typeface="Arial"/>
              </a:rPr>
              <a:t>il</a:t>
            </a:r>
            <a:r>
              <a:rPr lang="en-US" sz="1600" b="1" dirty="0">
                <a:cs typeface="Arial"/>
              </a:rPr>
              <a:t> padre di </a:t>
            </a:r>
            <a:r>
              <a:rPr lang="en-US" sz="1600" b="1" dirty="0" err="1">
                <a:cs typeface="Arial"/>
              </a:rPr>
              <a:t>entrambe</a:t>
            </a:r>
            <a:r>
              <a:rPr lang="en-US" sz="1600" b="1" dirty="0">
                <a:cs typeface="Arial"/>
              </a:rPr>
              <a:t> le </a:t>
            </a:r>
            <a:r>
              <a:rPr lang="en-US" sz="1600" b="1" dirty="0" err="1">
                <a:cs typeface="Arial"/>
              </a:rPr>
              <a:t>macchine</a:t>
            </a:r>
            <a:r>
              <a:rPr lang="en-US" sz="1600" b="1" dirty="0">
                <a:cs typeface="Arial"/>
              </a:rPr>
              <a:t> </a:t>
            </a:r>
            <a:r>
              <a:rPr lang="en-US" sz="1600" b="1" dirty="0" err="1">
                <a:cs typeface="Arial"/>
              </a:rPr>
              <a:t>volanti</a:t>
            </a:r>
            <a:r>
              <a:rPr lang="en-US" sz="1600" dirty="0">
                <a:cs typeface="Arial"/>
              </a:rPr>
              <a:t>, in </a:t>
            </a:r>
            <a:r>
              <a:rPr lang="en-US" sz="1600" dirty="0" err="1">
                <a:cs typeface="Arial"/>
              </a:rPr>
              <a:t>quanto</a:t>
            </a:r>
            <a:r>
              <a:rPr lang="en-US" sz="1600" dirty="0">
                <a:cs typeface="Arial"/>
              </a:rPr>
              <a:t> </a:t>
            </a:r>
            <a:r>
              <a:rPr lang="en-US" sz="1600" dirty="0" err="1">
                <a:cs typeface="Arial"/>
              </a:rPr>
              <a:t>i</a:t>
            </a:r>
            <a:r>
              <a:rPr lang="en-US" sz="1600" dirty="0">
                <a:cs typeface="Arial"/>
              </a:rPr>
              <a:t> </a:t>
            </a:r>
            <a:r>
              <a:rPr lang="en-US" sz="1600" dirty="0" err="1">
                <a:cs typeface="Arial"/>
              </a:rPr>
              <a:t>suoi</a:t>
            </a:r>
            <a:r>
              <a:rPr lang="en-US" sz="1600" dirty="0">
                <a:cs typeface="Arial"/>
              </a:rPr>
              <a:t> </a:t>
            </a:r>
            <a:r>
              <a:rPr lang="en-US" sz="1600" dirty="0" err="1">
                <a:cs typeface="Arial"/>
              </a:rPr>
              <a:t>primi</a:t>
            </a:r>
            <a:r>
              <a:rPr lang="en-US" sz="1600" dirty="0">
                <a:cs typeface="Arial"/>
              </a:rPr>
              <a:t> </a:t>
            </a:r>
            <a:r>
              <a:rPr lang="en-US" sz="1600" dirty="0" err="1">
                <a:cs typeface="Arial"/>
              </a:rPr>
              <a:t>voli</a:t>
            </a:r>
            <a:r>
              <a:rPr lang="en-US" sz="1600" dirty="0">
                <a:cs typeface="Arial"/>
              </a:rPr>
              <a:t> </a:t>
            </a:r>
            <a:r>
              <a:rPr lang="en-US" sz="1600" dirty="0" err="1">
                <a:cs typeface="Arial"/>
              </a:rPr>
              <a:t>furono</a:t>
            </a:r>
            <a:r>
              <a:rPr lang="en-US" sz="1600" dirty="0">
                <a:cs typeface="Arial"/>
              </a:rPr>
              <a:t> </a:t>
            </a:r>
            <a:r>
              <a:rPr lang="en-US" sz="1600" dirty="0" err="1">
                <a:cs typeface="Arial"/>
              </a:rPr>
              <a:t>i</a:t>
            </a:r>
            <a:r>
              <a:rPr lang="en-US" sz="1600" dirty="0">
                <a:cs typeface="Arial"/>
              </a:rPr>
              <a:t> </a:t>
            </a:r>
            <a:r>
              <a:rPr lang="en-US" sz="1600" dirty="0" err="1">
                <a:cs typeface="Arial"/>
              </a:rPr>
              <a:t>primi</a:t>
            </a:r>
            <a:r>
              <a:rPr lang="en-US" sz="1600" dirty="0">
                <a:cs typeface="Arial"/>
              </a:rPr>
              <a:t> a </a:t>
            </a:r>
            <a:r>
              <a:rPr lang="en-US" sz="1600" dirty="0" err="1">
                <a:cs typeface="Arial"/>
              </a:rPr>
              <a:t>svolgersi</a:t>
            </a:r>
            <a:r>
              <a:rPr lang="en-US" sz="1600" dirty="0">
                <a:cs typeface="Arial"/>
              </a:rPr>
              <a:t> </a:t>
            </a:r>
            <a:r>
              <a:rPr lang="en-US" sz="1600" dirty="0" err="1">
                <a:cs typeface="Arial"/>
              </a:rPr>
              <a:t>su</a:t>
            </a:r>
            <a:r>
              <a:rPr lang="en-US" sz="1600" dirty="0">
                <a:cs typeface="Arial"/>
              </a:rPr>
              <a:t> </a:t>
            </a:r>
            <a:r>
              <a:rPr lang="en-US" sz="1600" dirty="0" err="1">
                <a:cs typeface="Arial"/>
              </a:rPr>
              <a:t>circuiti</a:t>
            </a:r>
            <a:r>
              <a:rPr lang="en-US" sz="1600" dirty="0">
                <a:cs typeface="Arial"/>
              </a:rPr>
              <a:t> </a:t>
            </a:r>
            <a:r>
              <a:rPr lang="en-US" sz="1600" dirty="0" err="1">
                <a:cs typeface="Arial"/>
              </a:rPr>
              <a:t>chiusi</a:t>
            </a:r>
            <a:r>
              <a:rPr lang="en-US" sz="1600" dirty="0">
                <a:cs typeface="Arial"/>
              </a:rPr>
              <a:t> in </a:t>
            </a:r>
            <a:r>
              <a:rPr lang="en-US" sz="1600" dirty="0" err="1">
                <a:cs typeface="Arial"/>
              </a:rPr>
              <a:t>presenza</a:t>
            </a:r>
            <a:r>
              <a:rPr lang="en-US" sz="1600" dirty="0">
                <a:cs typeface="Arial"/>
              </a:rPr>
              <a:t> di </a:t>
            </a:r>
            <a:r>
              <a:rPr lang="en-US" sz="1600" dirty="0" err="1">
                <a:cs typeface="Arial"/>
              </a:rPr>
              <a:t>ampio</a:t>
            </a:r>
            <a:r>
              <a:rPr lang="en-US" sz="1600" dirty="0">
                <a:cs typeface="Arial"/>
              </a:rPr>
              <a:t> </a:t>
            </a:r>
            <a:r>
              <a:rPr lang="en-US" sz="1600" dirty="0" err="1">
                <a:cs typeface="Arial"/>
              </a:rPr>
              <a:t>pubblico</a:t>
            </a:r>
            <a:r>
              <a:rPr lang="en-US" sz="1600" dirty="0">
                <a:cs typeface="Arial"/>
              </a:rPr>
              <a:t>. In </a:t>
            </a:r>
            <a:r>
              <a:rPr lang="en-US" sz="1600" dirty="0" err="1">
                <a:cs typeface="Arial"/>
              </a:rPr>
              <a:t>particolare</a:t>
            </a:r>
            <a:r>
              <a:rPr lang="en-US" sz="1600" dirty="0">
                <a:cs typeface="Arial"/>
              </a:rPr>
              <a:t>, </a:t>
            </a:r>
            <a:r>
              <a:rPr lang="en-US" sz="1600" dirty="0" err="1">
                <a:cs typeface="Arial"/>
              </a:rPr>
              <a:t>il</a:t>
            </a:r>
            <a:r>
              <a:rPr lang="en-US" sz="1600" dirty="0">
                <a:cs typeface="Arial"/>
              </a:rPr>
              <a:t> </a:t>
            </a:r>
            <a:r>
              <a:rPr lang="en-US" sz="1600" dirty="0" err="1">
                <a:cs typeface="Arial"/>
              </a:rPr>
              <a:t>volo</a:t>
            </a:r>
            <a:r>
              <a:rPr lang="en-US" sz="1600" dirty="0">
                <a:cs typeface="Arial"/>
              </a:rPr>
              <a:t> del 14 bis del 12 </a:t>
            </a:r>
            <a:r>
              <a:rPr lang="en-US" sz="1600" dirty="0" err="1">
                <a:cs typeface="Arial"/>
              </a:rPr>
              <a:t>novembre</a:t>
            </a:r>
            <a:r>
              <a:rPr lang="en-US" sz="1600" dirty="0">
                <a:cs typeface="Arial"/>
              </a:rPr>
              <a:t> </a:t>
            </a:r>
            <a:r>
              <a:rPr lang="en-US" sz="1600" dirty="0" smtClean="0">
                <a:cs typeface="Arial"/>
              </a:rPr>
              <a:t>1906, a </a:t>
            </a:r>
            <a:r>
              <a:rPr lang="en-US" sz="1600" dirty="0">
                <a:cs typeface="Arial"/>
              </a:rPr>
              <a:t>differenza dei primi Wright catapultati, è considerata la prima dimostrazione pubblica di un aeroplano. Proprio per il decollo autopropellente Santos Dumont è ritenuto da una parte della comunità scientifica e aeronautica, principalmente nel suo paese di origine, come il </a:t>
            </a:r>
            <a:r>
              <a:rPr lang="en-US" sz="1600" i="1" dirty="0">
                <a:cs typeface="Arial"/>
              </a:rPr>
              <a:t>p</a:t>
            </a:r>
            <a:r>
              <a:rPr lang="en-US" sz="1600" i="1" dirty="0" smtClean="0">
                <a:cs typeface="Arial"/>
              </a:rPr>
              <a:t>adre </a:t>
            </a:r>
            <a:r>
              <a:rPr lang="en-US" sz="1600" i="1" dirty="0" err="1" smtClean="0">
                <a:cs typeface="Arial"/>
              </a:rPr>
              <a:t>dell‘aviazione</a:t>
            </a:r>
            <a:r>
              <a:rPr lang="en-US" sz="1600" dirty="0">
                <a:cs typeface="Arial"/>
              </a:rPr>
              <a:t>. </a:t>
            </a:r>
            <a:endParaRPr lang="en-US" sz="1600" dirty="0" smtClean="0">
              <a:cs typeface="Arial"/>
            </a:endParaRPr>
          </a:p>
          <a:p>
            <a:r>
              <a:rPr lang="en-US" sz="1600" dirty="0" smtClean="0">
                <a:cs typeface="Arial"/>
              </a:rPr>
              <a:t>Il </a:t>
            </a:r>
            <a:r>
              <a:rPr lang="en-US" sz="1600" dirty="0">
                <a:cs typeface="Arial"/>
              </a:rPr>
              <a:t>primo aereo italiano fu </a:t>
            </a:r>
            <a:r>
              <a:rPr lang="en-US" sz="1600" dirty="0" err="1" smtClean="0">
                <a:cs typeface="Arial"/>
              </a:rPr>
              <a:t>invece</a:t>
            </a:r>
            <a:r>
              <a:rPr lang="en-US" sz="1600" dirty="0" smtClean="0">
                <a:cs typeface="Arial"/>
              </a:rPr>
              <a:t> </a:t>
            </a:r>
            <a:r>
              <a:rPr lang="en-US" sz="1600" dirty="0" err="1" smtClean="0">
                <a:cs typeface="Arial"/>
              </a:rPr>
              <a:t>costruito</a:t>
            </a:r>
            <a:r>
              <a:rPr lang="en-US" sz="1600" dirty="0" smtClean="0">
                <a:cs typeface="Arial"/>
              </a:rPr>
              <a:t> </a:t>
            </a:r>
            <a:r>
              <a:rPr lang="en-US" sz="1600" dirty="0">
                <a:cs typeface="Arial"/>
              </a:rPr>
              <a:t>da Aristide Faccioli nel 1908</a:t>
            </a:r>
            <a:r>
              <a:rPr lang="en-US" sz="1600" dirty="0" smtClean="0">
                <a:cs typeface="Arial"/>
              </a:rPr>
              <a:t>. </a:t>
            </a:r>
            <a:endParaRPr lang="en-US" sz="1600" dirty="0" smtClean="0">
              <a:cs typeface="Arial"/>
            </a:endParaRPr>
          </a:p>
          <a:p>
            <a:r>
              <a:rPr lang="en-US" sz="1600" b="1" dirty="0" smtClean="0">
                <a:solidFill>
                  <a:srgbClr val="FFC000"/>
                </a:solidFill>
                <a:cs typeface="Arial"/>
              </a:rPr>
              <a:t>The </a:t>
            </a:r>
            <a:r>
              <a:rPr lang="en-US" sz="1600" b="1" dirty="0" smtClean="0">
                <a:solidFill>
                  <a:srgbClr val="FFC000"/>
                </a:solidFill>
                <a:cs typeface="Arial"/>
              </a:rPr>
              <a:t>first Italian plane was instead built by Aristide </a:t>
            </a:r>
            <a:r>
              <a:rPr lang="en-US" sz="1600" b="1" dirty="0" err="1" smtClean="0">
                <a:solidFill>
                  <a:srgbClr val="FFC000"/>
                </a:solidFill>
                <a:cs typeface="Arial"/>
              </a:rPr>
              <a:t>Faccioli</a:t>
            </a:r>
            <a:r>
              <a:rPr lang="en-US" sz="1600" b="1" dirty="0" smtClean="0">
                <a:solidFill>
                  <a:srgbClr val="FFC000"/>
                </a:solidFill>
                <a:cs typeface="Arial"/>
              </a:rPr>
              <a:t> in 1908.</a:t>
            </a:r>
            <a:endParaRPr lang="en-US" sz="1600" b="1" dirty="0">
              <a:solidFill>
                <a:srgbClr val="FFC000"/>
              </a:solidFill>
              <a:cs typeface="Arial"/>
            </a:endParaRPr>
          </a:p>
        </p:txBody>
      </p:sp>
      <p:pic>
        <p:nvPicPr>
          <p:cNvPr id="3" name="Immagine 3" descr="Immagine che contiene persona, uomo, tuta, abbigliamento&#10;&#10;Descrizione generata con affidabilità molto elevata">
            <a:extLst>
              <a:ext uri="{FF2B5EF4-FFF2-40B4-BE49-F238E27FC236}">
                <a16:creationId xmlns:a16="http://schemas.microsoft.com/office/drawing/2014/main" xmlns="" id="{72091071-C0EA-4AA0-A578-1E8CA83A5B24}"/>
              </a:ext>
            </a:extLst>
          </p:cNvPr>
          <p:cNvPicPr>
            <a:picLocks noChangeAspect="1"/>
          </p:cNvPicPr>
          <p:nvPr/>
        </p:nvPicPr>
        <p:blipFill>
          <a:blip r:embed="rId2"/>
          <a:stretch>
            <a:fillRect/>
          </a:stretch>
        </p:blipFill>
        <p:spPr>
          <a:xfrm>
            <a:off x="10258963" y="4073688"/>
            <a:ext cx="1243642" cy="1637582"/>
          </a:xfrm>
          <a:prstGeom prst="ellipse">
            <a:avLst/>
          </a:prstGeom>
          <a:ln>
            <a:noFill/>
          </a:ln>
          <a:effectLst>
            <a:softEdge rad="112500"/>
          </a:effectLst>
        </p:spPr>
      </p:pic>
      <p:pic>
        <p:nvPicPr>
          <p:cNvPr id="5" name="Immagine 5" descr="Immagine che contiene uomo, parete, persona, tuta&#10;&#10;Descrizione generata con affidabilità molto elevata">
            <a:extLst>
              <a:ext uri="{FF2B5EF4-FFF2-40B4-BE49-F238E27FC236}">
                <a16:creationId xmlns:a16="http://schemas.microsoft.com/office/drawing/2014/main" xmlns="" id="{7C984A44-CE2A-4A79-B5CD-40AE70560F32}"/>
              </a:ext>
            </a:extLst>
          </p:cNvPr>
          <p:cNvPicPr>
            <a:picLocks noChangeAspect="1"/>
          </p:cNvPicPr>
          <p:nvPr/>
        </p:nvPicPr>
        <p:blipFill>
          <a:blip r:embed="rId3"/>
          <a:stretch>
            <a:fillRect/>
          </a:stretch>
        </p:blipFill>
        <p:spPr>
          <a:xfrm>
            <a:off x="8231757" y="585795"/>
            <a:ext cx="1545566" cy="1892779"/>
          </a:xfrm>
          <a:prstGeom prst="ellipse">
            <a:avLst/>
          </a:prstGeom>
          <a:ln>
            <a:noFill/>
          </a:ln>
          <a:effectLst>
            <a:softEdge rad="112500"/>
          </a:effectLst>
        </p:spPr>
      </p:pic>
      <p:pic>
        <p:nvPicPr>
          <p:cNvPr id="7" name="Immagine 7" descr="Immagine che contiene persona, uomo, parete, interni&#10;&#10;Descrizione generata con affidabilità molto elevata">
            <a:extLst>
              <a:ext uri="{FF2B5EF4-FFF2-40B4-BE49-F238E27FC236}">
                <a16:creationId xmlns:a16="http://schemas.microsoft.com/office/drawing/2014/main" xmlns="" id="{C4447700-8875-4527-B8FA-A5F3708C4AC4}"/>
              </a:ext>
            </a:extLst>
          </p:cNvPr>
          <p:cNvPicPr>
            <a:picLocks noChangeAspect="1"/>
          </p:cNvPicPr>
          <p:nvPr/>
        </p:nvPicPr>
        <p:blipFill>
          <a:blip r:embed="rId4"/>
          <a:stretch>
            <a:fillRect/>
          </a:stretch>
        </p:blipFill>
        <p:spPr>
          <a:xfrm rot="360000">
            <a:off x="893614" y="636990"/>
            <a:ext cx="1096873" cy="1451905"/>
          </a:xfrm>
          <a:prstGeom prst="rect">
            <a:avLst/>
          </a:prstGeom>
          <a:ln w="88900" cap="sq" cmpd="thickThin">
            <a:solidFill>
              <a:srgbClr val="000000"/>
            </a:solidFill>
            <a:prstDash val="solid"/>
            <a:miter lim="800000"/>
          </a:ln>
          <a:effectLst>
            <a:innerShdw blurRad="76200">
              <a:srgbClr val="000000"/>
            </a:innerShdw>
          </a:effectLst>
        </p:spPr>
      </p:pic>
      <p:pic>
        <p:nvPicPr>
          <p:cNvPr id="4" name="Immagine 5" descr="Immagine che contiene esterni, cielo, terra, acqua&#10;&#10;Descrizione generata con affidabilità molto elevata">
            <a:extLst>
              <a:ext uri="{FF2B5EF4-FFF2-40B4-BE49-F238E27FC236}">
                <a16:creationId xmlns:a16="http://schemas.microsoft.com/office/drawing/2014/main" xmlns="" id="{56F47DF0-9A1C-4E1D-8B2C-C6544BB112CB}"/>
              </a:ext>
            </a:extLst>
          </p:cNvPr>
          <p:cNvPicPr>
            <a:picLocks noChangeAspect="1"/>
          </p:cNvPicPr>
          <p:nvPr/>
        </p:nvPicPr>
        <p:blipFill>
          <a:blip r:embed="rId5"/>
          <a:stretch>
            <a:fillRect/>
          </a:stretch>
        </p:blipFill>
        <p:spPr>
          <a:xfrm rot="900000">
            <a:off x="4147427" y="539540"/>
            <a:ext cx="2406091" cy="1426798"/>
          </a:xfrm>
          <a:prstGeom prst="rect">
            <a:avLst/>
          </a:prstGeom>
        </p:spPr>
      </p:pic>
      <p:pic>
        <p:nvPicPr>
          <p:cNvPr id="8" name="Immagine 8" descr="Immagine che contiene fotografia&#10;&#10;Descrizione generata con affidabilità elevata">
            <a:extLst>
              <a:ext uri="{FF2B5EF4-FFF2-40B4-BE49-F238E27FC236}">
                <a16:creationId xmlns:a16="http://schemas.microsoft.com/office/drawing/2014/main" xmlns="" id="{BCF0B13E-EA4F-42B8-83D8-8C1165252B8F}"/>
              </a:ext>
            </a:extLst>
          </p:cNvPr>
          <p:cNvPicPr>
            <a:picLocks noChangeAspect="1"/>
          </p:cNvPicPr>
          <p:nvPr/>
        </p:nvPicPr>
        <p:blipFill>
          <a:blip r:embed="rId6"/>
          <a:stretch>
            <a:fillRect/>
          </a:stretch>
        </p:blipFill>
        <p:spPr>
          <a:xfrm>
            <a:off x="2419211" y="961845"/>
            <a:ext cx="1266825" cy="1714500"/>
          </a:xfrm>
          <a:prstGeom prst="rect">
            <a:avLst/>
          </a:prstGeom>
        </p:spPr>
      </p:pic>
    </p:spTree>
    <p:extLst>
      <p:ext uri="{BB962C8B-B14F-4D97-AF65-F5344CB8AC3E}">
        <p14:creationId xmlns:p14="http://schemas.microsoft.com/office/powerpoint/2010/main" xmlns="" val="20746636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xmlns="" id="{31B8693E-F7CE-4BEF-B036-A9A5F70EEBFD}"/>
              </a:ext>
            </a:extLst>
          </p:cNvPr>
          <p:cNvSpPr txBox="1"/>
          <p:nvPr/>
        </p:nvSpPr>
        <p:spPr>
          <a:xfrm>
            <a:off x="1679725" y="2198297"/>
            <a:ext cx="7749396" cy="25853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9600" b="1" dirty="0" smtClean="0">
                <a:solidFill>
                  <a:srgbClr val="FFFF00"/>
                </a:solidFill>
                <a:latin typeface="Century Gothic" panose="020B0502020202020204" pitchFamily="34" charset="0"/>
                <a:cs typeface="DaunPenh"/>
              </a:rPr>
              <a:t>La </a:t>
            </a:r>
            <a:r>
              <a:rPr lang="it-IT" sz="9600" b="1" dirty="0" smtClean="0">
                <a:solidFill>
                  <a:srgbClr val="FFFF00"/>
                </a:solidFill>
                <a:latin typeface="Century Gothic" panose="020B0502020202020204" pitchFamily="34" charset="0"/>
                <a:cs typeface="DaunPenh"/>
              </a:rPr>
              <a:t>bicicletta</a:t>
            </a:r>
          </a:p>
          <a:p>
            <a:r>
              <a:rPr lang="it-IT" sz="6600" b="1" dirty="0" smtClean="0">
                <a:solidFill>
                  <a:srgbClr val="FFFF00"/>
                </a:solidFill>
                <a:latin typeface="Century Gothic" panose="020B0502020202020204" pitchFamily="34" charset="0"/>
                <a:cs typeface="DaunPenh"/>
              </a:rPr>
              <a:t>The bike</a:t>
            </a:r>
            <a:endParaRPr lang="it-IT" sz="6600" b="1" dirty="0">
              <a:solidFill>
                <a:srgbClr val="FFFF00"/>
              </a:solidFill>
              <a:latin typeface="Century Gothic" panose="020B0502020202020204" pitchFamily="34" charset="0"/>
              <a:cs typeface="DaunPenh"/>
            </a:endParaRPr>
          </a:p>
        </p:txBody>
      </p:sp>
      <p:pic>
        <p:nvPicPr>
          <p:cNvPr id="5" name="Immagine 13" descr="Immagine che contiene bicicletta, trasporto, parete&#10;&#10;Descrizione generata con affidabilità molto elevata">
            <a:extLst>
              <a:ext uri="{FF2B5EF4-FFF2-40B4-BE49-F238E27FC236}">
                <a16:creationId xmlns:a16="http://schemas.microsoft.com/office/drawing/2014/main" xmlns="" id="{8E594B5C-BCA7-4A4F-9417-3C713BDA0094}"/>
              </a:ext>
            </a:extLst>
          </p:cNvPr>
          <p:cNvPicPr>
            <a:picLocks noChangeAspect="1"/>
          </p:cNvPicPr>
          <p:nvPr/>
        </p:nvPicPr>
        <p:blipFill>
          <a:blip r:embed="rId2"/>
          <a:stretch>
            <a:fillRect/>
          </a:stretch>
        </p:blipFill>
        <p:spPr>
          <a:xfrm>
            <a:off x="8357559" y="3700013"/>
            <a:ext cx="2143125" cy="2143125"/>
          </a:xfrm>
          <a:prstGeom prst="rect">
            <a:avLst/>
          </a:prstGeom>
        </p:spPr>
      </p:pic>
    </p:spTree>
    <p:extLst>
      <p:ext uri="{BB962C8B-B14F-4D97-AF65-F5344CB8AC3E}">
        <p14:creationId xmlns:p14="http://schemas.microsoft.com/office/powerpoint/2010/main" xmlns="" val="5871568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22CF710F-C284-450B-9DBC-93E9D245D7E4}"/>
              </a:ext>
            </a:extLst>
          </p:cNvPr>
          <p:cNvSpPr txBox="1"/>
          <p:nvPr/>
        </p:nvSpPr>
        <p:spPr>
          <a:xfrm>
            <a:off x="289346" y="3071948"/>
            <a:ext cx="9040483" cy="35394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La bicicletta nasce in Francia nel 1791, anno in cui Mède de Sivrac progetta e costruisce il suo </a:t>
            </a:r>
            <a:r>
              <a:rPr lang="en-US" sz="1400" b="1" dirty="0"/>
              <a:t>"</a:t>
            </a:r>
            <a:r>
              <a:rPr lang="en-US" sz="1400" b="1" dirty="0" err="1"/>
              <a:t>celerifero</a:t>
            </a:r>
            <a:r>
              <a:rPr lang="en-US" sz="1400" b="1" dirty="0" smtClean="0"/>
              <a:t>"</a:t>
            </a:r>
            <a:r>
              <a:rPr lang="en-US" sz="1400" dirty="0" smtClean="0"/>
              <a:t>. </a:t>
            </a:r>
            <a:r>
              <a:rPr lang="en-US" sz="1400" dirty="0" err="1" smtClean="0"/>
              <a:t>Nel</a:t>
            </a:r>
            <a:r>
              <a:rPr lang="en-US" sz="1400" dirty="0" smtClean="0"/>
              <a:t> </a:t>
            </a:r>
            <a:r>
              <a:rPr lang="en-US" sz="1400" dirty="0"/>
              <a:t>1817, un quarto di secolo più tardi, Karl Drais inventò la </a:t>
            </a:r>
            <a:r>
              <a:rPr lang="en-US" sz="1400" dirty="0" err="1"/>
              <a:t>sua</a:t>
            </a:r>
            <a:r>
              <a:rPr lang="en-US" sz="1400" dirty="0"/>
              <a:t> </a:t>
            </a:r>
            <a:r>
              <a:rPr lang="en-US" sz="1400" dirty="0" err="1" smtClean="0"/>
              <a:t>Laufmaschine</a:t>
            </a:r>
            <a:r>
              <a:rPr lang="en-US" sz="1400" dirty="0" smtClean="0"/>
              <a:t> </a:t>
            </a:r>
            <a:r>
              <a:rPr lang="en-US" sz="1400" dirty="0"/>
              <a:t>(in tedesco, macchina da corsa) che fu chiamata dalla stampa </a:t>
            </a:r>
            <a:r>
              <a:rPr lang="en-US" sz="1400" b="1" dirty="0"/>
              <a:t>"draisina"</a:t>
            </a:r>
            <a:r>
              <a:rPr lang="en-US" sz="1400" dirty="0"/>
              <a:t>.</a:t>
            </a:r>
            <a:r>
              <a:rPr lang="en-US" sz="1400" b="1" dirty="0"/>
              <a:t> </a:t>
            </a:r>
            <a:r>
              <a:rPr lang="en-US" sz="1400" dirty="0"/>
              <a:t>Nel 1861 Ernest Michaux montò su una draisina i primi pedali fissandoli al perno della ruota </a:t>
            </a:r>
            <a:r>
              <a:rPr lang="en-US" sz="1400" dirty="0" err="1"/>
              <a:t>anteriore</a:t>
            </a:r>
            <a:r>
              <a:rPr lang="en-US" sz="1400" dirty="0" smtClean="0"/>
              <a:t>. Il </a:t>
            </a:r>
            <a:r>
              <a:rPr lang="en-US" sz="1400" dirty="0"/>
              <a:t>biciclo fu molto in voga fino agli anni ottanta del XIX </a:t>
            </a:r>
            <a:r>
              <a:rPr lang="en-US" sz="1400" dirty="0" err="1"/>
              <a:t>secolo</a:t>
            </a:r>
            <a:r>
              <a:rPr lang="en-US" sz="1400" dirty="0" smtClean="0"/>
              <a:t>.</a:t>
            </a:r>
          </a:p>
          <a:p>
            <a:r>
              <a:rPr lang="en-US" sz="1400" b="1" dirty="0" smtClean="0">
                <a:solidFill>
                  <a:srgbClr val="FFC000"/>
                </a:solidFill>
              </a:rPr>
              <a:t>The bicycle was born in France in 1791, the year in which </a:t>
            </a:r>
            <a:r>
              <a:rPr lang="en-US" sz="1400" b="1" dirty="0" err="1" smtClean="0">
                <a:solidFill>
                  <a:srgbClr val="FFC000"/>
                </a:solidFill>
              </a:rPr>
              <a:t>Mède</a:t>
            </a:r>
            <a:r>
              <a:rPr lang="en-US" sz="1400" b="1" dirty="0" smtClean="0">
                <a:solidFill>
                  <a:srgbClr val="FFC000"/>
                </a:solidFill>
              </a:rPr>
              <a:t> de </a:t>
            </a:r>
            <a:r>
              <a:rPr lang="en-US" sz="1400" b="1" dirty="0" err="1" smtClean="0">
                <a:solidFill>
                  <a:srgbClr val="FFC000"/>
                </a:solidFill>
              </a:rPr>
              <a:t>Sivrac</a:t>
            </a:r>
            <a:r>
              <a:rPr lang="en-US" sz="1400" b="1" dirty="0" smtClean="0">
                <a:solidFill>
                  <a:srgbClr val="FFC000"/>
                </a:solidFill>
              </a:rPr>
              <a:t> designed and built his "</a:t>
            </a:r>
            <a:r>
              <a:rPr lang="en-US" sz="1400" b="1" dirty="0" err="1" smtClean="0">
                <a:solidFill>
                  <a:srgbClr val="FFC000"/>
                </a:solidFill>
              </a:rPr>
              <a:t>celerifero</a:t>
            </a:r>
            <a:r>
              <a:rPr lang="en-US" sz="1400" b="1" dirty="0" smtClean="0">
                <a:solidFill>
                  <a:srgbClr val="FFC000"/>
                </a:solidFill>
              </a:rPr>
              <a:t>“.</a:t>
            </a:r>
            <a:endParaRPr lang="en-US" sz="1400" dirty="0" smtClean="0"/>
          </a:p>
          <a:p>
            <a:r>
              <a:rPr lang="en-US" sz="1400" dirty="0" smtClean="0"/>
              <a:t>Il </a:t>
            </a:r>
            <a:r>
              <a:rPr lang="en-US" sz="1400" dirty="0"/>
              <a:t>sistema della trasmissione del moto generato dai pedali fu oggetto di grandi studi fino a quando, prima della fine del secolo, il problema della trasmissione del moto è risolto collegando i pedali ad una ruota dentata connessa ad una catena; questa soluzione tecnica consente di ridurre la dimensione della ruota </a:t>
            </a:r>
            <a:r>
              <a:rPr lang="en-US" sz="1400" dirty="0" err="1"/>
              <a:t>anteriore</a:t>
            </a:r>
            <a:r>
              <a:rPr lang="en-US" sz="1400" dirty="0" smtClean="0"/>
              <a:t>.</a:t>
            </a:r>
            <a:endParaRPr lang="en-US" sz="1400" dirty="0" smtClean="0"/>
          </a:p>
          <a:p>
            <a:r>
              <a:rPr lang="en-US" sz="1400" dirty="0" err="1" smtClean="0"/>
              <a:t>Nel</a:t>
            </a:r>
            <a:r>
              <a:rPr lang="en-US" sz="1400" dirty="0" smtClean="0"/>
              <a:t> </a:t>
            </a:r>
            <a:r>
              <a:rPr lang="en-US" sz="1400" dirty="0"/>
              <a:t>1884 John K. Starley realizzò a Coventry la prima Safety Bicycle ("bicicletta di sicurezza") </a:t>
            </a:r>
            <a:r>
              <a:rPr lang="en-US" sz="1400" dirty="0" err="1" smtClean="0"/>
              <a:t>denominata</a:t>
            </a:r>
            <a:r>
              <a:rPr lang="en-US" sz="1400" dirty="0" smtClean="0"/>
              <a:t> </a:t>
            </a:r>
            <a:r>
              <a:rPr lang="en-US" sz="1400" b="1" dirty="0" smtClean="0"/>
              <a:t>"Rover" </a:t>
            </a:r>
            <a:r>
              <a:rPr lang="en-US" sz="1400" dirty="0" smtClean="0"/>
              <a:t>e </a:t>
            </a:r>
            <a:r>
              <a:rPr lang="en-US" sz="1400" dirty="0"/>
              <a:t>destinata a ottenere un enorme successo commerciale: antesignana </a:t>
            </a:r>
            <a:r>
              <a:rPr lang="en-US" sz="1400" dirty="0" err="1"/>
              <a:t>delle</a:t>
            </a:r>
            <a:r>
              <a:rPr lang="en-US" sz="1400" dirty="0"/>
              <a:t> </a:t>
            </a:r>
            <a:r>
              <a:rPr lang="en-US" sz="1400" dirty="0" err="1" smtClean="0"/>
              <a:t>moderne</a:t>
            </a:r>
            <a:r>
              <a:rPr lang="en-US" sz="1400" dirty="0" smtClean="0"/>
              <a:t> </a:t>
            </a:r>
            <a:r>
              <a:rPr lang="en-US" sz="1400" dirty="0"/>
              <a:t>bici, aveva ruote di dimensioni uguali e trasmissione a catena sulla ruota </a:t>
            </a:r>
            <a:r>
              <a:rPr lang="en-US" sz="1400" dirty="0" err="1"/>
              <a:t>posteriore</a:t>
            </a:r>
            <a:r>
              <a:rPr lang="en-US" sz="1400" dirty="0" smtClean="0"/>
              <a:t>. In </a:t>
            </a:r>
            <a:r>
              <a:rPr lang="en-US" sz="1400" dirty="0"/>
              <a:t>seguito ci furono altri progressi tecnologici. Nel 1888 Dunlop montò su un triciclo il primo pneumatico a camera </a:t>
            </a:r>
            <a:r>
              <a:rPr lang="en-US" sz="1400" dirty="0" err="1"/>
              <a:t>d'aria</a:t>
            </a:r>
            <a:r>
              <a:rPr lang="en-US" sz="1400" dirty="0" smtClean="0"/>
              <a:t>. </a:t>
            </a:r>
            <a:r>
              <a:rPr lang="en-US" sz="1400" b="1" dirty="0" smtClean="0">
                <a:solidFill>
                  <a:srgbClr val="FFC000"/>
                </a:solidFill>
              </a:rPr>
              <a:t>In 1884 John K. </a:t>
            </a:r>
            <a:r>
              <a:rPr lang="en-US" sz="1400" b="1" dirty="0" err="1" smtClean="0">
                <a:solidFill>
                  <a:srgbClr val="FFC000"/>
                </a:solidFill>
              </a:rPr>
              <a:t>Starley</a:t>
            </a:r>
            <a:r>
              <a:rPr lang="en-US" sz="1400" b="1" dirty="0" smtClean="0">
                <a:solidFill>
                  <a:srgbClr val="FFC000"/>
                </a:solidFill>
              </a:rPr>
              <a:t> made the first Safety Bicycle in Coventry called “Rover</a:t>
            </a:r>
            <a:r>
              <a:rPr lang="en-US" sz="1400" b="1" dirty="0" smtClean="0">
                <a:solidFill>
                  <a:srgbClr val="FFC000"/>
                </a:solidFill>
              </a:rPr>
              <a:t>”.</a:t>
            </a:r>
            <a:endParaRPr lang="en-US" sz="1400" b="1" dirty="0">
              <a:solidFill>
                <a:srgbClr val="FFC000"/>
              </a:solidFill>
              <a:cs typeface="Calibri"/>
            </a:endParaRPr>
          </a:p>
        </p:txBody>
      </p:sp>
      <p:pic>
        <p:nvPicPr>
          <p:cNvPr id="9" name="Immagine 9">
            <a:extLst>
              <a:ext uri="{FF2B5EF4-FFF2-40B4-BE49-F238E27FC236}">
                <a16:creationId xmlns:a16="http://schemas.microsoft.com/office/drawing/2014/main" xmlns="" id="{7F5818D4-FFD1-4B6E-9EF3-A0B5E362F6D7}"/>
              </a:ext>
            </a:extLst>
          </p:cNvPr>
          <p:cNvPicPr>
            <a:picLocks noChangeAspect="1"/>
          </p:cNvPicPr>
          <p:nvPr/>
        </p:nvPicPr>
        <p:blipFill>
          <a:blip r:embed="rId2"/>
          <a:stretch>
            <a:fillRect/>
          </a:stretch>
        </p:blipFill>
        <p:spPr>
          <a:xfrm>
            <a:off x="1042494" y="862912"/>
            <a:ext cx="2095500" cy="1733550"/>
          </a:xfrm>
          <a:prstGeom prst="rect">
            <a:avLst/>
          </a:prstGeom>
        </p:spPr>
      </p:pic>
      <p:pic>
        <p:nvPicPr>
          <p:cNvPr id="11" name="Immagine 11" descr="Immagine che contiene persona, uomo, tuta, abbigliamento&#10;&#10;Descrizione generata con affidabilità molto elevata">
            <a:extLst>
              <a:ext uri="{FF2B5EF4-FFF2-40B4-BE49-F238E27FC236}">
                <a16:creationId xmlns:a16="http://schemas.microsoft.com/office/drawing/2014/main" xmlns="" id="{FE0E9C46-4617-41F5-BCD7-F36FB54592E0}"/>
              </a:ext>
            </a:extLst>
          </p:cNvPr>
          <p:cNvPicPr>
            <a:picLocks noChangeAspect="1"/>
          </p:cNvPicPr>
          <p:nvPr/>
        </p:nvPicPr>
        <p:blipFill>
          <a:blip r:embed="rId3"/>
          <a:stretch>
            <a:fillRect/>
          </a:stretch>
        </p:blipFill>
        <p:spPr>
          <a:xfrm>
            <a:off x="9329829" y="2464639"/>
            <a:ext cx="1606669" cy="1977426"/>
          </a:xfrm>
          <a:prstGeom prst="ellipse">
            <a:avLst/>
          </a:prstGeom>
          <a:ln>
            <a:noFill/>
          </a:ln>
          <a:effectLst>
            <a:softEdge rad="112500"/>
          </a:effectLst>
        </p:spPr>
      </p:pic>
      <p:pic>
        <p:nvPicPr>
          <p:cNvPr id="17" name="Immagine 17">
            <a:extLst>
              <a:ext uri="{FF2B5EF4-FFF2-40B4-BE49-F238E27FC236}">
                <a16:creationId xmlns:a16="http://schemas.microsoft.com/office/drawing/2014/main" xmlns="" id="{C65E654D-07E5-4D94-98FA-DBC5AF867BF6}"/>
              </a:ext>
            </a:extLst>
          </p:cNvPr>
          <p:cNvPicPr>
            <a:picLocks noChangeAspect="1"/>
          </p:cNvPicPr>
          <p:nvPr/>
        </p:nvPicPr>
        <p:blipFill>
          <a:blip r:embed="rId4" cstate="print"/>
          <a:stretch>
            <a:fillRect/>
          </a:stretch>
        </p:blipFill>
        <p:spPr>
          <a:xfrm>
            <a:off x="9329829" y="4841663"/>
            <a:ext cx="1894937" cy="1312482"/>
          </a:xfrm>
          <a:prstGeom prst="rect">
            <a:avLst/>
          </a:prstGeom>
          <a:ln>
            <a:noFill/>
          </a:ln>
          <a:effectLst>
            <a:softEdge rad="112500"/>
          </a:effectLst>
        </p:spPr>
      </p:pic>
      <p:pic>
        <p:nvPicPr>
          <p:cNvPr id="19" name="Immagine 19" descr="Immagine che contiene uomo, parete, persona, abbigliamento&#10;&#10;Descrizione generata con affidabilità molto elevata">
            <a:extLst>
              <a:ext uri="{FF2B5EF4-FFF2-40B4-BE49-F238E27FC236}">
                <a16:creationId xmlns:a16="http://schemas.microsoft.com/office/drawing/2014/main" xmlns="" id="{4D2BC9C6-6BD0-4DE8-A472-C2628B6AAE66}"/>
              </a:ext>
            </a:extLst>
          </p:cNvPr>
          <p:cNvPicPr>
            <a:picLocks noChangeAspect="1"/>
          </p:cNvPicPr>
          <p:nvPr/>
        </p:nvPicPr>
        <p:blipFill>
          <a:blip r:embed="rId5"/>
          <a:stretch>
            <a:fillRect/>
          </a:stretch>
        </p:blipFill>
        <p:spPr>
          <a:xfrm>
            <a:off x="4936961" y="539780"/>
            <a:ext cx="1676760" cy="2056682"/>
          </a:xfrm>
          <a:prstGeom prst="rect">
            <a:avLst/>
          </a:prstGeom>
        </p:spPr>
      </p:pic>
    </p:spTree>
    <p:extLst>
      <p:ext uri="{BB962C8B-B14F-4D97-AF65-F5344CB8AC3E}">
        <p14:creationId xmlns:p14="http://schemas.microsoft.com/office/powerpoint/2010/main" xmlns="" val="3410256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10" descr="Immagine che contiene motocicletta, parcheggiato, esterni, bicicletta&#10;&#10;Descrizione generata con affidabilità molto elevata">
            <a:extLst>
              <a:ext uri="{FF2B5EF4-FFF2-40B4-BE49-F238E27FC236}">
                <a16:creationId xmlns:a16="http://schemas.microsoft.com/office/drawing/2014/main" xmlns="" id="{6C4A7DF7-4DA8-478D-B4C6-C82B8327EE6D}"/>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7334"/>
          <a:stretch/>
        </p:blipFill>
        <p:spPr>
          <a:xfrm rot="300000">
            <a:off x="7816383" y="1114626"/>
            <a:ext cx="2166402" cy="12095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magine 22" descr="Immagine che contiene motocicletta, rosso, esterni, terra&#10;&#10;Descrizione generata con affidabilità molto elevata">
            <a:extLst>
              <a:ext uri="{FF2B5EF4-FFF2-40B4-BE49-F238E27FC236}">
                <a16:creationId xmlns:a16="http://schemas.microsoft.com/office/drawing/2014/main" xmlns="" id="{25A2B78B-C6FD-43BB-A37E-7A382D9AE068}"/>
              </a:ext>
            </a:extLst>
          </p:cNvPr>
          <p:cNvPicPr>
            <a:picLocks noChangeAspect="1"/>
          </p:cNvPicPr>
          <p:nvPr/>
        </p:nvPicPr>
        <p:blipFill rotWithShape="1">
          <a:blip r:embed="rId4" cstate="print">
            <a:extLst>
              <a:ext uri="{837473B0-CC2E-450A-ABE3-18F120FF3D39}">
                <a1611:picAttrSrcUrl xmlns:a1611="http://schemas.microsoft.com/office/drawing/2016/11/main" xmlns="" r:id="rId3"/>
              </a:ext>
            </a:extLst>
          </a:blip>
          <a:srcRect t="16446" r="1" b="5155"/>
          <a:stretch/>
        </p:blipFill>
        <p:spPr>
          <a:xfrm rot="-300000">
            <a:off x="1681759" y="4142134"/>
            <a:ext cx="3055145" cy="1652395"/>
          </a:xfrm>
          <a:prstGeom prst="rect">
            <a:avLst/>
          </a:prstGeom>
          <a:ln w="88900" cap="sq" cmpd="thickThin">
            <a:solidFill>
              <a:srgbClr val="000000"/>
            </a:solidFill>
            <a:prstDash val="solid"/>
            <a:miter lim="800000"/>
          </a:ln>
          <a:effectLst>
            <a:innerShdw blurRad="76200">
              <a:srgbClr val="000000"/>
            </a:innerShdw>
          </a:effectLst>
        </p:spPr>
      </p:pic>
      <p:pic>
        <p:nvPicPr>
          <p:cNvPr id="6" name="Immagine 6" descr="Immagine che contiene interni, parete, sedendo&#10;&#10;Descrizione generata con affidabilità elevata">
            <a:extLst>
              <a:ext uri="{FF2B5EF4-FFF2-40B4-BE49-F238E27FC236}">
                <a16:creationId xmlns:a16="http://schemas.microsoft.com/office/drawing/2014/main" xmlns="" id="{709BA61B-C081-4FCA-A88F-21D004B91C70}"/>
              </a:ext>
            </a:extLst>
          </p:cNvPr>
          <p:cNvPicPr>
            <a:picLocks noChangeAspect="1"/>
          </p:cNvPicPr>
          <p:nvPr/>
        </p:nvPicPr>
        <p:blipFill rotWithShape="1">
          <a:blip r:embed="rId5" cstate="print">
            <a:extLst>
              <a:ext uri="{837473B0-CC2E-450A-ABE3-18F120FF3D39}">
                <a1611:picAttrSrcUrl xmlns:a1611="http://schemas.microsoft.com/office/drawing/2016/11/main" xmlns="" r:id="rId3"/>
              </a:ext>
            </a:extLst>
          </a:blip>
          <a:srcRect l="2598" r="9739" b="-4"/>
          <a:stretch/>
        </p:blipFill>
        <p:spPr>
          <a:xfrm>
            <a:off x="8342069" y="4334522"/>
            <a:ext cx="1929116" cy="15899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asellaDiTesto 11">
            <a:extLst>
              <a:ext uri="{FF2B5EF4-FFF2-40B4-BE49-F238E27FC236}">
                <a16:creationId xmlns:a16="http://schemas.microsoft.com/office/drawing/2014/main" xmlns="" id="{2C749A69-1A17-4E75-B77A-1A30160DB994}"/>
              </a:ext>
            </a:extLst>
          </p:cNvPr>
          <p:cNvSpPr txBox="1"/>
          <p:nvPr/>
        </p:nvSpPr>
        <p:spPr>
          <a:xfrm>
            <a:off x="7527985" y="3422202"/>
            <a:ext cx="2743200" cy="317500"/>
          </a:xfrm>
          <a:prstGeom prst="rect">
            <a:avLst/>
          </a:prstGeom>
        </p:spPr>
        <p:txBody>
          <a:bodyPr anchor="t">
            <a:normAutofit fontScale="92500" lnSpcReduction="20000"/>
          </a:bodyPr>
          <a:lstStyle/>
          <a:p>
            <a:endParaRPr lang="en-US" dirty="0">
              <a:cs typeface="Calibri"/>
            </a:endParaRPr>
          </a:p>
        </p:txBody>
      </p:sp>
      <p:sp>
        <p:nvSpPr>
          <p:cNvPr id="17" name="CasellaDiTesto 16">
            <a:extLst>
              <a:ext uri="{FF2B5EF4-FFF2-40B4-BE49-F238E27FC236}">
                <a16:creationId xmlns:a16="http://schemas.microsoft.com/office/drawing/2014/main" xmlns="" id="{17BF6EBA-EF30-44FA-837E-D7FF50805900}"/>
              </a:ext>
            </a:extLst>
          </p:cNvPr>
          <p:cNvSpPr txBox="1"/>
          <p:nvPr/>
        </p:nvSpPr>
        <p:spPr>
          <a:xfrm>
            <a:off x="9516268" y="6870700"/>
            <a:ext cx="267573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xmlns="" val="tx"/>
                    </a:ext>
                  </a:extLst>
                </a:hlinkClick>
              </a:rPr>
              <a:t>Questa foto</a:t>
            </a:r>
            <a:r>
              <a:rPr lang="en-US" sz="700">
                <a:solidFill>
                  <a:srgbClr val="FFFFFF"/>
                </a:solidFill>
              </a:rPr>
              <a:t> di Autore sconosciuto è concessa in licenza in </a:t>
            </a:r>
            <a:r>
              <a:rPr lang="en-US" sz="700">
                <a:solidFill>
                  <a:srgbClr val="FFFFFF"/>
                </a:solidFill>
                <a:hlinkClick r:id="rId3">
                  <a:extLst>
                    <a:ext uri="{A12FA001-AC4F-418D-AE19-62706E023703}">
                      <ahyp:hlinkClr xmlns:ahyp="http://schemas.microsoft.com/office/drawing/2018/hyperlinkcolor" xmlns="" val="tx"/>
                    </a:ext>
                  </a:extLst>
                </a:hlinkClick>
              </a:rPr>
              <a:t>CC BY-SA</a:t>
            </a:r>
            <a:r>
              <a:rPr lang="en-US" sz="700">
                <a:solidFill>
                  <a:srgbClr val="FFFFFF"/>
                </a:solidFill>
              </a:rPr>
              <a:t>.</a:t>
            </a:r>
          </a:p>
        </p:txBody>
      </p:sp>
      <p:sp>
        <p:nvSpPr>
          <p:cNvPr id="28" name="CasellaDiTesto 27">
            <a:extLst>
              <a:ext uri="{FF2B5EF4-FFF2-40B4-BE49-F238E27FC236}">
                <a16:creationId xmlns:a16="http://schemas.microsoft.com/office/drawing/2014/main" xmlns="" id="{4BA912F0-CF9F-4917-9B30-D834C2C21B2E}"/>
              </a:ext>
            </a:extLst>
          </p:cNvPr>
          <p:cNvSpPr txBox="1"/>
          <p:nvPr/>
        </p:nvSpPr>
        <p:spPr>
          <a:xfrm>
            <a:off x="9084864" y="6870700"/>
            <a:ext cx="418704" cy="200055"/>
          </a:xfrm>
          <a:prstGeom prst="rect">
            <a:avLst/>
          </a:prstGeom>
          <a:solidFill>
            <a:srgbClr val="000000"/>
          </a:solidFill>
        </p:spPr>
        <p:txBody>
          <a:bodyPr wrap="none" anchor="t">
            <a:spAutoFit/>
          </a:bodyPr>
          <a:lstStyle/>
          <a:p>
            <a:pPr algn="r">
              <a:spcAft>
                <a:spcPts val="600"/>
              </a:spcAft>
            </a:pPr>
            <a:r>
              <a:rPr lang="en-US" sz="700" u="sng" dirty="0">
                <a:solidFill>
                  <a:srgbClr val="FFFFFF"/>
                </a:solidFill>
                <a:hlinkClick r:id="rId3">
                  <a:extLst>
                    <a:ext uri="{A12FA001-AC4F-418D-AE19-62706E023703}">
                      <ahyp:hlinkClr xmlns:ahyp="http://schemas.microsoft.com/office/drawing/2018/hyperlinkcolor" xmlns="" val="tx"/>
                    </a:ext>
                  </a:extLst>
                </a:hlinkClick>
              </a:rPr>
              <a:t>BY-SA</a:t>
            </a:r>
            <a:r>
              <a:rPr lang="en-US" sz="700" u="sng" dirty="0">
                <a:solidFill>
                  <a:srgbClr val="FFFFFF"/>
                </a:solidFill>
              </a:rPr>
              <a:t>.</a:t>
            </a:r>
            <a:endParaRPr lang="en-US" sz="700" u="sng" dirty="0">
              <a:solidFill>
                <a:srgbClr val="FFFFFF"/>
              </a:solidFill>
              <a:cs typeface="Calibri"/>
            </a:endParaRPr>
          </a:p>
        </p:txBody>
      </p:sp>
      <p:sp>
        <p:nvSpPr>
          <p:cNvPr id="5" name="Rettangolo 4"/>
          <p:cNvSpPr/>
          <p:nvPr/>
        </p:nvSpPr>
        <p:spPr>
          <a:xfrm>
            <a:off x="2113472" y="2537993"/>
            <a:ext cx="8031191" cy="1323439"/>
          </a:xfrm>
          <a:prstGeom prst="rect">
            <a:avLst/>
          </a:prstGeom>
        </p:spPr>
        <p:txBody>
          <a:bodyPr wrap="square">
            <a:spAutoFit/>
          </a:bodyPr>
          <a:lstStyle/>
          <a:p>
            <a:r>
              <a:rPr lang="it-IT" sz="8000" b="1" dirty="0" smtClean="0">
                <a:solidFill>
                  <a:srgbClr val="FFFF00"/>
                </a:solidFill>
                <a:latin typeface="Century Gothic" panose="020B0502020202020204" pitchFamily="34" charset="0"/>
                <a:cs typeface="DaunPenh"/>
              </a:rPr>
              <a:t>La motocicletta</a:t>
            </a:r>
            <a:endParaRPr lang="it-IT" sz="8000" b="1" dirty="0">
              <a:solidFill>
                <a:srgbClr val="FFFF00"/>
              </a:solidFill>
              <a:latin typeface="Century Gothic" panose="020B0502020202020204" pitchFamily="34" charset="0"/>
              <a:cs typeface="DaunPenh"/>
            </a:endParaRPr>
          </a:p>
        </p:txBody>
      </p:sp>
    </p:spTree>
    <p:extLst>
      <p:ext uri="{BB962C8B-B14F-4D97-AF65-F5344CB8AC3E}">
        <p14:creationId xmlns:p14="http://schemas.microsoft.com/office/powerpoint/2010/main" xmlns="" val="653229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8E613A4-C83F-43C6-A908-D99AFCC6BE05}"/>
              </a:ext>
            </a:extLst>
          </p:cNvPr>
          <p:cNvSpPr>
            <a:spLocks noGrp="1"/>
          </p:cNvSpPr>
          <p:nvPr>
            <p:ph type="ctrTitle"/>
          </p:nvPr>
        </p:nvSpPr>
        <p:spPr>
          <a:xfrm>
            <a:off x="1233577" y="3554082"/>
            <a:ext cx="11188460" cy="2387600"/>
          </a:xfrm>
        </p:spPr>
        <p:txBody>
          <a:bodyPr>
            <a:noAutofit/>
          </a:bodyPr>
          <a:lstStyle/>
          <a:p>
            <a:r>
              <a:rPr lang="it-IT" sz="4000" dirty="0" smtClean="0">
                <a:latin typeface="Century Gothic" panose="020B0502020202020204" pitchFamily="34" charset="0"/>
              </a:rPr>
              <a:t>VEDIAMO COME HA FATTO L’UOMO IN PASSATO, POI SVILUPPIAMO IDEE NOSTRE</a:t>
            </a:r>
            <a:endParaRPr lang="it-IT" sz="4000" dirty="0">
              <a:latin typeface="Century Gothic" panose="020B0502020202020204" pitchFamily="34" charset="0"/>
            </a:endParaRPr>
          </a:p>
        </p:txBody>
      </p:sp>
      <p:sp>
        <p:nvSpPr>
          <p:cNvPr id="3" name="Freccia a destra rientrata 2"/>
          <p:cNvSpPr/>
          <p:nvPr/>
        </p:nvSpPr>
        <p:spPr>
          <a:xfrm rot="5400000">
            <a:off x="4826478" y="3215313"/>
            <a:ext cx="1789983" cy="116887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itolo 1">
            <a:extLst>
              <a:ext uri="{FF2B5EF4-FFF2-40B4-BE49-F238E27FC236}">
                <a16:creationId xmlns="" xmlns:a16="http://schemas.microsoft.com/office/drawing/2014/main" id="{48E613A4-C83F-43C6-A908-D99AFCC6BE05}"/>
              </a:ext>
            </a:extLst>
          </p:cNvPr>
          <p:cNvSpPr txBox="1">
            <a:spLocks/>
          </p:cNvSpPr>
          <p:nvPr/>
        </p:nvSpPr>
        <p:spPr>
          <a:xfrm>
            <a:off x="1465174" y="849086"/>
            <a:ext cx="9144000" cy="20164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200" dirty="0" smtClean="0">
                <a:latin typeface="Century Gothic" panose="020B0502020202020204" pitchFamily="34" charset="0"/>
              </a:rPr>
              <a:t>DOBBIAMO CERCARE DI RISOLVERE QUESTI PROBLEMI E IDEARE</a:t>
            </a:r>
          </a:p>
          <a:p>
            <a:r>
              <a:rPr lang="it-IT" sz="3200" dirty="0" smtClean="0">
                <a:latin typeface="Century Gothic" panose="020B0502020202020204" pitchFamily="34" charset="0"/>
              </a:rPr>
              <a:t>PROGETTI </a:t>
            </a:r>
            <a:r>
              <a:rPr lang="it-IT" sz="3200" dirty="0" smtClean="0">
                <a:latin typeface="Century Gothic" panose="020B0502020202020204" pitchFamily="34" charset="0"/>
              </a:rPr>
              <a:t>SOSTENIBILI</a:t>
            </a:r>
          </a:p>
          <a:p>
            <a:r>
              <a:rPr lang="it-IT" sz="2400" b="1" dirty="0" smtClean="0">
                <a:solidFill>
                  <a:srgbClr val="FF3300"/>
                </a:solidFill>
                <a:latin typeface="Century Gothic" panose="020B0502020202020204" pitchFamily="34" charset="0"/>
              </a:rPr>
              <a:t>OUR DUTY: FIND </a:t>
            </a:r>
            <a:r>
              <a:rPr lang="it-IT" sz="2400" b="1" dirty="0" smtClean="0">
                <a:solidFill>
                  <a:srgbClr val="FF3300"/>
                </a:solidFill>
                <a:latin typeface="Century Gothic" panose="020B0502020202020204" pitchFamily="34" charset="0"/>
              </a:rPr>
              <a:t>SOLUTIONS </a:t>
            </a:r>
            <a:r>
              <a:rPr lang="it-IT" sz="2400" b="1" dirty="0" smtClean="0">
                <a:solidFill>
                  <a:srgbClr val="FF3300"/>
                </a:solidFill>
                <a:latin typeface="Century Gothic" panose="020B0502020202020204" pitchFamily="34" charset="0"/>
              </a:rPr>
              <a:t>AND PROPOSE</a:t>
            </a:r>
            <a:endParaRPr lang="it-IT" sz="2400" b="1" dirty="0" smtClean="0">
              <a:solidFill>
                <a:srgbClr val="FF3300"/>
              </a:solidFill>
              <a:latin typeface="Century Gothic" panose="020B0502020202020204" pitchFamily="34" charset="0"/>
            </a:endParaRPr>
          </a:p>
          <a:p>
            <a:r>
              <a:rPr lang="it-IT" sz="2400" b="1" dirty="0" smtClean="0">
                <a:solidFill>
                  <a:srgbClr val="FF3300"/>
                </a:solidFill>
                <a:latin typeface="Century Gothic" panose="020B0502020202020204" pitchFamily="34" charset="0"/>
              </a:rPr>
              <a:t>SUSTAINABLE PROJECTS</a:t>
            </a:r>
            <a:endParaRPr lang="it-IT" sz="2400" b="1" dirty="0">
              <a:solidFill>
                <a:srgbClr val="FF3300"/>
              </a:solidFill>
              <a:latin typeface="Century Gothic" panose="020B0502020202020204" pitchFamily="34" charset="0"/>
            </a:endParaRPr>
          </a:p>
        </p:txBody>
      </p:sp>
    </p:spTree>
    <p:extLst>
      <p:ext uri="{BB962C8B-B14F-4D97-AF65-F5344CB8AC3E}">
        <p14:creationId xmlns:p14="http://schemas.microsoft.com/office/powerpoint/2010/main" xmlns="" val="20564719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755E7BC7-9996-431D-8910-CF914AC9C93B}"/>
              </a:ext>
            </a:extLst>
          </p:cNvPr>
          <p:cNvSpPr txBox="1"/>
          <p:nvPr/>
        </p:nvSpPr>
        <p:spPr>
          <a:xfrm>
            <a:off x="1233306" y="2482458"/>
            <a:ext cx="6864021" cy="418576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dirty="0">
                <a:cs typeface="Calibri"/>
              </a:rPr>
              <a:t>L'invenzione della motocicletta viene fatta risalire all'ingegnere francese Louis-Guillaume </a:t>
            </a:r>
            <a:r>
              <a:rPr lang="it-IT" sz="1400" b="1" dirty="0" err="1">
                <a:cs typeface="Calibri"/>
              </a:rPr>
              <a:t>Perreaux</a:t>
            </a:r>
            <a:r>
              <a:rPr lang="it-IT" sz="1400" b="1" dirty="0">
                <a:cs typeface="Calibri"/>
              </a:rPr>
              <a:t> </a:t>
            </a:r>
            <a:r>
              <a:rPr lang="it-IT" sz="1400" dirty="0">
                <a:cs typeface="Calibri"/>
              </a:rPr>
              <a:t>che depositò il relativo brevetto il 16 marzo 1869 e realizzò un veicolo a due ruote funzionante a vapore chiamata </a:t>
            </a:r>
            <a:r>
              <a:rPr lang="it-IT" sz="1400" b="1" dirty="0" err="1">
                <a:cs typeface="Calibri"/>
              </a:rPr>
              <a:t>Vélocipede</a:t>
            </a:r>
            <a:r>
              <a:rPr lang="it-IT" sz="1400" b="1" dirty="0">
                <a:cs typeface="Calibri"/>
              </a:rPr>
              <a:t> à Grande </a:t>
            </a:r>
            <a:r>
              <a:rPr lang="it-IT" sz="1400" b="1" dirty="0" err="1">
                <a:cs typeface="Calibri"/>
              </a:rPr>
              <a:t>Vitesse</a:t>
            </a:r>
            <a:r>
              <a:rPr lang="it-IT" sz="1400" dirty="0">
                <a:cs typeface="Calibri"/>
              </a:rPr>
              <a:t>. </a:t>
            </a:r>
            <a:endParaRPr lang="it-IT" dirty="0"/>
          </a:p>
          <a:p>
            <a:pPr marL="285750" indent="-285750">
              <a:buFont typeface="Wingdings"/>
              <a:buChar char="Ø"/>
            </a:pPr>
            <a:endParaRPr lang="it-IT" sz="1400" dirty="0">
              <a:cs typeface="Calibri"/>
            </a:endParaRPr>
          </a:p>
          <a:p>
            <a:r>
              <a:rPr lang="it-IT" sz="1400" dirty="0">
                <a:cs typeface="Calibri"/>
              </a:rPr>
              <a:t>Il primo progetto di motocicletta dotata di motore a combustione interna, depositato presso l'ufficio brevetti di Roma nel 1879, è dell'ingegnere bergamasco Giuseppe </a:t>
            </a:r>
            <a:r>
              <a:rPr lang="it-IT" sz="1400" b="1" dirty="0" err="1">
                <a:cs typeface="Calibri"/>
              </a:rPr>
              <a:t>Murnigotti</a:t>
            </a:r>
            <a:r>
              <a:rPr lang="it-IT" sz="1400" b="1" dirty="0">
                <a:cs typeface="Calibri"/>
              </a:rPr>
              <a:t> </a:t>
            </a:r>
            <a:r>
              <a:rPr lang="it-IT" sz="1400" dirty="0">
                <a:cs typeface="Calibri"/>
              </a:rPr>
              <a:t>che ideò una moto biposto, mossa da un propulsore 2T a combustione gassosa; al progetto non venne poi dato seguito materialmente, quindi il primo prototipo di motocicletta con motore a combustione interna si deve a due inventori tedeschi, Gottlieb Daimler e Wilhelm Maybach, che lo realizzarono nel 1885, in una piccola officina di </a:t>
            </a:r>
            <a:r>
              <a:rPr lang="it-IT" sz="1400" dirty="0" err="1" smtClean="0">
                <a:cs typeface="Calibri"/>
              </a:rPr>
              <a:t>Cannstatt</a:t>
            </a:r>
            <a:r>
              <a:rPr lang="it-IT" sz="1400" dirty="0" smtClean="0">
                <a:cs typeface="Calibri"/>
              </a:rPr>
              <a:t> (</a:t>
            </a:r>
            <a:r>
              <a:rPr lang="it-IT" sz="1400" dirty="0">
                <a:cs typeface="Calibri"/>
              </a:rPr>
              <a:t>nelle vicinanze di Stoccarda). </a:t>
            </a:r>
          </a:p>
          <a:p>
            <a:pPr marL="285750" indent="-285750">
              <a:buFont typeface="Wingdings"/>
              <a:buChar char="Ø"/>
            </a:pPr>
            <a:endParaRPr lang="it-IT" sz="1400" dirty="0">
              <a:cs typeface="Calibri"/>
            </a:endParaRPr>
          </a:p>
          <a:p>
            <a:r>
              <a:rPr lang="it-IT" sz="1400" dirty="0">
                <a:cs typeface="Calibri"/>
              </a:rPr>
              <a:t>Nel 1894 i primi esemplari funzionanti vennero messi in vendita dalla Hildebrand &amp; </a:t>
            </a:r>
            <a:r>
              <a:rPr lang="it-IT" sz="1400" dirty="0" err="1">
                <a:cs typeface="Calibri"/>
              </a:rPr>
              <a:t>Wolfmüller</a:t>
            </a:r>
            <a:r>
              <a:rPr lang="it-IT" sz="1400" dirty="0">
                <a:cs typeface="Calibri"/>
              </a:rPr>
              <a:t> e da quel momento si assistette ad una continua evoluzione della motocicletta, grazie ad aziende di tutto il mondo, sia in Europa che negli USA. </a:t>
            </a:r>
          </a:p>
          <a:p>
            <a:endParaRPr lang="it-IT" sz="1400" dirty="0">
              <a:cs typeface="Calibri"/>
            </a:endParaRPr>
          </a:p>
        </p:txBody>
      </p:sp>
      <p:pic>
        <p:nvPicPr>
          <p:cNvPr id="3" name="Immagine 3" descr="Immagine che contiene persona, edificio, esterni, bicicletta&#10;&#10;Descrizione generata con affidabilità molto elevata">
            <a:extLst>
              <a:ext uri="{FF2B5EF4-FFF2-40B4-BE49-F238E27FC236}">
                <a16:creationId xmlns:a16="http://schemas.microsoft.com/office/drawing/2014/main" xmlns="" id="{8A8FCC90-68F4-45A9-90D0-4B0424AFD02B}"/>
              </a:ext>
            </a:extLst>
          </p:cNvPr>
          <p:cNvPicPr>
            <a:picLocks noChangeAspect="1"/>
          </p:cNvPicPr>
          <p:nvPr/>
        </p:nvPicPr>
        <p:blipFill>
          <a:blip r:embed="rId2"/>
          <a:stretch>
            <a:fillRect/>
          </a:stretch>
        </p:blipFill>
        <p:spPr>
          <a:xfrm>
            <a:off x="2054076" y="366173"/>
            <a:ext cx="1798069" cy="1826824"/>
          </a:xfrm>
          <a:prstGeom prst="ellipse">
            <a:avLst/>
          </a:prstGeom>
          <a:ln>
            <a:noFill/>
          </a:ln>
          <a:effectLst>
            <a:softEdge rad="112500"/>
          </a:effectLst>
        </p:spPr>
      </p:pic>
      <p:pic>
        <p:nvPicPr>
          <p:cNvPr id="5" name="Immagine 5" descr="Immagine che contiene bicicletta, esterni, erba&#10;&#10;Descrizione generata con affidabilità molto elevata">
            <a:extLst>
              <a:ext uri="{FF2B5EF4-FFF2-40B4-BE49-F238E27FC236}">
                <a16:creationId xmlns:a16="http://schemas.microsoft.com/office/drawing/2014/main" xmlns="" id="{5CFF6902-D7AA-4D0A-82D8-8A75A0BB9FE3}"/>
              </a:ext>
            </a:extLst>
          </p:cNvPr>
          <p:cNvPicPr>
            <a:picLocks noChangeAspect="1"/>
          </p:cNvPicPr>
          <p:nvPr/>
        </p:nvPicPr>
        <p:blipFill>
          <a:blip r:embed="rId3"/>
          <a:stretch>
            <a:fillRect/>
          </a:stretch>
        </p:blipFill>
        <p:spPr>
          <a:xfrm>
            <a:off x="4665316" y="441206"/>
            <a:ext cx="2273779" cy="1676759"/>
          </a:xfrm>
          <a:prstGeom prst="rect">
            <a:avLst/>
          </a:prstGeom>
        </p:spPr>
      </p:pic>
      <p:pic>
        <p:nvPicPr>
          <p:cNvPr id="4" name="Immagine 5" descr="Immagine che contiene uomo, persona, tuta, cravatta&#10;&#10;Descrizione generata con affidabilità molto elevata">
            <a:extLst>
              <a:ext uri="{FF2B5EF4-FFF2-40B4-BE49-F238E27FC236}">
                <a16:creationId xmlns:a16="http://schemas.microsoft.com/office/drawing/2014/main" xmlns="" id="{1A677ACE-A466-482A-8FA1-5CC413621929}"/>
              </a:ext>
            </a:extLst>
          </p:cNvPr>
          <p:cNvPicPr>
            <a:picLocks noChangeAspect="1"/>
          </p:cNvPicPr>
          <p:nvPr/>
        </p:nvPicPr>
        <p:blipFill>
          <a:blip r:embed="rId4"/>
          <a:stretch>
            <a:fillRect/>
          </a:stretch>
        </p:blipFill>
        <p:spPr>
          <a:xfrm>
            <a:off x="8878738" y="2482458"/>
            <a:ext cx="1603256" cy="1992702"/>
          </a:xfrm>
          <a:prstGeom prst="ellipse">
            <a:avLst/>
          </a:prstGeom>
          <a:ln>
            <a:noFill/>
          </a:ln>
          <a:effectLst>
            <a:softEdge rad="112500"/>
          </a:effectLst>
        </p:spPr>
      </p:pic>
      <p:pic>
        <p:nvPicPr>
          <p:cNvPr id="7" name="Immagine 7" descr="Immagine che contiene uomo, persona, tuta, parete&#10;&#10;Descrizione generata con affidabilità molto elevata">
            <a:extLst>
              <a:ext uri="{FF2B5EF4-FFF2-40B4-BE49-F238E27FC236}">
                <a16:creationId xmlns:a16="http://schemas.microsoft.com/office/drawing/2014/main" xmlns="" id="{CCDD140C-8BF6-44EB-8B38-A95A87077E4E}"/>
              </a:ext>
            </a:extLst>
          </p:cNvPr>
          <p:cNvPicPr>
            <a:picLocks noChangeAspect="1"/>
          </p:cNvPicPr>
          <p:nvPr/>
        </p:nvPicPr>
        <p:blipFill>
          <a:blip r:embed="rId5"/>
          <a:stretch>
            <a:fillRect/>
          </a:stretch>
        </p:blipFill>
        <p:spPr>
          <a:xfrm>
            <a:off x="7548830" y="277632"/>
            <a:ext cx="1641356" cy="2060096"/>
          </a:xfrm>
          <a:prstGeom prst="ellipse">
            <a:avLst/>
          </a:prstGeom>
          <a:ln>
            <a:noFill/>
          </a:ln>
          <a:effectLst>
            <a:softEdge rad="112500"/>
          </a:effectLst>
        </p:spPr>
      </p:pic>
      <p:pic>
        <p:nvPicPr>
          <p:cNvPr id="6" name="Immagine 7" descr="Immagine che contiene motocicletta, bicicletta, parete, trasporto&#10;&#10;Descrizione generata con affidabilità molto elevata">
            <a:extLst>
              <a:ext uri="{FF2B5EF4-FFF2-40B4-BE49-F238E27FC236}">
                <a16:creationId xmlns:a16="http://schemas.microsoft.com/office/drawing/2014/main" xmlns="" id="{972547AA-4868-4A44-9E7D-9CDBA32D7E2E}"/>
              </a:ext>
            </a:extLst>
          </p:cNvPr>
          <p:cNvPicPr>
            <a:picLocks noChangeAspect="1"/>
          </p:cNvPicPr>
          <p:nvPr/>
        </p:nvPicPr>
        <p:blipFill>
          <a:blip r:embed="rId6"/>
          <a:stretch>
            <a:fillRect/>
          </a:stretch>
        </p:blipFill>
        <p:spPr>
          <a:xfrm>
            <a:off x="8479946" y="4836004"/>
            <a:ext cx="2590620" cy="1728698"/>
          </a:xfrm>
          <a:prstGeom prst="rect">
            <a:avLst/>
          </a:prstGeom>
        </p:spPr>
      </p:pic>
    </p:spTree>
    <p:extLst>
      <p:ext uri="{BB962C8B-B14F-4D97-AF65-F5344CB8AC3E}">
        <p14:creationId xmlns:p14="http://schemas.microsoft.com/office/powerpoint/2010/main" xmlns="" val="6731308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D2267FA8-F9CA-4ED1-B0A5-1E597E862286}"/>
              </a:ext>
            </a:extLst>
          </p:cNvPr>
          <p:cNvSpPr txBox="1"/>
          <p:nvPr/>
        </p:nvSpPr>
        <p:spPr>
          <a:xfrm>
            <a:off x="1610264" y="1134372"/>
            <a:ext cx="8968595" cy="224676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9600" b="1" dirty="0" smtClean="0">
                <a:solidFill>
                  <a:srgbClr val="FFFF00"/>
                </a:solidFill>
                <a:latin typeface="Century Gothic" panose="020B0502020202020204" pitchFamily="34" charset="0"/>
                <a:cs typeface="Calibri"/>
              </a:rPr>
              <a:t>Il </a:t>
            </a:r>
            <a:r>
              <a:rPr lang="it-IT" sz="9600" b="1" dirty="0" smtClean="0">
                <a:solidFill>
                  <a:srgbClr val="FFFF00"/>
                </a:solidFill>
                <a:latin typeface="Century Gothic" panose="020B0502020202020204" pitchFamily="34" charset="0"/>
                <a:cs typeface="Calibri"/>
              </a:rPr>
              <a:t>risciò</a:t>
            </a:r>
          </a:p>
          <a:p>
            <a:r>
              <a:rPr lang="it-IT" sz="4400" b="1" dirty="0" smtClean="0">
                <a:solidFill>
                  <a:srgbClr val="FFFF00"/>
                </a:solidFill>
                <a:latin typeface="Century Gothic" panose="020B0502020202020204" pitchFamily="34" charset="0"/>
                <a:cs typeface="Calibri"/>
              </a:rPr>
              <a:t>The </a:t>
            </a:r>
            <a:r>
              <a:rPr lang="it-IT" sz="4400" b="1" dirty="0" err="1" smtClean="0">
                <a:solidFill>
                  <a:srgbClr val="FFFF00"/>
                </a:solidFill>
                <a:latin typeface="Century Gothic" panose="020B0502020202020204" pitchFamily="34" charset="0"/>
                <a:cs typeface="Calibri"/>
              </a:rPr>
              <a:t>rickshaw</a:t>
            </a:r>
            <a:endParaRPr lang="it-IT" sz="4400" b="1" dirty="0">
              <a:solidFill>
                <a:srgbClr val="FFFF00"/>
              </a:solidFill>
              <a:latin typeface="Century Gothic" panose="020B0502020202020204" pitchFamily="34" charset="0"/>
              <a:cs typeface="Calibri"/>
            </a:endParaRPr>
          </a:p>
        </p:txBody>
      </p:sp>
      <p:pic>
        <p:nvPicPr>
          <p:cNvPr id="3" name="Immagine 3" descr="Immagine che contiene bicicletta, trasporto, giallo, esterni&#10;&#10;Descrizione generata con affidabilità molto elevata">
            <a:extLst>
              <a:ext uri="{FF2B5EF4-FFF2-40B4-BE49-F238E27FC236}">
                <a16:creationId xmlns:a16="http://schemas.microsoft.com/office/drawing/2014/main" xmlns="" id="{0F15709C-D095-4553-AC3F-80B5FE250D38}"/>
              </a:ext>
            </a:extLst>
          </p:cNvPr>
          <p:cNvPicPr>
            <a:picLocks noChangeAspect="1"/>
          </p:cNvPicPr>
          <p:nvPr/>
        </p:nvPicPr>
        <p:blipFill>
          <a:blip r:embed="rId2"/>
          <a:stretch>
            <a:fillRect/>
          </a:stretch>
        </p:blipFill>
        <p:spPr>
          <a:xfrm>
            <a:off x="7049309" y="2229659"/>
            <a:ext cx="3468060" cy="2307836"/>
          </a:xfrm>
          <a:prstGeom prst="rect">
            <a:avLst/>
          </a:prstGeom>
        </p:spPr>
      </p:pic>
      <p:pic>
        <p:nvPicPr>
          <p:cNvPr id="6" name="Immagine 4">
            <a:extLst>
              <a:ext uri="{FF2B5EF4-FFF2-40B4-BE49-F238E27FC236}">
                <a16:creationId xmlns:a16="http://schemas.microsoft.com/office/drawing/2014/main" xmlns="" id="{C0CDFEAC-EB8C-438A-873D-0018EF17925B}"/>
              </a:ext>
            </a:extLst>
          </p:cNvPr>
          <p:cNvPicPr>
            <a:picLocks noChangeAspect="1"/>
          </p:cNvPicPr>
          <p:nvPr/>
        </p:nvPicPr>
        <p:blipFill rotWithShape="1">
          <a:blip r:embed="rId3"/>
          <a:srcRect l="14660" r="523" b="781"/>
          <a:stretch/>
        </p:blipFill>
        <p:spPr>
          <a:xfrm>
            <a:off x="2003089" y="3630238"/>
            <a:ext cx="2326698" cy="18145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16763745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1CD1A6E7-77EB-4DCF-8264-22E7A98EC5DC}"/>
              </a:ext>
            </a:extLst>
          </p:cNvPr>
          <p:cNvSpPr txBox="1"/>
          <p:nvPr/>
        </p:nvSpPr>
        <p:spPr>
          <a:xfrm>
            <a:off x="1021861" y="2205735"/>
            <a:ext cx="8824821" cy="449353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600" dirty="0">
                <a:cs typeface="Calibri"/>
              </a:rPr>
              <a:t>Il primo risciò venne realizzato nel 1869 da un fabbro  americano, Albert </a:t>
            </a:r>
            <a:r>
              <a:rPr lang="it-IT" sz="1600" dirty="0" err="1">
                <a:cs typeface="Calibri"/>
              </a:rPr>
              <a:t>Tolman</a:t>
            </a:r>
            <a:r>
              <a:rPr lang="it-IT" sz="1600" dirty="0">
                <a:cs typeface="Calibri"/>
              </a:rPr>
              <a:t>, per un missionario, il reverendo Jonathan </a:t>
            </a:r>
            <a:r>
              <a:rPr lang="it-IT" sz="1600" dirty="0" err="1">
                <a:cs typeface="Calibri"/>
              </a:rPr>
              <a:t>Scobie</a:t>
            </a:r>
            <a:r>
              <a:rPr lang="it-IT" sz="1600" dirty="0">
                <a:cs typeface="Calibri"/>
              </a:rPr>
              <a:t>, </a:t>
            </a:r>
            <a:r>
              <a:rPr lang="it-IT" sz="1600" dirty="0" smtClean="0">
                <a:cs typeface="Calibri"/>
              </a:rPr>
              <a:t>che </a:t>
            </a:r>
            <a:r>
              <a:rPr lang="it-IT" sz="1600" dirty="0">
                <a:cs typeface="Calibri"/>
              </a:rPr>
              <a:t>ne è considerato l'inventore e che lo utilizzò per trasportare la moglie invalida per le strade di Yokohama</a:t>
            </a:r>
            <a:r>
              <a:rPr lang="it-IT" sz="1600" dirty="0" smtClean="0">
                <a:cs typeface="Calibri"/>
              </a:rPr>
              <a:t>.</a:t>
            </a:r>
          </a:p>
          <a:p>
            <a:r>
              <a:rPr lang="en-US" sz="1600" b="1" dirty="0" smtClean="0">
                <a:solidFill>
                  <a:srgbClr val="FFC000"/>
                </a:solidFill>
                <a:cs typeface="Calibri"/>
              </a:rPr>
              <a:t>The first rickshaw was made in 1869 by an American blacksmith, Albert </a:t>
            </a:r>
            <a:r>
              <a:rPr lang="en-US" sz="1600" b="1" dirty="0" err="1" smtClean="0">
                <a:solidFill>
                  <a:srgbClr val="FFC000"/>
                </a:solidFill>
                <a:cs typeface="Calibri"/>
              </a:rPr>
              <a:t>Tolman</a:t>
            </a:r>
            <a:r>
              <a:rPr lang="en-US" sz="1600" b="1" dirty="0" smtClean="0">
                <a:solidFill>
                  <a:srgbClr val="FFC000"/>
                </a:solidFill>
                <a:cs typeface="Calibri"/>
              </a:rPr>
              <a:t>, for a missionary, Reverend Jonathan </a:t>
            </a:r>
            <a:r>
              <a:rPr lang="en-US" sz="1600" b="1" dirty="0" err="1" smtClean="0">
                <a:solidFill>
                  <a:srgbClr val="FFC000"/>
                </a:solidFill>
                <a:cs typeface="Calibri"/>
              </a:rPr>
              <a:t>Scobie</a:t>
            </a:r>
            <a:r>
              <a:rPr lang="en-US" sz="1600" b="1" dirty="0" smtClean="0">
                <a:solidFill>
                  <a:srgbClr val="FFC000"/>
                </a:solidFill>
                <a:cs typeface="Calibri"/>
              </a:rPr>
              <a:t>, who is considered the inventor and who used it to transport his invalid wife through the streets of Yokohama</a:t>
            </a:r>
            <a:r>
              <a:rPr lang="en-US" sz="1600" b="1" dirty="0" smtClean="0">
                <a:solidFill>
                  <a:srgbClr val="FFC000"/>
                </a:solidFill>
                <a:cs typeface="Calibri"/>
              </a:rPr>
              <a:t>.</a:t>
            </a:r>
            <a:endParaRPr lang="it-IT" sz="1600" dirty="0">
              <a:cs typeface="Calibri"/>
            </a:endParaRPr>
          </a:p>
          <a:p>
            <a:r>
              <a:rPr lang="it-IT" sz="1600" dirty="0">
                <a:cs typeface="Calibri"/>
              </a:rPr>
              <a:t>Esistono tuttavia numerose altre teorie sull'origine del risciò. Una di queste vuole che fu realizzato in Giappone attorno al 1869 da </a:t>
            </a:r>
            <a:r>
              <a:rPr lang="it-IT" sz="1600" dirty="0" err="1">
                <a:cs typeface="Calibri"/>
              </a:rPr>
              <a:t>Izumi</a:t>
            </a:r>
            <a:r>
              <a:rPr lang="it-IT" sz="1600" dirty="0">
                <a:cs typeface="Calibri"/>
              </a:rPr>
              <a:t> Yosuke.</a:t>
            </a:r>
            <a:endParaRPr lang="it-IT" sz="1600" baseline="30000" dirty="0">
              <a:cs typeface="Calibri"/>
            </a:endParaRPr>
          </a:p>
          <a:p>
            <a:r>
              <a:rPr lang="it-IT" sz="1600" dirty="0" smtClean="0">
                <a:cs typeface="Calibri"/>
              </a:rPr>
              <a:t>Questi mezzi, inizialmente, </a:t>
            </a:r>
            <a:r>
              <a:rPr lang="it-IT" sz="1600" dirty="0">
                <a:cs typeface="Calibri"/>
              </a:rPr>
              <a:t>furono utilizzati dai mercanti cinesi per trasportare le merci e solo dal </a:t>
            </a:r>
            <a:r>
              <a:rPr lang="it-IT" sz="1600" dirty="0" smtClean="0">
                <a:cs typeface="Calibri"/>
              </a:rPr>
              <a:t>1914 venne </a:t>
            </a:r>
            <a:r>
              <a:rPr lang="it-IT" sz="1600" dirty="0">
                <a:cs typeface="Calibri"/>
              </a:rPr>
              <a:t>autorizzato il trasporto delle persone. La diffusione </a:t>
            </a:r>
            <a:r>
              <a:rPr lang="it-IT" sz="1600" dirty="0" smtClean="0">
                <a:cs typeface="Calibri"/>
              </a:rPr>
              <a:t>del risciò fu </a:t>
            </a:r>
            <a:r>
              <a:rPr lang="it-IT" sz="1600" dirty="0">
                <a:cs typeface="Calibri"/>
              </a:rPr>
              <a:t>molto ampia in tutto il sud-est asiatico</a:t>
            </a:r>
            <a:r>
              <a:rPr lang="it-IT" sz="1600" dirty="0" smtClean="0">
                <a:cs typeface="Calibri"/>
              </a:rPr>
              <a:t>.</a:t>
            </a:r>
            <a:endParaRPr lang="it-IT" sz="1600" dirty="0">
              <a:cs typeface="Calibri"/>
            </a:endParaRPr>
          </a:p>
          <a:p>
            <a:r>
              <a:rPr lang="it-IT" sz="1600" dirty="0" smtClean="0">
                <a:cs typeface="Calibri"/>
              </a:rPr>
              <a:t>Oggi sono diffusi </a:t>
            </a:r>
            <a:r>
              <a:rPr lang="it-IT" sz="1600" dirty="0">
                <a:cs typeface="Calibri"/>
              </a:rPr>
              <a:t>anche ad Amsterdam, la città delle </a:t>
            </a:r>
            <a:r>
              <a:rPr lang="it-IT" sz="1600" dirty="0" smtClean="0">
                <a:cs typeface="Calibri"/>
              </a:rPr>
              <a:t>biciclette. Sono composti </a:t>
            </a:r>
            <a:r>
              <a:rPr lang="it-IT" sz="1600" dirty="0">
                <a:cs typeface="Calibri"/>
              </a:rPr>
              <a:t>da biciclette coadiuvate nella pedalata da un motorino </a:t>
            </a:r>
            <a:r>
              <a:rPr lang="it-IT" sz="1600" dirty="0" smtClean="0">
                <a:cs typeface="Calibri"/>
              </a:rPr>
              <a:t>elettrico, vengono usati soprattutto </a:t>
            </a:r>
            <a:r>
              <a:rPr lang="it-IT" sz="1600" dirty="0">
                <a:cs typeface="Calibri"/>
              </a:rPr>
              <a:t>come </a:t>
            </a:r>
            <a:r>
              <a:rPr lang="it-IT" sz="1600" dirty="0" smtClean="0">
                <a:cs typeface="Calibri"/>
              </a:rPr>
              <a:t>alternativa ai </a:t>
            </a:r>
            <a:r>
              <a:rPr lang="it-IT" sz="1600" dirty="0">
                <a:cs typeface="Calibri"/>
              </a:rPr>
              <a:t>taxi, che, per via dei canali, non sono molto diffusi</a:t>
            </a:r>
            <a:r>
              <a:rPr lang="it-IT" sz="1600" dirty="0" smtClean="0">
                <a:cs typeface="Calibri"/>
              </a:rPr>
              <a:t>.</a:t>
            </a:r>
          </a:p>
          <a:p>
            <a:r>
              <a:rPr lang="en-US" sz="1600" b="1" dirty="0" smtClean="0">
                <a:solidFill>
                  <a:srgbClr val="FFC000"/>
                </a:solidFill>
                <a:cs typeface="Calibri"/>
              </a:rPr>
              <a:t>Today they are also widespread in Amsterdam, the city of bicycles. They are composed of bicycles assisted in pedaling by an electric motor, they are used above all as an alternative to taxis, which, due to the channels, are not very common.</a:t>
            </a:r>
            <a:endParaRPr lang="it-IT" sz="1600" b="1" dirty="0">
              <a:solidFill>
                <a:srgbClr val="FFC000"/>
              </a:solidFill>
              <a:cs typeface="Calibri"/>
            </a:endParaRPr>
          </a:p>
          <a:p>
            <a:pPr algn="l"/>
            <a:endParaRPr lang="it-IT" sz="1400" dirty="0">
              <a:cs typeface="Calibri"/>
            </a:endParaRPr>
          </a:p>
        </p:txBody>
      </p:sp>
      <p:pic>
        <p:nvPicPr>
          <p:cNvPr id="3" name="Immagine 3">
            <a:extLst>
              <a:ext uri="{FF2B5EF4-FFF2-40B4-BE49-F238E27FC236}">
                <a16:creationId xmlns:a16="http://schemas.microsoft.com/office/drawing/2014/main" xmlns="" id="{28CDFBEE-B49F-45D5-9626-E684DCED5FCF}"/>
              </a:ext>
            </a:extLst>
          </p:cNvPr>
          <p:cNvPicPr>
            <a:picLocks noChangeAspect="1"/>
          </p:cNvPicPr>
          <p:nvPr/>
        </p:nvPicPr>
        <p:blipFill>
          <a:blip r:embed="rId2" cstate="print"/>
          <a:stretch>
            <a:fillRect/>
          </a:stretch>
        </p:blipFill>
        <p:spPr>
          <a:xfrm>
            <a:off x="5855939" y="261752"/>
            <a:ext cx="2743200" cy="1714500"/>
          </a:xfrm>
          <a:prstGeom prst="ellipse">
            <a:avLst/>
          </a:prstGeom>
          <a:ln>
            <a:noFill/>
          </a:ln>
          <a:effectLst>
            <a:softEdge rad="112500"/>
          </a:effectLst>
        </p:spPr>
      </p:pic>
      <p:pic>
        <p:nvPicPr>
          <p:cNvPr id="6" name="Immagine 6" descr="Immagine che contiene edificio, cielo, città, esterni&#10;&#10;Descrizione generata con affidabilità molto elevata">
            <a:extLst>
              <a:ext uri="{FF2B5EF4-FFF2-40B4-BE49-F238E27FC236}">
                <a16:creationId xmlns:a16="http://schemas.microsoft.com/office/drawing/2014/main" xmlns="" id="{DE8D2585-59A7-410C-B952-D029A2686635}"/>
              </a:ext>
            </a:extLst>
          </p:cNvPr>
          <p:cNvPicPr>
            <a:picLocks noChangeAspect="1"/>
          </p:cNvPicPr>
          <p:nvPr/>
        </p:nvPicPr>
        <p:blipFill>
          <a:blip r:embed="rId3"/>
          <a:stretch>
            <a:fillRect/>
          </a:stretch>
        </p:blipFill>
        <p:spPr>
          <a:xfrm>
            <a:off x="1693888" y="319180"/>
            <a:ext cx="2705100" cy="16859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xmlns="" val="20044325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1145589" y="1968375"/>
            <a:ext cx="9153611" cy="1558596"/>
          </a:xfrm>
        </p:spPr>
        <p:txBody>
          <a:bodyPr/>
          <a:lstStyle/>
          <a:p>
            <a:r>
              <a:rPr lang="it-IT" dirty="0" smtClean="0">
                <a:latin typeface="Century Gothic" panose="020B0502020202020204" pitchFamily="34" charset="0"/>
              </a:rPr>
              <a:t/>
            </a:r>
            <a:br>
              <a:rPr lang="it-IT" dirty="0" smtClean="0">
                <a:latin typeface="Century Gothic" panose="020B0502020202020204" pitchFamily="34" charset="0"/>
              </a:rPr>
            </a:br>
            <a:r>
              <a:rPr lang="it-IT" sz="4400" dirty="0" smtClean="0">
                <a:latin typeface="Century Gothic" panose="020B0502020202020204" pitchFamily="34" charset="0"/>
              </a:rPr>
              <a:t>LE NOSTRE INVENZIONI PER IL NUOVO TRASPORTO SOSTENIBILE</a:t>
            </a:r>
            <a:endParaRPr lang="it-IT" sz="4400" dirty="0"/>
          </a:p>
        </p:txBody>
      </p:sp>
      <p:sp>
        <p:nvSpPr>
          <p:cNvPr id="2" name="Rettangolo 1"/>
          <p:cNvSpPr/>
          <p:nvPr/>
        </p:nvSpPr>
        <p:spPr>
          <a:xfrm>
            <a:off x="1245655" y="627419"/>
            <a:ext cx="9109494" cy="1323439"/>
          </a:xfrm>
          <a:prstGeom prst="rect">
            <a:avLst/>
          </a:prstGeom>
        </p:spPr>
        <p:txBody>
          <a:bodyPr wrap="square">
            <a:spAutoFit/>
          </a:bodyPr>
          <a:lstStyle/>
          <a:p>
            <a:r>
              <a:rPr lang="it-IT" sz="4000" dirty="0" smtClean="0">
                <a:solidFill>
                  <a:srgbClr val="FF0000"/>
                </a:solidFill>
                <a:latin typeface="Century Gothic" panose="020B0502020202020204" pitchFamily="34" charset="0"/>
              </a:rPr>
              <a:t>Ispirandoci anche noi alle idee di importanti inventori, proponiamo </a:t>
            </a:r>
            <a:endParaRPr lang="it-IT" sz="4000" dirty="0"/>
          </a:p>
        </p:txBody>
      </p:sp>
      <p:sp>
        <p:nvSpPr>
          <p:cNvPr id="7" name="CasellaDiTesto 6"/>
          <p:cNvSpPr txBox="1"/>
          <p:nvPr/>
        </p:nvSpPr>
        <p:spPr>
          <a:xfrm>
            <a:off x="1397726" y="4114800"/>
            <a:ext cx="8529899" cy="1446550"/>
          </a:xfrm>
          <a:prstGeom prst="rect">
            <a:avLst/>
          </a:prstGeom>
          <a:noFill/>
        </p:spPr>
        <p:txBody>
          <a:bodyPr wrap="none" rtlCol="0">
            <a:spAutoFit/>
          </a:bodyPr>
          <a:lstStyle/>
          <a:p>
            <a:r>
              <a:rPr lang="it-IT" sz="4400" b="1" dirty="0" err="1" smtClean="0">
                <a:solidFill>
                  <a:srgbClr val="002060"/>
                </a:solidFill>
                <a:latin typeface="Century Gothic" panose="020B0502020202020204" pitchFamily="34" charset="0"/>
                <a:ea typeface="+mj-ea"/>
                <a:cs typeface="+mj-cs"/>
              </a:rPr>
              <a:t>Our</a:t>
            </a:r>
            <a:r>
              <a:rPr lang="it-IT" sz="4400" b="1" dirty="0" smtClean="0">
                <a:solidFill>
                  <a:srgbClr val="002060"/>
                </a:solidFill>
                <a:latin typeface="Century Gothic" panose="020B0502020202020204" pitchFamily="34" charset="0"/>
                <a:ea typeface="+mj-ea"/>
                <a:cs typeface="+mj-cs"/>
              </a:rPr>
              <a:t> </a:t>
            </a:r>
            <a:r>
              <a:rPr lang="it-IT" sz="4400" b="1" dirty="0" err="1" smtClean="0">
                <a:solidFill>
                  <a:srgbClr val="002060"/>
                </a:solidFill>
                <a:latin typeface="Century Gothic" panose="020B0502020202020204" pitchFamily="34" charset="0"/>
                <a:ea typeface="+mj-ea"/>
                <a:cs typeface="+mj-cs"/>
              </a:rPr>
              <a:t>inventions</a:t>
            </a:r>
            <a:r>
              <a:rPr lang="it-IT" sz="4400" b="1" dirty="0" smtClean="0">
                <a:solidFill>
                  <a:srgbClr val="002060"/>
                </a:solidFill>
                <a:latin typeface="Century Gothic" panose="020B0502020202020204" pitchFamily="34" charset="0"/>
                <a:ea typeface="+mj-ea"/>
                <a:cs typeface="+mj-cs"/>
              </a:rPr>
              <a:t>  </a:t>
            </a:r>
            <a:r>
              <a:rPr lang="it-IT" sz="4400" b="1" dirty="0" err="1" smtClean="0">
                <a:solidFill>
                  <a:srgbClr val="002060"/>
                </a:solidFill>
                <a:latin typeface="Century Gothic" panose="020B0502020202020204" pitchFamily="34" charset="0"/>
                <a:ea typeface="+mj-ea"/>
                <a:cs typeface="+mj-cs"/>
              </a:rPr>
              <a:t>about</a:t>
            </a:r>
            <a:r>
              <a:rPr lang="it-IT" sz="4400" b="1" dirty="0" smtClean="0">
                <a:solidFill>
                  <a:srgbClr val="002060"/>
                </a:solidFill>
                <a:latin typeface="Century Gothic" panose="020B0502020202020204" pitchFamily="34" charset="0"/>
                <a:ea typeface="+mj-ea"/>
                <a:cs typeface="+mj-cs"/>
              </a:rPr>
              <a:t> a </a:t>
            </a:r>
            <a:r>
              <a:rPr lang="it-IT" sz="4400" b="1" dirty="0" err="1" smtClean="0">
                <a:solidFill>
                  <a:srgbClr val="002060"/>
                </a:solidFill>
                <a:latin typeface="Century Gothic" panose="020B0502020202020204" pitchFamily="34" charset="0"/>
                <a:ea typeface="+mj-ea"/>
                <a:cs typeface="+mj-cs"/>
              </a:rPr>
              <a:t>new</a:t>
            </a:r>
            <a:r>
              <a:rPr lang="it-IT" sz="4400" b="1" dirty="0" smtClean="0">
                <a:solidFill>
                  <a:srgbClr val="002060"/>
                </a:solidFill>
                <a:latin typeface="Century Gothic" panose="020B0502020202020204" pitchFamily="34" charset="0"/>
                <a:ea typeface="+mj-ea"/>
                <a:cs typeface="+mj-cs"/>
              </a:rPr>
              <a:t> </a:t>
            </a:r>
            <a:endParaRPr lang="it-IT" sz="4400" b="1" dirty="0" smtClean="0">
              <a:solidFill>
                <a:srgbClr val="002060"/>
              </a:solidFill>
              <a:latin typeface="Century Gothic" panose="020B0502020202020204" pitchFamily="34" charset="0"/>
              <a:ea typeface="+mj-ea"/>
              <a:cs typeface="+mj-cs"/>
            </a:endParaRPr>
          </a:p>
          <a:p>
            <a:r>
              <a:rPr lang="it-IT" sz="4400" b="1" dirty="0" err="1" smtClean="0">
                <a:solidFill>
                  <a:srgbClr val="002060"/>
                </a:solidFill>
                <a:latin typeface="Century Gothic" panose="020B0502020202020204" pitchFamily="34" charset="0"/>
                <a:ea typeface="+mj-ea"/>
                <a:cs typeface="+mj-cs"/>
              </a:rPr>
              <a:t>sustainable</a:t>
            </a:r>
            <a:r>
              <a:rPr lang="it-IT" sz="4400" b="1" dirty="0" smtClean="0">
                <a:solidFill>
                  <a:srgbClr val="002060"/>
                </a:solidFill>
                <a:latin typeface="Century Gothic" panose="020B0502020202020204" pitchFamily="34" charset="0"/>
                <a:ea typeface="+mj-ea"/>
                <a:cs typeface="+mj-cs"/>
              </a:rPr>
              <a:t> </a:t>
            </a:r>
            <a:r>
              <a:rPr lang="it-IT" sz="4400" b="1" dirty="0" err="1" smtClean="0">
                <a:solidFill>
                  <a:srgbClr val="002060"/>
                </a:solidFill>
                <a:latin typeface="Century Gothic" panose="020B0502020202020204" pitchFamily="34" charset="0"/>
                <a:ea typeface="+mj-ea"/>
                <a:cs typeface="+mj-cs"/>
              </a:rPr>
              <a:t>means</a:t>
            </a:r>
            <a:r>
              <a:rPr lang="it-IT" sz="4400" b="1" dirty="0" smtClean="0">
                <a:solidFill>
                  <a:srgbClr val="002060"/>
                </a:solidFill>
                <a:latin typeface="Century Gothic" panose="020B0502020202020204" pitchFamily="34" charset="0"/>
                <a:ea typeface="+mj-ea"/>
                <a:cs typeface="+mj-cs"/>
              </a:rPr>
              <a:t> </a:t>
            </a:r>
            <a:r>
              <a:rPr lang="it-IT" sz="4400" b="1" dirty="0" err="1" smtClean="0">
                <a:solidFill>
                  <a:srgbClr val="002060"/>
                </a:solidFill>
                <a:latin typeface="Century Gothic" panose="020B0502020202020204" pitchFamily="34" charset="0"/>
                <a:ea typeface="+mj-ea"/>
                <a:cs typeface="+mj-cs"/>
              </a:rPr>
              <a:t>of</a:t>
            </a:r>
            <a:r>
              <a:rPr lang="it-IT" sz="4400" b="1" dirty="0" smtClean="0">
                <a:solidFill>
                  <a:srgbClr val="002060"/>
                </a:solidFill>
                <a:latin typeface="Century Gothic" panose="020B0502020202020204" pitchFamily="34" charset="0"/>
                <a:ea typeface="+mj-ea"/>
                <a:cs typeface="+mj-cs"/>
              </a:rPr>
              <a:t> </a:t>
            </a:r>
            <a:r>
              <a:rPr lang="it-IT" sz="4400" b="1" dirty="0" err="1" smtClean="0">
                <a:solidFill>
                  <a:srgbClr val="002060"/>
                </a:solidFill>
                <a:latin typeface="Century Gothic" panose="020B0502020202020204" pitchFamily="34" charset="0"/>
                <a:ea typeface="+mj-ea"/>
                <a:cs typeface="+mj-cs"/>
              </a:rPr>
              <a:t>transport</a:t>
            </a:r>
            <a:endParaRPr lang="it-IT" sz="4400" b="1" dirty="0" smtClean="0">
              <a:solidFill>
                <a:srgbClr val="002060"/>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xmlns="" val="21068043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xmlns="" id="{DE09615D-24FD-4086-87D4-3BC6FF4383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xmlns="" id="{2CD1987F-8813-4F4A-BE57-BB00FB4F081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sp>
        <p:nvSpPr>
          <p:cNvPr id="2" name="Titolo 1">
            <a:extLst>
              <a:ext uri="{FF2B5EF4-FFF2-40B4-BE49-F238E27FC236}">
                <a16:creationId xmlns:a16="http://schemas.microsoft.com/office/drawing/2014/main" xmlns="" id="{EE7BFBF2-199D-41B3-9B77-243AE18DCBA3}"/>
              </a:ext>
            </a:extLst>
          </p:cNvPr>
          <p:cNvSpPr>
            <a:spLocks noGrp="1"/>
          </p:cNvSpPr>
          <p:nvPr>
            <p:ph type="title"/>
          </p:nvPr>
        </p:nvSpPr>
        <p:spPr>
          <a:xfrm>
            <a:off x="4347764" y="0"/>
            <a:ext cx="2575550" cy="1454051"/>
          </a:xfrm>
        </p:spPr>
        <p:txBody>
          <a:bodyPr>
            <a:normAutofit/>
          </a:bodyPr>
          <a:lstStyle/>
          <a:p>
            <a:r>
              <a:rPr lang="it-IT" sz="3600" dirty="0" smtClean="0">
                <a:solidFill>
                  <a:srgbClr val="000000"/>
                </a:solidFill>
                <a:latin typeface="Century Gothic" panose="020B0502020202020204" pitchFamily="34" charset="0"/>
              </a:rPr>
              <a:t>TRENOPIL</a:t>
            </a:r>
            <a:br>
              <a:rPr lang="it-IT" sz="3600" dirty="0" smtClean="0">
                <a:solidFill>
                  <a:srgbClr val="000000"/>
                </a:solidFill>
                <a:latin typeface="Century Gothic" panose="020B0502020202020204" pitchFamily="34" charset="0"/>
              </a:rPr>
            </a:br>
            <a:r>
              <a:rPr lang="it-IT" dirty="0" smtClean="0">
                <a:solidFill>
                  <a:srgbClr val="000000"/>
                </a:solidFill>
                <a:latin typeface="Century Gothic" panose="020B0502020202020204" pitchFamily="34" charset="0"/>
              </a:rPr>
              <a:t>the </a:t>
            </a:r>
            <a:r>
              <a:rPr lang="it-IT" dirty="0" err="1" smtClean="0">
                <a:solidFill>
                  <a:srgbClr val="000000"/>
                </a:solidFill>
                <a:latin typeface="Century Gothic" panose="020B0502020202020204" pitchFamily="34" charset="0"/>
              </a:rPr>
              <a:t>trainpil</a:t>
            </a:r>
            <a:endParaRPr lang="it-IT" sz="3600" dirty="0">
              <a:solidFill>
                <a:srgbClr val="000000"/>
              </a:solidFill>
              <a:latin typeface="Century Gothic" panose="020B0502020202020204" pitchFamily="34" charset="0"/>
            </a:endParaRPr>
          </a:p>
        </p:txBody>
      </p:sp>
      <p:sp>
        <p:nvSpPr>
          <p:cNvPr id="3" name="Segnaposto contenuto 2">
            <a:extLst>
              <a:ext uri="{FF2B5EF4-FFF2-40B4-BE49-F238E27FC236}">
                <a16:creationId xmlns:a16="http://schemas.microsoft.com/office/drawing/2014/main" xmlns="" id="{D73D4A6B-9783-40E4-89EA-EAA4271FC1E6}"/>
              </a:ext>
            </a:extLst>
          </p:cNvPr>
          <p:cNvSpPr>
            <a:spLocks noGrp="1"/>
          </p:cNvSpPr>
          <p:nvPr>
            <p:ph idx="1"/>
          </p:nvPr>
        </p:nvSpPr>
        <p:spPr>
          <a:xfrm>
            <a:off x="7208876" y="548640"/>
            <a:ext cx="4333468" cy="6021977"/>
          </a:xfrm>
        </p:spPr>
        <p:txBody>
          <a:bodyPr anchor="ctr">
            <a:normAutofit fontScale="92500" lnSpcReduction="10000"/>
          </a:bodyPr>
          <a:lstStyle/>
          <a:p>
            <a:pPr marL="0" indent="0">
              <a:buNone/>
            </a:pPr>
            <a:r>
              <a:rPr lang="it-IT" sz="1600" dirty="0">
                <a:solidFill>
                  <a:srgbClr val="000000"/>
                </a:solidFill>
                <a:latin typeface="Century Gothic" panose="020B0502020202020204" pitchFamily="34" charset="0"/>
                <a:cs typeface="Aldhabi" panose="020B0604020202020204" pitchFamily="2" charset="-78"/>
              </a:rPr>
              <a:t>ABBIAMO PENSATO AD UN TRENO CHE NON ABBIA BISOGNO DI CARBURANTE</a:t>
            </a:r>
            <a:r>
              <a:rPr lang="it-IT" sz="1600" dirty="0" smtClean="0">
                <a:solidFill>
                  <a:srgbClr val="000000"/>
                </a:solidFill>
                <a:latin typeface="Century Gothic" panose="020B0502020202020204" pitchFamily="34" charset="0"/>
                <a:cs typeface="Aldhabi" panose="020B0604020202020204" pitchFamily="2" charset="-78"/>
              </a:rPr>
              <a:t>, ROTAIE </a:t>
            </a:r>
            <a:r>
              <a:rPr lang="it-IT" sz="1600" dirty="0">
                <a:solidFill>
                  <a:srgbClr val="000000"/>
                </a:solidFill>
                <a:latin typeface="Century Gothic" panose="020B0502020202020204" pitchFamily="34" charset="0"/>
                <a:cs typeface="Aldhabi" panose="020B0604020202020204" pitchFamily="2" charset="-78"/>
              </a:rPr>
              <a:t>O</a:t>
            </a:r>
            <a:r>
              <a:rPr lang="it-IT" sz="1600" dirty="0" smtClean="0">
                <a:solidFill>
                  <a:srgbClr val="000000"/>
                </a:solidFill>
                <a:latin typeface="Century Gothic" panose="020B0502020202020204" pitchFamily="34" charset="0"/>
                <a:cs typeface="Aldhabi" panose="020B0604020202020204" pitchFamily="2" charset="-78"/>
              </a:rPr>
              <a:t> </a:t>
            </a:r>
            <a:r>
              <a:rPr lang="it-IT" sz="1600" dirty="0">
                <a:solidFill>
                  <a:srgbClr val="000000"/>
                </a:solidFill>
                <a:latin typeface="Century Gothic" panose="020B0502020202020204" pitchFamily="34" charset="0"/>
                <a:cs typeface="Aldhabi" panose="020B0604020202020204" pitchFamily="2" charset="-78"/>
              </a:rPr>
              <a:t>ENERGIA </a:t>
            </a:r>
            <a:r>
              <a:rPr lang="it-IT" sz="1600" dirty="0" smtClean="0">
                <a:solidFill>
                  <a:srgbClr val="000000"/>
                </a:solidFill>
                <a:latin typeface="Century Gothic" panose="020B0502020202020204" pitchFamily="34" charset="0"/>
                <a:cs typeface="Aldhabi" panose="020B0604020202020204" pitchFamily="2" charset="-78"/>
              </a:rPr>
              <a:t>ELETTRICA.</a:t>
            </a:r>
          </a:p>
          <a:p>
            <a:pPr marL="0" indent="0">
              <a:buNone/>
            </a:pPr>
            <a:r>
              <a:rPr lang="it-IT" sz="1600" dirty="0" smtClean="0">
                <a:solidFill>
                  <a:srgbClr val="000000"/>
                </a:solidFill>
                <a:latin typeface="Century Gothic" panose="020B0502020202020204" pitchFamily="34" charset="0"/>
                <a:cs typeface="Aldhabi" panose="020B0604020202020204" pitchFamily="2" charset="-78"/>
              </a:rPr>
              <a:t>SFRUTTA </a:t>
            </a:r>
            <a:r>
              <a:rPr lang="it-IT" sz="1600" dirty="0">
                <a:solidFill>
                  <a:srgbClr val="000000"/>
                </a:solidFill>
                <a:latin typeface="Century Gothic" panose="020B0502020202020204" pitchFamily="34" charset="0"/>
                <a:cs typeface="Aldhabi" panose="020B0604020202020204" pitchFamily="2" charset="-78"/>
              </a:rPr>
              <a:t>LA FORZA </a:t>
            </a:r>
            <a:r>
              <a:rPr lang="it-IT" sz="1600" dirty="0" smtClean="0">
                <a:solidFill>
                  <a:srgbClr val="000000"/>
                </a:solidFill>
                <a:latin typeface="Century Gothic" panose="020B0502020202020204" pitchFamily="34" charset="0"/>
                <a:cs typeface="Aldhabi" panose="020B0604020202020204" pitchFamily="2" charset="-78"/>
              </a:rPr>
              <a:t>MAGNETICA </a:t>
            </a:r>
            <a:r>
              <a:rPr lang="it-IT" sz="1600" dirty="0">
                <a:solidFill>
                  <a:srgbClr val="000000"/>
                </a:solidFill>
                <a:latin typeface="Century Gothic" panose="020B0502020202020204" pitchFamily="34" charset="0"/>
                <a:cs typeface="Aldhabi" panose="020B0604020202020204" pitchFamily="2" charset="-78"/>
              </a:rPr>
              <a:t>(INVENTATA DA JAMES CLERK MAXWELL NEL 1879) </a:t>
            </a:r>
            <a:r>
              <a:rPr lang="it-IT" sz="1600" dirty="0" smtClean="0">
                <a:solidFill>
                  <a:srgbClr val="000000"/>
                </a:solidFill>
                <a:latin typeface="Century Gothic" panose="020B0502020202020204" pitchFamily="34" charset="0"/>
                <a:cs typeface="Aldhabi" panose="020B0604020202020204" pitchFamily="2" charset="-78"/>
              </a:rPr>
              <a:t>A </a:t>
            </a:r>
            <a:r>
              <a:rPr lang="it-IT" sz="1600" dirty="0">
                <a:solidFill>
                  <a:srgbClr val="000000"/>
                </a:solidFill>
                <a:latin typeface="Century Gothic" panose="020B0502020202020204" pitchFamily="34" charset="0"/>
                <a:cs typeface="Aldhabi" panose="020B0604020202020204" pitchFamily="2" charset="-78"/>
              </a:rPr>
              <a:t>CONTATTO CON LA BATTERIA  </a:t>
            </a:r>
            <a:r>
              <a:rPr lang="it-IT" sz="1600" dirty="0" smtClean="0">
                <a:solidFill>
                  <a:srgbClr val="000000"/>
                </a:solidFill>
                <a:latin typeface="Century Gothic" panose="020B0502020202020204" pitchFamily="34" charset="0"/>
                <a:cs typeface="Aldhabi" panose="020B0604020202020204" pitchFamily="2" charset="-78"/>
              </a:rPr>
              <a:t>(INVENTATA </a:t>
            </a:r>
            <a:r>
              <a:rPr lang="it-IT" sz="1600" dirty="0">
                <a:solidFill>
                  <a:srgbClr val="000000"/>
                </a:solidFill>
                <a:latin typeface="Century Gothic" panose="020B0502020202020204" pitchFamily="34" charset="0"/>
                <a:cs typeface="Aldhabi" panose="020B0604020202020204" pitchFamily="2" charset="-78"/>
              </a:rPr>
              <a:t>DA </a:t>
            </a:r>
            <a:r>
              <a:rPr lang="it-IT" sz="1600" dirty="0" smtClean="0">
                <a:solidFill>
                  <a:srgbClr val="000000"/>
                </a:solidFill>
                <a:latin typeface="Century Gothic" panose="020B0502020202020204" pitchFamily="34" charset="0"/>
                <a:cs typeface="Aldhabi" panose="020B0604020202020204" pitchFamily="2" charset="-78"/>
              </a:rPr>
              <a:t>ALESSANDRO </a:t>
            </a:r>
            <a:r>
              <a:rPr lang="it-IT" sz="1600" dirty="0">
                <a:solidFill>
                  <a:srgbClr val="000000"/>
                </a:solidFill>
                <a:latin typeface="Century Gothic" panose="020B0502020202020204" pitchFamily="34" charset="0"/>
                <a:cs typeface="Aldhabi" panose="020B0604020202020204" pitchFamily="2" charset="-78"/>
              </a:rPr>
              <a:t>VOLTA) E IL RAME</a:t>
            </a:r>
          </a:p>
          <a:p>
            <a:pPr marL="0" indent="0">
              <a:buNone/>
            </a:pPr>
            <a:r>
              <a:rPr lang="it-IT" sz="1600" dirty="0">
                <a:solidFill>
                  <a:srgbClr val="000000"/>
                </a:solidFill>
                <a:latin typeface="Century Gothic" panose="020B0502020202020204" pitchFamily="34" charset="0"/>
                <a:cs typeface="Aldhabi" panose="020B0604020202020204" pitchFamily="2" charset="-78"/>
              </a:rPr>
              <a:t>Q</a:t>
            </a:r>
            <a:r>
              <a:rPr lang="it-IT" sz="1600" dirty="0" smtClean="0">
                <a:solidFill>
                  <a:srgbClr val="000000"/>
                </a:solidFill>
                <a:latin typeface="Century Gothic" panose="020B0502020202020204" pitchFamily="34" charset="0"/>
                <a:cs typeface="Aldhabi" panose="020B0604020202020204" pitchFamily="2" charset="-78"/>
              </a:rPr>
              <a:t>UESTO </a:t>
            </a:r>
            <a:r>
              <a:rPr lang="it-IT" sz="1600" dirty="0">
                <a:solidFill>
                  <a:srgbClr val="000000"/>
                </a:solidFill>
                <a:latin typeface="Century Gothic" panose="020B0502020202020204" pitchFamily="34" charset="0"/>
                <a:cs typeface="Aldhabi" panose="020B0604020202020204" pitchFamily="2" charset="-78"/>
              </a:rPr>
              <a:t>TRENO HA UNA FORMA </a:t>
            </a:r>
            <a:r>
              <a:rPr lang="it-IT" sz="1600" dirty="0" smtClean="0">
                <a:solidFill>
                  <a:srgbClr val="000000"/>
                </a:solidFill>
                <a:latin typeface="Century Gothic" panose="020B0502020202020204" pitchFamily="34" charset="0"/>
                <a:cs typeface="Aldhabi" panose="020B0604020202020204" pitchFamily="2" charset="-78"/>
              </a:rPr>
              <a:t>ROTONDA, È RICOPERTO DA </a:t>
            </a:r>
            <a:r>
              <a:rPr lang="it-IT" sz="1600" dirty="0">
                <a:solidFill>
                  <a:srgbClr val="000000"/>
                </a:solidFill>
                <a:latin typeface="Century Gothic" panose="020B0502020202020204" pitchFamily="34" charset="0"/>
                <a:cs typeface="Aldhabi" panose="020B0604020202020204" pitchFamily="2" charset="-78"/>
              </a:rPr>
              <a:t>UNO  </a:t>
            </a:r>
            <a:r>
              <a:rPr lang="it-IT" sz="1600" dirty="0" smtClean="0">
                <a:solidFill>
                  <a:srgbClr val="000000"/>
                </a:solidFill>
                <a:latin typeface="Century Gothic" panose="020B0502020202020204" pitchFamily="34" charset="0"/>
                <a:cs typeface="Aldhabi" panose="020B0604020202020204" pitchFamily="2" charset="-78"/>
              </a:rPr>
              <a:t>STRATO </a:t>
            </a:r>
            <a:r>
              <a:rPr lang="it-IT" sz="1600" dirty="0">
                <a:solidFill>
                  <a:srgbClr val="000000"/>
                </a:solidFill>
                <a:latin typeface="Century Gothic" panose="020B0502020202020204" pitchFamily="34" charset="0"/>
                <a:cs typeface="Aldhabi" panose="020B0604020202020204" pitchFamily="2" charset="-78"/>
              </a:rPr>
              <a:t>DI </a:t>
            </a:r>
            <a:r>
              <a:rPr lang="it-IT" sz="1600" dirty="0" smtClean="0">
                <a:solidFill>
                  <a:srgbClr val="000000"/>
                </a:solidFill>
                <a:latin typeface="Century Gothic" panose="020B0502020202020204" pitchFamily="34" charset="0"/>
                <a:cs typeface="Aldhabi" panose="020B0604020202020204" pitchFamily="2" charset="-78"/>
              </a:rPr>
              <a:t>BATTERIE. </a:t>
            </a:r>
            <a:r>
              <a:rPr lang="it-IT" sz="1600" dirty="0">
                <a:solidFill>
                  <a:srgbClr val="000000"/>
                </a:solidFill>
                <a:latin typeface="Century Gothic" panose="020B0502020202020204" pitchFamily="34" charset="0"/>
                <a:cs typeface="Aldhabi" panose="020B0604020202020204" pitchFamily="2" charset="-78"/>
              </a:rPr>
              <a:t>ALL’INIZIO </a:t>
            </a:r>
            <a:r>
              <a:rPr lang="it-IT" sz="1600" dirty="0" smtClean="0">
                <a:solidFill>
                  <a:srgbClr val="000000"/>
                </a:solidFill>
                <a:latin typeface="Century Gothic" panose="020B0502020202020204" pitchFamily="34" charset="0"/>
                <a:cs typeface="Aldhabi" panose="020B0604020202020204" pitchFamily="2" charset="-78"/>
              </a:rPr>
              <a:t>E </a:t>
            </a:r>
            <a:r>
              <a:rPr lang="it-IT" sz="1600" dirty="0">
                <a:solidFill>
                  <a:srgbClr val="000000"/>
                </a:solidFill>
                <a:latin typeface="Century Gothic" panose="020B0502020202020204" pitchFamily="34" charset="0"/>
                <a:cs typeface="Aldhabi" panose="020B0604020202020204" pitchFamily="2" charset="-78"/>
              </a:rPr>
              <a:t>ALLA FINE DEL TRENO </a:t>
            </a:r>
            <a:r>
              <a:rPr lang="it-IT" sz="1600" dirty="0" smtClean="0">
                <a:solidFill>
                  <a:srgbClr val="000000"/>
                </a:solidFill>
                <a:latin typeface="Century Gothic" panose="020B0502020202020204" pitchFamily="34" charset="0"/>
                <a:cs typeface="Aldhabi" panose="020B0604020202020204" pitchFamily="2" charset="-78"/>
              </a:rPr>
              <a:t>C’E’ </a:t>
            </a:r>
            <a:r>
              <a:rPr lang="it-IT" sz="1600" dirty="0">
                <a:solidFill>
                  <a:srgbClr val="000000"/>
                </a:solidFill>
                <a:latin typeface="Century Gothic" panose="020B0502020202020204" pitchFamily="34" charset="0"/>
                <a:cs typeface="Aldhabi" panose="020B0604020202020204" pitchFamily="2" charset="-78"/>
              </a:rPr>
              <a:t>UN ENORME MAGNETE, </a:t>
            </a:r>
            <a:r>
              <a:rPr lang="it-IT" sz="1600" dirty="0" smtClean="0">
                <a:solidFill>
                  <a:srgbClr val="000000"/>
                </a:solidFill>
                <a:latin typeface="Century Gothic" panose="020B0502020202020204" pitchFamily="34" charset="0"/>
                <a:cs typeface="Aldhabi" panose="020B0604020202020204" pitchFamily="2" charset="-78"/>
              </a:rPr>
              <a:t>IL MEZZO PASSA NECESSARIAMENTE </a:t>
            </a:r>
            <a:r>
              <a:rPr lang="it-IT" sz="1600" dirty="0">
                <a:solidFill>
                  <a:srgbClr val="000000"/>
                </a:solidFill>
                <a:latin typeface="Century Gothic" panose="020B0502020202020204" pitchFamily="34" charset="0"/>
                <a:cs typeface="Aldhabi" panose="020B0604020202020204" pitchFamily="2" charset="-78"/>
              </a:rPr>
              <a:t>IN UN TUNNEL RICOPERTO </a:t>
            </a:r>
            <a:r>
              <a:rPr lang="it-IT" sz="1600" dirty="0" err="1">
                <a:solidFill>
                  <a:srgbClr val="000000"/>
                </a:solidFill>
                <a:latin typeface="Century Gothic" panose="020B0502020202020204" pitchFamily="34" charset="0"/>
                <a:cs typeface="Aldhabi" panose="020B0604020202020204" pitchFamily="2" charset="-78"/>
              </a:rPr>
              <a:t>DI</a:t>
            </a:r>
            <a:r>
              <a:rPr lang="it-IT" sz="1600" dirty="0">
                <a:solidFill>
                  <a:srgbClr val="000000"/>
                </a:solidFill>
                <a:latin typeface="Century Gothic" panose="020B0502020202020204" pitchFamily="34" charset="0"/>
                <a:cs typeface="Aldhabi" panose="020B0604020202020204" pitchFamily="2" charset="-78"/>
              </a:rPr>
              <a:t> </a:t>
            </a:r>
            <a:r>
              <a:rPr lang="it-IT" sz="1600" dirty="0" smtClean="0">
                <a:solidFill>
                  <a:srgbClr val="000000"/>
                </a:solidFill>
                <a:latin typeface="Century Gothic" panose="020B0502020202020204" pitchFamily="34" charset="0"/>
                <a:cs typeface="Aldhabi" panose="020B0604020202020204" pitchFamily="2" charset="-78"/>
              </a:rPr>
              <a:t>RAME</a:t>
            </a:r>
          </a:p>
          <a:p>
            <a:pPr marL="0" indent="0">
              <a:buNone/>
            </a:pPr>
            <a:r>
              <a:rPr lang="en-US" sz="1600" dirty="0" smtClean="0">
                <a:solidFill>
                  <a:schemeClr val="accent4">
                    <a:lumMod val="50000"/>
                  </a:schemeClr>
                </a:solidFill>
                <a:latin typeface="Century Gothic" panose="020B0502020202020204" pitchFamily="34" charset="0"/>
                <a:cs typeface="Aldhabi" panose="020B0604020202020204" pitchFamily="2" charset="-78"/>
              </a:rPr>
              <a:t>WE THOUGHT A TRAIN THAT DOES NOT NEED FUEL, RAILS OR ELECTRICITY.</a:t>
            </a:r>
          </a:p>
          <a:p>
            <a:pPr marL="0" indent="0">
              <a:buNone/>
            </a:pPr>
            <a:r>
              <a:rPr lang="en-US" sz="1600" dirty="0" smtClean="0">
                <a:solidFill>
                  <a:schemeClr val="accent4">
                    <a:lumMod val="50000"/>
                  </a:schemeClr>
                </a:solidFill>
                <a:latin typeface="Century Gothic" panose="020B0502020202020204" pitchFamily="34" charset="0"/>
                <a:cs typeface="Aldhabi" panose="020B0604020202020204" pitchFamily="2" charset="-78"/>
              </a:rPr>
              <a:t>IT EXPLOITS </a:t>
            </a:r>
            <a:r>
              <a:rPr lang="en-US" sz="1600" dirty="0" smtClean="0">
                <a:solidFill>
                  <a:schemeClr val="accent4">
                    <a:lumMod val="50000"/>
                  </a:schemeClr>
                </a:solidFill>
                <a:latin typeface="Century Gothic" panose="020B0502020202020204" pitchFamily="34" charset="0"/>
                <a:cs typeface="Aldhabi" panose="020B0604020202020204" pitchFamily="2" charset="-78"/>
              </a:rPr>
              <a:t>THE MAGNETIC FORCE (INVENTED BY JAMES CLERK MAXWELL IN 1879) IN CONTACT WITH THE BATTERY (INVENTED BY ALESSANDRO VOLTA) AND COPPER</a:t>
            </a:r>
          </a:p>
          <a:p>
            <a:pPr marL="0" indent="0">
              <a:buNone/>
            </a:pPr>
            <a:r>
              <a:rPr lang="en-US" sz="1600" dirty="0" smtClean="0">
                <a:solidFill>
                  <a:schemeClr val="accent4">
                    <a:lumMod val="50000"/>
                  </a:schemeClr>
                </a:solidFill>
                <a:latin typeface="Century Gothic" panose="020B0502020202020204" pitchFamily="34" charset="0"/>
                <a:cs typeface="Aldhabi" panose="020B0604020202020204" pitchFamily="2" charset="-78"/>
              </a:rPr>
              <a:t>THIS TRAIN HAS A ROUND SHAPE, IT IS COVERED BY A LAYER OF BATTERIES. AT THE BEGINNING AND AT THE END OF THE TRAIN THERE IS A HUGE MAGNET, THE SUBMISSION PASSES NECESSARY INTO A COPPER TUNNEL</a:t>
            </a:r>
            <a:endParaRPr lang="it-IT" sz="1600" dirty="0" smtClean="0">
              <a:solidFill>
                <a:schemeClr val="accent4">
                  <a:lumMod val="50000"/>
                </a:schemeClr>
              </a:solidFill>
              <a:latin typeface="Century Gothic" panose="020B0502020202020204" pitchFamily="34" charset="0"/>
              <a:cs typeface="Aldhabi" panose="020B0604020202020204" pitchFamily="2" charset="-78"/>
            </a:endParaRPr>
          </a:p>
          <a:p>
            <a:pPr marL="0" indent="0">
              <a:buNone/>
            </a:pPr>
            <a:endParaRPr lang="it-IT" sz="1600" dirty="0">
              <a:solidFill>
                <a:srgbClr val="000000"/>
              </a:solidFill>
              <a:latin typeface="Century Gothic" panose="020B0502020202020204" pitchFamily="34" charset="0"/>
              <a:cs typeface="Aldhabi" panose="020B0604020202020204" pitchFamily="2" charset="-78"/>
            </a:endParaRPr>
          </a:p>
          <a:p>
            <a:endParaRPr lang="it-IT" sz="1600" dirty="0">
              <a:solidFill>
                <a:srgbClr val="000000"/>
              </a:solidFill>
              <a:latin typeface="Century Gothic" panose="020B0502020202020204" pitchFamily="34" charset="0"/>
              <a:cs typeface="Aldhabi" panose="020B0604020202020204" pitchFamily="2" charset="-78"/>
            </a:endParaRPr>
          </a:p>
        </p:txBody>
      </p:sp>
      <p:sp>
        <p:nvSpPr>
          <p:cNvPr id="79" name="Freeform 67">
            <a:extLst>
              <a:ext uri="{FF2B5EF4-FFF2-40B4-BE49-F238E27FC236}">
                <a16:creationId xmlns:a16="http://schemas.microsoft.com/office/drawing/2014/main" xmlns="" id="{68C00EAE-4816-44D0-8DA9-3F070179BA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Oval 80">
            <a:extLst>
              <a:ext uri="{FF2B5EF4-FFF2-40B4-BE49-F238E27FC236}">
                <a16:creationId xmlns:a16="http://schemas.microsoft.com/office/drawing/2014/main" xmlns="" id="{D5391212-5277-4C05-9E96-E724C9611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65">
            <a:extLst>
              <a:ext uri="{FF2B5EF4-FFF2-40B4-BE49-F238E27FC236}">
                <a16:creationId xmlns:a16="http://schemas.microsoft.com/office/drawing/2014/main" xmlns="" id="{0B331F10-0144-4133-AB48-EDEFB35465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descr="Risultati immagini per SEMPLICE TRENO ELETTRICO">
            <a:extLst>
              <a:ext uri="{FF2B5EF4-FFF2-40B4-BE49-F238E27FC236}">
                <a16:creationId xmlns:a16="http://schemas.microsoft.com/office/drawing/2014/main" xmlns="" id="{3026968F-A65A-4860-A10A-4706195988ED}"/>
              </a:ext>
            </a:extLst>
          </p:cNvPr>
          <p:cNvPicPr>
            <a:picLocks noChangeAspect="1" noChangeArrowheads="1"/>
          </p:cNvPicPr>
          <p:nvPr/>
        </p:nvPicPr>
        <p:blipFill rotWithShape="1">
          <a:blip r:embed="rId3">
            <a:alphaModFix/>
            <a:extLst>
              <a:ext uri="{28A0092B-C50C-407E-A947-70E740481C1C}">
                <a14:useLocalDpi xmlns:a14="http://schemas.microsoft.com/office/drawing/2010/main" xmlns="" val="0"/>
              </a:ext>
            </a:extLst>
          </a:blip>
          <a:srcRect l="17738" r="6813" b="-2"/>
          <a:stretch/>
        </p:blipFill>
        <p:spPr bwMode="auto">
          <a:xfrm>
            <a:off x="20" y="4310923"/>
            <a:ext cx="3083422" cy="2547077"/>
          </a:xfrm>
          <a:custGeom>
            <a:avLst/>
            <a:gdLst>
              <a:gd name="connsiteX0" fmla="*/ 1464476 w 3083442"/>
              <a:gd name="connsiteY0" fmla="*/ 0 h 2547077"/>
              <a:gd name="connsiteX1" fmla="*/ 3083442 w 3083442"/>
              <a:gd name="connsiteY1" fmla="*/ 1618966 h 2547077"/>
              <a:gd name="connsiteX2" fmla="*/ 2806948 w 3083442"/>
              <a:gd name="connsiteY2" fmla="*/ 2524145 h 2547077"/>
              <a:gd name="connsiteX3" fmla="*/ 2789800 w 3083442"/>
              <a:gd name="connsiteY3" fmla="*/ 2547077 h 2547077"/>
              <a:gd name="connsiteX4" fmla="*/ 139152 w 3083442"/>
              <a:gd name="connsiteY4" fmla="*/ 2547077 h 2547077"/>
              <a:gd name="connsiteX5" fmla="*/ 122004 w 3083442"/>
              <a:gd name="connsiteY5" fmla="*/ 2524145 h 2547077"/>
              <a:gd name="connsiteX6" fmla="*/ 40911 w 3083442"/>
              <a:gd name="connsiteY6" fmla="*/ 2390661 h 2547077"/>
              <a:gd name="connsiteX7" fmla="*/ 0 w 3083442"/>
              <a:gd name="connsiteY7" fmla="*/ 2305737 h 2547077"/>
              <a:gd name="connsiteX8" fmla="*/ 0 w 3083442"/>
              <a:gd name="connsiteY8" fmla="*/ 932195 h 2547077"/>
              <a:gd name="connsiteX9" fmla="*/ 40911 w 3083442"/>
              <a:gd name="connsiteY9" fmla="*/ 847271 h 2547077"/>
              <a:gd name="connsiteX10" fmla="*/ 1464476 w 3083442"/>
              <a:gd name="connsiteY10" fmla="*/ 0 h 25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noFill/>
          <a:effectLst>
            <a:softEdge rad="0"/>
          </a:effectLst>
          <a:extLst>
            <a:ext uri="{909E8E84-426E-40DD-AFC4-6F175D3DCCD1}">
              <a14:hiddenFill xmlns:a14="http://schemas.microsoft.com/office/drawing/2010/main" xmlns="">
                <a:solidFill>
                  <a:srgbClr val="FFFFFF"/>
                </a:solidFill>
              </a14:hiddenFill>
            </a:ext>
          </a:extLst>
        </p:spPr>
      </p:pic>
      <p:pic>
        <p:nvPicPr>
          <p:cNvPr id="1030" name="Picture 6" descr="Risultati immagini per Alessandro Volta">
            <a:extLst>
              <a:ext uri="{FF2B5EF4-FFF2-40B4-BE49-F238E27FC236}">
                <a16:creationId xmlns:a16="http://schemas.microsoft.com/office/drawing/2014/main" xmlns="" id="{CD3EE156-332F-4DFE-9074-23AC8741D02F}"/>
              </a:ext>
            </a:extLst>
          </p:cNvPr>
          <p:cNvPicPr>
            <a:picLocks noChangeAspect="1" noChangeArrowheads="1"/>
          </p:cNvPicPr>
          <p:nvPr/>
        </p:nvPicPr>
        <p:blipFill rotWithShape="1">
          <a:blip r:embed="rId4">
            <a:alphaModFix/>
            <a:extLst>
              <a:ext uri="{28A0092B-C50C-407E-A947-70E740481C1C}">
                <a14:useLocalDpi xmlns:a14="http://schemas.microsoft.com/office/drawing/2010/main" xmlns="" val="0"/>
              </a:ext>
            </a:extLst>
          </a:blip>
          <a:srcRect r="4" b="18879"/>
          <a:stretch/>
        </p:blipFill>
        <p:spPr bwMode="auto">
          <a:xfrm>
            <a:off x="3532736" y="2984162"/>
            <a:ext cx="2555402" cy="2555402"/>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xmlns="">
                <a:solidFill>
                  <a:srgbClr val="FFFFFF"/>
                </a:solidFill>
              </a14:hiddenFill>
            </a:ext>
          </a:extLst>
        </p:spPr>
      </p:pic>
      <p:pic>
        <p:nvPicPr>
          <p:cNvPr id="1026" name="Picture 2" descr="Risultati immagini per james clerk maxwell">
            <a:extLst>
              <a:ext uri="{FF2B5EF4-FFF2-40B4-BE49-F238E27FC236}">
                <a16:creationId xmlns:a16="http://schemas.microsoft.com/office/drawing/2014/main" xmlns="" id="{025B4492-2AEF-4F50-956D-A392E7DF9E00}"/>
              </a:ext>
            </a:extLst>
          </p:cNvPr>
          <p:cNvPicPr>
            <a:picLocks noChangeAspect="1" noChangeArrowheads="1"/>
          </p:cNvPicPr>
          <p:nvPr/>
        </p:nvPicPr>
        <p:blipFill rotWithShape="1">
          <a:blip r:embed="rId5">
            <a:alphaModFix/>
            <a:extLst>
              <a:ext uri="{28A0092B-C50C-407E-A947-70E740481C1C}">
                <a14:useLocalDpi xmlns:a14="http://schemas.microsoft.com/office/drawing/2010/main" xmlns="" val="0"/>
              </a:ext>
            </a:extLst>
          </a:blip>
          <a:srcRect t="18712" r="2" b="11165"/>
          <a:stretch/>
        </p:blipFill>
        <p:spPr bwMode="auto">
          <a:xfrm>
            <a:off x="1" y="-1"/>
            <a:ext cx="3943111" cy="3318096"/>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solidFill>
            <a:srgbClr val="FFFFFF">
              <a:shade val="85000"/>
            </a:srgbClr>
          </a:solidFill>
          <a:effectLst>
            <a:softEdge rad="0"/>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27930016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xmlns="" id="{799A8B4F-0FED-46C0-9186-5A8E116D87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 name="Picture 120">
            <a:extLst>
              <a:ext uri="{FF2B5EF4-FFF2-40B4-BE49-F238E27FC236}">
                <a16:creationId xmlns:a16="http://schemas.microsoft.com/office/drawing/2014/main" xmlns="" id="{DA6861EE-7660-46C9-80BD-173B8F7454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xmlns="" id="{011A2B14-0FE4-47E5-A618-CD3BEE231410}"/>
              </a:ext>
            </a:extLst>
          </p:cNvPr>
          <p:cNvSpPr>
            <a:spLocks noGrp="1"/>
          </p:cNvSpPr>
          <p:nvPr>
            <p:ph type="title"/>
          </p:nvPr>
        </p:nvSpPr>
        <p:spPr>
          <a:xfrm>
            <a:off x="807365" y="802955"/>
            <a:ext cx="6318649" cy="1454051"/>
          </a:xfrm>
        </p:spPr>
        <p:txBody>
          <a:bodyPr>
            <a:normAutofit/>
          </a:bodyPr>
          <a:lstStyle/>
          <a:p>
            <a:r>
              <a:rPr lang="it-IT" sz="3600" dirty="0" smtClean="0">
                <a:solidFill>
                  <a:srgbClr val="000000"/>
                </a:solidFill>
              </a:rPr>
              <a:t>BATTEOPLANO</a:t>
            </a:r>
            <a:br>
              <a:rPr lang="it-IT" sz="3600" dirty="0" smtClean="0">
                <a:solidFill>
                  <a:srgbClr val="000000"/>
                </a:solidFill>
              </a:rPr>
            </a:br>
            <a:r>
              <a:rPr lang="it-IT" dirty="0" smtClean="0">
                <a:solidFill>
                  <a:srgbClr val="000000"/>
                </a:solidFill>
              </a:rPr>
              <a:t>PLANEBOAT</a:t>
            </a:r>
            <a:endParaRPr lang="it-IT" sz="3600" dirty="0">
              <a:solidFill>
                <a:srgbClr val="000000"/>
              </a:solidFill>
            </a:endParaRPr>
          </a:p>
        </p:txBody>
      </p:sp>
      <p:sp>
        <p:nvSpPr>
          <p:cNvPr id="3" name="Segnaposto contenuto 2">
            <a:extLst>
              <a:ext uri="{FF2B5EF4-FFF2-40B4-BE49-F238E27FC236}">
                <a16:creationId xmlns:a16="http://schemas.microsoft.com/office/drawing/2014/main" xmlns="" id="{EA58FDB7-ADB2-41F9-B55C-D6D19725F851}"/>
              </a:ext>
            </a:extLst>
          </p:cNvPr>
          <p:cNvSpPr>
            <a:spLocks noGrp="1"/>
          </p:cNvSpPr>
          <p:nvPr>
            <p:ph idx="1"/>
          </p:nvPr>
        </p:nvSpPr>
        <p:spPr>
          <a:xfrm>
            <a:off x="803807" y="2181498"/>
            <a:ext cx="4280852" cy="4310742"/>
          </a:xfrm>
        </p:spPr>
        <p:txBody>
          <a:bodyPr anchor="ctr">
            <a:normAutofit fontScale="77500" lnSpcReduction="20000"/>
          </a:bodyPr>
          <a:lstStyle/>
          <a:p>
            <a:pPr marL="0" indent="0">
              <a:buNone/>
            </a:pPr>
            <a:r>
              <a:rPr lang="it-IT" sz="1600" dirty="0">
                <a:solidFill>
                  <a:schemeClr val="tx1"/>
                </a:solidFill>
                <a:latin typeface="Century Gothic" panose="020B0502020202020204" pitchFamily="34" charset="0"/>
              </a:rPr>
              <a:t>ABBIAMO PENSATO AD UN </a:t>
            </a:r>
            <a:r>
              <a:rPr lang="it-IT" sz="1600" dirty="0" smtClean="0">
                <a:solidFill>
                  <a:schemeClr val="tx1"/>
                </a:solidFill>
                <a:latin typeface="Century Gothic" panose="020B0502020202020204" pitchFamily="34" charset="0"/>
              </a:rPr>
              <a:t>ELICOTTERO (INVENTATO </a:t>
            </a:r>
            <a:r>
              <a:rPr lang="it-IT" sz="1600" dirty="0">
                <a:solidFill>
                  <a:schemeClr val="tx1"/>
                </a:solidFill>
                <a:latin typeface="Century Gothic" panose="020B0502020202020204" pitchFamily="34" charset="0"/>
              </a:rPr>
              <a:t>DAI FRATELLI WRIGHT) CHE NON </a:t>
            </a:r>
            <a:r>
              <a:rPr lang="it-IT" sz="1600" dirty="0" smtClean="0">
                <a:solidFill>
                  <a:schemeClr val="tx1"/>
                </a:solidFill>
                <a:latin typeface="Century Gothic" panose="020B0502020202020204" pitchFamily="34" charset="0"/>
              </a:rPr>
              <a:t>HA </a:t>
            </a:r>
            <a:r>
              <a:rPr lang="it-IT" sz="1600" dirty="0">
                <a:solidFill>
                  <a:schemeClr val="tx1"/>
                </a:solidFill>
                <a:latin typeface="Century Gothic" panose="020B0502020202020204" pitchFamily="34" charset="0"/>
              </a:rPr>
              <a:t>BISOGNO DI </a:t>
            </a:r>
            <a:r>
              <a:rPr lang="it-IT" sz="1600" dirty="0" smtClean="0">
                <a:solidFill>
                  <a:schemeClr val="tx1"/>
                </a:solidFill>
                <a:latin typeface="Century Gothic" panose="020B0502020202020204" pitchFamily="34" charset="0"/>
              </a:rPr>
              <a:t>CARBURANTE, USA UN’ELICA </a:t>
            </a:r>
            <a:r>
              <a:rPr lang="it-IT" sz="1600" dirty="0">
                <a:solidFill>
                  <a:schemeClr val="tx1"/>
                </a:solidFill>
                <a:latin typeface="Century Gothic" panose="020B0502020202020204" pitchFamily="34" charset="0"/>
              </a:rPr>
              <a:t>MAGNETICA</a:t>
            </a:r>
          </a:p>
          <a:p>
            <a:endParaRPr lang="it-IT" sz="1600" dirty="0">
              <a:solidFill>
                <a:schemeClr val="tx1"/>
              </a:solidFill>
              <a:latin typeface="Century Gothic" panose="020B0502020202020204" pitchFamily="34" charset="0"/>
            </a:endParaRPr>
          </a:p>
          <a:p>
            <a:pPr marL="0" indent="0">
              <a:buNone/>
            </a:pPr>
            <a:r>
              <a:rPr lang="it-IT" sz="1600" dirty="0" smtClean="0">
                <a:solidFill>
                  <a:schemeClr val="tx1"/>
                </a:solidFill>
                <a:latin typeface="Century Gothic" panose="020B0502020202020204" pitchFamily="34" charset="0"/>
              </a:rPr>
              <a:t>L’ELICA HA </a:t>
            </a:r>
            <a:r>
              <a:rPr lang="it-IT" sz="1600" dirty="0">
                <a:solidFill>
                  <a:schemeClr val="tx1"/>
                </a:solidFill>
                <a:latin typeface="Century Gothic" panose="020B0502020202020204" pitchFamily="34" charset="0"/>
              </a:rPr>
              <a:t>I CONTORNI DI RAME E </a:t>
            </a:r>
            <a:r>
              <a:rPr lang="it-IT" sz="1600" dirty="0" smtClean="0">
                <a:solidFill>
                  <a:schemeClr val="tx1"/>
                </a:solidFill>
                <a:latin typeface="Century Gothic" panose="020B0502020202020204" pitchFamily="34" charset="0"/>
              </a:rPr>
              <a:t>ALL’INTERNO ALLUMINIO. È ATTACCATA PER MEZZO DI </a:t>
            </a:r>
            <a:r>
              <a:rPr lang="it-IT" sz="1600" dirty="0">
                <a:solidFill>
                  <a:schemeClr val="tx1"/>
                </a:solidFill>
                <a:latin typeface="Century Gothic" panose="020B0502020202020204" pitchFamily="34" charset="0"/>
              </a:rPr>
              <a:t>UN PALO FATTO CON LE </a:t>
            </a:r>
            <a:r>
              <a:rPr lang="it-IT" sz="1600" dirty="0" smtClean="0">
                <a:solidFill>
                  <a:schemeClr val="tx1"/>
                </a:solidFill>
                <a:latin typeface="Century Gothic" panose="020B0502020202020204" pitchFamily="34" charset="0"/>
              </a:rPr>
              <a:t>PILE</a:t>
            </a:r>
          </a:p>
          <a:p>
            <a:pPr marL="0" indent="0">
              <a:buNone/>
            </a:pPr>
            <a:endParaRPr lang="it-IT" sz="1600" dirty="0">
              <a:solidFill>
                <a:schemeClr val="tx1"/>
              </a:solidFill>
              <a:latin typeface="Century Gothic" panose="020B0502020202020204" pitchFamily="34" charset="0"/>
            </a:endParaRPr>
          </a:p>
          <a:p>
            <a:pPr>
              <a:buFont typeface="Wingdings 3" charset="2"/>
              <a:buNone/>
            </a:pPr>
            <a:r>
              <a:rPr lang="en-US" sz="1500" b="1" dirty="0" smtClean="0">
                <a:solidFill>
                  <a:schemeClr val="accent4">
                    <a:lumMod val="50000"/>
                  </a:schemeClr>
                </a:solidFill>
                <a:latin typeface="Century Gothic" panose="020B0502020202020204" pitchFamily="34" charset="0"/>
              </a:rPr>
              <a:t>WE THOUGHT ABOUT A HELICOPTER (INVENTED BY THE BROTHERS OF WRIGHT) WHO DOES NOT NEED FUEL, USE A MAGNETIC PROPELLER</a:t>
            </a:r>
          </a:p>
          <a:p>
            <a:endParaRPr lang="en-US" sz="1500" b="1" dirty="0" smtClean="0">
              <a:solidFill>
                <a:schemeClr val="accent4">
                  <a:lumMod val="50000"/>
                </a:schemeClr>
              </a:solidFill>
              <a:latin typeface="Century Gothic" panose="020B0502020202020204" pitchFamily="34" charset="0"/>
            </a:endParaRPr>
          </a:p>
          <a:p>
            <a:pPr>
              <a:buFont typeface="Wingdings 3" charset="2"/>
              <a:buNone/>
            </a:pPr>
            <a:r>
              <a:rPr lang="en-US" sz="1500" b="1" dirty="0" smtClean="0">
                <a:solidFill>
                  <a:schemeClr val="accent4">
                    <a:lumMod val="50000"/>
                  </a:schemeClr>
                </a:solidFill>
                <a:latin typeface="Century Gothic" panose="020B0502020202020204" pitchFamily="34" charset="0"/>
              </a:rPr>
              <a:t>THE PROPELLER HAS COPPER CONTOURS AND WITHIN ALUMINUM. IT IS ATTACKED BY MEANS OF A POLE MADE WITH BATTERIES</a:t>
            </a:r>
            <a:endParaRPr lang="it-IT" sz="1500" b="1" dirty="0">
              <a:solidFill>
                <a:schemeClr val="accent4">
                  <a:lumMod val="50000"/>
                </a:schemeClr>
              </a:solidFill>
              <a:latin typeface="Century Gothic" panose="020B0502020202020204" pitchFamily="34" charset="0"/>
            </a:endParaRPr>
          </a:p>
          <a:p>
            <a:endParaRPr lang="it-IT" sz="1300" dirty="0">
              <a:solidFill>
                <a:schemeClr val="tx1"/>
              </a:solidFill>
              <a:latin typeface="Century Gothic" panose="020B0502020202020204" pitchFamily="34" charset="0"/>
            </a:endParaRPr>
          </a:p>
          <a:p>
            <a:endParaRPr lang="it-IT" sz="1300" dirty="0">
              <a:solidFill>
                <a:srgbClr val="000000"/>
              </a:solidFill>
              <a:latin typeface="Century Gothic" panose="020B0502020202020204" pitchFamily="34" charset="0"/>
            </a:endParaRPr>
          </a:p>
          <a:p>
            <a:endParaRPr lang="it-IT" sz="1300" dirty="0">
              <a:solidFill>
                <a:srgbClr val="000000"/>
              </a:solidFill>
              <a:latin typeface="Century Gothic" panose="020B0502020202020204" pitchFamily="34" charset="0"/>
            </a:endParaRPr>
          </a:p>
          <a:p>
            <a:r>
              <a:rPr lang="it-IT" sz="1300" dirty="0">
                <a:solidFill>
                  <a:srgbClr val="000000"/>
                </a:solidFill>
                <a:latin typeface="Century Gothic" panose="020B0502020202020204" pitchFamily="34" charset="0"/>
              </a:rPr>
              <a:t>                                                               </a:t>
            </a:r>
          </a:p>
        </p:txBody>
      </p:sp>
      <p:sp>
        <p:nvSpPr>
          <p:cNvPr id="123" name="Oval 122">
            <a:extLst>
              <a:ext uri="{FF2B5EF4-FFF2-40B4-BE49-F238E27FC236}">
                <a16:creationId xmlns:a16="http://schemas.microsoft.com/office/drawing/2014/main" xmlns="" id="{38A69B74-22E3-47CC-823F-18BE7930C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71">
            <a:extLst>
              <a:ext uri="{FF2B5EF4-FFF2-40B4-BE49-F238E27FC236}">
                <a16:creationId xmlns:a16="http://schemas.microsoft.com/office/drawing/2014/main" xmlns="" id="{1778637B-5DB8-4A75-B2E6-FC2B1BB9A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146" name="Immagine 4145">
            <a:extLst>
              <a:ext uri="{FF2B5EF4-FFF2-40B4-BE49-F238E27FC236}">
                <a16:creationId xmlns:a16="http://schemas.microsoft.com/office/drawing/2014/main" xmlns="" id="{1E9CAE5C-3D37-41AB-8CE1-55A8B9A4ED8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4529" t="31240" r="20963" b="22209"/>
          <a:stretch/>
        </p:blipFill>
        <p:spPr>
          <a:xfrm rot="16200000">
            <a:off x="9147972" y="220618"/>
            <a:ext cx="2429582" cy="2409981"/>
          </a:xfrm>
          <a:prstGeom prst="rect">
            <a:avLst/>
          </a:prstGeom>
        </p:spPr>
      </p:pic>
      <p:pic>
        <p:nvPicPr>
          <p:cNvPr id="8" name="Picture 4" descr="https://upload.wikimedia.org/wikipedia/commons/thumb/7/77/Wilbur_Wright.jpg/200px-Wilbur_Wright.jpg">
            <a:extLst>
              <a:ext uri="{FF2B5EF4-FFF2-40B4-BE49-F238E27FC236}">
                <a16:creationId xmlns:a16="http://schemas.microsoft.com/office/drawing/2014/main" xmlns="" id="{0FF5DCF1-49D3-48FC-A6CF-4D0449E498B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08694" y="3478741"/>
            <a:ext cx="1217395" cy="1606964"/>
          </a:xfrm>
          <a:prstGeom prst="rect">
            <a:avLst/>
          </a:prstGeom>
          <a:noFill/>
          <a:extLst>
            <a:ext uri="{909E8E84-426E-40DD-AFC4-6F175D3DCCD1}">
              <a14:hiddenFill xmlns:a14="http://schemas.microsoft.com/office/drawing/2010/main" xmlns="">
                <a:solidFill>
                  <a:srgbClr val="FFFFFF"/>
                </a:solidFill>
              </a14:hiddenFill>
            </a:ext>
          </a:extLst>
        </p:spPr>
      </p:pic>
      <p:sp>
        <p:nvSpPr>
          <p:cNvPr id="127" name="Freeform 75">
            <a:extLst>
              <a:ext uri="{FF2B5EF4-FFF2-40B4-BE49-F238E27FC236}">
                <a16:creationId xmlns:a16="http://schemas.microsoft.com/office/drawing/2014/main" xmlns="" id="{0035A30C-45F3-4EFB-B2E8-6E2A11843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Risultati immagini per SEMPLICE TRENO ELETTRICO">
            <a:extLst>
              <a:ext uri="{FF2B5EF4-FFF2-40B4-BE49-F238E27FC236}">
                <a16:creationId xmlns:a16="http://schemas.microsoft.com/office/drawing/2014/main" xmlns="" id="{96B24823-A510-415E-8AC8-237D51F2E941}"/>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9984" r="39570" b="1853"/>
          <a:stretch/>
        </p:blipFill>
        <p:spPr bwMode="auto">
          <a:xfrm>
            <a:off x="9990544" y="5010263"/>
            <a:ext cx="1518164" cy="1661466"/>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Risultati immagini per aeroplano con elica">
            <a:extLst>
              <a:ext uri="{FF2B5EF4-FFF2-40B4-BE49-F238E27FC236}">
                <a16:creationId xmlns:a16="http://schemas.microsoft.com/office/drawing/2014/main" xmlns="" id="{E397848C-3DF5-477E-9A83-3A113A3A5F17}"/>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973565" y="370931"/>
            <a:ext cx="1466874" cy="8640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367363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970D304-6EE4-4727-9729-12757046BF16}"/>
              </a:ext>
            </a:extLst>
          </p:cNvPr>
          <p:cNvSpPr>
            <a:spLocks noGrp="1"/>
          </p:cNvSpPr>
          <p:nvPr>
            <p:ph type="title" idx="4294967295"/>
          </p:nvPr>
        </p:nvSpPr>
        <p:spPr>
          <a:xfrm>
            <a:off x="719936" y="156754"/>
            <a:ext cx="6205538" cy="1384663"/>
          </a:xfrm>
        </p:spPr>
        <p:txBody>
          <a:bodyPr>
            <a:normAutofit fontScale="90000"/>
          </a:bodyPr>
          <a:lstStyle/>
          <a:p>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solidFill>
                  <a:schemeClr val="tx1"/>
                </a:solidFill>
                <a:latin typeface="Century Gothic" panose="020B0502020202020204" pitchFamily="34" charset="0"/>
              </a:rPr>
              <a:t>AUTOMARINO</a:t>
            </a:r>
            <a:br>
              <a:rPr lang="it-IT" sz="4000" dirty="0" smtClean="0">
                <a:solidFill>
                  <a:schemeClr val="tx1"/>
                </a:solidFill>
                <a:latin typeface="Century Gothic" panose="020B0502020202020204" pitchFamily="34" charset="0"/>
              </a:rPr>
            </a:br>
            <a:r>
              <a:rPr lang="it-IT" sz="4000" dirty="0" smtClean="0">
                <a:solidFill>
                  <a:schemeClr val="tx1"/>
                </a:solidFill>
                <a:latin typeface="Century Gothic" panose="020B0502020202020204" pitchFamily="34" charset="0"/>
              </a:rPr>
              <a:t>SEACAR</a:t>
            </a:r>
            <a:endParaRPr lang="it-IT" sz="4000" dirty="0">
              <a:solidFill>
                <a:schemeClr val="tx1"/>
              </a:solidFill>
              <a:latin typeface="Century Gothic" panose="020B0502020202020204" pitchFamily="34" charset="0"/>
            </a:endParaRPr>
          </a:p>
        </p:txBody>
      </p:sp>
      <p:sp>
        <p:nvSpPr>
          <p:cNvPr id="6" name="Segnaposto contenuto 5">
            <a:extLst>
              <a:ext uri="{FF2B5EF4-FFF2-40B4-BE49-F238E27FC236}">
                <a16:creationId xmlns:a16="http://schemas.microsoft.com/office/drawing/2014/main" xmlns="" id="{9DAEA81A-A0B0-4A87-A76D-7074A6716F47}"/>
              </a:ext>
            </a:extLst>
          </p:cNvPr>
          <p:cNvSpPr>
            <a:spLocks noGrp="1"/>
          </p:cNvSpPr>
          <p:nvPr>
            <p:ph idx="4294967295"/>
          </p:nvPr>
        </p:nvSpPr>
        <p:spPr>
          <a:xfrm>
            <a:off x="432554" y="1731904"/>
            <a:ext cx="4908430" cy="4211695"/>
          </a:xfrm>
        </p:spPr>
        <p:txBody>
          <a:bodyPr>
            <a:normAutofit fontScale="85000" lnSpcReduction="10000"/>
          </a:bodyPr>
          <a:lstStyle/>
          <a:p>
            <a:pPr marL="0" indent="0">
              <a:buNone/>
            </a:pPr>
            <a:r>
              <a:rPr lang="it-IT" sz="1900" dirty="0">
                <a:solidFill>
                  <a:schemeClr val="tx1"/>
                </a:solidFill>
                <a:latin typeface="Century Gothic" panose="020B0502020202020204" pitchFamily="34" charset="0"/>
              </a:rPr>
              <a:t>Questo progetto tratta di un sottomarino che </a:t>
            </a:r>
            <a:r>
              <a:rPr lang="it-IT" sz="1900" dirty="0" smtClean="0">
                <a:solidFill>
                  <a:schemeClr val="tx1"/>
                </a:solidFill>
                <a:latin typeface="Century Gothic" panose="020B0502020202020204" pitchFamily="34" charset="0"/>
              </a:rPr>
              <a:t>sfrutta l’ambiente </a:t>
            </a:r>
            <a:r>
              <a:rPr lang="it-IT" sz="1900" dirty="0">
                <a:solidFill>
                  <a:schemeClr val="tx1"/>
                </a:solidFill>
                <a:latin typeface="Century Gothic" panose="020B0502020202020204" pitchFamily="34" charset="0"/>
              </a:rPr>
              <a:t>in cui si </a:t>
            </a:r>
            <a:r>
              <a:rPr lang="it-IT" sz="1900" dirty="0" smtClean="0">
                <a:solidFill>
                  <a:schemeClr val="tx1"/>
                </a:solidFill>
                <a:latin typeface="Century Gothic" panose="020B0502020202020204" pitchFamily="34" charset="0"/>
              </a:rPr>
              <a:t>trova, cioè </a:t>
            </a:r>
            <a:r>
              <a:rPr lang="it-IT" sz="1900" dirty="0">
                <a:solidFill>
                  <a:schemeClr val="tx1"/>
                </a:solidFill>
                <a:latin typeface="Century Gothic" panose="020B0502020202020204" pitchFamily="34" charset="0"/>
              </a:rPr>
              <a:t>l’acqua </a:t>
            </a:r>
            <a:r>
              <a:rPr lang="it-IT" sz="1900" dirty="0" smtClean="0">
                <a:solidFill>
                  <a:schemeClr val="tx1"/>
                </a:solidFill>
                <a:latin typeface="Century Gothic" panose="020B0502020202020204" pitchFamily="34" charset="0"/>
              </a:rPr>
              <a:t>(energia </a:t>
            </a:r>
            <a:r>
              <a:rPr lang="it-IT" sz="1900" dirty="0">
                <a:solidFill>
                  <a:schemeClr val="tx1"/>
                </a:solidFill>
                <a:latin typeface="Century Gothic" panose="020B0502020202020204" pitchFamily="34" charset="0"/>
              </a:rPr>
              <a:t>idroelettrica</a:t>
            </a:r>
            <a:r>
              <a:rPr lang="it-IT" sz="1900" dirty="0" smtClean="0">
                <a:solidFill>
                  <a:schemeClr val="tx1"/>
                </a:solidFill>
                <a:latin typeface="Century Gothic" panose="020B0502020202020204" pitchFamily="34" charset="0"/>
              </a:rPr>
              <a:t>).</a:t>
            </a:r>
            <a:endParaRPr lang="it-IT" sz="1900" dirty="0">
              <a:solidFill>
                <a:schemeClr val="tx1"/>
              </a:solidFill>
              <a:latin typeface="Century Gothic" panose="020B0502020202020204" pitchFamily="34" charset="0"/>
            </a:endParaRPr>
          </a:p>
          <a:p>
            <a:pPr marL="0" indent="0">
              <a:buNone/>
            </a:pPr>
            <a:r>
              <a:rPr lang="it-IT" sz="1900" dirty="0">
                <a:solidFill>
                  <a:schemeClr val="tx1"/>
                </a:solidFill>
                <a:latin typeface="Century Gothic" panose="020B0502020202020204" pitchFamily="34" charset="0"/>
              </a:rPr>
              <a:t>Questo sottomarino si muove grazie all’energia </a:t>
            </a:r>
            <a:r>
              <a:rPr lang="it-IT" sz="1900" dirty="0" smtClean="0">
                <a:solidFill>
                  <a:schemeClr val="tx1"/>
                </a:solidFill>
                <a:latin typeface="Century Gothic" panose="020B0502020202020204" pitchFamily="34" charset="0"/>
              </a:rPr>
              <a:t>idroelettrica. L’acqua </a:t>
            </a:r>
            <a:r>
              <a:rPr lang="it-IT" sz="1900" dirty="0">
                <a:solidFill>
                  <a:schemeClr val="tx1"/>
                </a:solidFill>
                <a:latin typeface="Century Gothic" panose="020B0502020202020204" pitchFamily="34" charset="0"/>
              </a:rPr>
              <a:t>passa dentro un </a:t>
            </a:r>
            <a:r>
              <a:rPr lang="it-IT" sz="1900" dirty="0" smtClean="0">
                <a:solidFill>
                  <a:schemeClr val="tx1"/>
                </a:solidFill>
                <a:latin typeface="Century Gothic" panose="020B0502020202020204" pitchFamily="34" charset="0"/>
              </a:rPr>
              <a:t>tubo (condotto forzato) che </a:t>
            </a:r>
            <a:r>
              <a:rPr lang="it-IT" sz="1900" dirty="0">
                <a:solidFill>
                  <a:schemeClr val="tx1"/>
                </a:solidFill>
                <a:latin typeface="Century Gothic" panose="020B0502020202020204" pitchFamily="34" charset="0"/>
              </a:rPr>
              <a:t>la porta nella </a:t>
            </a:r>
            <a:r>
              <a:rPr lang="it-IT" sz="1900" dirty="0" smtClean="0">
                <a:solidFill>
                  <a:schemeClr val="tx1"/>
                </a:solidFill>
                <a:latin typeface="Century Gothic" panose="020B0502020202020204" pitchFamily="34" charset="0"/>
              </a:rPr>
              <a:t>turbina, genera così energia </a:t>
            </a:r>
            <a:r>
              <a:rPr lang="it-IT" sz="1900" dirty="0">
                <a:solidFill>
                  <a:schemeClr val="tx1"/>
                </a:solidFill>
                <a:latin typeface="Century Gothic" panose="020B0502020202020204" pitchFamily="34" charset="0"/>
              </a:rPr>
              <a:t>elettrica per il motore,                                          che a sua volta fa muovere il sottomarino</a:t>
            </a:r>
            <a:r>
              <a:rPr lang="it-IT" sz="1900" dirty="0" smtClean="0">
                <a:solidFill>
                  <a:schemeClr val="tx1"/>
                </a:solidFill>
                <a:latin typeface="Century Gothic" panose="020B0502020202020204" pitchFamily="34" charset="0"/>
              </a:rPr>
              <a:t>.</a:t>
            </a:r>
          </a:p>
          <a:p>
            <a:pPr marL="0" indent="0">
              <a:buNone/>
            </a:pPr>
            <a:r>
              <a:rPr lang="en-US" sz="1900" b="1" dirty="0" smtClean="0">
                <a:solidFill>
                  <a:schemeClr val="accent4">
                    <a:lumMod val="50000"/>
                  </a:schemeClr>
                </a:solidFill>
                <a:latin typeface="Century Gothic" panose="020B0502020202020204" pitchFamily="34" charset="0"/>
              </a:rPr>
              <a:t>This project deals with a submarine that exploits the environment in which it is located, </a:t>
            </a:r>
            <a:r>
              <a:rPr lang="en-US" sz="1900" b="1" dirty="0" err="1" smtClean="0">
                <a:solidFill>
                  <a:schemeClr val="accent4">
                    <a:lumMod val="50000"/>
                  </a:schemeClr>
                </a:solidFill>
                <a:latin typeface="Century Gothic" panose="020B0502020202020204" pitchFamily="34" charset="0"/>
              </a:rPr>
              <a:t>ie</a:t>
            </a:r>
            <a:r>
              <a:rPr lang="en-US" sz="1900" b="1" dirty="0" smtClean="0">
                <a:solidFill>
                  <a:schemeClr val="accent4">
                    <a:lumMod val="50000"/>
                  </a:schemeClr>
                </a:solidFill>
                <a:latin typeface="Century Gothic" panose="020B0502020202020204" pitchFamily="34" charset="0"/>
              </a:rPr>
              <a:t> water (hydroelectric energy).</a:t>
            </a:r>
          </a:p>
          <a:p>
            <a:pPr marL="0" indent="0">
              <a:buNone/>
            </a:pPr>
            <a:r>
              <a:rPr lang="en-US" sz="1900" b="1" dirty="0" smtClean="0">
                <a:solidFill>
                  <a:schemeClr val="accent4">
                    <a:lumMod val="50000"/>
                  </a:schemeClr>
                </a:solidFill>
                <a:latin typeface="Century Gothic" panose="020B0502020202020204" pitchFamily="34" charset="0"/>
              </a:rPr>
              <a:t>This submarine moves thanks to hydroelectric power. The water passes inside a tube (forced duct) that carries it into the turbine, thus generating electricity for the motor, which in turn moves the submarine.</a:t>
            </a:r>
            <a:endParaRPr lang="it-IT" sz="1900" b="1" dirty="0">
              <a:solidFill>
                <a:schemeClr val="accent4">
                  <a:lumMod val="50000"/>
                </a:schemeClr>
              </a:solidFill>
              <a:latin typeface="Century Gothic" panose="020B0502020202020204" pitchFamily="34" charset="0"/>
            </a:endParaRPr>
          </a:p>
        </p:txBody>
      </p:sp>
      <p:pic>
        <p:nvPicPr>
          <p:cNvPr id="10" name="Immagine 9" descr="Immagine che contiene testo&#10;&#10;Descrizione generata automaticamente">
            <a:extLst>
              <a:ext uri="{FF2B5EF4-FFF2-40B4-BE49-F238E27FC236}">
                <a16:creationId xmlns:a16="http://schemas.microsoft.com/office/drawing/2014/main" xmlns="" id="{B4736A6E-458C-403D-AD11-693B7FEC1B91}"/>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7730" t="29868" r="32652" b="11177"/>
          <a:stretch/>
        </p:blipFill>
        <p:spPr>
          <a:xfrm rot="5400000">
            <a:off x="7535424" y="1081307"/>
            <a:ext cx="2286000" cy="3733579"/>
          </a:xfrm>
          <a:prstGeom prst="rect">
            <a:avLst/>
          </a:prstGeom>
        </p:spPr>
      </p:pic>
      <p:pic>
        <p:nvPicPr>
          <p:cNvPr id="1026" name="Picture 2" descr="Risultati immagini per immagini sottomarino">
            <a:extLst>
              <a:ext uri="{FF2B5EF4-FFF2-40B4-BE49-F238E27FC236}">
                <a16:creationId xmlns:a16="http://schemas.microsoft.com/office/drawing/2014/main" xmlns="" id="{394C8E82-29B5-46BA-BD09-85308170A687}"/>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4928" t="18238" r="6181" b="27562"/>
          <a:stretch/>
        </p:blipFill>
        <p:spPr bwMode="auto">
          <a:xfrm>
            <a:off x="6811634" y="4252935"/>
            <a:ext cx="3427060" cy="17726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760042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8E613A4-C83F-43C6-A908-D99AFCC6BE05}"/>
              </a:ext>
            </a:extLst>
          </p:cNvPr>
          <p:cNvSpPr>
            <a:spLocks noGrp="1"/>
          </p:cNvSpPr>
          <p:nvPr>
            <p:ph type="ctrTitle"/>
          </p:nvPr>
        </p:nvSpPr>
        <p:spPr>
          <a:xfrm>
            <a:off x="1173192" y="4180114"/>
            <a:ext cx="11188460" cy="2677886"/>
          </a:xfrm>
        </p:spPr>
        <p:txBody>
          <a:bodyPr>
            <a:noAutofit/>
          </a:bodyPr>
          <a:lstStyle/>
          <a:p>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IN </a:t>
            </a:r>
            <a:r>
              <a:rPr lang="it-IT" sz="4000" dirty="0">
                <a:latin typeface="Century Gothic" panose="020B0502020202020204" pitchFamily="34" charset="0"/>
              </a:rPr>
              <a:t>PASSATO L’</a:t>
            </a:r>
            <a:r>
              <a:rPr lang="it-IT" sz="4000" dirty="0" err="1">
                <a:latin typeface="Century Gothic" panose="020B0502020202020204" pitchFamily="34" charset="0"/>
              </a:rPr>
              <a:t>UOMO</a:t>
            </a:r>
            <a:r>
              <a:rPr lang="it-IT" sz="4000" dirty="0" err="1" smtClean="0">
                <a:latin typeface="Century Gothic" panose="020B0502020202020204" pitchFamily="34" charset="0"/>
              </a:rPr>
              <a:t>…</a:t>
            </a: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MAN IN THE </a:t>
            </a:r>
            <a:r>
              <a:rPr lang="it-IT" sz="4000" dirty="0" err="1" smtClean="0">
                <a:latin typeface="Century Gothic" panose="020B0502020202020204" pitchFamily="34" charset="0"/>
              </a:rPr>
              <a:t>PAST…</a:t>
            </a:r>
            <a:r>
              <a:rPr lang="it-IT" sz="4000" dirty="0">
                <a:latin typeface="Century Gothic" panose="020B0502020202020204" pitchFamily="34" charset="0"/>
              </a:rPr>
              <a:t/>
            </a:r>
            <a:br>
              <a:rPr lang="it-IT" sz="4000" dirty="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solidFill>
                  <a:srgbClr val="FF0000"/>
                </a:solidFill>
                <a:latin typeface="Century Gothic" panose="020B0502020202020204" pitchFamily="34" charset="0"/>
              </a:rPr>
              <a:t>…</a:t>
            </a:r>
            <a:r>
              <a:rPr lang="it-IT" dirty="0" smtClean="0">
                <a:solidFill>
                  <a:srgbClr val="FF0000"/>
                </a:solidFill>
                <a:latin typeface="Century Gothic" panose="020B0502020202020204" pitchFamily="34" charset="0"/>
              </a:rPr>
              <a:t>HA OSSERVATO GLI </a:t>
            </a:r>
            <a:r>
              <a:rPr lang="it-IT" dirty="0" smtClean="0">
                <a:solidFill>
                  <a:srgbClr val="FF0000"/>
                </a:solidFill>
                <a:latin typeface="Century Gothic" panose="020B0502020202020204" pitchFamily="34" charset="0"/>
              </a:rPr>
              <a:t>ANIMALI</a:t>
            </a:r>
            <a:br>
              <a:rPr lang="it-IT" dirty="0" smtClean="0">
                <a:solidFill>
                  <a:srgbClr val="FF0000"/>
                </a:solidFill>
                <a:latin typeface="Century Gothic" panose="020B0502020202020204" pitchFamily="34" charset="0"/>
              </a:rPr>
            </a:br>
            <a:r>
              <a:rPr lang="it-IT" dirty="0" smtClean="0">
                <a:solidFill>
                  <a:srgbClr val="FF0000"/>
                </a:solidFill>
                <a:latin typeface="Century Gothic" panose="020B0502020202020204" pitchFamily="34" charset="0"/>
              </a:rPr>
              <a:t/>
            </a:r>
            <a:br>
              <a:rPr lang="it-IT" dirty="0" smtClean="0">
                <a:solidFill>
                  <a:srgbClr val="FF0000"/>
                </a:solidFill>
                <a:latin typeface="Century Gothic" panose="020B0502020202020204" pitchFamily="34" charset="0"/>
              </a:rPr>
            </a:br>
            <a:r>
              <a:rPr lang="it-IT" dirty="0" err="1" smtClean="0">
                <a:solidFill>
                  <a:srgbClr val="FF0000"/>
                </a:solidFill>
                <a:latin typeface="Century Gothic" panose="020B0502020202020204" pitchFamily="34" charset="0"/>
              </a:rPr>
              <a:t>…OBSERVED</a:t>
            </a:r>
            <a:r>
              <a:rPr lang="it-IT" dirty="0" smtClean="0">
                <a:solidFill>
                  <a:srgbClr val="FF0000"/>
                </a:solidFill>
                <a:latin typeface="Century Gothic" panose="020B0502020202020204" pitchFamily="34" charset="0"/>
              </a:rPr>
              <a:t> THE ANIMALS</a:t>
            </a:r>
            <a:r>
              <a:rPr lang="it-IT" dirty="0" smtClean="0">
                <a:solidFill>
                  <a:srgbClr val="FF0000"/>
                </a:solidFill>
                <a:latin typeface="Century Gothic" panose="020B0502020202020204" pitchFamily="34" charset="0"/>
              </a:rPr>
              <a:t/>
            </a:r>
            <a:br>
              <a:rPr lang="it-IT" dirty="0" smtClean="0">
                <a:solidFill>
                  <a:srgbClr val="FF0000"/>
                </a:solidFill>
                <a:latin typeface="Century Gothic" panose="020B0502020202020204" pitchFamily="34" charset="0"/>
              </a:rPr>
            </a:br>
            <a:r>
              <a:rPr lang="it-IT" sz="4000" dirty="0" smtClean="0">
                <a:solidFill>
                  <a:srgbClr val="FF0000"/>
                </a:solidFill>
                <a:latin typeface="Century Gothic" panose="020B0502020202020204" pitchFamily="34" charset="0"/>
              </a:rPr>
              <a:t/>
            </a:r>
            <a:br>
              <a:rPr lang="it-IT" sz="4000" dirty="0" smtClean="0">
                <a:solidFill>
                  <a:srgbClr val="FF0000"/>
                </a:solidFill>
                <a:latin typeface="Century Gothic" panose="020B0502020202020204" pitchFamily="34" charset="0"/>
              </a:rPr>
            </a:br>
            <a:r>
              <a:rPr lang="it-IT" sz="4000" dirty="0">
                <a:solidFill>
                  <a:srgbClr val="FF0000"/>
                </a:solidFill>
                <a:latin typeface="Century Gothic" panose="020B0502020202020204" pitchFamily="34" charset="0"/>
              </a:rPr>
              <a:t/>
            </a:r>
            <a:br>
              <a:rPr lang="it-IT" sz="4000" dirty="0">
                <a:solidFill>
                  <a:srgbClr val="FF0000"/>
                </a:solidFill>
                <a:latin typeface="Century Gothic" panose="020B0502020202020204" pitchFamily="34" charset="0"/>
              </a:rPr>
            </a:br>
            <a:endParaRPr lang="it-IT" sz="4000" dirty="0">
              <a:solidFill>
                <a:srgbClr val="FF0000"/>
              </a:solidFill>
              <a:latin typeface="Century Gothic" panose="020B0502020202020204" pitchFamily="34" charset="0"/>
            </a:endParaRPr>
          </a:p>
        </p:txBody>
      </p:sp>
      <p:sp>
        <p:nvSpPr>
          <p:cNvPr id="4" name="Titolo 1">
            <a:extLst>
              <a:ext uri="{FF2B5EF4-FFF2-40B4-BE49-F238E27FC236}">
                <a16:creationId xmlns="" xmlns:a16="http://schemas.microsoft.com/office/drawing/2014/main" id="{48E613A4-C83F-43C6-A908-D99AFCC6BE05}"/>
              </a:ext>
            </a:extLst>
          </p:cNvPr>
          <p:cNvSpPr txBox="1">
            <a:spLocks/>
          </p:cNvSpPr>
          <p:nvPr/>
        </p:nvSpPr>
        <p:spPr>
          <a:xfrm>
            <a:off x="1452112" y="308155"/>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it-IT" sz="4000" dirty="0">
              <a:latin typeface="Century Gothic" panose="020B0502020202020204" pitchFamily="34" charset="0"/>
            </a:endParaRPr>
          </a:p>
        </p:txBody>
      </p:sp>
    </p:spTree>
    <p:extLst>
      <p:ext uri="{BB962C8B-B14F-4D97-AF65-F5344CB8AC3E}">
        <p14:creationId xmlns:p14="http://schemas.microsoft.com/office/powerpoint/2010/main" xmlns="" val="14639596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F633B3D-F3AC-4EF6-996B-B9A3188F1634}"/>
              </a:ext>
            </a:extLst>
          </p:cNvPr>
          <p:cNvSpPr>
            <a:spLocks noGrp="1"/>
          </p:cNvSpPr>
          <p:nvPr>
            <p:ph type="title"/>
          </p:nvPr>
        </p:nvSpPr>
        <p:spPr>
          <a:xfrm>
            <a:off x="1465504" y="844272"/>
            <a:ext cx="8761413" cy="706964"/>
          </a:xfrm>
        </p:spPr>
        <p:txBody>
          <a:bodyPr/>
          <a:lstStyle/>
          <a:p>
            <a:pPr algn="ctr"/>
            <a:r>
              <a:rPr lang="it-IT" dirty="0" smtClean="0">
                <a:latin typeface="Century Gothic" panose="020B0502020202020204" pitchFamily="34" charset="0"/>
              </a:rPr>
              <a:t>È stato osservato </a:t>
            </a:r>
            <a:r>
              <a:rPr lang="it-IT" dirty="0">
                <a:latin typeface="Century Gothic" panose="020B0502020202020204" pitchFamily="34" charset="0"/>
              </a:rPr>
              <a:t>il volo degli </a:t>
            </a:r>
            <a:r>
              <a:rPr lang="it-IT" dirty="0" smtClean="0">
                <a:latin typeface="Century Gothic" panose="020B0502020202020204" pitchFamily="34" charset="0"/>
              </a:rPr>
              <a:t>uccelli</a:t>
            </a:r>
            <a:br>
              <a:rPr lang="it-IT" dirty="0" smtClean="0">
                <a:latin typeface="Century Gothic" panose="020B0502020202020204" pitchFamily="34" charset="0"/>
              </a:rPr>
            </a:br>
            <a:r>
              <a:rPr lang="it-IT" dirty="0" err="1" smtClean="0">
                <a:latin typeface="Century Gothic" panose="020B0502020202020204" pitchFamily="34" charset="0"/>
              </a:rPr>
              <a:t>He</a:t>
            </a:r>
            <a:r>
              <a:rPr lang="it-IT" dirty="0" smtClean="0">
                <a:latin typeface="Century Gothic" panose="020B0502020202020204" pitchFamily="34" charset="0"/>
              </a:rPr>
              <a:t> </a:t>
            </a:r>
            <a:r>
              <a:rPr lang="it-IT" dirty="0" err="1" smtClean="0">
                <a:latin typeface="Century Gothic" panose="020B0502020202020204" pitchFamily="34" charset="0"/>
              </a:rPr>
              <a:t>observed</a:t>
            </a:r>
            <a:r>
              <a:rPr lang="it-IT" dirty="0" smtClean="0">
                <a:latin typeface="Century Gothic" panose="020B0502020202020204" pitchFamily="34" charset="0"/>
              </a:rPr>
              <a:t> the flight </a:t>
            </a:r>
            <a:r>
              <a:rPr lang="it-IT" dirty="0" err="1" smtClean="0">
                <a:latin typeface="Century Gothic" panose="020B0502020202020204" pitchFamily="34" charset="0"/>
              </a:rPr>
              <a:t>of</a:t>
            </a:r>
            <a:r>
              <a:rPr lang="it-IT" dirty="0" smtClean="0">
                <a:latin typeface="Century Gothic" panose="020B0502020202020204" pitchFamily="34" charset="0"/>
              </a:rPr>
              <a:t> </a:t>
            </a:r>
            <a:r>
              <a:rPr lang="it-IT" dirty="0" err="1" smtClean="0">
                <a:latin typeface="Century Gothic" panose="020B0502020202020204" pitchFamily="34" charset="0"/>
              </a:rPr>
              <a:t>birds</a:t>
            </a:r>
            <a:r>
              <a:rPr lang="it-IT" dirty="0" smtClean="0">
                <a:latin typeface="Century Gothic" panose="020B0502020202020204" pitchFamily="34" charset="0"/>
              </a:rPr>
              <a:t> </a:t>
            </a:r>
            <a:endParaRPr lang="it-IT" dirty="0">
              <a:latin typeface="Century Gothic" panose="020B0502020202020204" pitchFamily="34" charset="0"/>
            </a:endParaRPr>
          </a:p>
        </p:txBody>
      </p:sp>
      <p:sp>
        <p:nvSpPr>
          <p:cNvPr id="3" name="Segnaposto contenuto 2">
            <a:extLst>
              <a:ext uri="{FF2B5EF4-FFF2-40B4-BE49-F238E27FC236}">
                <a16:creationId xmlns="" xmlns:a16="http://schemas.microsoft.com/office/drawing/2014/main" id="{A5756C66-9180-4B51-BBC5-872C5349C92A}"/>
              </a:ext>
            </a:extLst>
          </p:cNvPr>
          <p:cNvSpPr>
            <a:spLocks noGrp="1"/>
          </p:cNvSpPr>
          <p:nvPr>
            <p:ph idx="1"/>
          </p:nvPr>
        </p:nvSpPr>
        <p:spPr>
          <a:xfrm>
            <a:off x="619131" y="1802674"/>
            <a:ext cx="11172369" cy="2011680"/>
          </a:xfrm>
        </p:spPr>
        <p:txBody>
          <a:bodyPr>
            <a:normAutofit fontScale="92500" lnSpcReduction="20000"/>
          </a:bodyPr>
          <a:lstStyle/>
          <a:p>
            <a:pPr marL="0" indent="0" algn="just">
              <a:buNone/>
            </a:pPr>
            <a:r>
              <a:rPr lang="it-IT" dirty="0" smtClean="0">
                <a:solidFill>
                  <a:schemeClr val="tx1"/>
                </a:solidFill>
                <a:latin typeface="Century Gothic" panose="020B0502020202020204" pitchFamily="34" charset="0"/>
              </a:rPr>
              <a:t>L’ORNITOTTERO: </a:t>
            </a:r>
            <a:r>
              <a:rPr lang="it-IT" dirty="0" smtClean="0">
                <a:solidFill>
                  <a:schemeClr val="tx1"/>
                </a:solidFill>
                <a:latin typeface="Century Gothic" panose="020B0502020202020204" pitchFamily="34" charset="0"/>
              </a:rPr>
              <a:t>è un </a:t>
            </a:r>
            <a:r>
              <a:rPr lang="it-IT" dirty="0" err="1" smtClean="0">
                <a:solidFill>
                  <a:schemeClr val="tx1"/>
                </a:solidFill>
                <a:latin typeface="Century Gothic" panose="020B0502020202020204" pitchFamily="34" charset="0"/>
              </a:rPr>
              <a:t>aereomobile</a:t>
            </a:r>
            <a:r>
              <a:rPr lang="it-IT" dirty="0" smtClean="0">
                <a:solidFill>
                  <a:schemeClr val="tx1"/>
                </a:solidFill>
                <a:latin typeface="Century Gothic" panose="020B0502020202020204" pitchFamily="34" charset="0"/>
              </a:rPr>
              <a:t> a superfice alare battente. Il primo disegno di </a:t>
            </a:r>
            <a:r>
              <a:rPr lang="it-IT" dirty="0" err="1" smtClean="0">
                <a:solidFill>
                  <a:schemeClr val="tx1"/>
                </a:solidFill>
                <a:latin typeface="Century Gothic" panose="020B0502020202020204" pitchFamily="34" charset="0"/>
              </a:rPr>
              <a:t>ornitottero</a:t>
            </a:r>
            <a:r>
              <a:rPr lang="it-IT" dirty="0" smtClean="0">
                <a:solidFill>
                  <a:schemeClr val="tx1"/>
                </a:solidFill>
                <a:latin typeface="Century Gothic" panose="020B0502020202020204" pitchFamily="34" charset="0"/>
              </a:rPr>
              <a:t> risale a Leonardo Da Vinci. Rappresenta il più antico tentativo di progettare un oggetto volante più pesante dell’aria.</a:t>
            </a:r>
          </a:p>
          <a:p>
            <a:pPr marL="0" indent="0">
              <a:buNone/>
            </a:pPr>
            <a:r>
              <a:rPr lang="it-IT" dirty="0" smtClean="0">
                <a:solidFill>
                  <a:schemeClr val="tx1"/>
                </a:solidFill>
                <a:latin typeface="Century Gothic" panose="020B0502020202020204" pitchFamily="34" charset="0"/>
              </a:rPr>
              <a:t>Il complesso meccanismo riproduceva le ali di un uccello</a:t>
            </a:r>
            <a:r>
              <a:rPr lang="it-IT" dirty="0" smtClean="0">
                <a:solidFill>
                  <a:schemeClr val="tx1"/>
                </a:solidFill>
                <a:latin typeface="Century Gothic" panose="020B0502020202020204" pitchFamily="34" charset="0"/>
              </a:rPr>
              <a:t>. </a:t>
            </a:r>
          </a:p>
          <a:p>
            <a:pPr marL="0" indent="0">
              <a:buNone/>
            </a:pPr>
            <a:r>
              <a:rPr lang="en-US" dirty="0" smtClean="0">
                <a:solidFill>
                  <a:schemeClr val="accent4">
                    <a:lumMod val="50000"/>
                  </a:schemeClr>
                </a:solidFill>
                <a:latin typeface="Century Gothic" panose="020B0502020202020204" pitchFamily="34" charset="0"/>
              </a:rPr>
              <a:t>It </a:t>
            </a:r>
            <a:r>
              <a:rPr lang="en-US" dirty="0" smtClean="0">
                <a:solidFill>
                  <a:schemeClr val="accent4">
                    <a:lumMod val="50000"/>
                  </a:schemeClr>
                </a:solidFill>
                <a:latin typeface="Century Gothic" panose="020B0502020202020204" pitchFamily="34" charset="0"/>
              </a:rPr>
              <a:t>is a flying wing-shaped aircraft. The first </a:t>
            </a:r>
            <a:r>
              <a:rPr lang="en-US" dirty="0" err="1" smtClean="0">
                <a:solidFill>
                  <a:schemeClr val="accent4">
                    <a:lumMod val="50000"/>
                  </a:schemeClr>
                </a:solidFill>
                <a:latin typeface="Century Gothic" panose="020B0502020202020204" pitchFamily="34" charset="0"/>
              </a:rPr>
              <a:t>ornithopter</a:t>
            </a:r>
            <a:r>
              <a:rPr lang="en-US" dirty="0" smtClean="0">
                <a:solidFill>
                  <a:schemeClr val="accent4">
                    <a:lumMod val="50000"/>
                  </a:schemeClr>
                </a:solidFill>
                <a:latin typeface="Century Gothic" panose="020B0502020202020204" pitchFamily="34" charset="0"/>
              </a:rPr>
              <a:t> design dates back to Leonardo </a:t>
            </a:r>
            <a:r>
              <a:rPr lang="en-US" dirty="0" err="1" smtClean="0">
                <a:solidFill>
                  <a:schemeClr val="accent4">
                    <a:lumMod val="50000"/>
                  </a:schemeClr>
                </a:solidFill>
                <a:latin typeface="Century Gothic" panose="020B0502020202020204" pitchFamily="34" charset="0"/>
              </a:rPr>
              <a:t>Da</a:t>
            </a:r>
            <a:r>
              <a:rPr lang="en-US" dirty="0" smtClean="0">
                <a:solidFill>
                  <a:schemeClr val="accent4">
                    <a:lumMod val="50000"/>
                  </a:schemeClr>
                </a:solidFill>
                <a:latin typeface="Century Gothic" panose="020B0502020202020204" pitchFamily="34" charset="0"/>
              </a:rPr>
              <a:t> Vinci. It represents the oldest attempt to design a flying object heavier than air.</a:t>
            </a:r>
          </a:p>
          <a:p>
            <a:pPr marL="0" indent="0">
              <a:buNone/>
            </a:pPr>
            <a:r>
              <a:rPr lang="en-US" dirty="0" smtClean="0">
                <a:solidFill>
                  <a:schemeClr val="accent4">
                    <a:lumMod val="50000"/>
                  </a:schemeClr>
                </a:solidFill>
                <a:latin typeface="Century Gothic" panose="020B0502020202020204" pitchFamily="34" charset="0"/>
              </a:rPr>
              <a:t>The complex mechanism reproduced the wings of a bird.</a:t>
            </a:r>
            <a:endParaRPr lang="it-IT" dirty="0" smtClean="0">
              <a:solidFill>
                <a:schemeClr val="accent4">
                  <a:lumMod val="50000"/>
                </a:schemeClr>
              </a:solidFill>
              <a:latin typeface="Century Gothic" panose="020B0502020202020204" pitchFamily="34" charset="0"/>
            </a:endParaRPr>
          </a:p>
          <a:p>
            <a:pPr marL="0" indent="0">
              <a:buNone/>
            </a:pPr>
            <a:endParaRPr lang="it-IT" dirty="0" smtClean="0">
              <a:solidFill>
                <a:schemeClr val="tx1"/>
              </a:solidFill>
              <a:latin typeface="Century Gothic" panose="020B0502020202020204" pitchFamily="34" charset="0"/>
            </a:endParaRPr>
          </a:p>
          <a:p>
            <a:endParaRPr lang="it-IT" sz="1400" dirty="0">
              <a:solidFill>
                <a:schemeClr val="tx1"/>
              </a:solidFill>
              <a:latin typeface="Century Gothic" panose="020B0502020202020204" pitchFamily="34" charset="0"/>
            </a:endParaRPr>
          </a:p>
        </p:txBody>
      </p:sp>
      <p:pic>
        <p:nvPicPr>
          <p:cNvPr id="5" name="Immagine 4">
            <a:extLst>
              <a:ext uri="{FF2B5EF4-FFF2-40B4-BE49-F238E27FC236}">
                <a16:creationId xmlns="" xmlns:a16="http://schemas.microsoft.com/office/drawing/2014/main" id="{E71C4870-157C-46F6-B5A4-C46D9020B88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8747" y="3671326"/>
            <a:ext cx="10353590" cy="3186674"/>
          </a:xfrm>
          <a:prstGeom prst="rect">
            <a:avLst/>
          </a:prstGeom>
        </p:spPr>
      </p:pic>
    </p:spTree>
    <p:extLst>
      <p:ext uri="{BB962C8B-B14F-4D97-AF65-F5344CB8AC3E}">
        <p14:creationId xmlns:p14="http://schemas.microsoft.com/office/powerpoint/2010/main" xmlns="" val="18265880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 xmlns:a16="http://schemas.microsoft.com/office/drawing/2014/main" id="{87D2CD93-BDF1-46C7-A5C5-AFDE793AEA08}"/>
              </a:ext>
            </a:extLst>
          </p:cNvPr>
          <p:cNvSpPr>
            <a:spLocks noGrp="1"/>
          </p:cNvSpPr>
          <p:nvPr>
            <p:ph idx="4294967295"/>
          </p:nvPr>
        </p:nvSpPr>
        <p:spPr>
          <a:xfrm>
            <a:off x="948907" y="691732"/>
            <a:ext cx="8436632" cy="1777148"/>
          </a:xfrm>
        </p:spPr>
        <p:txBody>
          <a:bodyPr>
            <a:normAutofit fontScale="92500" lnSpcReduction="20000"/>
          </a:bodyPr>
          <a:lstStyle/>
          <a:p>
            <a:pPr marL="0" indent="0">
              <a:buNone/>
            </a:pPr>
            <a:r>
              <a:rPr lang="it-IT" dirty="0">
                <a:solidFill>
                  <a:schemeClr val="tx1"/>
                </a:solidFill>
                <a:latin typeface="Century Gothic" panose="020B0502020202020204" pitchFamily="34" charset="0"/>
              </a:rPr>
              <a:t>IL GRANDE NIBBIO: era una macchina in legno, il meccanismo è stato ideato come </a:t>
            </a:r>
            <a:r>
              <a:rPr lang="it-IT" dirty="0" smtClean="0">
                <a:solidFill>
                  <a:schemeClr val="tx1"/>
                </a:solidFill>
                <a:latin typeface="Century Gothic" panose="020B0502020202020204" pitchFamily="34" charset="0"/>
              </a:rPr>
              <a:t>un’imitazione </a:t>
            </a:r>
            <a:r>
              <a:rPr lang="it-IT" dirty="0">
                <a:solidFill>
                  <a:schemeClr val="tx1"/>
                </a:solidFill>
                <a:latin typeface="Century Gothic" panose="020B0502020202020204" pitchFamily="34" charset="0"/>
              </a:rPr>
              <a:t>del volo </a:t>
            </a:r>
            <a:r>
              <a:rPr lang="it-IT" dirty="0" smtClean="0">
                <a:solidFill>
                  <a:schemeClr val="tx1"/>
                </a:solidFill>
                <a:latin typeface="Century Gothic" panose="020B0502020202020204" pitchFamily="34" charset="0"/>
              </a:rPr>
              <a:t>battente, secondo </a:t>
            </a:r>
            <a:r>
              <a:rPr lang="it-IT" dirty="0">
                <a:solidFill>
                  <a:schemeClr val="tx1"/>
                </a:solidFill>
                <a:latin typeface="Century Gothic" panose="020B0502020202020204" pitchFamily="34" charset="0"/>
              </a:rPr>
              <a:t>Leonardo </a:t>
            </a:r>
            <a:r>
              <a:rPr lang="it-IT" dirty="0" smtClean="0">
                <a:solidFill>
                  <a:schemeClr val="tx1"/>
                </a:solidFill>
                <a:latin typeface="Century Gothic" panose="020B0502020202020204" pitchFamily="34" charset="0"/>
              </a:rPr>
              <a:t>serviva </a:t>
            </a:r>
            <a:r>
              <a:rPr lang="it-IT" dirty="0">
                <a:solidFill>
                  <a:schemeClr val="tx1"/>
                </a:solidFill>
                <a:latin typeface="Century Gothic" panose="020B0502020202020204" pitchFamily="34" charset="0"/>
              </a:rPr>
              <a:t>soprattutto per un volo planato. </a:t>
            </a:r>
            <a:r>
              <a:rPr lang="it-IT" dirty="0" smtClean="0">
                <a:solidFill>
                  <a:schemeClr val="tx1"/>
                </a:solidFill>
                <a:latin typeface="Century Gothic" panose="020B0502020202020204" pitchFamily="34" charset="0"/>
              </a:rPr>
              <a:t>Egli </a:t>
            </a:r>
            <a:r>
              <a:rPr lang="it-IT" dirty="0">
                <a:solidFill>
                  <a:schemeClr val="tx1"/>
                </a:solidFill>
                <a:latin typeface="Century Gothic" panose="020B0502020202020204" pitchFamily="34" charset="0"/>
              </a:rPr>
              <a:t>la realizzò tra la fine del 1</a:t>
            </a:r>
            <a:r>
              <a:rPr lang="it-IT" dirty="0" smtClean="0">
                <a:solidFill>
                  <a:schemeClr val="tx1"/>
                </a:solidFill>
                <a:latin typeface="Century Gothic" panose="020B0502020202020204" pitchFamily="34" charset="0"/>
              </a:rPr>
              <a:t>400 </a:t>
            </a:r>
            <a:r>
              <a:rPr lang="it-IT" dirty="0">
                <a:solidFill>
                  <a:schemeClr val="tx1"/>
                </a:solidFill>
                <a:latin typeface="Century Gothic" panose="020B0502020202020204" pitchFamily="34" charset="0"/>
              </a:rPr>
              <a:t>e l’inizio del </a:t>
            </a:r>
            <a:r>
              <a:rPr lang="it-IT" dirty="0" smtClean="0">
                <a:solidFill>
                  <a:schemeClr val="tx1"/>
                </a:solidFill>
                <a:latin typeface="Century Gothic" panose="020B0502020202020204" pitchFamily="34" charset="0"/>
              </a:rPr>
              <a:t>1500</a:t>
            </a:r>
            <a:r>
              <a:rPr lang="it-IT" dirty="0" smtClean="0">
                <a:solidFill>
                  <a:schemeClr val="tx1"/>
                </a:solidFill>
                <a:latin typeface="Century Gothic" panose="020B0502020202020204" pitchFamily="34" charset="0"/>
              </a:rPr>
              <a:t>.</a:t>
            </a:r>
          </a:p>
          <a:p>
            <a:pPr marL="0" indent="0">
              <a:buNone/>
            </a:pPr>
            <a:r>
              <a:rPr lang="en-US" dirty="0" smtClean="0">
                <a:solidFill>
                  <a:schemeClr val="accent4">
                    <a:lumMod val="50000"/>
                  </a:schemeClr>
                </a:solidFill>
                <a:latin typeface="Century Gothic" panose="020B0502020202020204" pitchFamily="34" charset="0"/>
              </a:rPr>
              <a:t>THE GREAT NIBBIO: it was a wooden machine, the mechanism was conceived as an imitation of flying flight, according to Leonardo it was mainly used for gliding. He made it between the end of the 1400s and the beginning of the 1500s.</a:t>
            </a:r>
            <a:endParaRPr lang="it-IT" dirty="0">
              <a:solidFill>
                <a:schemeClr val="accent4">
                  <a:lumMod val="50000"/>
                </a:schemeClr>
              </a:solidFill>
              <a:latin typeface="Century Gothic" panose="020B0502020202020204" pitchFamily="34" charset="0"/>
            </a:endParaRPr>
          </a:p>
        </p:txBody>
      </p:sp>
      <p:pic>
        <p:nvPicPr>
          <p:cNvPr id="5" name="Immagine 4">
            <a:extLst>
              <a:ext uri="{FF2B5EF4-FFF2-40B4-BE49-F238E27FC236}">
                <a16:creationId xmlns="" xmlns:a16="http://schemas.microsoft.com/office/drawing/2014/main" id="{BA036F1E-F850-4F46-A5C5-829D84AD12B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48907" y="2366455"/>
            <a:ext cx="7620000" cy="3541486"/>
          </a:xfrm>
          <a:prstGeom prst="rect">
            <a:avLst/>
          </a:prstGeom>
        </p:spPr>
      </p:pic>
    </p:spTree>
    <p:extLst>
      <p:ext uri="{BB962C8B-B14F-4D97-AF65-F5344CB8AC3E}">
        <p14:creationId xmlns:p14="http://schemas.microsoft.com/office/powerpoint/2010/main" xmlns="" val="2132845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8E613A4-C83F-43C6-A908-D99AFCC6BE05}"/>
              </a:ext>
            </a:extLst>
          </p:cNvPr>
          <p:cNvSpPr>
            <a:spLocks noGrp="1"/>
          </p:cNvSpPr>
          <p:nvPr>
            <p:ph type="ctrTitle"/>
          </p:nvPr>
        </p:nvSpPr>
        <p:spPr>
          <a:xfrm>
            <a:off x="1173192" y="2553417"/>
            <a:ext cx="11188460" cy="2389518"/>
          </a:xfrm>
        </p:spPr>
        <p:txBody>
          <a:bodyPr>
            <a:noAutofit/>
          </a:bodyPr>
          <a:lstStyle/>
          <a:p>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a:latin typeface="Century Gothic" panose="020B0502020202020204" pitchFamily="34" charset="0"/>
              </a:rPr>
              <a:t/>
            </a:r>
            <a:br>
              <a:rPr lang="it-IT" sz="4000" dirty="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IN PASSATO L’</a:t>
            </a:r>
            <a:r>
              <a:rPr lang="it-IT" sz="4000" dirty="0" err="1" smtClean="0">
                <a:latin typeface="Century Gothic" panose="020B0502020202020204" pitchFamily="34" charset="0"/>
              </a:rPr>
              <a:t>UOMO…</a:t>
            </a: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smtClean="0">
                <a:latin typeface="Century Gothic" panose="020B0502020202020204" pitchFamily="34" charset="0"/>
              </a:rPr>
              <a:t>MAN IN THE </a:t>
            </a:r>
            <a:r>
              <a:rPr lang="it-IT" sz="4000" dirty="0" err="1" smtClean="0">
                <a:latin typeface="Century Gothic" panose="020B0502020202020204" pitchFamily="34" charset="0"/>
              </a:rPr>
              <a:t>PAST…</a:t>
            </a: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dirty="0" err="1" smtClean="0">
                <a:solidFill>
                  <a:srgbClr val="FF0000"/>
                </a:solidFill>
                <a:latin typeface="Century Gothic" panose="020B0502020202020204" pitchFamily="34" charset="0"/>
              </a:rPr>
              <a:t>…</a:t>
            </a:r>
            <a:r>
              <a:rPr lang="it-IT" dirty="0" err="1" smtClean="0">
                <a:solidFill>
                  <a:srgbClr val="FF0000"/>
                </a:solidFill>
                <a:latin typeface="Century Gothic" panose="020B0502020202020204" pitchFamily="34" charset="0"/>
              </a:rPr>
              <a:t>HA</a:t>
            </a:r>
            <a:r>
              <a:rPr lang="it-IT" dirty="0" smtClean="0">
                <a:solidFill>
                  <a:srgbClr val="FF0000"/>
                </a:solidFill>
                <a:latin typeface="Century Gothic" panose="020B0502020202020204" pitchFamily="34" charset="0"/>
              </a:rPr>
              <a:t> USATO </a:t>
            </a:r>
            <a:r>
              <a:rPr lang="it-IT" dirty="0" smtClean="0">
                <a:solidFill>
                  <a:srgbClr val="FF0000"/>
                </a:solidFill>
                <a:latin typeface="Century Gothic" panose="020B0502020202020204" pitchFamily="34" charset="0"/>
              </a:rPr>
              <a:t>L’INGEGNO</a:t>
            </a:r>
            <a:br>
              <a:rPr lang="it-IT" dirty="0" smtClean="0">
                <a:solidFill>
                  <a:srgbClr val="FF0000"/>
                </a:solidFill>
                <a:latin typeface="Century Gothic" panose="020B0502020202020204" pitchFamily="34" charset="0"/>
              </a:rPr>
            </a:br>
            <a:r>
              <a:rPr lang="it-IT" dirty="0" err="1" smtClean="0">
                <a:solidFill>
                  <a:srgbClr val="FF0000"/>
                </a:solidFill>
                <a:latin typeface="Century Gothic" panose="020B0502020202020204" pitchFamily="34" charset="0"/>
              </a:rPr>
              <a:t>…USED</a:t>
            </a:r>
            <a:r>
              <a:rPr lang="it-IT" dirty="0" smtClean="0">
                <a:solidFill>
                  <a:srgbClr val="FF0000"/>
                </a:solidFill>
                <a:latin typeface="Century Gothic" panose="020B0502020202020204" pitchFamily="34" charset="0"/>
              </a:rPr>
              <a:t> HIS GENIUS</a:t>
            </a:r>
            <a:r>
              <a:rPr lang="it-IT" sz="4000" dirty="0" smtClean="0">
                <a:solidFill>
                  <a:srgbClr val="FF0000"/>
                </a:solidFill>
                <a:latin typeface="Century Gothic" panose="020B0502020202020204" pitchFamily="34" charset="0"/>
              </a:rPr>
              <a:t/>
            </a:r>
            <a:br>
              <a:rPr lang="it-IT" sz="4000" dirty="0" smtClean="0">
                <a:solidFill>
                  <a:srgbClr val="FF0000"/>
                </a:solidFill>
                <a:latin typeface="Century Gothic" panose="020B0502020202020204" pitchFamily="34" charset="0"/>
              </a:rPr>
            </a:br>
            <a:r>
              <a:rPr lang="it-IT" sz="4000" dirty="0">
                <a:solidFill>
                  <a:srgbClr val="FF0000"/>
                </a:solidFill>
                <a:latin typeface="Century Gothic" panose="020B0502020202020204" pitchFamily="34" charset="0"/>
              </a:rPr>
              <a:t/>
            </a:r>
            <a:br>
              <a:rPr lang="it-IT" sz="4000" dirty="0">
                <a:solidFill>
                  <a:srgbClr val="FF0000"/>
                </a:solidFill>
                <a:latin typeface="Century Gothic" panose="020B0502020202020204" pitchFamily="34" charset="0"/>
              </a:rPr>
            </a:br>
            <a:endParaRPr lang="it-IT" sz="4000" dirty="0">
              <a:solidFill>
                <a:srgbClr val="FF0000"/>
              </a:solidFill>
              <a:latin typeface="Century Gothic" panose="020B0502020202020204" pitchFamily="34" charset="0"/>
            </a:endParaRPr>
          </a:p>
        </p:txBody>
      </p:sp>
      <p:sp>
        <p:nvSpPr>
          <p:cNvPr id="4" name="Titolo 1">
            <a:extLst>
              <a:ext uri="{FF2B5EF4-FFF2-40B4-BE49-F238E27FC236}">
                <a16:creationId xmlns="" xmlns:a16="http://schemas.microsoft.com/office/drawing/2014/main" id="{48E613A4-C83F-43C6-A908-D99AFCC6BE05}"/>
              </a:ext>
            </a:extLst>
          </p:cNvPr>
          <p:cNvSpPr txBox="1">
            <a:spLocks/>
          </p:cNvSpPr>
          <p:nvPr/>
        </p:nvSpPr>
        <p:spPr>
          <a:xfrm>
            <a:off x="1282295" y="2978331"/>
            <a:ext cx="9144000" cy="22124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it-IT" sz="4000" dirty="0">
              <a:latin typeface="Century Gothic" panose="020B0502020202020204" pitchFamily="34" charset="0"/>
            </a:endParaRPr>
          </a:p>
        </p:txBody>
      </p:sp>
    </p:spTree>
    <p:extLst>
      <p:ext uri="{BB962C8B-B14F-4D97-AF65-F5344CB8AC3E}">
        <p14:creationId xmlns:p14="http://schemas.microsoft.com/office/powerpoint/2010/main" xmlns="" val="26890801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F633B3D-F3AC-4EF6-996B-B9A3188F1634}"/>
              </a:ext>
            </a:extLst>
          </p:cNvPr>
          <p:cNvSpPr>
            <a:spLocks noGrp="1"/>
          </p:cNvSpPr>
          <p:nvPr>
            <p:ph type="title"/>
          </p:nvPr>
        </p:nvSpPr>
        <p:spPr/>
        <p:txBody>
          <a:bodyPr/>
          <a:lstStyle/>
          <a:p>
            <a:pPr algn="ctr"/>
            <a:r>
              <a:rPr lang="it-IT" sz="3200" dirty="0">
                <a:latin typeface="Century Gothic" panose="020B0502020202020204" pitchFamily="34" charset="0"/>
              </a:rPr>
              <a:t>Sono stati osservati gli animali galleggiare </a:t>
            </a:r>
            <a:r>
              <a:rPr lang="it-IT" sz="3200" dirty="0" smtClean="0">
                <a:latin typeface="Century Gothic" panose="020B0502020202020204" pitchFamily="34" charset="0"/>
              </a:rPr>
              <a:t>sull’acqua</a:t>
            </a:r>
            <a:br>
              <a:rPr lang="it-IT" sz="3200" dirty="0" smtClean="0">
                <a:latin typeface="Century Gothic" panose="020B0502020202020204" pitchFamily="34" charset="0"/>
              </a:rPr>
            </a:br>
            <a:r>
              <a:rPr lang="it-IT" sz="3200" dirty="0" err="1" smtClean="0">
                <a:latin typeface="Century Gothic" panose="020B0502020202020204" pitchFamily="34" charset="0"/>
              </a:rPr>
              <a:t>…and</a:t>
            </a:r>
            <a:r>
              <a:rPr lang="it-IT" sz="3200" dirty="0" smtClean="0">
                <a:latin typeface="Century Gothic" panose="020B0502020202020204" pitchFamily="34" charset="0"/>
              </a:rPr>
              <a:t> the </a:t>
            </a:r>
            <a:r>
              <a:rPr lang="it-IT" sz="3200" dirty="0" err="1" smtClean="0">
                <a:latin typeface="Century Gothic" panose="020B0502020202020204" pitchFamily="34" charset="0"/>
              </a:rPr>
              <a:t>animals</a:t>
            </a:r>
            <a:r>
              <a:rPr lang="it-IT" sz="3200" dirty="0" smtClean="0">
                <a:latin typeface="Century Gothic" panose="020B0502020202020204" pitchFamily="34" charset="0"/>
              </a:rPr>
              <a:t> </a:t>
            </a:r>
            <a:r>
              <a:rPr lang="it-IT" sz="3200" dirty="0" err="1" smtClean="0">
                <a:latin typeface="Century Gothic" panose="020B0502020202020204" pitchFamily="34" charset="0"/>
              </a:rPr>
              <a:t>floating</a:t>
            </a:r>
            <a:r>
              <a:rPr lang="it-IT" sz="3200" dirty="0" smtClean="0">
                <a:latin typeface="Century Gothic" panose="020B0502020202020204" pitchFamily="34" charset="0"/>
              </a:rPr>
              <a:t> on the water</a:t>
            </a:r>
            <a:endParaRPr lang="it-IT" sz="3200" dirty="0">
              <a:latin typeface="Century Gothic" panose="020B0502020202020204" pitchFamily="34" charset="0"/>
            </a:endParaRPr>
          </a:p>
        </p:txBody>
      </p:sp>
      <p:sp>
        <p:nvSpPr>
          <p:cNvPr id="3" name="Segnaposto contenuto 2">
            <a:extLst>
              <a:ext uri="{FF2B5EF4-FFF2-40B4-BE49-F238E27FC236}">
                <a16:creationId xmlns="" xmlns:a16="http://schemas.microsoft.com/office/drawing/2014/main" id="{A5756C66-9180-4B51-BBC5-872C5349C92A}"/>
              </a:ext>
            </a:extLst>
          </p:cNvPr>
          <p:cNvSpPr>
            <a:spLocks noGrp="1"/>
          </p:cNvSpPr>
          <p:nvPr>
            <p:ph idx="1"/>
          </p:nvPr>
        </p:nvSpPr>
        <p:spPr>
          <a:xfrm>
            <a:off x="455967" y="3814355"/>
            <a:ext cx="6979756" cy="3043645"/>
          </a:xfrm>
        </p:spPr>
        <p:txBody>
          <a:bodyPr>
            <a:normAutofit fontScale="77500" lnSpcReduction="20000"/>
          </a:bodyPr>
          <a:lstStyle/>
          <a:p>
            <a:pPr marL="0" indent="0" algn="just">
              <a:buNone/>
            </a:pPr>
            <a:r>
              <a:rPr lang="it-IT" dirty="0">
                <a:solidFill>
                  <a:schemeClr val="tx1"/>
                </a:solidFill>
                <a:latin typeface="Century Gothic" panose="020B0502020202020204" pitchFamily="34" charset="0"/>
              </a:rPr>
              <a:t>L'antica civiltà dei Sumeri nata in Mesopotamia, sfruttò i disagi di una terra a </a:t>
            </a:r>
            <a:r>
              <a:rPr lang="it-IT" dirty="0" smtClean="0">
                <a:solidFill>
                  <a:schemeClr val="tx1"/>
                </a:solidFill>
                <a:latin typeface="Century Gothic" panose="020B0502020202020204" pitchFamily="34" charset="0"/>
              </a:rPr>
              <a:t>volte </a:t>
            </a:r>
            <a:r>
              <a:rPr lang="it-IT" dirty="0">
                <a:solidFill>
                  <a:schemeClr val="tx1"/>
                </a:solidFill>
                <a:latin typeface="Century Gothic" panose="020B0502020202020204" pitchFamily="34" charset="0"/>
              </a:rPr>
              <a:t>inospitale a causa delle inondazioni, per trasformarli in idee rivoluzionarie, creando oggetti, tecnologie e modi di comunicare che hanno profondamente influenzato le civiltà successive fino ad arrivare ai giorni nostri. </a:t>
            </a:r>
            <a:endParaRPr lang="it-IT" dirty="0" smtClean="0">
              <a:solidFill>
                <a:schemeClr val="tx1"/>
              </a:solidFill>
              <a:latin typeface="Century Gothic" panose="020B0502020202020204" pitchFamily="34" charset="0"/>
            </a:endParaRPr>
          </a:p>
          <a:p>
            <a:pPr marL="0" indent="0" algn="just">
              <a:buNone/>
            </a:pPr>
            <a:r>
              <a:rPr lang="it-IT" dirty="0">
                <a:solidFill>
                  <a:schemeClr val="tx1"/>
                </a:solidFill>
                <a:latin typeface="Century Gothic" panose="020B0502020202020204" pitchFamily="34" charset="0"/>
              </a:rPr>
              <a:t>P</a:t>
            </a:r>
            <a:r>
              <a:rPr lang="it-IT" dirty="0" smtClean="0">
                <a:solidFill>
                  <a:schemeClr val="tx1"/>
                </a:solidFill>
                <a:latin typeface="Century Gothic" panose="020B0502020202020204" pitchFamily="34" charset="0"/>
              </a:rPr>
              <a:t>er </a:t>
            </a:r>
            <a:r>
              <a:rPr lang="it-IT" dirty="0">
                <a:solidFill>
                  <a:schemeClr val="tx1"/>
                </a:solidFill>
                <a:latin typeface="Century Gothic" panose="020B0502020202020204" pitchFamily="34" charset="0"/>
              </a:rPr>
              <a:t>i trasporti via acqua, i Sumeri, imitando forme e movimenti di animali acquatici, crearono delle barche in vimini, molto incurvate e successivamente le costruirono in legno per trasportare merci più pesanti</a:t>
            </a:r>
            <a:r>
              <a:rPr lang="it-IT" dirty="0" smtClean="0">
                <a:solidFill>
                  <a:schemeClr val="tx1"/>
                </a:solidFill>
                <a:latin typeface="Century Gothic" panose="020B0502020202020204" pitchFamily="34" charset="0"/>
              </a:rPr>
              <a:t>.</a:t>
            </a:r>
          </a:p>
          <a:p>
            <a:pPr marL="0" indent="0" algn="just">
              <a:buNone/>
            </a:pPr>
            <a:r>
              <a:rPr lang="en-US" dirty="0" smtClean="0">
                <a:solidFill>
                  <a:schemeClr val="accent4">
                    <a:lumMod val="50000"/>
                  </a:schemeClr>
                </a:solidFill>
                <a:latin typeface="Century Gothic" panose="020B0502020202020204" pitchFamily="34" charset="0"/>
              </a:rPr>
              <a:t>The ancient civilization of the Sumerians born in Mesopotamia, exploited the discomforts of a land that was sometimes inhospitable due to the floods, to transform them into revolutionary ideas, creating objects, technologies and ways of communicating that have profoundly influenced the successive civilizations up to the days our.</a:t>
            </a:r>
          </a:p>
          <a:p>
            <a:pPr marL="0" indent="0" algn="just">
              <a:buNone/>
            </a:pPr>
            <a:r>
              <a:rPr lang="en-US" dirty="0" smtClean="0">
                <a:solidFill>
                  <a:schemeClr val="accent4">
                    <a:lumMod val="50000"/>
                  </a:schemeClr>
                </a:solidFill>
                <a:latin typeface="Century Gothic" panose="020B0502020202020204" pitchFamily="34" charset="0"/>
              </a:rPr>
              <a:t>For water transport, the Sumerians, imitating forms and movements of aquatic animals, created wicker boats, very curved and subsequently built them in wood to transport heavier goods.</a:t>
            </a:r>
            <a:endParaRPr lang="it-IT" dirty="0">
              <a:solidFill>
                <a:schemeClr val="accent4">
                  <a:lumMod val="50000"/>
                </a:schemeClr>
              </a:solidFill>
              <a:latin typeface="Century Gothic" panose="020B0502020202020204" pitchFamily="34" charset="0"/>
            </a:endParaRPr>
          </a:p>
          <a:p>
            <a:pPr marL="0" indent="0">
              <a:buNone/>
            </a:pPr>
            <a:endParaRPr lang="it-IT" dirty="0"/>
          </a:p>
          <a:p>
            <a:pPr marL="0" indent="0">
              <a:buNone/>
            </a:pPr>
            <a:endParaRPr lang="it-IT" sz="1400" dirty="0">
              <a:latin typeface="Century Gothic" panose="020B0502020202020204" pitchFamily="34" charset="0"/>
            </a:endParaRPr>
          </a:p>
          <a:p>
            <a:pPr marL="0" indent="0">
              <a:buNone/>
            </a:pPr>
            <a:endParaRPr lang="it-IT" sz="1400" dirty="0">
              <a:latin typeface="Century Gothic" panose="020B0502020202020204" pitchFamily="34" charset="0"/>
            </a:endParaRPr>
          </a:p>
        </p:txBody>
      </p:sp>
      <p:pic>
        <p:nvPicPr>
          <p:cNvPr id="4" name="Immagine 3">
            <a:extLst>
              <a:ext uri="{FF2B5EF4-FFF2-40B4-BE49-F238E27FC236}">
                <a16:creationId xmlns="" xmlns:a16="http://schemas.microsoft.com/office/drawing/2014/main" id="{BE32270B-1CB5-4879-9C4F-22C5E53BAA4F}"/>
              </a:ext>
            </a:extLst>
          </p:cNvPr>
          <p:cNvPicPr>
            <a:picLocks noChangeAspect="1"/>
          </p:cNvPicPr>
          <p:nvPr/>
        </p:nvPicPr>
        <p:blipFill>
          <a:blip r:embed="rId2"/>
          <a:stretch>
            <a:fillRect/>
          </a:stretch>
        </p:blipFill>
        <p:spPr>
          <a:xfrm>
            <a:off x="429842" y="2212145"/>
            <a:ext cx="4025802" cy="161487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26572" y="2312024"/>
            <a:ext cx="3730016" cy="43121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934914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F633B3D-F3AC-4EF6-996B-B9A3188F1634}"/>
              </a:ext>
            </a:extLst>
          </p:cNvPr>
          <p:cNvSpPr>
            <a:spLocks noGrp="1"/>
          </p:cNvSpPr>
          <p:nvPr>
            <p:ph type="title"/>
          </p:nvPr>
        </p:nvSpPr>
        <p:spPr/>
        <p:txBody>
          <a:bodyPr/>
          <a:lstStyle/>
          <a:p>
            <a:pPr algn="ctr"/>
            <a:r>
              <a:rPr lang="it-IT" dirty="0">
                <a:latin typeface="Century Gothic" panose="020B0502020202020204" pitchFamily="34" charset="0"/>
              </a:rPr>
              <a:t>Sono stati osservati gli animali sotto il livello dell’acqua</a:t>
            </a:r>
          </a:p>
        </p:txBody>
      </p:sp>
      <p:sp>
        <p:nvSpPr>
          <p:cNvPr id="3" name="Segnaposto contenuto 2">
            <a:extLst>
              <a:ext uri="{FF2B5EF4-FFF2-40B4-BE49-F238E27FC236}">
                <a16:creationId xmlns="" xmlns:a16="http://schemas.microsoft.com/office/drawing/2014/main" id="{A5756C66-9180-4B51-BBC5-872C5349C92A}"/>
              </a:ext>
            </a:extLst>
          </p:cNvPr>
          <p:cNvSpPr>
            <a:spLocks noGrp="1"/>
          </p:cNvSpPr>
          <p:nvPr>
            <p:ph idx="1"/>
          </p:nvPr>
        </p:nvSpPr>
        <p:spPr>
          <a:xfrm>
            <a:off x="3579223" y="2399350"/>
            <a:ext cx="4572000" cy="4458650"/>
          </a:xfrm>
        </p:spPr>
        <p:txBody>
          <a:bodyPr>
            <a:normAutofit/>
          </a:bodyPr>
          <a:lstStyle/>
          <a:p>
            <a:pPr marL="0" indent="0" algn="just">
              <a:buNone/>
            </a:pPr>
            <a:r>
              <a:rPr lang="it-IT" sz="1400" dirty="0">
                <a:solidFill>
                  <a:schemeClr val="tx1"/>
                </a:solidFill>
                <a:latin typeface="Century Gothic" panose="020B0502020202020204" pitchFamily="34" charset="0"/>
              </a:rPr>
              <a:t>Il sottomarino è un mezzo navale che è stato ispirato da mammiferi marini e pesci, da questi ne è stata imitata la forma esterna. </a:t>
            </a:r>
            <a:endParaRPr lang="it-IT" sz="1400" dirty="0" smtClean="0">
              <a:solidFill>
                <a:schemeClr val="tx1"/>
              </a:solidFill>
              <a:latin typeface="Century Gothic" panose="020B0502020202020204" pitchFamily="34" charset="0"/>
            </a:endParaRPr>
          </a:p>
          <a:p>
            <a:pPr marL="0" indent="0" algn="just">
              <a:buNone/>
            </a:pPr>
            <a:r>
              <a:rPr lang="it-IT" sz="1400" dirty="0" smtClean="0">
                <a:solidFill>
                  <a:schemeClr val="tx1"/>
                </a:solidFill>
                <a:latin typeface="Century Gothic" panose="020B0502020202020204" pitchFamily="34" charset="0"/>
              </a:rPr>
              <a:t>Un </a:t>
            </a:r>
            <a:r>
              <a:rPr lang="it-IT" sz="1400" dirty="0">
                <a:solidFill>
                  <a:schemeClr val="tx1"/>
                </a:solidFill>
                <a:latin typeface="Century Gothic" panose="020B0502020202020204" pitchFamily="34" charset="0"/>
              </a:rPr>
              <a:t>sottomarino può essere impiegato per trasporti, scopi militari, scopi scientifici e di soccorso. Lo sviluppo del mezzo subacqueo ha avuto impulso a partire dal 1850 in conseguenza dell'interesse militare per le sue potenzialità belliche</a:t>
            </a:r>
            <a:r>
              <a:rPr lang="it-IT" sz="1400" dirty="0" smtClean="0">
                <a:solidFill>
                  <a:schemeClr val="tx1"/>
                </a:solidFill>
                <a:latin typeface="Century Gothic" panose="020B0502020202020204" pitchFamily="34" charset="0"/>
              </a:rPr>
              <a:t>.</a:t>
            </a:r>
          </a:p>
          <a:p>
            <a:pPr marL="0" indent="0" algn="just">
              <a:buNone/>
            </a:pPr>
            <a:r>
              <a:rPr lang="en-US" sz="1400" dirty="0" smtClean="0">
                <a:solidFill>
                  <a:schemeClr val="accent4">
                    <a:lumMod val="50000"/>
                  </a:schemeClr>
                </a:solidFill>
                <a:latin typeface="Century Gothic" panose="020B0502020202020204" pitchFamily="34" charset="0"/>
              </a:rPr>
              <a:t>The submarine is a naval vehicle that was inspired by marine mammals and fish, from which the external shape was imitated.</a:t>
            </a:r>
          </a:p>
          <a:p>
            <a:pPr marL="0" indent="0" algn="just">
              <a:buNone/>
            </a:pPr>
            <a:r>
              <a:rPr lang="en-US" sz="1400" dirty="0" smtClean="0">
                <a:solidFill>
                  <a:schemeClr val="accent4">
                    <a:lumMod val="50000"/>
                  </a:schemeClr>
                </a:solidFill>
                <a:latin typeface="Century Gothic" panose="020B0502020202020204" pitchFamily="34" charset="0"/>
              </a:rPr>
              <a:t>A submarine can be used for transport, military purposes, scientific and rescue purposes. The development of diving equipment has had an impulse since 1850 as a result of military interest due to its military potential.</a:t>
            </a:r>
            <a:r>
              <a:rPr lang="it-IT" sz="1400" dirty="0" smtClean="0">
                <a:solidFill>
                  <a:schemeClr val="accent4">
                    <a:lumMod val="50000"/>
                  </a:schemeClr>
                </a:solidFill>
                <a:latin typeface="Century Gothic" panose="020B0502020202020204" pitchFamily="34" charset="0"/>
              </a:rPr>
              <a:t> </a:t>
            </a:r>
            <a:endParaRPr lang="it-IT" sz="1400" dirty="0">
              <a:solidFill>
                <a:schemeClr val="accent4">
                  <a:lumMod val="50000"/>
                </a:schemeClr>
              </a:solidFill>
              <a:latin typeface="Century Gothic" panose="020B0502020202020204" pitchFamily="34" charset="0"/>
            </a:endParaRPr>
          </a:p>
        </p:txBody>
      </p:sp>
      <p:pic>
        <p:nvPicPr>
          <p:cNvPr id="4" name="Immagine 3">
            <a:extLst>
              <a:ext uri="{FF2B5EF4-FFF2-40B4-BE49-F238E27FC236}">
                <a16:creationId xmlns="" xmlns:a16="http://schemas.microsoft.com/office/drawing/2014/main" id="{45A77517-037B-4426-B033-3630B2A78302}"/>
              </a:ext>
            </a:extLst>
          </p:cNvPr>
          <p:cNvPicPr>
            <a:picLocks noChangeAspect="1"/>
          </p:cNvPicPr>
          <p:nvPr/>
        </p:nvPicPr>
        <p:blipFill>
          <a:blip r:embed="rId2"/>
          <a:stretch>
            <a:fillRect/>
          </a:stretch>
        </p:blipFill>
        <p:spPr>
          <a:xfrm>
            <a:off x="461860" y="2451216"/>
            <a:ext cx="2942334" cy="2203911"/>
          </a:xfrm>
          <a:prstGeom prst="rect">
            <a:avLst/>
          </a:prstGeom>
        </p:spPr>
      </p:pic>
      <p:pic>
        <p:nvPicPr>
          <p:cNvPr id="6" name="Immagine 5">
            <a:extLst>
              <a:ext uri="{FF2B5EF4-FFF2-40B4-BE49-F238E27FC236}">
                <a16:creationId xmlns="" xmlns:a16="http://schemas.microsoft.com/office/drawing/2014/main" id="{49ADEFAD-AB81-43C8-8C91-D5B93B41FD33}"/>
              </a:ext>
            </a:extLst>
          </p:cNvPr>
          <p:cNvPicPr>
            <a:picLocks noChangeAspect="1"/>
          </p:cNvPicPr>
          <p:nvPr/>
        </p:nvPicPr>
        <p:blipFill>
          <a:blip r:embed="rId3"/>
          <a:stretch>
            <a:fillRect/>
          </a:stretch>
        </p:blipFill>
        <p:spPr>
          <a:xfrm>
            <a:off x="8497245" y="3553171"/>
            <a:ext cx="3201544" cy="1995328"/>
          </a:xfrm>
          <a:prstGeom prst="rect">
            <a:avLst/>
          </a:prstGeom>
        </p:spPr>
      </p:pic>
    </p:spTree>
    <p:extLst>
      <p:ext uri="{BB962C8B-B14F-4D97-AF65-F5344CB8AC3E}">
        <p14:creationId xmlns:p14="http://schemas.microsoft.com/office/powerpoint/2010/main" xmlns="" val="797954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832081" y="1214844"/>
            <a:ext cx="9446909" cy="4976949"/>
          </a:xfrm>
        </p:spPr>
        <p:txBody>
          <a:bodyPr/>
          <a:lstStyle/>
          <a:p>
            <a:r>
              <a:rPr lang="it-IT" sz="4000" dirty="0" smtClean="0">
                <a:solidFill>
                  <a:srgbClr val="FF0000"/>
                </a:solidFill>
                <a:latin typeface="Century Gothic" panose="020B0502020202020204" pitchFamily="34" charset="0"/>
              </a:rPr>
              <a:t>Ispirandoci anche noi agli animali, </a:t>
            </a:r>
            <a:r>
              <a:rPr lang="it-IT" sz="4000" dirty="0" smtClean="0">
                <a:solidFill>
                  <a:srgbClr val="FF0000"/>
                </a:solidFill>
                <a:latin typeface="Century Gothic" panose="020B0502020202020204" pitchFamily="34" charset="0"/>
              </a:rPr>
              <a:t>proponiamo</a:t>
            </a:r>
            <a:br>
              <a:rPr lang="it-IT" sz="4000" dirty="0" smtClean="0">
                <a:solidFill>
                  <a:srgbClr val="FF0000"/>
                </a:solidFill>
                <a:latin typeface="Century Gothic" panose="020B0502020202020204" pitchFamily="34" charset="0"/>
              </a:rPr>
            </a:br>
            <a:r>
              <a:rPr lang="it-IT" sz="4000" dirty="0" smtClean="0">
                <a:solidFill>
                  <a:srgbClr val="FF0000"/>
                </a:solidFill>
                <a:latin typeface="Century Gothic" panose="020B0502020202020204" pitchFamily="34" charset="0"/>
              </a:rPr>
              <a:t> </a:t>
            </a:r>
            <a:r>
              <a:rPr lang="it-IT" dirty="0" smtClean="0">
                <a:latin typeface="Century Gothic" panose="020B0502020202020204" pitchFamily="34" charset="0"/>
              </a:rPr>
              <a:t/>
            </a:r>
            <a:br>
              <a:rPr lang="it-IT" dirty="0" smtClean="0">
                <a:latin typeface="Century Gothic" panose="020B0502020202020204" pitchFamily="34" charset="0"/>
              </a:rPr>
            </a:br>
            <a:r>
              <a:rPr lang="it-IT" sz="4000" dirty="0" smtClean="0">
                <a:latin typeface="Century Gothic" panose="020B0502020202020204" pitchFamily="34" charset="0"/>
              </a:rPr>
              <a:t>LE NOSTRE INVENZIONI PER IL NUOVO TRASPORTO </a:t>
            </a:r>
            <a:r>
              <a:rPr lang="it-IT" sz="4000" dirty="0" smtClean="0">
                <a:latin typeface="Century Gothic" panose="020B0502020202020204" pitchFamily="34" charset="0"/>
              </a:rPr>
              <a:t>SOSTENIBILE</a:t>
            </a:r>
            <a:br>
              <a:rPr lang="it-IT" sz="4000" dirty="0" smtClean="0">
                <a:latin typeface="Century Gothic" panose="020B0502020202020204" pitchFamily="34" charset="0"/>
              </a:rPr>
            </a:br>
            <a:r>
              <a:rPr lang="it-IT" sz="4000" dirty="0" smtClean="0">
                <a:latin typeface="Century Gothic" panose="020B0502020202020204" pitchFamily="34" charset="0"/>
              </a:rPr>
              <a:t/>
            </a:r>
            <a:br>
              <a:rPr lang="it-IT" sz="4000" dirty="0" smtClean="0">
                <a:latin typeface="Century Gothic" panose="020B0502020202020204" pitchFamily="34" charset="0"/>
              </a:rPr>
            </a:br>
            <a:r>
              <a:rPr lang="it-IT" sz="4000" b="1" dirty="0" err="1" smtClean="0">
                <a:solidFill>
                  <a:srgbClr val="FFC000"/>
                </a:solidFill>
                <a:latin typeface="Century Gothic" panose="020B0502020202020204" pitchFamily="34" charset="0"/>
              </a:rPr>
              <a:t>By</a:t>
            </a:r>
            <a:r>
              <a:rPr lang="it-IT" sz="4000" b="1" dirty="0" smtClean="0">
                <a:solidFill>
                  <a:srgbClr val="FFC000"/>
                </a:solidFill>
                <a:latin typeface="Century Gothic" panose="020B0502020202020204" pitchFamily="34" charset="0"/>
              </a:rPr>
              <a:t> </a:t>
            </a:r>
            <a:r>
              <a:rPr lang="it-IT" sz="4000" b="1" dirty="0" err="1" smtClean="0">
                <a:solidFill>
                  <a:srgbClr val="FFC000"/>
                </a:solidFill>
                <a:latin typeface="Century Gothic" panose="020B0502020202020204" pitchFamily="34" charset="0"/>
              </a:rPr>
              <a:t>o</a:t>
            </a:r>
            <a:r>
              <a:rPr lang="it-IT" sz="4000" b="1" dirty="0" err="1" smtClean="0">
                <a:solidFill>
                  <a:srgbClr val="FFC000"/>
                </a:solidFill>
                <a:latin typeface="Century Gothic" panose="020B0502020202020204" pitchFamily="34" charset="0"/>
              </a:rPr>
              <a:t>bserving</a:t>
            </a:r>
            <a:r>
              <a:rPr lang="it-IT" sz="4000" b="1" dirty="0" smtClean="0">
                <a:solidFill>
                  <a:srgbClr val="FFC000"/>
                </a:solidFill>
                <a:latin typeface="Century Gothic" panose="020B0502020202020204" pitchFamily="34" charset="0"/>
              </a:rPr>
              <a:t> the </a:t>
            </a:r>
            <a:r>
              <a:rPr lang="it-IT" sz="4000" b="1" dirty="0" err="1" smtClean="0">
                <a:solidFill>
                  <a:srgbClr val="FFC000"/>
                </a:solidFill>
                <a:latin typeface="Century Gothic" panose="020B0502020202020204" pitchFamily="34" charset="0"/>
              </a:rPr>
              <a:t>animals</a:t>
            </a:r>
            <a:r>
              <a:rPr lang="it-IT" sz="4000" b="1" dirty="0" smtClean="0">
                <a:solidFill>
                  <a:srgbClr val="FFC000"/>
                </a:solidFill>
                <a:latin typeface="Century Gothic" panose="020B0502020202020204" pitchFamily="34" charset="0"/>
              </a:rPr>
              <a:t> </a:t>
            </a:r>
            <a:r>
              <a:rPr lang="it-IT" sz="4000" b="1" dirty="0" err="1" smtClean="0">
                <a:solidFill>
                  <a:srgbClr val="FFC000"/>
                </a:solidFill>
                <a:latin typeface="Century Gothic" panose="020B0502020202020204" pitchFamily="34" charset="0"/>
              </a:rPr>
              <a:t>we</a:t>
            </a:r>
            <a:r>
              <a:rPr lang="it-IT" sz="4000" b="1" dirty="0" smtClean="0">
                <a:solidFill>
                  <a:srgbClr val="FFC000"/>
                </a:solidFill>
                <a:latin typeface="Century Gothic" panose="020B0502020202020204" pitchFamily="34" charset="0"/>
              </a:rPr>
              <a:t> propose </a:t>
            </a:r>
            <a:r>
              <a:rPr lang="it-IT" sz="4000" b="1" dirty="0" err="1" smtClean="0">
                <a:solidFill>
                  <a:srgbClr val="FFC000"/>
                </a:solidFill>
                <a:latin typeface="Century Gothic" panose="020B0502020202020204" pitchFamily="34" charset="0"/>
              </a:rPr>
              <a:t>our</a:t>
            </a:r>
            <a:r>
              <a:rPr lang="it-IT" sz="4000" b="1" dirty="0" smtClean="0">
                <a:solidFill>
                  <a:srgbClr val="FFC000"/>
                </a:solidFill>
                <a:latin typeface="Century Gothic" panose="020B0502020202020204" pitchFamily="34" charset="0"/>
              </a:rPr>
              <a:t> </a:t>
            </a:r>
            <a:r>
              <a:rPr lang="it-IT" sz="4000" b="1" dirty="0" err="1" smtClean="0">
                <a:solidFill>
                  <a:srgbClr val="FFC000"/>
                </a:solidFill>
                <a:latin typeface="Century Gothic" panose="020B0502020202020204" pitchFamily="34" charset="0"/>
              </a:rPr>
              <a:t>inventions</a:t>
            </a:r>
            <a:r>
              <a:rPr lang="it-IT" sz="4000" b="1" dirty="0" smtClean="0">
                <a:solidFill>
                  <a:srgbClr val="FFC000"/>
                </a:solidFill>
                <a:latin typeface="Century Gothic" panose="020B0502020202020204" pitchFamily="34" charset="0"/>
              </a:rPr>
              <a:t> </a:t>
            </a:r>
            <a:r>
              <a:rPr lang="it-IT" sz="4000" b="1" dirty="0" err="1" smtClean="0">
                <a:solidFill>
                  <a:srgbClr val="FFC000"/>
                </a:solidFill>
                <a:latin typeface="Century Gothic" panose="020B0502020202020204" pitchFamily="34" charset="0"/>
              </a:rPr>
              <a:t>for</a:t>
            </a:r>
            <a:r>
              <a:rPr lang="it-IT" sz="4000" b="1" dirty="0" smtClean="0">
                <a:solidFill>
                  <a:srgbClr val="FFC000"/>
                </a:solidFill>
                <a:latin typeface="Century Gothic" panose="020B0502020202020204" pitchFamily="34" charset="0"/>
              </a:rPr>
              <a:t> a </a:t>
            </a:r>
            <a:r>
              <a:rPr lang="it-IT" sz="4000" b="1" dirty="0" err="1" smtClean="0">
                <a:solidFill>
                  <a:srgbClr val="FFC000"/>
                </a:solidFill>
                <a:latin typeface="Century Gothic" panose="020B0502020202020204" pitchFamily="34" charset="0"/>
              </a:rPr>
              <a:t>sustainable</a:t>
            </a:r>
            <a:r>
              <a:rPr lang="it-IT" sz="4000" b="1" dirty="0" smtClean="0">
                <a:solidFill>
                  <a:srgbClr val="FFC000"/>
                </a:solidFill>
                <a:latin typeface="Century Gothic" panose="020B0502020202020204" pitchFamily="34" charset="0"/>
              </a:rPr>
              <a:t> </a:t>
            </a:r>
            <a:r>
              <a:rPr lang="it-IT" sz="4000" b="1" dirty="0" err="1" smtClean="0">
                <a:solidFill>
                  <a:srgbClr val="FFC000"/>
                </a:solidFill>
                <a:latin typeface="Century Gothic" panose="020B0502020202020204" pitchFamily="34" charset="0"/>
              </a:rPr>
              <a:t>means</a:t>
            </a:r>
            <a:r>
              <a:rPr lang="it-IT" sz="4000" b="1" dirty="0" smtClean="0">
                <a:solidFill>
                  <a:srgbClr val="FFC000"/>
                </a:solidFill>
                <a:latin typeface="Century Gothic" panose="020B0502020202020204" pitchFamily="34" charset="0"/>
              </a:rPr>
              <a:t> </a:t>
            </a:r>
            <a:r>
              <a:rPr lang="it-IT" sz="4000" b="1" dirty="0" err="1" smtClean="0">
                <a:solidFill>
                  <a:srgbClr val="FFC000"/>
                </a:solidFill>
                <a:latin typeface="Century Gothic" panose="020B0502020202020204" pitchFamily="34" charset="0"/>
              </a:rPr>
              <a:t>of</a:t>
            </a:r>
            <a:r>
              <a:rPr lang="it-IT" sz="4000" b="1" dirty="0" smtClean="0">
                <a:solidFill>
                  <a:srgbClr val="FFC000"/>
                </a:solidFill>
                <a:latin typeface="Century Gothic" panose="020B0502020202020204" pitchFamily="34" charset="0"/>
              </a:rPr>
              <a:t> </a:t>
            </a:r>
            <a:r>
              <a:rPr lang="it-IT" sz="4000" b="1" dirty="0" err="1" smtClean="0">
                <a:solidFill>
                  <a:srgbClr val="FFC000"/>
                </a:solidFill>
                <a:latin typeface="Century Gothic" panose="020B0502020202020204" pitchFamily="34" charset="0"/>
              </a:rPr>
              <a:t>transport</a:t>
            </a:r>
            <a:endParaRPr lang="it-IT" sz="4000" b="1" dirty="0">
              <a:solidFill>
                <a:srgbClr val="FFC000"/>
              </a:solidFill>
            </a:endParaRPr>
          </a:p>
        </p:txBody>
      </p:sp>
    </p:spTree>
    <p:extLst>
      <p:ext uri="{BB962C8B-B14F-4D97-AF65-F5344CB8AC3E}">
        <p14:creationId xmlns:p14="http://schemas.microsoft.com/office/powerpoint/2010/main" xmlns="" val="24293113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D39B9F8C-188B-4C9C-9B48-84AA2631EC4F}"/>
              </a:ext>
            </a:extLst>
          </p:cNvPr>
          <p:cNvPicPr>
            <a:picLocks noChangeAspect="1"/>
          </p:cNvPicPr>
          <p:nvPr/>
        </p:nvPicPr>
        <p:blipFill>
          <a:blip r:embed="rId2"/>
          <a:stretch>
            <a:fillRect/>
          </a:stretch>
        </p:blipFill>
        <p:spPr>
          <a:xfrm>
            <a:off x="1268084" y="2788013"/>
            <a:ext cx="4011282" cy="2808509"/>
          </a:xfrm>
          <a:prstGeom prst="rect">
            <a:avLst/>
          </a:prstGeom>
        </p:spPr>
      </p:pic>
      <p:sp>
        <p:nvSpPr>
          <p:cNvPr id="7" name="Titolo 6"/>
          <p:cNvSpPr txBox="1">
            <a:spLocks noGrp="1"/>
          </p:cNvSpPr>
          <p:nvPr>
            <p:ph type="ctrTitle"/>
          </p:nvPr>
        </p:nvSpPr>
        <p:spPr>
          <a:xfrm>
            <a:off x="1112113" y="924552"/>
            <a:ext cx="9144000" cy="1569660"/>
          </a:xfrm>
          <a:prstGeom prst="rect">
            <a:avLst/>
          </a:prstGeom>
          <a:noFill/>
        </p:spPr>
        <p:txBody>
          <a:bodyPr wrap="square" rtlCol="0">
            <a:spAutoFit/>
          </a:bodyPr>
          <a:lstStyle/>
          <a:p>
            <a:pPr algn="ctr"/>
            <a:r>
              <a:rPr lang="it-IT" sz="4800" b="1" dirty="0" smtClean="0">
                <a:solidFill>
                  <a:schemeClr val="tx1"/>
                </a:solidFill>
              </a:rPr>
              <a:t>MUCCABUS</a:t>
            </a:r>
            <a:br>
              <a:rPr lang="it-IT" sz="4800" b="1" dirty="0" smtClean="0">
                <a:solidFill>
                  <a:schemeClr val="tx1"/>
                </a:solidFill>
              </a:rPr>
            </a:br>
            <a:r>
              <a:rPr lang="it-IT" sz="4800" b="1" dirty="0" smtClean="0">
                <a:solidFill>
                  <a:schemeClr val="tx1"/>
                </a:solidFill>
              </a:rPr>
              <a:t>COWBUS</a:t>
            </a:r>
            <a:endParaRPr lang="it-IT" sz="4800" b="1" dirty="0">
              <a:solidFill>
                <a:schemeClr val="tx1"/>
              </a:solidFill>
            </a:endParaRPr>
          </a:p>
        </p:txBody>
      </p:sp>
      <p:sp>
        <p:nvSpPr>
          <p:cNvPr id="3" name="Sottotitolo 2">
            <a:extLst>
              <a:ext uri="{FF2B5EF4-FFF2-40B4-BE49-F238E27FC236}">
                <a16:creationId xmlns="" xmlns:a16="http://schemas.microsoft.com/office/drawing/2014/main" id="{261C7533-55E0-41AE-A7B5-7F9E2166BC69}"/>
              </a:ext>
            </a:extLst>
          </p:cNvPr>
          <p:cNvSpPr>
            <a:spLocks noGrp="1"/>
          </p:cNvSpPr>
          <p:nvPr>
            <p:ph type="subTitle" idx="1"/>
          </p:nvPr>
        </p:nvSpPr>
        <p:spPr>
          <a:xfrm>
            <a:off x="5742757" y="3174274"/>
            <a:ext cx="4537712" cy="2704011"/>
          </a:xfrm>
        </p:spPr>
        <p:txBody>
          <a:bodyPr>
            <a:normAutofit/>
          </a:bodyPr>
          <a:lstStyle/>
          <a:p>
            <a:pPr algn="l"/>
            <a:r>
              <a:rPr lang="it-IT" sz="1400" dirty="0">
                <a:solidFill>
                  <a:schemeClr val="bg1"/>
                </a:solidFill>
                <a:latin typeface="Century Gothic" panose="020B0502020202020204" pitchFamily="34" charset="0"/>
              </a:rPr>
              <a:t>Autobus a forma di mucca che, quando incontra molto traffico, si solleva e corre superando i veicoli. Esso è alimentato a fieno</a:t>
            </a:r>
            <a:r>
              <a:rPr lang="it-IT" sz="1400" dirty="0" smtClean="0">
                <a:solidFill>
                  <a:schemeClr val="bg1"/>
                </a:solidFill>
                <a:latin typeface="Century Gothic" panose="020B0502020202020204" pitchFamily="34" charset="0"/>
              </a:rPr>
              <a:t>.</a:t>
            </a:r>
          </a:p>
          <a:p>
            <a:r>
              <a:rPr lang="en-US" sz="1400" b="1" dirty="0" smtClean="0">
                <a:solidFill>
                  <a:srgbClr val="FFC000"/>
                </a:solidFill>
                <a:latin typeface="Century Gothic" panose="020B0502020202020204" pitchFamily="34" charset="0"/>
              </a:rPr>
              <a:t>A cow-shaped bus that, when it meets a lot of traffic, rises and runs past the vehicles. It is fed with hay.</a:t>
            </a:r>
            <a:endParaRPr lang="it-IT" sz="1400" b="1" dirty="0">
              <a:solidFill>
                <a:srgbClr val="FFC000"/>
              </a:solidFill>
              <a:latin typeface="Century Gothic" panose="020B0502020202020204" pitchFamily="34" charset="0"/>
            </a:endParaRPr>
          </a:p>
        </p:txBody>
      </p:sp>
    </p:spTree>
    <p:extLst>
      <p:ext uri="{BB962C8B-B14F-4D97-AF65-F5344CB8AC3E}">
        <p14:creationId xmlns:p14="http://schemas.microsoft.com/office/powerpoint/2010/main" xmlns="" val="38350236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 xmlns:a16="http://schemas.microsoft.com/office/drawing/2014/main" id="{25CED96F-405A-473B-B107-AF9FCD8DE1BB}"/>
              </a:ext>
            </a:extLst>
          </p:cNvPr>
          <p:cNvPicPr>
            <a:picLocks noChangeAspect="1"/>
          </p:cNvPicPr>
          <p:nvPr/>
        </p:nvPicPr>
        <p:blipFill rotWithShape="1">
          <a:blip r:embed="rId2"/>
          <a:srcRect l="2671" r="11609" b="15670"/>
          <a:stretch/>
        </p:blipFill>
        <p:spPr>
          <a:xfrm rot="5400000">
            <a:off x="2038904" y="2000574"/>
            <a:ext cx="3287444" cy="4286570"/>
          </a:xfrm>
          <a:prstGeom prst="rect">
            <a:avLst/>
          </a:prstGeom>
        </p:spPr>
      </p:pic>
      <p:sp>
        <p:nvSpPr>
          <p:cNvPr id="4" name="Titolo 3">
            <a:extLst>
              <a:ext uri="{FF2B5EF4-FFF2-40B4-BE49-F238E27FC236}">
                <a16:creationId xmlns="" xmlns:a16="http://schemas.microsoft.com/office/drawing/2014/main" id="{CB67E8D9-84A3-4769-BD9D-176052ECADF6}"/>
              </a:ext>
            </a:extLst>
          </p:cNvPr>
          <p:cNvSpPr>
            <a:spLocks noGrp="1"/>
          </p:cNvSpPr>
          <p:nvPr>
            <p:ph type="title"/>
          </p:nvPr>
        </p:nvSpPr>
        <p:spPr>
          <a:xfrm>
            <a:off x="6134598" y="2364377"/>
            <a:ext cx="3548183" cy="3814354"/>
          </a:xfrm>
        </p:spPr>
        <p:txBody>
          <a:bodyPr>
            <a:noAutofit/>
          </a:bodyPr>
          <a:lstStyle/>
          <a:p>
            <a:r>
              <a:rPr lang="it-IT" sz="2000" dirty="0" smtClean="0">
                <a:solidFill>
                  <a:schemeClr val="tx1"/>
                </a:solidFill>
                <a:latin typeface="Century Gothic" panose="020B0502020202020204" pitchFamily="34" charset="0"/>
              </a:rPr>
              <a:t>AEREO A FORMA DI VOLATILE CHE CAPTA LA ROTTA CORRETTA IN BASE AL SEME CON CUI SI È </a:t>
            </a:r>
            <a:r>
              <a:rPr lang="it-IT" sz="2000" dirty="0" smtClean="0">
                <a:solidFill>
                  <a:schemeClr val="tx1"/>
                </a:solidFill>
                <a:latin typeface="Century Gothic" panose="020B0502020202020204" pitchFamily="34" charset="0"/>
              </a:rPr>
              <a:t>CIBATO</a:t>
            </a:r>
            <a:br>
              <a:rPr lang="it-IT" sz="2000" dirty="0" smtClean="0">
                <a:solidFill>
                  <a:schemeClr val="tx1"/>
                </a:solidFill>
                <a:latin typeface="Century Gothic" panose="020B0502020202020204" pitchFamily="34" charset="0"/>
              </a:rPr>
            </a:br>
            <a:r>
              <a:rPr lang="en-US" sz="2000" b="1" dirty="0" smtClean="0">
                <a:solidFill>
                  <a:srgbClr val="FFC000"/>
                </a:solidFill>
                <a:latin typeface="Century Gothic" panose="020B0502020202020204" pitchFamily="34" charset="0"/>
              </a:rPr>
              <a:t>A VOLATILE-SHAPED PLANE WHICH UNDERSTANDS THE CORRECT ROUTE ON THE BASIS OF THE SEED WITH WHICH YOU FOOD</a:t>
            </a:r>
            <a:endParaRPr lang="it-IT" sz="2000" b="1" dirty="0">
              <a:solidFill>
                <a:srgbClr val="FFC000"/>
              </a:solidFill>
              <a:latin typeface="Century Gothic" panose="020B0502020202020204" pitchFamily="34" charset="0"/>
            </a:endParaRPr>
          </a:p>
        </p:txBody>
      </p:sp>
      <p:sp>
        <p:nvSpPr>
          <p:cNvPr id="2" name="CasellaDiTesto 1"/>
          <p:cNvSpPr txBox="1"/>
          <p:nvPr/>
        </p:nvSpPr>
        <p:spPr>
          <a:xfrm>
            <a:off x="3894713" y="679566"/>
            <a:ext cx="4632622" cy="1569660"/>
          </a:xfrm>
          <a:prstGeom prst="rect">
            <a:avLst/>
          </a:prstGeom>
          <a:noFill/>
        </p:spPr>
        <p:txBody>
          <a:bodyPr wrap="square" rtlCol="0">
            <a:spAutoFit/>
          </a:bodyPr>
          <a:lstStyle/>
          <a:p>
            <a:r>
              <a:rPr lang="it-IT" sz="4800" b="1" dirty="0" smtClean="0"/>
              <a:t>BECCAEREO</a:t>
            </a:r>
          </a:p>
          <a:p>
            <a:r>
              <a:rPr lang="it-IT" sz="4800" b="1" dirty="0" smtClean="0"/>
              <a:t>BEAKPLANE</a:t>
            </a:r>
            <a:endParaRPr lang="it-IT" sz="4800" b="1" dirty="0"/>
          </a:p>
        </p:txBody>
      </p:sp>
    </p:spTree>
    <p:extLst>
      <p:ext uri="{BB962C8B-B14F-4D97-AF65-F5344CB8AC3E}">
        <p14:creationId xmlns:p14="http://schemas.microsoft.com/office/powerpoint/2010/main" xmlns="" val="15662681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a:extLst>
              <a:ext uri="{FF2B5EF4-FFF2-40B4-BE49-F238E27FC236}">
                <a16:creationId xmlns="" xmlns:a16="http://schemas.microsoft.com/office/drawing/2014/main" id="{2F71F844-3887-4655-9F62-EE5713253B3A}"/>
              </a:ext>
            </a:extLst>
          </p:cNvPr>
          <p:cNvGraphicFramePr>
            <a:graphicFrameLocks noChangeAspect="1"/>
          </p:cNvGraphicFramePr>
          <p:nvPr>
            <p:extLst/>
          </p:nvPr>
        </p:nvGraphicFramePr>
        <p:xfrm>
          <a:off x="2191110" y="2397001"/>
          <a:ext cx="3122762" cy="3152864"/>
        </p:xfrm>
        <a:graphic>
          <a:graphicData uri="http://schemas.openxmlformats.org/presentationml/2006/ole">
            <p:oleObj spid="_x0000_s2058" name="Acrobat Document" r:id="rId3" imgW="1970280" imgH="2813400" progId="AcroExch.Document.DC">
              <p:embed/>
            </p:oleObj>
          </a:graphicData>
        </a:graphic>
      </p:graphicFrame>
      <p:sp>
        <p:nvSpPr>
          <p:cNvPr id="3" name="Sottotitolo 2">
            <a:extLst>
              <a:ext uri="{FF2B5EF4-FFF2-40B4-BE49-F238E27FC236}">
                <a16:creationId xmlns="" xmlns:a16="http://schemas.microsoft.com/office/drawing/2014/main" id="{C4676F96-EA53-418D-B470-F02566B8E379}"/>
              </a:ext>
            </a:extLst>
          </p:cNvPr>
          <p:cNvSpPr>
            <a:spLocks noGrp="1"/>
          </p:cNvSpPr>
          <p:nvPr>
            <p:ph type="subTitle" idx="1"/>
          </p:nvPr>
        </p:nvSpPr>
        <p:spPr>
          <a:xfrm>
            <a:off x="5926348" y="2820837"/>
            <a:ext cx="3459192" cy="2311880"/>
          </a:xfrm>
        </p:spPr>
        <p:txBody>
          <a:bodyPr>
            <a:normAutofit fontScale="92500" lnSpcReduction="20000"/>
          </a:bodyPr>
          <a:lstStyle/>
          <a:p>
            <a:pPr marL="342900" indent="-342900">
              <a:buFont typeface="Wingdings" panose="05000000000000000000" pitchFamily="2" charset="2"/>
              <a:buChar char="Ø"/>
            </a:pPr>
            <a:endParaRPr lang="it-IT" sz="1400" dirty="0">
              <a:latin typeface="Century Gothic" panose="020B0502020202020204" pitchFamily="34" charset="0"/>
            </a:endParaRPr>
          </a:p>
          <a:p>
            <a:r>
              <a:rPr lang="it-IT" sz="2000" dirty="0">
                <a:solidFill>
                  <a:schemeClr val="bg1"/>
                </a:solidFill>
                <a:latin typeface="Century Gothic" panose="020B0502020202020204" pitchFamily="34" charset="0"/>
              </a:rPr>
              <a:t>Camion alimentato a energia prodotta dalla corsa dei cavalli su un tapis roulant. </a:t>
            </a:r>
            <a:endParaRPr lang="it-IT" sz="2000" dirty="0" smtClean="0">
              <a:solidFill>
                <a:schemeClr val="bg1"/>
              </a:solidFill>
              <a:latin typeface="Century Gothic" panose="020B0502020202020204" pitchFamily="34" charset="0"/>
            </a:endParaRPr>
          </a:p>
          <a:p>
            <a:r>
              <a:rPr lang="en-US" sz="2000" b="1" dirty="0" smtClean="0">
                <a:solidFill>
                  <a:srgbClr val="FFC000"/>
                </a:solidFill>
                <a:latin typeface="Century Gothic" panose="020B0502020202020204" pitchFamily="34" charset="0"/>
              </a:rPr>
              <a:t>Truck powered by energy produced by running horses on a treadmill.</a:t>
            </a:r>
            <a:endParaRPr lang="it-IT" sz="2000" b="1" dirty="0">
              <a:solidFill>
                <a:srgbClr val="FFC000"/>
              </a:solidFill>
              <a:latin typeface="Century Gothic" panose="020B0502020202020204" pitchFamily="34" charset="0"/>
            </a:endParaRPr>
          </a:p>
          <a:p>
            <a:endParaRPr lang="it-IT" sz="2000" dirty="0">
              <a:solidFill>
                <a:schemeClr val="bg1"/>
              </a:solidFill>
            </a:endParaRPr>
          </a:p>
        </p:txBody>
      </p:sp>
      <p:sp>
        <p:nvSpPr>
          <p:cNvPr id="2" name="CasellaDiTesto 1"/>
          <p:cNvSpPr txBox="1"/>
          <p:nvPr/>
        </p:nvSpPr>
        <p:spPr>
          <a:xfrm>
            <a:off x="2807736" y="1047889"/>
            <a:ext cx="6237224" cy="830997"/>
          </a:xfrm>
          <a:prstGeom prst="rect">
            <a:avLst/>
          </a:prstGeom>
          <a:noFill/>
        </p:spPr>
        <p:txBody>
          <a:bodyPr wrap="square" rtlCol="0">
            <a:spAutoFit/>
          </a:bodyPr>
          <a:lstStyle/>
          <a:p>
            <a:r>
              <a:rPr lang="it-IT" sz="4800" b="1" dirty="0"/>
              <a:t>TAPISCAVALLAMION</a:t>
            </a:r>
          </a:p>
        </p:txBody>
      </p:sp>
    </p:spTree>
    <p:extLst>
      <p:ext uri="{BB962C8B-B14F-4D97-AF65-F5344CB8AC3E}">
        <p14:creationId xmlns:p14="http://schemas.microsoft.com/office/powerpoint/2010/main" xmlns="" val="29353769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E070165-A912-49A3-BE8E-D93369AC0981}"/>
              </a:ext>
            </a:extLst>
          </p:cNvPr>
          <p:cNvSpPr>
            <a:spLocks noGrp="1"/>
          </p:cNvSpPr>
          <p:nvPr>
            <p:ph type="title"/>
          </p:nvPr>
        </p:nvSpPr>
        <p:spPr>
          <a:xfrm>
            <a:off x="817479" y="1983276"/>
            <a:ext cx="3860260" cy="3986450"/>
          </a:xfrm>
        </p:spPr>
        <p:txBody>
          <a:bodyPr>
            <a:noAutofit/>
          </a:bodyPr>
          <a:lstStyle/>
          <a:p>
            <a:r>
              <a:rPr lang="it-IT" sz="1600" dirty="0" smtClean="0">
                <a:solidFill>
                  <a:schemeClr val="bg1"/>
                </a:solidFill>
                <a:latin typeface="Century Gothic" panose="020B0502020202020204" pitchFamily="34" charset="0"/>
              </a:rPr>
              <a:t>TRIVELLA CON DUE BRACCI MECCANICI CHE IMITANO I MOVIMENTI DELLA TALPA AL FINE DI ESPLORARE IL SOTTOSUOLO.</a:t>
            </a:r>
            <a:br>
              <a:rPr lang="it-IT" sz="1600" dirty="0" smtClean="0">
                <a:solidFill>
                  <a:schemeClr val="bg1"/>
                </a:solidFill>
                <a:latin typeface="Century Gothic" panose="020B0502020202020204" pitchFamily="34" charset="0"/>
              </a:rPr>
            </a:br>
            <a:r>
              <a:rPr lang="it-IT" sz="1600" dirty="0" smtClean="0">
                <a:solidFill>
                  <a:schemeClr val="bg1"/>
                </a:solidFill>
                <a:latin typeface="Century Gothic" panose="020B0502020202020204" pitchFamily="34" charset="0"/>
              </a:rPr>
              <a:t>QUESTO MEZZO UTILIZZA ENERGIA SPRIGIONATA DALLA COMBUSTIONE DI RIFIUTI ORGANICI</a:t>
            </a:r>
            <a:r>
              <a:rPr lang="it-IT" sz="1600" dirty="0" smtClean="0">
                <a:solidFill>
                  <a:schemeClr val="bg1"/>
                </a:solidFill>
                <a:latin typeface="Century Gothic" panose="020B0502020202020204" pitchFamily="34" charset="0"/>
              </a:rPr>
              <a:t>.</a:t>
            </a:r>
            <a:br>
              <a:rPr lang="it-IT" sz="1600" dirty="0" smtClean="0">
                <a:solidFill>
                  <a:schemeClr val="bg1"/>
                </a:solidFill>
                <a:latin typeface="Century Gothic" panose="020B0502020202020204" pitchFamily="34" charset="0"/>
              </a:rPr>
            </a:br>
            <a:r>
              <a:rPr lang="it-IT" sz="1600" dirty="0" smtClean="0">
                <a:solidFill>
                  <a:schemeClr val="bg1"/>
                </a:solidFill>
                <a:latin typeface="Century Gothic" panose="020B0502020202020204" pitchFamily="34" charset="0"/>
              </a:rPr>
              <a:t/>
            </a:r>
            <a:br>
              <a:rPr lang="it-IT" sz="1600" dirty="0" smtClean="0">
                <a:solidFill>
                  <a:schemeClr val="bg1"/>
                </a:solidFill>
                <a:latin typeface="Century Gothic" panose="020B0502020202020204" pitchFamily="34" charset="0"/>
              </a:rPr>
            </a:br>
            <a:r>
              <a:rPr lang="en-US" sz="1600" b="1" dirty="0" smtClean="0">
                <a:solidFill>
                  <a:srgbClr val="FFC000"/>
                </a:solidFill>
                <a:latin typeface="Century Gothic" panose="020B0502020202020204" pitchFamily="34" charset="0"/>
              </a:rPr>
              <a:t>DRILL WITH TWO MECHANICAL ARMS THAT IMITATE THE </a:t>
            </a:r>
            <a:r>
              <a:rPr lang="en-US" sz="1600" b="1" dirty="0" smtClean="0">
                <a:solidFill>
                  <a:srgbClr val="FFC000"/>
                </a:solidFill>
                <a:latin typeface="Century Gothic" panose="020B0502020202020204" pitchFamily="34" charset="0"/>
              </a:rPr>
              <a:t>MOLE </a:t>
            </a:r>
            <a:r>
              <a:rPr lang="en-US" sz="1600" b="1" dirty="0" smtClean="0">
                <a:solidFill>
                  <a:srgbClr val="FFC000"/>
                </a:solidFill>
                <a:latin typeface="Century Gothic" panose="020B0502020202020204" pitchFamily="34" charset="0"/>
              </a:rPr>
              <a:t>MOVEMENTS IN ORDER TO EXPLORE THE UNDERGROUND. THIS MEDIA USES SPRIGATED ENERGY FROM THE COMBUSTION OF ORGANIC WASTE.</a:t>
            </a:r>
            <a:endParaRPr lang="it-IT" sz="1600" b="1" dirty="0">
              <a:solidFill>
                <a:srgbClr val="FFC000"/>
              </a:solidFill>
              <a:latin typeface="Century Gothic" panose="020B0502020202020204" pitchFamily="34" charset="0"/>
            </a:endParaRPr>
          </a:p>
        </p:txBody>
      </p:sp>
      <p:sp>
        <p:nvSpPr>
          <p:cNvPr id="3" name="CasellaDiTesto 2"/>
          <p:cNvSpPr txBox="1"/>
          <p:nvPr/>
        </p:nvSpPr>
        <p:spPr>
          <a:xfrm>
            <a:off x="1274678" y="470263"/>
            <a:ext cx="5183319" cy="1569660"/>
          </a:xfrm>
          <a:prstGeom prst="rect">
            <a:avLst/>
          </a:prstGeom>
          <a:noFill/>
        </p:spPr>
        <p:txBody>
          <a:bodyPr wrap="square" rtlCol="0">
            <a:spAutoFit/>
          </a:bodyPr>
          <a:lstStyle/>
          <a:p>
            <a:r>
              <a:rPr lang="it-IT" sz="4800" b="1" dirty="0" smtClean="0"/>
              <a:t>TALPARMATOR</a:t>
            </a:r>
          </a:p>
          <a:p>
            <a:endParaRPr lang="it-IT" sz="4800" b="1" dirty="0"/>
          </a:p>
        </p:txBody>
      </p:sp>
      <p:pic>
        <p:nvPicPr>
          <p:cNvPr id="5" name="Immagine 4"/>
          <p:cNvPicPr>
            <a:picLocks noChangeAspect="1"/>
          </p:cNvPicPr>
          <p:nvPr/>
        </p:nvPicPr>
        <p:blipFill>
          <a:blip r:embed="rId2" cstate="print"/>
          <a:stretch>
            <a:fillRect/>
          </a:stretch>
        </p:blipFill>
        <p:spPr>
          <a:xfrm>
            <a:off x="5134938" y="2321467"/>
            <a:ext cx="5803438" cy="3513863"/>
          </a:xfrm>
          <a:prstGeom prst="rect">
            <a:avLst/>
          </a:prstGeom>
        </p:spPr>
      </p:pic>
      <p:sp>
        <p:nvSpPr>
          <p:cNvPr id="6" name="Rettangolo 5"/>
          <p:cNvSpPr/>
          <p:nvPr/>
        </p:nvSpPr>
        <p:spPr>
          <a:xfrm>
            <a:off x="1031887" y="1167341"/>
            <a:ext cx="3570208" cy="830997"/>
          </a:xfrm>
          <a:prstGeom prst="rect">
            <a:avLst/>
          </a:prstGeom>
        </p:spPr>
        <p:txBody>
          <a:bodyPr wrap="none">
            <a:spAutoFit/>
          </a:bodyPr>
          <a:lstStyle/>
          <a:p>
            <a:r>
              <a:rPr lang="it-IT" sz="4800" b="1" dirty="0" smtClean="0"/>
              <a:t>MOLETANK </a:t>
            </a:r>
            <a:endParaRPr lang="it-IT" sz="4800" b="1" dirty="0" smtClean="0"/>
          </a:p>
        </p:txBody>
      </p:sp>
    </p:spTree>
    <p:extLst>
      <p:ext uri="{BB962C8B-B14F-4D97-AF65-F5344CB8AC3E}">
        <p14:creationId xmlns:p14="http://schemas.microsoft.com/office/powerpoint/2010/main" xmlns="" val="6282447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 xmlns:a16="http://schemas.microsoft.com/office/drawing/2014/main" id="{03072EA8-2952-4319-AD72-D5D5FEC9F734}"/>
              </a:ext>
            </a:extLst>
          </p:cNvPr>
          <p:cNvSpPr>
            <a:spLocks noGrp="1"/>
          </p:cNvSpPr>
          <p:nvPr>
            <p:ph type="subTitle" idx="1"/>
          </p:nvPr>
        </p:nvSpPr>
        <p:spPr>
          <a:xfrm>
            <a:off x="7410091" y="2664823"/>
            <a:ext cx="3445143" cy="2818126"/>
          </a:xfrm>
        </p:spPr>
        <p:txBody>
          <a:bodyPr>
            <a:normAutofit fontScale="32500" lnSpcReduction="20000"/>
          </a:bodyPr>
          <a:lstStyle/>
          <a:p>
            <a:pPr marL="342900" indent="-342900">
              <a:buFont typeface="Wingdings" panose="05000000000000000000" pitchFamily="2" charset="2"/>
              <a:buChar char="Ø"/>
            </a:pPr>
            <a:endParaRPr lang="it-IT" dirty="0"/>
          </a:p>
          <a:p>
            <a:r>
              <a:rPr lang="it-IT" sz="5000" dirty="0">
                <a:solidFill>
                  <a:schemeClr val="bg1"/>
                </a:solidFill>
              </a:rPr>
              <a:t>Sottomarino a forma di balena che  funge  da filtro </a:t>
            </a:r>
            <a:r>
              <a:rPr lang="it-IT" sz="5000" dirty="0" smtClean="0">
                <a:solidFill>
                  <a:schemeClr val="bg1"/>
                </a:solidFill>
              </a:rPr>
              <a:t>per la </a:t>
            </a:r>
            <a:r>
              <a:rPr lang="it-IT" sz="5000" dirty="0">
                <a:solidFill>
                  <a:schemeClr val="bg1"/>
                </a:solidFill>
              </a:rPr>
              <a:t>pulizia delle acque e come mezzo di esplorazione del fondale</a:t>
            </a:r>
            <a:r>
              <a:rPr lang="it-IT" sz="5000" dirty="0" smtClean="0">
                <a:solidFill>
                  <a:schemeClr val="bg1"/>
                </a:solidFill>
              </a:rPr>
              <a:t>.</a:t>
            </a:r>
          </a:p>
          <a:p>
            <a:r>
              <a:rPr lang="en-US" sz="5000" b="1" dirty="0" smtClean="0">
                <a:solidFill>
                  <a:srgbClr val="FFC000"/>
                </a:solidFill>
              </a:rPr>
              <a:t>Whale-shaped submarine that acts as a filter for water cleaning and as a means of exploring the seabed.</a:t>
            </a:r>
            <a:endParaRPr lang="it-IT" sz="5000" b="1" dirty="0">
              <a:solidFill>
                <a:srgbClr val="FFC000"/>
              </a:solidFill>
            </a:endParaRPr>
          </a:p>
        </p:txBody>
      </p:sp>
      <p:pic>
        <p:nvPicPr>
          <p:cNvPr id="7" name="Immagine 6">
            <a:extLst>
              <a:ext uri="{FF2B5EF4-FFF2-40B4-BE49-F238E27FC236}">
                <a16:creationId xmlns="" xmlns:a16="http://schemas.microsoft.com/office/drawing/2014/main" id="{82B0A6B3-C3D5-4C9F-AEEB-0DB8A7058559}"/>
              </a:ext>
            </a:extLst>
          </p:cNvPr>
          <p:cNvPicPr>
            <a:picLocks noChangeAspect="1"/>
          </p:cNvPicPr>
          <p:nvPr/>
        </p:nvPicPr>
        <p:blipFill rotWithShape="1">
          <a:blip r:embed="rId2"/>
          <a:srcRect l="5362" t="16344" r="23206" b="16739"/>
          <a:stretch/>
        </p:blipFill>
        <p:spPr>
          <a:xfrm rot="5400000">
            <a:off x="2120753" y="916548"/>
            <a:ext cx="3701389" cy="6031897"/>
          </a:xfrm>
          <a:prstGeom prst="rect">
            <a:avLst/>
          </a:prstGeom>
        </p:spPr>
      </p:pic>
      <p:sp>
        <p:nvSpPr>
          <p:cNvPr id="2" name="CasellaDiTesto 1"/>
          <p:cNvSpPr txBox="1"/>
          <p:nvPr/>
        </p:nvSpPr>
        <p:spPr>
          <a:xfrm>
            <a:off x="1936518" y="550921"/>
            <a:ext cx="5862008" cy="1569660"/>
          </a:xfrm>
          <a:prstGeom prst="rect">
            <a:avLst/>
          </a:prstGeom>
          <a:noFill/>
        </p:spPr>
        <p:txBody>
          <a:bodyPr wrap="square" rtlCol="0">
            <a:spAutoFit/>
          </a:bodyPr>
          <a:lstStyle/>
          <a:p>
            <a:r>
              <a:rPr lang="it-IT" sz="4800" b="1" dirty="0" smtClean="0"/>
              <a:t>BALERINO</a:t>
            </a:r>
          </a:p>
          <a:p>
            <a:r>
              <a:rPr lang="it-IT" sz="4800" b="1" dirty="0" smtClean="0"/>
              <a:t>WALESUBMARINE</a:t>
            </a:r>
            <a:endParaRPr lang="it-IT" sz="4800" b="1" dirty="0"/>
          </a:p>
        </p:txBody>
      </p:sp>
    </p:spTree>
    <p:extLst>
      <p:ext uri="{BB962C8B-B14F-4D97-AF65-F5344CB8AC3E}">
        <p14:creationId xmlns:p14="http://schemas.microsoft.com/office/powerpoint/2010/main" xmlns="" val="24942242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63516" y="1737360"/>
            <a:ext cx="8903445" cy="4219303"/>
          </a:xfrm>
        </p:spPr>
        <p:txBody>
          <a:bodyPr>
            <a:normAutofit fontScale="90000"/>
          </a:bodyPr>
          <a:lstStyle/>
          <a:p>
            <a:r>
              <a:rPr lang="it-IT" sz="4400" dirty="0" smtClean="0">
                <a:solidFill>
                  <a:srgbClr val="FF0000"/>
                </a:solidFill>
              </a:rPr>
              <a:t>Dopo aver analizzato le idee del passato e ipotizzato nostre soluzioni che rispettino l’</a:t>
            </a:r>
            <a:r>
              <a:rPr lang="it-IT" sz="4400" dirty="0" err="1" smtClean="0">
                <a:solidFill>
                  <a:srgbClr val="FF0000"/>
                </a:solidFill>
              </a:rPr>
              <a:t>ambiente</a:t>
            </a:r>
            <a:r>
              <a:rPr lang="it-IT" sz="4400" dirty="0" err="1" smtClean="0">
                <a:solidFill>
                  <a:srgbClr val="FF0000"/>
                </a:solidFill>
              </a:rPr>
              <a:t>…</a:t>
            </a:r>
            <a:r>
              <a:rPr lang="it-IT" sz="4400" dirty="0" smtClean="0">
                <a:solidFill>
                  <a:srgbClr val="FF0000"/>
                </a:solidFill>
              </a:rPr>
              <a:t/>
            </a:r>
            <a:br>
              <a:rPr lang="it-IT" sz="4400" dirty="0" smtClean="0">
                <a:solidFill>
                  <a:srgbClr val="FF0000"/>
                </a:solidFill>
              </a:rPr>
            </a:br>
            <a:r>
              <a:rPr lang="en-US" sz="4400" dirty="0" smtClean="0">
                <a:solidFill>
                  <a:srgbClr val="FF0000"/>
                </a:solidFill>
              </a:rPr>
              <a:t> </a:t>
            </a:r>
            <a:r>
              <a:rPr lang="en-US" sz="4400" dirty="0" smtClean="0">
                <a:solidFill>
                  <a:srgbClr val="FF0000"/>
                </a:solidFill>
              </a:rPr>
              <a:t/>
            </a:r>
            <a:br>
              <a:rPr lang="en-US" sz="4400" dirty="0" smtClean="0">
                <a:solidFill>
                  <a:srgbClr val="FF0000"/>
                </a:solidFill>
              </a:rPr>
            </a:br>
            <a:r>
              <a:rPr lang="en-US" sz="4400" dirty="0" smtClean="0">
                <a:solidFill>
                  <a:srgbClr val="92D050"/>
                </a:solidFill>
              </a:rPr>
              <a:t>After </a:t>
            </a:r>
            <a:r>
              <a:rPr lang="en-US" sz="4400" dirty="0" smtClean="0">
                <a:solidFill>
                  <a:srgbClr val="92D050"/>
                </a:solidFill>
              </a:rPr>
              <a:t>having analyzed the ideas of the past and hypothesized our solutions that respect the environment ... </a:t>
            </a:r>
            <a:r>
              <a:rPr lang="it-IT" dirty="0" smtClean="0">
                <a:solidFill>
                  <a:srgbClr val="FF0000"/>
                </a:solidFill>
              </a:rPr>
              <a:t/>
            </a:r>
            <a:br>
              <a:rPr lang="it-IT" dirty="0" smtClean="0">
                <a:solidFill>
                  <a:srgbClr val="FF0000"/>
                </a:solidFill>
              </a:rPr>
            </a:br>
            <a:endParaRPr lang="it-IT" sz="1200" dirty="0">
              <a:solidFill>
                <a:srgbClr val="FF0000"/>
              </a:solidFill>
            </a:endParaRPr>
          </a:p>
        </p:txBody>
      </p:sp>
    </p:spTree>
    <p:extLst>
      <p:ext uri="{BB962C8B-B14F-4D97-AF65-F5344CB8AC3E}">
        <p14:creationId xmlns:p14="http://schemas.microsoft.com/office/powerpoint/2010/main" xmlns="" val="11995447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1144109" y="885132"/>
            <a:ext cx="9306175" cy="4901714"/>
          </a:xfrm>
        </p:spPr>
        <p:txBody>
          <a:bodyPr/>
          <a:lstStyle/>
          <a:p>
            <a:r>
              <a:rPr lang="it-IT" sz="4000" b="1" dirty="0" smtClean="0">
                <a:solidFill>
                  <a:srgbClr val="FF0000"/>
                </a:solidFill>
              </a:rPr>
              <a:t>Abbiamo concluso </a:t>
            </a:r>
            <a:r>
              <a:rPr lang="it-IT" sz="4000" b="1" dirty="0" smtClean="0">
                <a:solidFill>
                  <a:srgbClr val="FF0000"/>
                </a:solidFill>
              </a:rPr>
              <a:t>che</a:t>
            </a:r>
            <a:br>
              <a:rPr lang="it-IT" sz="4000" b="1" dirty="0" smtClean="0">
                <a:solidFill>
                  <a:srgbClr val="FF0000"/>
                </a:solidFill>
              </a:rPr>
            </a:br>
            <a:r>
              <a:rPr lang="it-IT" sz="4000" b="1" dirty="0" err="1" smtClean="0">
                <a:solidFill>
                  <a:srgbClr val="FF0000"/>
                </a:solidFill>
              </a:rPr>
              <a:t>We</a:t>
            </a:r>
            <a:r>
              <a:rPr lang="it-IT" sz="4000" b="1" dirty="0" smtClean="0">
                <a:solidFill>
                  <a:srgbClr val="FF0000"/>
                </a:solidFill>
              </a:rPr>
              <a:t> </a:t>
            </a:r>
            <a:r>
              <a:rPr lang="it-IT" sz="4000" b="1" dirty="0" err="1" smtClean="0">
                <a:solidFill>
                  <a:srgbClr val="FF0000"/>
                </a:solidFill>
              </a:rPr>
              <a:t>concluded</a:t>
            </a:r>
            <a:r>
              <a:rPr lang="it-IT" sz="4000" b="1" dirty="0" smtClean="0">
                <a:solidFill>
                  <a:srgbClr val="FF0000"/>
                </a:solidFill>
              </a:rPr>
              <a:t> </a:t>
            </a:r>
            <a:r>
              <a:rPr lang="it-IT" sz="4000" b="1" dirty="0" err="1" smtClean="0">
                <a:solidFill>
                  <a:srgbClr val="FF0000"/>
                </a:solidFill>
              </a:rPr>
              <a:t>that…</a:t>
            </a:r>
            <a:r>
              <a:rPr lang="it-IT" sz="4000" b="1" dirty="0" smtClean="0">
                <a:solidFill>
                  <a:srgbClr val="FF0000"/>
                </a:solidFill>
              </a:rPr>
              <a:t> </a:t>
            </a:r>
            <a:r>
              <a:rPr lang="it-IT" dirty="0" smtClean="0"/>
              <a:t/>
            </a:r>
            <a:br>
              <a:rPr lang="it-IT" dirty="0" smtClean="0"/>
            </a:br>
            <a:r>
              <a:rPr lang="it-IT" sz="4000" b="1" dirty="0" smtClean="0">
                <a:solidFill>
                  <a:schemeClr val="bg1"/>
                </a:solidFill>
              </a:rPr>
              <a:t>IL </a:t>
            </a:r>
            <a:r>
              <a:rPr lang="it-IT" sz="4000" b="1" dirty="0" smtClean="0">
                <a:solidFill>
                  <a:schemeClr val="bg1"/>
                </a:solidFill>
              </a:rPr>
              <a:t>FUTURO DELLA MOBILITÀ È DI CHI…FA GIRARE LE RUOTE DEL CERVELLO</a:t>
            </a:r>
            <a:r>
              <a:rPr lang="it-IT" sz="4000" b="1" dirty="0" smtClean="0">
                <a:solidFill>
                  <a:schemeClr val="bg1"/>
                </a:solidFill>
              </a:rPr>
              <a:t>!</a:t>
            </a:r>
            <a:br>
              <a:rPr lang="it-IT" sz="4000" b="1" dirty="0" smtClean="0">
                <a:solidFill>
                  <a:schemeClr val="bg1"/>
                </a:solidFill>
              </a:rPr>
            </a:br>
            <a:r>
              <a:rPr lang="en-US" sz="4000" b="1" dirty="0" smtClean="0">
                <a:solidFill>
                  <a:schemeClr val="bg1"/>
                </a:solidFill>
              </a:rPr>
              <a:t> </a:t>
            </a:r>
            <a:r>
              <a:rPr lang="en-US" sz="4000" b="1" dirty="0" smtClean="0">
                <a:solidFill>
                  <a:srgbClr val="002060"/>
                </a:solidFill>
              </a:rPr>
              <a:t>THE FUTURE OF MOBILITY IS OF WHO ... IT TURNS THE WHEELS OF THE BRAIN! </a:t>
            </a:r>
            <a:r>
              <a:rPr lang="it-IT" sz="4400" b="1" dirty="0" smtClean="0">
                <a:solidFill>
                  <a:schemeClr val="bg1"/>
                </a:solidFill>
              </a:rPr>
              <a:t/>
            </a:r>
            <a:br>
              <a:rPr lang="it-IT" sz="4400" b="1" dirty="0" smtClean="0">
                <a:solidFill>
                  <a:schemeClr val="bg1"/>
                </a:solidFill>
              </a:rPr>
            </a:br>
            <a:endParaRPr lang="it-IT" sz="4400" b="1" dirty="0">
              <a:solidFill>
                <a:schemeClr val="bg1"/>
              </a:solidFill>
            </a:endParaRPr>
          </a:p>
        </p:txBody>
      </p:sp>
    </p:spTree>
    <p:extLst>
      <p:ext uri="{BB962C8B-B14F-4D97-AF65-F5344CB8AC3E}">
        <p14:creationId xmlns:p14="http://schemas.microsoft.com/office/powerpoint/2010/main" xmlns="" val="639267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B8FB1D9-7138-41C0-9BE6-3C3A10E5296F}"/>
              </a:ext>
            </a:extLst>
          </p:cNvPr>
          <p:cNvSpPr>
            <a:spLocks noGrp="1"/>
          </p:cNvSpPr>
          <p:nvPr>
            <p:ph type="title"/>
          </p:nvPr>
        </p:nvSpPr>
        <p:spPr/>
        <p:txBody>
          <a:bodyPr>
            <a:normAutofit fontScale="90000"/>
          </a:bodyPr>
          <a:lstStyle/>
          <a:p>
            <a:pPr algn="ctr"/>
            <a:r>
              <a:rPr lang="it-IT" dirty="0">
                <a:latin typeface="Century Gothic" panose="020B0502020202020204" pitchFamily="34" charset="0"/>
              </a:rPr>
              <a:t>TRASPORTI VIA </a:t>
            </a:r>
            <a:r>
              <a:rPr lang="it-IT" dirty="0" smtClean="0">
                <a:latin typeface="Century Gothic" panose="020B0502020202020204" pitchFamily="34" charset="0"/>
              </a:rPr>
              <a:t>TERRA</a:t>
            </a:r>
            <a:br>
              <a:rPr lang="it-IT" dirty="0" smtClean="0">
                <a:latin typeface="Century Gothic" panose="020B0502020202020204" pitchFamily="34" charset="0"/>
              </a:rPr>
            </a:br>
            <a:r>
              <a:rPr lang="it-IT" dirty="0" smtClean="0">
                <a:latin typeface="Century Gothic" panose="020B0502020202020204" pitchFamily="34" charset="0"/>
              </a:rPr>
              <a:t>TRANSPORTS ON THE LAND</a:t>
            </a:r>
            <a:endParaRPr lang="it-IT" dirty="0"/>
          </a:p>
        </p:txBody>
      </p:sp>
      <p:sp>
        <p:nvSpPr>
          <p:cNvPr id="3" name="Segnaposto contenuto 2">
            <a:extLst>
              <a:ext uri="{FF2B5EF4-FFF2-40B4-BE49-F238E27FC236}">
                <a16:creationId xmlns:a16="http://schemas.microsoft.com/office/drawing/2014/main" xmlns="" id="{B2238202-1DE8-4026-B509-254E2DD4C2B5}"/>
              </a:ext>
            </a:extLst>
          </p:cNvPr>
          <p:cNvSpPr>
            <a:spLocks noGrp="1"/>
          </p:cNvSpPr>
          <p:nvPr>
            <p:ph idx="1"/>
          </p:nvPr>
        </p:nvSpPr>
        <p:spPr>
          <a:xfrm>
            <a:off x="1154955" y="2291884"/>
            <a:ext cx="9084600" cy="3727916"/>
          </a:xfrm>
        </p:spPr>
        <p:txBody>
          <a:bodyPr>
            <a:normAutofit/>
          </a:bodyPr>
          <a:lstStyle/>
          <a:p>
            <a:pPr marL="0" indent="0">
              <a:buNone/>
            </a:pPr>
            <a:r>
              <a:rPr lang="it-IT" dirty="0" smtClean="0">
                <a:solidFill>
                  <a:schemeClr val="tx1"/>
                </a:solidFill>
                <a:latin typeface="Century Gotic"/>
              </a:rPr>
              <a:t>                 L’uomo </a:t>
            </a:r>
            <a:r>
              <a:rPr lang="it-IT" dirty="0">
                <a:solidFill>
                  <a:schemeClr val="tx1"/>
                </a:solidFill>
                <a:latin typeface="Century Gotic"/>
              </a:rPr>
              <a:t>si è sempre impegnato nel migliorare il trasporto via terra:</a:t>
            </a:r>
          </a:p>
        </p:txBody>
      </p:sp>
      <p:pic>
        <p:nvPicPr>
          <p:cNvPr id="12290" name="Picture 2" descr="Risultati immagini per invenzione della ruota">
            <a:extLst>
              <a:ext uri="{FF2B5EF4-FFF2-40B4-BE49-F238E27FC236}">
                <a16:creationId xmlns:a16="http://schemas.microsoft.com/office/drawing/2014/main" xmlns="" id="{D6E4E33C-1BA8-44EC-9489-4B2B821C2A2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35118" y="2758377"/>
            <a:ext cx="3678382" cy="1323439"/>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Risultati immagini per ruota di pietra">
            <a:extLst>
              <a:ext uri="{FF2B5EF4-FFF2-40B4-BE49-F238E27FC236}">
                <a16:creationId xmlns:a16="http://schemas.microsoft.com/office/drawing/2014/main" xmlns="" id="{0C19EBE2-258A-4396-BE13-E34450F21FBC}"/>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951" t="5324" r="16847" b="7401"/>
          <a:stretch/>
        </p:blipFill>
        <p:spPr bwMode="auto">
          <a:xfrm>
            <a:off x="7387278" y="3022423"/>
            <a:ext cx="680581" cy="94429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Immagine 3">
            <a:extLst>
              <a:ext uri="{FF2B5EF4-FFF2-40B4-BE49-F238E27FC236}">
                <a16:creationId xmlns:a16="http://schemas.microsoft.com/office/drawing/2014/main" xmlns="" id="{C91AE359-D58C-4647-A826-E11868117AFF}"/>
              </a:ext>
            </a:extLst>
          </p:cNvPr>
          <p:cNvPicPr>
            <a:picLocks noChangeAspect="1"/>
          </p:cNvPicPr>
          <p:nvPr/>
        </p:nvPicPr>
        <p:blipFill>
          <a:blip r:embed="rId4" cstate="print"/>
          <a:stretch>
            <a:fillRect/>
          </a:stretch>
        </p:blipFill>
        <p:spPr>
          <a:xfrm>
            <a:off x="2341566" y="4328719"/>
            <a:ext cx="3071176" cy="2092238"/>
          </a:xfrm>
          <a:prstGeom prst="rect">
            <a:avLst/>
          </a:prstGeom>
          <a:ln>
            <a:noFill/>
          </a:ln>
          <a:effectLst>
            <a:outerShdw blurRad="190500" algn="tl" rotWithShape="0">
              <a:srgbClr val="000000">
                <a:alpha val="70000"/>
              </a:srgbClr>
            </a:outerShdw>
          </a:effectLst>
        </p:spPr>
      </p:pic>
      <p:pic>
        <p:nvPicPr>
          <p:cNvPr id="12294" name="Picture 6" descr="Risultati immagini per carro animali storico">
            <a:extLst>
              <a:ext uri="{FF2B5EF4-FFF2-40B4-BE49-F238E27FC236}">
                <a16:creationId xmlns:a16="http://schemas.microsoft.com/office/drawing/2014/main" xmlns="" id="{C7FDF762-2F68-4F98-BEBC-49D5D65D8181}"/>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261" t="3792" r="4730" b="18788"/>
          <a:stretch/>
        </p:blipFill>
        <p:spPr bwMode="auto">
          <a:xfrm>
            <a:off x="6329372" y="4387442"/>
            <a:ext cx="2946289" cy="20335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5" name="Freccia destra rientrata 4">
            <a:extLst>
              <a:ext uri="{FF2B5EF4-FFF2-40B4-BE49-F238E27FC236}">
                <a16:creationId xmlns:a16="http://schemas.microsoft.com/office/drawing/2014/main" xmlns="" id="{1F8FB701-AE95-4BA1-93B9-02815627964B}"/>
              </a:ext>
            </a:extLst>
          </p:cNvPr>
          <p:cNvSpPr/>
          <p:nvPr/>
        </p:nvSpPr>
        <p:spPr>
          <a:xfrm>
            <a:off x="5625412" y="5201174"/>
            <a:ext cx="703960" cy="41945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2990790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xmlns="" id="{EA23BE75-99DE-43C7-A47C-99406A6A5D9C}"/>
              </a:ext>
            </a:extLst>
          </p:cNvPr>
          <p:cNvSpPr>
            <a:spLocks noGrp="1"/>
          </p:cNvSpPr>
          <p:nvPr>
            <p:ph type="ctrTitle"/>
          </p:nvPr>
        </p:nvSpPr>
        <p:spPr/>
        <p:txBody>
          <a:bodyPr/>
          <a:lstStyle/>
          <a:p>
            <a:pPr algn="ctr"/>
            <a:r>
              <a:rPr lang="it-IT" dirty="0">
                <a:latin typeface="Century Gotic"/>
              </a:rPr>
              <a:t>La scoperta che ha rivoluzionato il trasporto via terra è stata il </a:t>
            </a:r>
            <a:r>
              <a:rPr lang="it-IT" dirty="0" smtClean="0">
                <a:latin typeface="Century Gotic"/>
              </a:rPr>
              <a:t>MOTORE</a:t>
            </a:r>
            <a:br>
              <a:rPr lang="it-IT" dirty="0" smtClean="0">
                <a:latin typeface="Century Gotic"/>
              </a:rPr>
            </a:br>
            <a:r>
              <a:rPr lang="it-IT" sz="3200" dirty="0" smtClean="0">
                <a:solidFill>
                  <a:srgbClr val="002060"/>
                </a:solidFill>
                <a:latin typeface="Century Gotic"/>
              </a:rPr>
              <a:t>THE ENGINE HAS BEEN THE REVOLUTIONARY MEANS OF TRANSPORT</a:t>
            </a:r>
            <a:endParaRPr lang="it-IT" dirty="0">
              <a:solidFill>
                <a:srgbClr val="002060"/>
              </a:solidFill>
              <a:latin typeface="Century Gotic"/>
            </a:endParaRPr>
          </a:p>
        </p:txBody>
      </p:sp>
    </p:spTree>
    <p:extLst>
      <p:ext uri="{BB962C8B-B14F-4D97-AF65-F5344CB8AC3E}">
        <p14:creationId xmlns:p14="http://schemas.microsoft.com/office/powerpoint/2010/main" xmlns="" val="3218925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6541529-33F4-4FD4-94D8-8FF8712716F5}"/>
              </a:ext>
            </a:extLst>
          </p:cNvPr>
          <p:cNvSpPr>
            <a:spLocks noGrp="1"/>
          </p:cNvSpPr>
          <p:nvPr>
            <p:ph type="title"/>
          </p:nvPr>
        </p:nvSpPr>
        <p:spPr>
          <a:xfrm>
            <a:off x="1341512" y="1045733"/>
            <a:ext cx="8761413" cy="706964"/>
          </a:xfrm>
        </p:spPr>
        <p:txBody>
          <a:bodyPr/>
          <a:lstStyle/>
          <a:p>
            <a:pPr algn="ctr"/>
            <a:r>
              <a:rPr lang="it-IT" sz="4800" dirty="0">
                <a:solidFill>
                  <a:srgbClr val="FFFF00"/>
                </a:solidFill>
                <a:latin typeface="Century Gothic" panose="020B0502020202020204" pitchFamily="34" charset="0"/>
              </a:rPr>
              <a:t>Il </a:t>
            </a:r>
            <a:r>
              <a:rPr lang="it-IT" sz="4800" dirty="0" smtClean="0">
                <a:solidFill>
                  <a:srgbClr val="FFFF00"/>
                </a:solidFill>
                <a:latin typeface="Century Gothic" panose="020B0502020202020204" pitchFamily="34" charset="0"/>
              </a:rPr>
              <a:t>motore – The </a:t>
            </a:r>
            <a:r>
              <a:rPr lang="it-IT" sz="4800" dirty="0" err="1" smtClean="0">
                <a:solidFill>
                  <a:srgbClr val="FFFF00"/>
                </a:solidFill>
                <a:latin typeface="Century Gothic" panose="020B0502020202020204" pitchFamily="34" charset="0"/>
              </a:rPr>
              <a:t>engine</a:t>
            </a:r>
            <a:endParaRPr lang="it-IT" sz="4800" dirty="0">
              <a:solidFill>
                <a:srgbClr val="FFFF00"/>
              </a:solidFill>
              <a:latin typeface="Century Gothic" panose="020B0502020202020204" pitchFamily="34" charset="0"/>
            </a:endParaRPr>
          </a:p>
        </p:txBody>
      </p:sp>
      <p:sp>
        <p:nvSpPr>
          <p:cNvPr id="3" name="Segnaposto contenuto 2">
            <a:extLst>
              <a:ext uri="{FF2B5EF4-FFF2-40B4-BE49-F238E27FC236}">
                <a16:creationId xmlns:a16="http://schemas.microsoft.com/office/drawing/2014/main" xmlns="" id="{E8E5E2D8-0265-49FF-ABE5-6D851C011A63}"/>
              </a:ext>
            </a:extLst>
          </p:cNvPr>
          <p:cNvSpPr>
            <a:spLocks noGrp="1"/>
          </p:cNvSpPr>
          <p:nvPr>
            <p:ph idx="1"/>
          </p:nvPr>
        </p:nvSpPr>
        <p:spPr>
          <a:xfrm>
            <a:off x="5950818" y="3080335"/>
            <a:ext cx="3990015" cy="3568659"/>
          </a:xfrm>
        </p:spPr>
        <p:txBody>
          <a:bodyPr>
            <a:normAutofit fontScale="25000" lnSpcReduction="20000"/>
          </a:bodyPr>
          <a:lstStyle/>
          <a:p>
            <a:pPr marL="0" indent="0">
              <a:buNone/>
            </a:pPr>
            <a:r>
              <a:rPr lang="it-IT" sz="8000" dirty="0" smtClean="0">
                <a:solidFill>
                  <a:schemeClr val="tx1"/>
                </a:solidFill>
                <a:latin typeface="Century Gothic" panose="020B0502020202020204" pitchFamily="34" charset="0"/>
              </a:rPr>
              <a:t>Il motore è una macchina capace di trasformare una sorgente di energia, che può essere in forma chimica, elettrica o termica, in un'energia meccanica o lavoro meccanico continuo.</a:t>
            </a:r>
          </a:p>
          <a:p>
            <a:pPr marL="0" indent="0">
              <a:buNone/>
            </a:pPr>
            <a:r>
              <a:rPr lang="it-IT" sz="8000" dirty="0" err="1" smtClean="0">
                <a:solidFill>
                  <a:schemeClr val="accent2">
                    <a:lumMod val="50000"/>
                  </a:schemeClr>
                </a:solidFill>
                <a:latin typeface="Century Gothic" panose="020B0502020202020204" pitchFamily="34" charset="0"/>
              </a:rPr>
              <a:t>It</a:t>
            </a:r>
            <a:r>
              <a:rPr lang="it-IT" sz="8000" dirty="0" smtClean="0">
                <a:solidFill>
                  <a:schemeClr val="accent2">
                    <a:lumMod val="50000"/>
                  </a:schemeClr>
                </a:solidFill>
                <a:latin typeface="Century Gothic" panose="020B0502020202020204" pitchFamily="34" charset="0"/>
              </a:rPr>
              <a:t> </a:t>
            </a:r>
            <a:r>
              <a:rPr lang="it-IT" sz="8000" dirty="0" err="1" smtClean="0">
                <a:solidFill>
                  <a:schemeClr val="accent2">
                    <a:lumMod val="50000"/>
                  </a:schemeClr>
                </a:solidFill>
                <a:latin typeface="Century Gothic" panose="020B0502020202020204" pitchFamily="34" charset="0"/>
              </a:rPr>
              <a:t>changes</a:t>
            </a:r>
            <a:r>
              <a:rPr lang="it-IT" sz="8000" dirty="0" smtClean="0">
                <a:solidFill>
                  <a:schemeClr val="accent2">
                    <a:lumMod val="50000"/>
                  </a:schemeClr>
                </a:solidFill>
                <a:latin typeface="Century Gothic" panose="020B0502020202020204" pitchFamily="34" charset="0"/>
              </a:rPr>
              <a:t> </a:t>
            </a:r>
            <a:r>
              <a:rPr lang="it-IT" sz="8000" dirty="0" err="1" smtClean="0">
                <a:solidFill>
                  <a:schemeClr val="accent2">
                    <a:lumMod val="50000"/>
                  </a:schemeClr>
                </a:solidFill>
                <a:latin typeface="Century Gothic" panose="020B0502020202020204" pitchFamily="34" charset="0"/>
              </a:rPr>
              <a:t>chimical</a:t>
            </a:r>
            <a:r>
              <a:rPr lang="it-IT" sz="8000" dirty="0" smtClean="0">
                <a:solidFill>
                  <a:schemeClr val="accent2">
                    <a:lumMod val="50000"/>
                  </a:schemeClr>
                </a:solidFill>
                <a:latin typeface="Century Gothic" panose="020B0502020202020204" pitchFamily="34" charset="0"/>
              </a:rPr>
              <a:t>, </a:t>
            </a:r>
            <a:r>
              <a:rPr lang="it-IT" sz="8000" dirty="0" err="1" smtClean="0">
                <a:solidFill>
                  <a:schemeClr val="accent2">
                    <a:lumMod val="50000"/>
                  </a:schemeClr>
                </a:solidFill>
                <a:latin typeface="Century Gothic" panose="020B0502020202020204" pitchFamily="34" charset="0"/>
              </a:rPr>
              <a:t>electric</a:t>
            </a:r>
            <a:r>
              <a:rPr lang="it-IT" sz="8000" dirty="0" smtClean="0">
                <a:solidFill>
                  <a:schemeClr val="accent2">
                    <a:lumMod val="50000"/>
                  </a:schemeClr>
                </a:solidFill>
                <a:latin typeface="Century Gothic" panose="020B0502020202020204" pitchFamily="34" charset="0"/>
              </a:rPr>
              <a:t> or </a:t>
            </a:r>
            <a:r>
              <a:rPr lang="it-IT" sz="8000" dirty="0" err="1" smtClean="0">
                <a:solidFill>
                  <a:schemeClr val="accent2">
                    <a:lumMod val="50000"/>
                  </a:schemeClr>
                </a:solidFill>
                <a:latin typeface="Century Gothic" panose="020B0502020202020204" pitchFamily="34" charset="0"/>
              </a:rPr>
              <a:t>thermal</a:t>
            </a:r>
            <a:r>
              <a:rPr lang="it-IT" sz="8000" dirty="0" smtClean="0">
                <a:solidFill>
                  <a:schemeClr val="accent2">
                    <a:lumMod val="50000"/>
                  </a:schemeClr>
                </a:solidFill>
                <a:latin typeface="Century Gothic" panose="020B0502020202020204" pitchFamily="34" charset="0"/>
              </a:rPr>
              <a:t> </a:t>
            </a:r>
            <a:r>
              <a:rPr lang="it-IT" sz="8000" dirty="0" err="1" smtClean="0">
                <a:solidFill>
                  <a:schemeClr val="accent2">
                    <a:lumMod val="50000"/>
                  </a:schemeClr>
                </a:solidFill>
                <a:latin typeface="Century Gothic" panose="020B0502020202020204" pitchFamily="34" charset="0"/>
              </a:rPr>
              <a:t>energy</a:t>
            </a:r>
            <a:r>
              <a:rPr lang="it-IT" sz="8000" dirty="0" smtClean="0">
                <a:solidFill>
                  <a:schemeClr val="accent2">
                    <a:lumMod val="50000"/>
                  </a:schemeClr>
                </a:solidFill>
                <a:latin typeface="Century Gothic" panose="020B0502020202020204" pitchFamily="34" charset="0"/>
              </a:rPr>
              <a:t> in </a:t>
            </a:r>
            <a:r>
              <a:rPr lang="it-IT" sz="8000" dirty="0" err="1" smtClean="0">
                <a:solidFill>
                  <a:schemeClr val="accent2">
                    <a:lumMod val="50000"/>
                  </a:schemeClr>
                </a:solidFill>
                <a:latin typeface="Century Gothic" panose="020B0502020202020204" pitchFamily="34" charset="0"/>
              </a:rPr>
              <a:t>mechanical</a:t>
            </a:r>
            <a:r>
              <a:rPr lang="it-IT" sz="8000" dirty="0" smtClean="0">
                <a:solidFill>
                  <a:schemeClr val="accent2">
                    <a:lumMod val="50000"/>
                  </a:schemeClr>
                </a:solidFill>
                <a:latin typeface="Century Gothic" panose="020B0502020202020204" pitchFamily="34" charset="0"/>
              </a:rPr>
              <a:t> </a:t>
            </a:r>
            <a:r>
              <a:rPr lang="it-IT" sz="8000" dirty="0" err="1" smtClean="0">
                <a:solidFill>
                  <a:schemeClr val="accent2">
                    <a:lumMod val="50000"/>
                  </a:schemeClr>
                </a:solidFill>
                <a:latin typeface="Century Gothic" panose="020B0502020202020204" pitchFamily="34" charset="0"/>
              </a:rPr>
              <a:t>energy</a:t>
            </a:r>
            <a:r>
              <a:rPr lang="it-IT" sz="8000" dirty="0" smtClean="0">
                <a:solidFill>
                  <a:schemeClr val="accent2">
                    <a:lumMod val="50000"/>
                  </a:schemeClr>
                </a:solidFill>
                <a:latin typeface="Century Gothic" panose="020B0502020202020204" pitchFamily="34" charset="0"/>
              </a:rPr>
              <a:t>. </a:t>
            </a:r>
            <a:endParaRPr lang="it-IT" sz="8000" dirty="0" smtClean="0">
              <a:solidFill>
                <a:schemeClr val="accent2">
                  <a:lumMod val="50000"/>
                </a:schemeClr>
              </a:solidFill>
              <a:latin typeface="Century Gothic" panose="020B0502020202020204" pitchFamily="34" charset="0"/>
            </a:endParaRPr>
          </a:p>
          <a:p>
            <a:pPr marL="0" indent="0">
              <a:buNone/>
            </a:pPr>
            <a:r>
              <a:rPr lang="it-IT" sz="8000" dirty="0" smtClean="0">
                <a:solidFill>
                  <a:schemeClr val="tx1"/>
                </a:solidFill>
                <a:latin typeface="Century Gothic" panose="020B0502020202020204" pitchFamily="34" charset="0"/>
              </a:rPr>
              <a:t>È tipicamente impiegato con finalità di propulsione per varie tipologie di veicoli.</a:t>
            </a:r>
          </a:p>
          <a:p>
            <a:pPr marL="0" indent="0">
              <a:buNone/>
            </a:pPr>
            <a:endParaRPr lang="it-IT" sz="8000" dirty="0" smtClean="0">
              <a:solidFill>
                <a:schemeClr val="tx1"/>
              </a:solidFill>
              <a:latin typeface="Century Gothic" panose="020B0502020202020204" pitchFamily="34" charset="0"/>
            </a:endParaRPr>
          </a:p>
          <a:p>
            <a:endParaRPr lang="it-IT" dirty="0">
              <a:latin typeface="Century Gothic" panose="020B0502020202020204" pitchFamily="34" charset="0"/>
            </a:endParaRPr>
          </a:p>
        </p:txBody>
      </p:sp>
      <p:sp>
        <p:nvSpPr>
          <p:cNvPr id="5" name="Segnaposto contenuto 2">
            <a:extLst>
              <a:ext uri="{FF2B5EF4-FFF2-40B4-BE49-F238E27FC236}">
                <a16:creationId xmlns:a16="http://schemas.microsoft.com/office/drawing/2014/main" xmlns="" id="{FAD87F76-AB0B-4BB6-8DB0-BC73E3948A6D}"/>
              </a:ext>
            </a:extLst>
          </p:cNvPr>
          <p:cNvSpPr txBox="1">
            <a:spLocks/>
          </p:cNvSpPr>
          <p:nvPr/>
        </p:nvSpPr>
        <p:spPr>
          <a:xfrm>
            <a:off x="5225861" y="3879318"/>
            <a:ext cx="6145192" cy="17138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it-IT" sz="1400" dirty="0">
              <a:solidFill>
                <a:srgbClr val="000000"/>
              </a:solidFill>
              <a:latin typeface="Century Gothic" panose="020B0502020202020204" pitchFamily="34" charset="0"/>
            </a:endParaRPr>
          </a:p>
        </p:txBody>
      </p:sp>
      <p:pic>
        <p:nvPicPr>
          <p:cNvPr id="6" name="Immagine 5">
            <a:extLst>
              <a:ext uri="{FF2B5EF4-FFF2-40B4-BE49-F238E27FC236}">
                <a16:creationId xmlns:a16="http://schemas.microsoft.com/office/drawing/2014/main" xmlns="" id="{7B01767F-A8B8-46B9-BCAD-1E5C4C51B9A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64030" y="3198618"/>
            <a:ext cx="3661831" cy="2380190"/>
          </a:xfrm>
          <a:prstGeom prst="rect">
            <a:avLst/>
          </a:prstGeom>
        </p:spPr>
      </p:pic>
    </p:spTree>
    <p:extLst>
      <p:ext uri="{BB962C8B-B14F-4D97-AF65-F5344CB8AC3E}">
        <p14:creationId xmlns:p14="http://schemas.microsoft.com/office/powerpoint/2010/main" xmlns="" val="170877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567F84B-B5CA-48C4-A9A7-CC7CF4141DCC}"/>
              </a:ext>
            </a:extLst>
          </p:cNvPr>
          <p:cNvSpPr>
            <a:spLocks noGrp="1"/>
          </p:cNvSpPr>
          <p:nvPr>
            <p:ph type="title"/>
          </p:nvPr>
        </p:nvSpPr>
        <p:spPr/>
        <p:txBody>
          <a:bodyPr/>
          <a:lstStyle/>
          <a:p>
            <a:pPr algn="ctr"/>
            <a:r>
              <a:rPr lang="it-IT" sz="4800" dirty="0" smtClean="0">
                <a:solidFill>
                  <a:srgbClr val="FFFF00"/>
                </a:solidFill>
                <a:latin typeface="Century Gothic" panose="020B0502020202020204" pitchFamily="34" charset="0"/>
              </a:rPr>
              <a:t>L’auto - </a:t>
            </a:r>
            <a:r>
              <a:rPr lang="it-IT" sz="4800" dirty="0" err="1" smtClean="0">
                <a:solidFill>
                  <a:srgbClr val="FFFF00"/>
                </a:solidFill>
                <a:latin typeface="Century Gothic" panose="020B0502020202020204" pitchFamily="34" charset="0"/>
              </a:rPr>
              <a:t>Cars</a:t>
            </a:r>
            <a:endParaRPr lang="it-IT" sz="4800" dirty="0">
              <a:solidFill>
                <a:srgbClr val="FFFF00"/>
              </a:solidFill>
            </a:endParaRPr>
          </a:p>
        </p:txBody>
      </p:sp>
      <p:pic>
        <p:nvPicPr>
          <p:cNvPr id="9218" name="Picture 2" descr="Risultati immagini per prima automobile">
            <a:extLst>
              <a:ext uri="{FF2B5EF4-FFF2-40B4-BE49-F238E27FC236}">
                <a16:creationId xmlns:a16="http://schemas.microsoft.com/office/drawing/2014/main" xmlns="" id="{7DF7E9DC-6322-459C-A6F1-B611D0A09B2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83588" y="2922731"/>
            <a:ext cx="3333750" cy="23907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4" name="Rettangolo 3">
            <a:extLst>
              <a:ext uri="{FF2B5EF4-FFF2-40B4-BE49-F238E27FC236}">
                <a16:creationId xmlns:a16="http://schemas.microsoft.com/office/drawing/2014/main" xmlns="" id="{A6E0FF96-602D-43FC-8D45-6B0B6B54B913}"/>
              </a:ext>
            </a:extLst>
          </p:cNvPr>
          <p:cNvSpPr/>
          <p:nvPr/>
        </p:nvSpPr>
        <p:spPr>
          <a:xfrm>
            <a:off x="6118134" y="2922731"/>
            <a:ext cx="4112795" cy="3323987"/>
          </a:xfrm>
          <a:prstGeom prst="rect">
            <a:avLst/>
          </a:prstGeom>
        </p:spPr>
        <p:txBody>
          <a:bodyPr wrap="square">
            <a:spAutoFit/>
          </a:bodyPr>
          <a:lstStyle/>
          <a:p>
            <a:r>
              <a:rPr lang="it-IT" sz="1400" dirty="0">
                <a:latin typeface="Century Gothic" panose="020B0502020202020204" pitchFamily="34" charset="0"/>
              </a:rPr>
              <a:t>Nata per sostituire la trazione animale, l'automobile si serviva di motori di volta in volta diversi a seconda dei sistemi di alimentazione. </a:t>
            </a:r>
            <a:r>
              <a:rPr lang="it-IT" sz="1400" dirty="0" smtClean="0">
                <a:latin typeface="Century Gothic" panose="020B0502020202020204" pitchFamily="34" charset="0"/>
              </a:rPr>
              <a:t>Dopo </a:t>
            </a:r>
            <a:r>
              <a:rPr lang="it-IT" sz="1400" dirty="0">
                <a:latin typeface="Century Gothic" panose="020B0502020202020204" pitchFamily="34" charset="0"/>
              </a:rPr>
              <a:t>la prima guerra mondiale </a:t>
            </a:r>
            <a:r>
              <a:rPr lang="it-IT" sz="1400" dirty="0" smtClean="0">
                <a:latin typeface="Century Gothic" panose="020B0502020202020204" pitchFamily="34" charset="0"/>
              </a:rPr>
              <a:t>l‘uso </a:t>
            </a:r>
            <a:r>
              <a:rPr lang="it-IT" sz="1400" dirty="0">
                <a:latin typeface="Century Gothic" panose="020B0502020202020204" pitchFamily="34" charset="0"/>
              </a:rPr>
              <a:t>del motore endotermico e della benzina si impose su una moltitudine di sistemi. </a:t>
            </a:r>
            <a:r>
              <a:rPr lang="it-IT" sz="1400" dirty="0" smtClean="0">
                <a:latin typeface="Century Gothic" panose="020B0502020202020204" pitchFamily="34" charset="0"/>
              </a:rPr>
              <a:t>Ciononostante </a:t>
            </a:r>
            <a:r>
              <a:rPr lang="it-IT" sz="1400" dirty="0">
                <a:latin typeface="Century Gothic" panose="020B0502020202020204" pitchFamily="34" charset="0"/>
              </a:rPr>
              <a:t>vennero sempre proposte, nei vari periodi storici, forme di alimentazione alternative alla benzina</a:t>
            </a:r>
            <a:r>
              <a:rPr lang="it-IT" sz="1400" dirty="0" smtClean="0">
                <a:latin typeface="Century Gothic" panose="020B0502020202020204" pitchFamily="34" charset="0"/>
              </a:rPr>
              <a:t>.</a:t>
            </a:r>
          </a:p>
          <a:p>
            <a:endParaRPr lang="en-US" sz="1400" dirty="0" smtClean="0">
              <a:solidFill>
                <a:schemeClr val="accent2">
                  <a:lumMod val="50000"/>
                </a:schemeClr>
              </a:solidFill>
              <a:latin typeface="Century Gothic" panose="020B0502020202020204" pitchFamily="34" charset="0"/>
            </a:endParaRPr>
          </a:p>
          <a:p>
            <a:r>
              <a:rPr lang="en-US" sz="1400" dirty="0" smtClean="0">
                <a:solidFill>
                  <a:schemeClr val="accent2">
                    <a:lumMod val="50000"/>
                  </a:schemeClr>
                </a:solidFill>
                <a:latin typeface="Century Gothic" panose="020B0502020202020204" pitchFamily="34" charset="0"/>
              </a:rPr>
              <a:t>Created </a:t>
            </a:r>
            <a:r>
              <a:rPr lang="en-US" sz="1400" dirty="0" smtClean="0">
                <a:solidFill>
                  <a:schemeClr val="accent2">
                    <a:lumMod val="50000"/>
                  </a:schemeClr>
                </a:solidFill>
                <a:latin typeface="Century Gothic" panose="020B0502020202020204" pitchFamily="34" charset="0"/>
              </a:rPr>
              <a:t>to replace animal traction, the car used engines that differed from time to time depending on the fuel systems.</a:t>
            </a:r>
            <a:endParaRPr lang="it-IT" sz="1400" dirty="0" smtClean="0">
              <a:solidFill>
                <a:schemeClr val="accent2">
                  <a:lumMod val="50000"/>
                </a:schemeClr>
              </a:solidFill>
              <a:latin typeface="Century Gothic" panose="020B0502020202020204" pitchFamily="34" charset="0"/>
            </a:endParaRPr>
          </a:p>
          <a:p>
            <a:endParaRPr lang="it-IT" sz="1400" dirty="0" smtClean="0">
              <a:latin typeface="Century Gothic" panose="020B0502020202020204" pitchFamily="34" charset="0"/>
            </a:endParaRPr>
          </a:p>
          <a:p>
            <a:endParaRPr lang="it-IT" sz="1400" dirty="0">
              <a:latin typeface="Century Gothic" panose="020B0502020202020204" pitchFamily="34" charset="0"/>
            </a:endParaRPr>
          </a:p>
        </p:txBody>
      </p:sp>
    </p:spTree>
    <p:extLst>
      <p:ext uri="{BB962C8B-B14F-4D97-AF65-F5344CB8AC3E}">
        <p14:creationId xmlns:p14="http://schemas.microsoft.com/office/powerpoint/2010/main" xmlns="" val="6769862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riunioni ione">
  <a:themeElements>
    <a:clrScheme name="Personalizzato 6">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FF0000"/>
      </a:hlink>
      <a:folHlink>
        <a:srgbClr val="BDE0FB"/>
      </a:folHlink>
    </a:clrScheme>
    <a:fontScheme name="Sala riunioni ione">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riunioni 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A3AB87EF-B655-4FFF-8D05-F333AD7F278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1404</TotalTime>
  <Words>4604</Words>
  <Application>Microsoft Office PowerPoint</Application>
  <PresentationFormat>Personalizzato</PresentationFormat>
  <Paragraphs>298</Paragraphs>
  <Slides>59</Slides>
  <Notes>14</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59</vt:i4>
      </vt:variant>
    </vt:vector>
  </HeadingPairs>
  <TitlesOfParts>
    <vt:vector size="61" baseType="lpstr">
      <vt:lpstr>Sala riunioni ione</vt:lpstr>
      <vt:lpstr>Acrobat Document</vt:lpstr>
      <vt:lpstr>Diapositiva 1</vt:lpstr>
      <vt:lpstr>IMPARARE DAL PASSATO PER RISOLVERE  I PROBLEMI DI OGGI</vt:lpstr>
      <vt:lpstr>Diapositiva 3</vt:lpstr>
      <vt:lpstr>VEDIAMO COME HA FATTO L’UOMO IN PASSATO, POI SVILUPPIAMO IDEE NOSTRE</vt:lpstr>
      <vt:lpstr>                   IN PASSATO L’UOMO… MAN IN THE PAST… …HA USATO L’INGEGNO …USED HIS GENIUS  </vt:lpstr>
      <vt:lpstr>TRASPORTI VIA TERRA TRANSPORTS ON THE LAND</vt:lpstr>
      <vt:lpstr>La scoperta che ha rivoluzionato il trasporto via terra è stata il MOTORE THE ENGINE HAS BEEN THE REVOLUTIONARY MEANS OF TRANSPORT</vt:lpstr>
      <vt:lpstr>Il motore – The engine</vt:lpstr>
      <vt:lpstr>L’auto - Cars</vt:lpstr>
      <vt:lpstr>Il motore a vapore ed il Carro di Cugnot Steam engine and Cugnot’s cart</vt:lpstr>
      <vt:lpstr>L'Ottocento: gas, benzina, diesel e prime esperienze con l'elettricità The nineteenth century: gas, gasoline, diesel and first experiences with electricity</vt:lpstr>
      <vt:lpstr>Diapositiva 12</vt:lpstr>
      <vt:lpstr>IL FUTURO DEI MEZZI DI TRASPORTO VIA TERRA Transports on land in the future</vt:lpstr>
      <vt:lpstr>Treno a levitazione magnetica o MagLev Magnetic levitation train or MagLev</vt:lpstr>
      <vt:lpstr>Diapositiva 15</vt:lpstr>
      <vt:lpstr>Motore ad acqua Water engine</vt:lpstr>
      <vt:lpstr>Auto che volano  “Transition” the first flying car</vt:lpstr>
      <vt:lpstr>             IN PASSATO L’UOMO…   MAN IN THE PAST…  …HA USATO     LE RISORSE NATURALI  …USED NATURAL RESOURCES  </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 LE NOSTRE INVENZIONI PER IL NUOVO TRASPORTO SOSTENIBILE Our inventions for a sustainable and new means of tranport</vt:lpstr>
      <vt:lpstr>Diapositiva 31</vt:lpstr>
      <vt:lpstr>Diapositiva 32</vt:lpstr>
      <vt:lpstr>Diapositiva 33</vt:lpstr>
      <vt:lpstr>            …HA SVILUPPATO IDEE PROPRIE PARTENDO DA PROGETTI ALTRUI  …HAS DEVELOPED OWN IDEAS STARTING FROM OTHER PROJECTS   </vt:lpstr>
      <vt:lpstr>Diapositiva 35</vt:lpstr>
      <vt:lpstr>Diapositiva 36</vt:lpstr>
      <vt:lpstr>Diapositiva 37</vt:lpstr>
      <vt:lpstr>Diapositiva 38</vt:lpstr>
      <vt:lpstr>Diapositiva 39</vt:lpstr>
      <vt:lpstr>Diapositiva 40</vt:lpstr>
      <vt:lpstr>Diapositiva 41</vt:lpstr>
      <vt:lpstr>Diapositiva 42</vt:lpstr>
      <vt:lpstr> LE NOSTRE INVENZIONI PER IL NUOVO TRASPORTO SOSTENIBILE</vt:lpstr>
      <vt:lpstr>TRENOPIL the trainpil</vt:lpstr>
      <vt:lpstr>BATTEOPLANO PLANEBOAT</vt:lpstr>
      <vt:lpstr> AUTOMARINO SEACAR</vt:lpstr>
      <vt:lpstr>         IN PASSATO L’UOMO… MAN IN THE PAST…  …HA OSSERVATO GLI ANIMALI  …OBSERVED THE ANIMALS   </vt:lpstr>
      <vt:lpstr>È stato osservato il volo degli uccelli He observed the flight of birds </vt:lpstr>
      <vt:lpstr>Diapositiva 49</vt:lpstr>
      <vt:lpstr>Sono stati osservati gli animali galleggiare sull’acqua …and the animals floating on the water</vt:lpstr>
      <vt:lpstr>Sono stati osservati gli animali sotto il livello dell’acqua</vt:lpstr>
      <vt:lpstr>Ispirandoci anche noi agli animali, proponiamo   LE NOSTRE INVENZIONI PER IL NUOVO TRASPORTO SOSTENIBILE  By observing the animals we propose our inventions for a sustainable means of transport</vt:lpstr>
      <vt:lpstr>MUCCABUS COWBUS</vt:lpstr>
      <vt:lpstr>AEREO A FORMA DI VOLATILE CHE CAPTA LA ROTTA CORRETTA IN BASE AL SEME CON CUI SI È CIBATO A VOLATILE-SHAPED PLANE WHICH UNDERSTANDS THE CORRECT ROUTE ON THE BASIS OF THE SEED WITH WHICH YOU FOOD</vt:lpstr>
      <vt:lpstr>Diapositiva 55</vt:lpstr>
      <vt:lpstr>TRIVELLA CON DUE BRACCI MECCANICI CHE IMITANO I MOVIMENTI DELLA TALPA AL FINE DI ESPLORARE IL SOTTOSUOLO. QUESTO MEZZO UTILIZZA ENERGIA SPRIGIONATA DALLA COMBUSTIONE DI RIFIUTI ORGANICI.  DRILL WITH TWO MECHANICAL ARMS THAT IMITATE THE MOLE MOVEMENTS IN ORDER TO EXPLORE THE UNDERGROUND. THIS MEDIA USES SPRIGATED ENERGY FROM THE COMBUSTION OF ORGANIC WASTE.</vt:lpstr>
      <vt:lpstr>Diapositiva 57</vt:lpstr>
      <vt:lpstr>Dopo aver analizzato le idee del passato e ipotizzato nostre soluzioni che rispettino l’ambiente…   After having analyzed the ideas of the past and hypothesized our solutions that respect the environment ...  </vt:lpstr>
      <vt:lpstr>Abbiamo concluso che We concluded that…  IL FUTURO DELLA MOBILITÀ È DI CHI…FA GIRARE LE RUOTE DEL CERVELLO!  THE FUTURE OF MOBILITY IS OF WHO ... IT TURNS THE WHEELS OF THE BRAIN!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TRASPORTI VIA TERRA</dc:title>
  <dc:creator>Samuele Trapasso</dc:creator>
  <cp:lastModifiedBy>marta-pc</cp:lastModifiedBy>
  <cp:revision>194</cp:revision>
  <cp:lastPrinted>2019-01-02T14:32:35Z</cp:lastPrinted>
  <dcterms:created xsi:type="dcterms:W3CDTF">2018-12-31T14:42:29Z</dcterms:created>
  <dcterms:modified xsi:type="dcterms:W3CDTF">2019-05-17T17:58:07Z</dcterms:modified>
</cp:coreProperties>
</file>