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065F9-E53F-4233-84E5-B2B344906A3E}" v="2" dt="2019-11-23T17:39:15.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29" d="100"/>
          <a:sy n="29" d="100"/>
        </p:scale>
        <p:origin x="-108"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i andrikopoulou" userId="f9c33d453e151c9b" providerId="LiveId" clId="{27D065F9-E53F-4233-84E5-B2B344906A3E}"/>
    <pc:docChg chg="custSel mod modSld">
      <pc:chgData name="zoi andrikopoulou" userId="f9c33d453e151c9b" providerId="LiveId" clId="{27D065F9-E53F-4233-84E5-B2B344906A3E}" dt="2019-11-23T17:39:25.547" v="7" actId="26606"/>
      <pc:docMkLst>
        <pc:docMk/>
      </pc:docMkLst>
      <pc:sldChg chg="addSp delSp modSp mod setClrOvrMap delDesignElem">
        <pc:chgData name="zoi andrikopoulou" userId="f9c33d453e151c9b" providerId="LiveId" clId="{27D065F9-E53F-4233-84E5-B2B344906A3E}" dt="2019-11-23T17:39:25.547" v="7" actId="26606"/>
        <pc:sldMkLst>
          <pc:docMk/>
          <pc:sldMk cId="511245949" sldId="256"/>
        </pc:sldMkLst>
        <pc:spChg chg="mod">
          <ac:chgData name="zoi andrikopoulou" userId="f9c33d453e151c9b" providerId="LiveId" clId="{27D065F9-E53F-4233-84E5-B2B344906A3E}" dt="2019-11-23T17:39:25.547" v="7" actId="26606"/>
          <ac:spMkLst>
            <pc:docMk/>
            <pc:sldMk cId="511245949" sldId="256"/>
            <ac:spMk id="2" creationId="{1EE1A467-B9F3-4402-940A-4681B6F1B071}"/>
          </ac:spMkLst>
        </pc:spChg>
        <pc:spChg chg="mod">
          <ac:chgData name="zoi andrikopoulou" userId="f9c33d453e151c9b" providerId="LiveId" clId="{27D065F9-E53F-4233-84E5-B2B344906A3E}" dt="2019-11-23T17:39:25.547" v="7" actId="26606"/>
          <ac:spMkLst>
            <pc:docMk/>
            <pc:sldMk cId="511245949" sldId="256"/>
            <ac:spMk id="3" creationId="{3A0BF2BF-B596-4770-92F1-375A19182666}"/>
          </ac:spMkLst>
        </pc:spChg>
        <pc:spChg chg="add del mod">
          <ac:chgData name="zoi andrikopoulou" userId="f9c33d453e151c9b" providerId="LiveId" clId="{27D065F9-E53F-4233-84E5-B2B344906A3E}" dt="2019-11-23T17:39:15.461" v="5"/>
          <ac:spMkLst>
            <pc:docMk/>
            <pc:sldMk cId="511245949" sldId="256"/>
            <ac:spMk id="5" creationId="{5634A2C0-B5D0-49CE-A9F8-24177A944717}"/>
          </ac:spMkLst>
        </pc:spChg>
        <pc:spChg chg="add del mod">
          <ac:chgData name="zoi andrikopoulou" userId="f9c33d453e151c9b" providerId="LiveId" clId="{27D065F9-E53F-4233-84E5-B2B344906A3E}" dt="2019-11-23T17:39:15.461" v="5"/>
          <ac:spMkLst>
            <pc:docMk/>
            <pc:sldMk cId="511245949" sldId="256"/>
            <ac:spMk id="6" creationId="{61D8B1CB-2A05-4F48-9FFF-73A75FBB40E3}"/>
          </ac:spMkLst>
        </pc:spChg>
        <pc:spChg chg="add">
          <ac:chgData name="zoi andrikopoulou" userId="f9c33d453e151c9b" providerId="LiveId" clId="{27D065F9-E53F-4233-84E5-B2B344906A3E}" dt="2019-11-23T17:39:25.547" v="7" actId="26606"/>
          <ac:spMkLst>
            <pc:docMk/>
            <pc:sldMk cId="511245949" sldId="256"/>
            <ac:spMk id="8" creationId="{9DD60C94-0C9C-47B7-BE88-045235ACCC6A}"/>
          </ac:spMkLst>
        </pc:spChg>
        <pc:spChg chg="del">
          <ac:chgData name="zoi andrikopoulou" userId="f9c33d453e151c9b" providerId="LiveId" clId="{27D065F9-E53F-4233-84E5-B2B344906A3E}" dt="2019-11-23T17:39:15.461" v="5"/>
          <ac:spMkLst>
            <pc:docMk/>
            <pc:sldMk cId="511245949" sldId="256"/>
            <ac:spMk id="9" creationId="{26B4480E-B7FF-4481-890E-043A69AE6FE2}"/>
          </ac:spMkLst>
        </pc:spChg>
        <pc:spChg chg="add">
          <ac:chgData name="zoi andrikopoulou" userId="f9c33d453e151c9b" providerId="LiveId" clId="{27D065F9-E53F-4233-84E5-B2B344906A3E}" dt="2019-11-23T17:39:25.547" v="7" actId="26606"/>
          <ac:spMkLst>
            <pc:docMk/>
            <pc:sldMk cId="511245949" sldId="256"/>
            <ac:spMk id="10" creationId="{BFCF7016-AC99-433F-B943-24C3736E0602}"/>
          </ac:spMkLst>
        </pc:spChg>
        <pc:spChg chg="del">
          <ac:chgData name="zoi andrikopoulou" userId="f9c33d453e151c9b" providerId="LiveId" clId="{27D065F9-E53F-4233-84E5-B2B344906A3E}" dt="2019-11-23T17:39:15.461" v="5"/>
          <ac:spMkLst>
            <pc:docMk/>
            <pc:sldMk cId="511245949" sldId="256"/>
            <ac:spMk id="11" creationId="{64C13BAB-7C00-4D21-A857-E3D41C0A2A66}"/>
          </ac:spMkLst>
        </pc:spChg>
        <pc:spChg chg="add">
          <ac:chgData name="zoi andrikopoulou" userId="f9c33d453e151c9b" providerId="LiveId" clId="{27D065F9-E53F-4233-84E5-B2B344906A3E}" dt="2019-11-23T17:39:25.547" v="7" actId="26606"/>
          <ac:spMkLst>
            <pc:docMk/>
            <pc:sldMk cId="511245949" sldId="256"/>
            <ac:spMk id="12" creationId="{A03737D1-A930-4E3E-9160-3CD4AEC72AB7}"/>
          </ac:spMkLst>
        </pc:spChg>
        <pc:spChg chg="del">
          <ac:chgData name="zoi andrikopoulou" userId="f9c33d453e151c9b" providerId="LiveId" clId="{27D065F9-E53F-4233-84E5-B2B344906A3E}" dt="2019-11-23T17:39:15.461" v="5"/>
          <ac:spMkLst>
            <pc:docMk/>
            <pc:sldMk cId="511245949" sldId="256"/>
            <ac:spMk id="13" creationId="{1F1FF39A-AC3C-4066-9D4C-519AA22812EA}"/>
          </ac:spMkLst>
        </pc:spChg>
        <pc:spChg chg="add">
          <ac:chgData name="zoi andrikopoulou" userId="f9c33d453e151c9b" providerId="LiveId" clId="{27D065F9-E53F-4233-84E5-B2B344906A3E}" dt="2019-11-23T17:39:25.547" v="7" actId="26606"/>
          <ac:spMkLst>
            <pc:docMk/>
            <pc:sldMk cId="511245949" sldId="256"/>
            <ac:spMk id="14" creationId="{F71CFF33-010E-4E26-A285-83B182982358}"/>
          </ac:spMkLst>
        </pc:spChg>
        <pc:picChg chg="del mod">
          <ac:chgData name="zoi andrikopoulou" userId="f9c33d453e151c9b" providerId="LiveId" clId="{27D065F9-E53F-4233-84E5-B2B344906A3E}" dt="2019-11-23T17:38:44.699" v="2"/>
          <ac:picMkLst>
            <pc:docMk/>
            <pc:sldMk cId="511245949" sldId="256"/>
            <ac:picMk id="4" creationId="{835D58E5-9D4F-403D-A8B6-B5AA93DD80F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11/27/2019</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294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908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11/27/2019</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91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11/27/2019</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479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11/27/2019</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022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065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787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782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248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11/27/2019</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589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11/27/2019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704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11/27/2019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325203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DD60C94-0C9C-47B7-BE88-045235ACC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1EE1A467-B9F3-4402-940A-4681B6F1B071}"/>
              </a:ext>
            </a:extLst>
          </p:cNvPr>
          <p:cNvSpPr>
            <a:spLocks noGrp="1"/>
          </p:cNvSpPr>
          <p:nvPr>
            <p:ph type="ctrTitle"/>
          </p:nvPr>
        </p:nvSpPr>
        <p:spPr>
          <a:xfrm>
            <a:off x="446533" y="1552397"/>
            <a:ext cx="7231784" cy="3654081"/>
          </a:xfrm>
        </p:spPr>
        <p:txBody>
          <a:bodyPr anchor="ctr">
            <a:normAutofit/>
          </a:bodyPr>
          <a:lstStyle/>
          <a:p>
            <a:r>
              <a:rPr lang="en-US" sz="5400" dirty="0" smtClean="0">
                <a:solidFill>
                  <a:schemeClr val="tx2"/>
                </a:solidFill>
              </a:rPr>
              <a:t>LA LUNE A LA MYTHOLOGIE</a:t>
            </a:r>
            <a:r>
              <a:rPr lang="el-GR" sz="5400" dirty="0" smtClean="0">
                <a:solidFill>
                  <a:schemeClr val="tx2"/>
                </a:solidFill>
              </a:rPr>
              <a:t> </a:t>
            </a:r>
            <a:endParaRPr lang="el-GR" sz="5400" dirty="0">
              <a:solidFill>
                <a:schemeClr val="tx2"/>
              </a:solidFill>
            </a:endParaRPr>
          </a:p>
        </p:txBody>
      </p:sp>
      <p:sp>
        <p:nvSpPr>
          <p:cNvPr id="3" name="Υπότιτλος 2">
            <a:extLst>
              <a:ext uri="{FF2B5EF4-FFF2-40B4-BE49-F238E27FC236}">
                <a16:creationId xmlns:a16="http://schemas.microsoft.com/office/drawing/2014/main" xmlns="" id="{3A0BF2BF-B596-4770-92F1-375A19182666}"/>
              </a:ext>
            </a:extLst>
          </p:cNvPr>
          <p:cNvSpPr>
            <a:spLocks noGrp="1"/>
          </p:cNvSpPr>
          <p:nvPr>
            <p:ph type="subTitle" idx="1"/>
          </p:nvPr>
        </p:nvSpPr>
        <p:spPr>
          <a:xfrm>
            <a:off x="8129871" y="1552397"/>
            <a:ext cx="3610575" cy="3654082"/>
          </a:xfrm>
        </p:spPr>
        <p:txBody>
          <a:bodyPr anchor="ctr">
            <a:normAutofit/>
          </a:bodyPr>
          <a:lstStyle/>
          <a:p>
            <a:r>
              <a:rPr lang="en-US" sz="3200" dirty="0" smtClean="0"/>
              <a:t>ZOÉ ANDRIKOPOULOU HELENI AROUTZOUNIAN</a:t>
            </a:r>
            <a:endParaRPr lang="el-GR" sz="3200" dirty="0"/>
          </a:p>
        </p:txBody>
      </p:sp>
      <p:sp>
        <p:nvSpPr>
          <p:cNvPr id="10" name="Rectangle 9">
            <a:extLst>
              <a:ext uri="{FF2B5EF4-FFF2-40B4-BE49-F238E27FC236}">
                <a16:creationId xmlns:a16="http://schemas.microsoft.com/office/drawing/2014/main" xmlns="" id="{BFCF7016-AC99-433F-B943-24C3736E0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A03737D1-A930-4E3E-9160-3CD4AEC72A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F71CFF33-010E-4E26-A285-83B182982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1245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43B05A4-157F-403C-939A-ED1B6A0A02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C18BBEFB-892F-41C3-BE64-3801FE8EDECE}"/>
              </a:ext>
            </a:extLst>
          </p:cNvPr>
          <p:cNvSpPr>
            <a:spLocks noGrp="1"/>
          </p:cNvSpPr>
          <p:nvPr>
            <p:ph type="title"/>
          </p:nvPr>
        </p:nvSpPr>
        <p:spPr>
          <a:xfrm>
            <a:off x="285638" y="1388891"/>
            <a:ext cx="3749333" cy="716356"/>
          </a:xfrm>
        </p:spPr>
        <p:txBody>
          <a:bodyPr anchor="t">
            <a:normAutofit/>
          </a:bodyPr>
          <a:lstStyle/>
          <a:p>
            <a:r>
              <a:rPr lang="en-US" sz="4000" dirty="0" smtClean="0">
                <a:solidFill>
                  <a:schemeClr val="tx1">
                    <a:lumMod val="85000"/>
                    <a:lumOff val="15000"/>
                  </a:schemeClr>
                </a:solidFill>
              </a:rPr>
              <a:t>LA LUNE</a:t>
            </a:r>
            <a:endParaRPr lang="el-GR" sz="4000" dirty="0">
              <a:solidFill>
                <a:schemeClr val="tx1">
                  <a:lumMod val="85000"/>
                  <a:lumOff val="15000"/>
                </a:schemeClr>
              </a:solidFill>
            </a:endParaRPr>
          </a:p>
        </p:txBody>
      </p:sp>
      <p:sp>
        <p:nvSpPr>
          <p:cNvPr id="10" name="Rectangle 9">
            <a:extLst>
              <a:ext uri="{FF2B5EF4-FFF2-40B4-BE49-F238E27FC236}">
                <a16:creationId xmlns:a16="http://schemas.microsoft.com/office/drawing/2014/main" xmlns="" id="{E8CCE107-A70B-4916-9A0B-751C70B9B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9A925BC7-7CC5-4A0C-9B3D-8829EBF2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xmlns="" id="{DA761A3B-E20D-4F48-857B-17309695F343}"/>
              </a:ext>
            </a:extLst>
          </p:cNvPr>
          <p:cNvSpPr>
            <a:spLocks noGrp="1"/>
          </p:cNvSpPr>
          <p:nvPr>
            <p:ph idx="1"/>
          </p:nvPr>
        </p:nvSpPr>
        <p:spPr>
          <a:xfrm>
            <a:off x="2961583" y="966350"/>
            <a:ext cx="8649224" cy="4911669"/>
          </a:xfrm>
          <a:ln w="57150">
            <a:noFill/>
          </a:ln>
        </p:spPr>
        <p:txBody>
          <a:bodyPr anchor="t">
            <a:normAutofit/>
          </a:bodyPr>
          <a:lstStyle/>
          <a:p>
            <a:r>
              <a:rPr lang="fr-FR" sz="2000" dirty="0"/>
              <a:t>Son nom est gravé à la gravure. Dans la mythologie grecque et la religion nationale grecque, la Lune, ou Min (de la mythologie lunaire) ou </a:t>
            </a:r>
            <a:r>
              <a:rPr lang="fr-FR" sz="2000" dirty="0" err="1"/>
              <a:t>Passifai</a:t>
            </a:r>
            <a:r>
              <a:rPr lang="fr-FR" sz="2000" dirty="0"/>
              <a:t> (en Laconie), est une entité titanique. et le soleil qui l’illumine éternellement à cause de leur fraternité.</a:t>
            </a:r>
          </a:p>
          <a:p>
            <a:r>
              <a:rPr lang="fr-FR" sz="2000" dirty="0"/>
              <a:t>Il est généralement représenté sous une forme féminine avec un croissant en couronne et à cheval ou sur un char avec des chevaux ailés. Parfois, les descriptions veulent qu’elle soit conduite par un troupeau de bovins et par sa couronne en forme de croissant associée à des cornes de taureau. Elle parcourt le ciel comme son frère sur un char conduit par deux moitiés, des chevaux ou des taureaux, blancs d'un côté et noirs de l'autre, allégorie qu'un seul côté de la surface lunaire est éclairé par la lumière du soleil.</a:t>
            </a:r>
            <a:endParaRPr lang="el-GR" sz="2000" dirty="0"/>
          </a:p>
        </p:txBody>
      </p:sp>
      <p:sp>
        <p:nvSpPr>
          <p:cNvPr id="14" name="Rectangle 13">
            <a:extLst>
              <a:ext uri="{FF2B5EF4-FFF2-40B4-BE49-F238E27FC236}">
                <a16:creationId xmlns:a16="http://schemas.microsoft.com/office/drawing/2014/main" xmlns="" id="{6E67D916-28C7-4965-BA3C-287FB8579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14928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43B05A4-157F-403C-939A-ED1B6A0A02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8A18AB79-7E6A-4BB1-A78A-A7F3209E1E11}"/>
              </a:ext>
            </a:extLst>
          </p:cNvPr>
          <p:cNvSpPr>
            <a:spLocks noGrp="1"/>
          </p:cNvSpPr>
          <p:nvPr>
            <p:ph type="title"/>
          </p:nvPr>
        </p:nvSpPr>
        <p:spPr>
          <a:xfrm>
            <a:off x="581193" y="1507414"/>
            <a:ext cx="3686008" cy="1061615"/>
          </a:xfrm>
        </p:spPr>
        <p:txBody>
          <a:bodyPr anchor="t">
            <a:normAutofit fontScale="90000"/>
          </a:bodyPr>
          <a:lstStyle/>
          <a:p>
            <a:r>
              <a:rPr lang="fr-FR" sz="4000" dirty="0">
                <a:solidFill>
                  <a:schemeClr val="tx1">
                    <a:lumMod val="85000"/>
                    <a:lumOff val="15000"/>
                  </a:schemeClr>
                </a:solidFill>
              </a:rPr>
              <a:t>des </a:t>
            </a:r>
            <a:r>
              <a:rPr lang="fr-FR" sz="4000" dirty="0" smtClean="0">
                <a:solidFill>
                  <a:schemeClr val="tx1">
                    <a:lumMod val="85000"/>
                    <a:lumOff val="15000"/>
                  </a:schemeClr>
                </a:solidFill>
              </a:rPr>
              <a:t>symboles</a:t>
            </a:r>
            <a:endParaRPr lang="el-GR" sz="4000" dirty="0">
              <a:solidFill>
                <a:schemeClr val="tx1">
                  <a:lumMod val="85000"/>
                  <a:lumOff val="15000"/>
                </a:schemeClr>
              </a:solidFill>
            </a:endParaRPr>
          </a:p>
        </p:txBody>
      </p:sp>
      <p:sp>
        <p:nvSpPr>
          <p:cNvPr id="10" name="Rectangle 9">
            <a:extLst>
              <a:ext uri="{FF2B5EF4-FFF2-40B4-BE49-F238E27FC236}">
                <a16:creationId xmlns:a16="http://schemas.microsoft.com/office/drawing/2014/main" xmlns="" id="{E8CCE107-A70B-4916-9A0B-751C70B9B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9A925BC7-7CC5-4A0C-9B3D-8829EBF2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xmlns="" id="{766B160D-BE9C-401B-807B-4BC18D9D6881}"/>
              </a:ext>
            </a:extLst>
          </p:cNvPr>
          <p:cNvSpPr>
            <a:spLocks noGrp="1"/>
          </p:cNvSpPr>
          <p:nvPr>
            <p:ph idx="1"/>
          </p:nvPr>
        </p:nvSpPr>
        <p:spPr>
          <a:xfrm>
            <a:off x="6184088" y="1132114"/>
            <a:ext cx="5906311" cy="4745905"/>
          </a:xfrm>
          <a:ln w="57150">
            <a:noFill/>
          </a:ln>
        </p:spPr>
        <p:txBody>
          <a:bodyPr anchor="t">
            <a:normAutofit lnSpcReduction="10000"/>
          </a:bodyPr>
          <a:lstStyle/>
          <a:p>
            <a:r>
              <a:rPr lang="fr-FR" sz="2000" dirty="0"/>
              <a:t>Au niveau théologique et symbolique, la déesse de la lune est le principe féminin de la création de l'univers, ainsi que la porte de la nature occulte de l'homme et de l'univers, c'est-à-dire qui reste intacte dans la vision ordinaire de la nature. En ce sens, on pense hanter immédiatement l’imaginaire et le subconscient. La pleine lune infinie, en revanche, symbolise les points temporels infinis du point culminant des actions de la maxime universelle. Dans son culte athénien, on lui a offert des saucisses d'eau douce et du petit pain en forme de croissant (placentas célestes). Sa couleur sacrée est l'argent et le blanc et son métal sacré est l'argent.</a:t>
            </a:r>
            <a:endParaRPr lang="el-GR" sz="2000" dirty="0"/>
          </a:p>
        </p:txBody>
      </p:sp>
      <p:sp>
        <p:nvSpPr>
          <p:cNvPr id="14" name="Rectangle 13">
            <a:extLst>
              <a:ext uri="{FF2B5EF4-FFF2-40B4-BE49-F238E27FC236}">
                <a16:creationId xmlns:a16="http://schemas.microsoft.com/office/drawing/2014/main" xmlns="" id="{6E67D916-28C7-4965-BA3C-287FB8579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579948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A43B05A4-157F-403C-939A-ED1B6A0A02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xmlns="" id="{C036F7F2-735F-4A86-ABF0-D2D05E511285}"/>
              </a:ext>
            </a:extLst>
          </p:cNvPr>
          <p:cNvPicPr>
            <a:picLocks noChangeAspect="1"/>
          </p:cNvPicPr>
          <p:nvPr/>
        </p:nvPicPr>
        <p:blipFill>
          <a:blip r:embed="rId2"/>
          <a:stretch>
            <a:fillRect/>
          </a:stretch>
        </p:blipFill>
        <p:spPr>
          <a:xfrm>
            <a:off x="2453815" y="966350"/>
            <a:ext cx="3612822" cy="4397125"/>
          </a:xfrm>
          <a:prstGeom prst="rect">
            <a:avLst/>
          </a:prstGeom>
        </p:spPr>
      </p:pic>
      <p:pic>
        <p:nvPicPr>
          <p:cNvPr id="7" name="Εικόνα 6">
            <a:extLst>
              <a:ext uri="{FF2B5EF4-FFF2-40B4-BE49-F238E27FC236}">
                <a16:creationId xmlns:a16="http://schemas.microsoft.com/office/drawing/2014/main" xmlns="" id="{608DD4B6-E497-4551-8EB7-DA66CF966BB4}"/>
              </a:ext>
            </a:extLst>
          </p:cNvPr>
          <p:cNvPicPr>
            <a:picLocks noChangeAspect="1"/>
          </p:cNvPicPr>
          <p:nvPr/>
        </p:nvPicPr>
        <p:blipFill>
          <a:blip r:embed="rId3"/>
          <a:stretch>
            <a:fillRect/>
          </a:stretch>
        </p:blipFill>
        <p:spPr>
          <a:xfrm>
            <a:off x="499849" y="3164912"/>
            <a:ext cx="1964202" cy="2281550"/>
          </a:xfrm>
          <a:prstGeom prst="rect">
            <a:avLst/>
          </a:prstGeom>
        </p:spPr>
      </p:pic>
      <p:sp>
        <p:nvSpPr>
          <p:cNvPr id="2" name="Τίτλος 1">
            <a:extLst>
              <a:ext uri="{FF2B5EF4-FFF2-40B4-BE49-F238E27FC236}">
                <a16:creationId xmlns:a16="http://schemas.microsoft.com/office/drawing/2014/main" xmlns="" id="{C3DEB9BA-4A08-4027-B035-EF95318ED2B1}"/>
              </a:ext>
            </a:extLst>
          </p:cNvPr>
          <p:cNvSpPr>
            <a:spLocks noGrp="1"/>
          </p:cNvSpPr>
          <p:nvPr>
            <p:ph type="title"/>
          </p:nvPr>
        </p:nvSpPr>
        <p:spPr>
          <a:xfrm>
            <a:off x="499849" y="769366"/>
            <a:ext cx="5120255" cy="3903332"/>
          </a:xfrm>
        </p:spPr>
        <p:txBody>
          <a:bodyPr anchor="t">
            <a:normAutofit/>
          </a:bodyPr>
          <a:lstStyle/>
          <a:p>
            <a:endParaRPr lang="el-GR" sz="4000" dirty="0">
              <a:solidFill>
                <a:schemeClr val="tx1">
                  <a:lumMod val="85000"/>
                  <a:lumOff val="15000"/>
                </a:schemeClr>
              </a:solidFill>
            </a:endParaRPr>
          </a:p>
        </p:txBody>
      </p:sp>
      <p:sp>
        <p:nvSpPr>
          <p:cNvPr id="16" name="Rectangle 9">
            <a:extLst>
              <a:ext uri="{FF2B5EF4-FFF2-40B4-BE49-F238E27FC236}">
                <a16:creationId xmlns:a16="http://schemas.microsoft.com/office/drawing/2014/main" xmlns="" id="{E8CCE107-A70B-4916-9A0B-751C70B9B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1">
            <a:extLst>
              <a:ext uri="{FF2B5EF4-FFF2-40B4-BE49-F238E27FC236}">
                <a16:creationId xmlns:a16="http://schemas.microsoft.com/office/drawing/2014/main" xmlns="" id="{9A925BC7-7CC5-4A0C-9B3D-8829EBF2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Θέση περιεχομένου 3">
            <a:extLst>
              <a:ext uri="{FF2B5EF4-FFF2-40B4-BE49-F238E27FC236}">
                <a16:creationId xmlns:a16="http://schemas.microsoft.com/office/drawing/2014/main" xmlns="" id="{EBEB6A83-466C-4A90-B625-1515CAA8762C}"/>
              </a:ext>
            </a:extLst>
          </p:cNvPr>
          <p:cNvPicPr>
            <a:picLocks noGrp="1" noChangeAspect="1"/>
          </p:cNvPicPr>
          <p:nvPr>
            <p:ph idx="1"/>
          </p:nvPr>
        </p:nvPicPr>
        <p:blipFill>
          <a:blip r:embed="rId4"/>
          <a:stretch>
            <a:fillRect/>
          </a:stretch>
        </p:blipFill>
        <p:spPr>
          <a:xfrm>
            <a:off x="6119953" y="966351"/>
            <a:ext cx="5244064" cy="4397124"/>
          </a:xfrm>
          <a:prstGeom prst="rect">
            <a:avLst/>
          </a:prstGeom>
        </p:spPr>
      </p:pic>
      <p:sp>
        <p:nvSpPr>
          <p:cNvPr id="14" name="Rectangle 13">
            <a:extLst>
              <a:ext uri="{FF2B5EF4-FFF2-40B4-BE49-F238E27FC236}">
                <a16:creationId xmlns:a16="http://schemas.microsoft.com/office/drawing/2014/main" xmlns="" id="{6E67D916-28C7-4965-BA3C-287FB8579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pic>
        <p:nvPicPr>
          <p:cNvPr id="6" name="Εικόνα 5">
            <a:extLst>
              <a:ext uri="{FF2B5EF4-FFF2-40B4-BE49-F238E27FC236}">
                <a16:creationId xmlns:a16="http://schemas.microsoft.com/office/drawing/2014/main" xmlns="" id="{6BCAD462-3B59-4FDF-AF52-D1CCD1C09483}"/>
              </a:ext>
            </a:extLst>
          </p:cNvPr>
          <p:cNvPicPr>
            <a:picLocks noChangeAspect="1"/>
          </p:cNvPicPr>
          <p:nvPr/>
        </p:nvPicPr>
        <p:blipFill>
          <a:blip r:embed="rId5"/>
          <a:stretch>
            <a:fillRect/>
          </a:stretch>
        </p:blipFill>
        <p:spPr>
          <a:xfrm>
            <a:off x="489613" y="966351"/>
            <a:ext cx="1964202" cy="2096163"/>
          </a:xfrm>
          <a:prstGeom prst="rect">
            <a:avLst/>
          </a:prstGeom>
        </p:spPr>
      </p:pic>
    </p:spTree>
    <p:extLst>
      <p:ext uri="{BB962C8B-B14F-4D97-AF65-F5344CB8AC3E}">
        <p14:creationId xmlns:p14="http://schemas.microsoft.com/office/powerpoint/2010/main" val="927905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43B05A4-157F-403C-939A-ED1B6A0A02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6D7A3B4-F5C6-4CD6-BEEE-EA83A6971932}"/>
              </a:ext>
            </a:extLst>
          </p:cNvPr>
          <p:cNvSpPr>
            <a:spLocks noGrp="1"/>
          </p:cNvSpPr>
          <p:nvPr>
            <p:ph type="title"/>
          </p:nvPr>
        </p:nvSpPr>
        <p:spPr>
          <a:xfrm>
            <a:off x="581192" y="1507414"/>
            <a:ext cx="5120255" cy="3903332"/>
          </a:xfrm>
        </p:spPr>
        <p:txBody>
          <a:bodyPr anchor="t">
            <a:normAutofit/>
          </a:bodyPr>
          <a:lstStyle/>
          <a:p>
            <a:r>
              <a:rPr lang="fr-FR" sz="4000" dirty="0">
                <a:solidFill>
                  <a:schemeClr val="tx1">
                    <a:lumMod val="85000"/>
                    <a:lumOff val="15000"/>
                  </a:schemeClr>
                </a:solidFill>
              </a:rPr>
              <a:t>Lune </a:t>
            </a:r>
            <a:r>
              <a:rPr lang="fr-FR" sz="4000" dirty="0" smtClean="0">
                <a:solidFill>
                  <a:schemeClr val="tx1">
                    <a:lumMod val="85000"/>
                    <a:lumOff val="15000"/>
                  </a:schemeClr>
                </a:solidFill>
              </a:rPr>
              <a:t>sainte</a:t>
            </a:r>
            <a:endParaRPr lang="el-GR" sz="4000" dirty="0">
              <a:solidFill>
                <a:schemeClr val="tx1">
                  <a:lumMod val="85000"/>
                  <a:lumOff val="15000"/>
                </a:schemeClr>
              </a:solidFill>
            </a:endParaRPr>
          </a:p>
        </p:txBody>
      </p:sp>
      <p:sp>
        <p:nvSpPr>
          <p:cNvPr id="10" name="Rectangle 9">
            <a:extLst>
              <a:ext uri="{FF2B5EF4-FFF2-40B4-BE49-F238E27FC236}">
                <a16:creationId xmlns:a16="http://schemas.microsoft.com/office/drawing/2014/main" xmlns="" id="{E8CCE107-A70B-4916-9A0B-751C70B9B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9A925BC7-7CC5-4A0C-9B3D-8829EBF2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xmlns="" id="{A8C9F22F-C7DA-49A6-A70A-BE7A8B4B54CA}"/>
              </a:ext>
            </a:extLst>
          </p:cNvPr>
          <p:cNvSpPr>
            <a:spLocks noGrp="1"/>
          </p:cNvSpPr>
          <p:nvPr>
            <p:ph idx="1"/>
          </p:nvPr>
        </p:nvSpPr>
        <p:spPr>
          <a:xfrm>
            <a:off x="6441743" y="1507415"/>
            <a:ext cx="5169064" cy="3903331"/>
          </a:xfrm>
          <a:ln w="57150">
            <a:noFill/>
          </a:ln>
        </p:spPr>
        <p:txBody>
          <a:bodyPr anchor="t">
            <a:normAutofit/>
          </a:bodyPr>
          <a:lstStyle/>
          <a:p>
            <a:r>
              <a:rPr lang="fr-FR" sz="2000" dirty="0"/>
              <a:t>La Lune était vénérée dans presque toute la Grèce. Cependant, ses sanctuaires les plus importants étaient dans l'ancienne Sparte sous l'oracle des </a:t>
            </a:r>
            <a:r>
              <a:rPr lang="fr-FR" sz="2000" dirty="0" err="1"/>
              <a:t>Spartans</a:t>
            </a:r>
            <a:r>
              <a:rPr lang="fr-FR" sz="2000" dirty="0"/>
              <a:t> dans la Tamise de la Laconie. Également à Rome, il y avait un grand sanctuaire sur la colline d'</a:t>
            </a:r>
            <a:r>
              <a:rPr lang="fr-FR" sz="2000" dirty="0" err="1"/>
              <a:t>Aventius</a:t>
            </a:r>
            <a:r>
              <a:rPr lang="fr-FR" sz="2000" dirty="0"/>
              <a:t> où il brûlait toute la nuit avec une "lampe non ouverte".</a:t>
            </a:r>
            <a:endParaRPr lang="el-GR" sz="2000" dirty="0"/>
          </a:p>
        </p:txBody>
      </p:sp>
      <p:sp>
        <p:nvSpPr>
          <p:cNvPr id="14" name="Rectangle 13">
            <a:extLst>
              <a:ext uri="{FF2B5EF4-FFF2-40B4-BE49-F238E27FC236}">
                <a16:creationId xmlns:a16="http://schemas.microsoft.com/office/drawing/2014/main" xmlns="" id="{6E67D916-28C7-4965-BA3C-287FB8579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42165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DCF4EB5C-ED25-4675-8255-2F5B12CFF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xmlns="" id="{9514EC6E-A557-42A2-BCDC-3ABFFC5E5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xmlns="" id="{905482C9-EB42-4BFE-95BF-7FD661F07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xmlns="" id="{7539E646-A625-4A26-86ED-BD90EDD329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xmlns=""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A5491C7C-A344-44C0-A3D2-9DBD9A35230A}"/>
              </a:ext>
            </a:extLst>
          </p:cNvPr>
          <p:cNvSpPr>
            <a:spLocks noGrp="1"/>
          </p:cNvSpPr>
          <p:nvPr>
            <p:ph type="title"/>
          </p:nvPr>
        </p:nvSpPr>
        <p:spPr>
          <a:xfrm>
            <a:off x="1555733" y="1577340"/>
            <a:ext cx="4955798" cy="3703320"/>
          </a:xfrm>
        </p:spPr>
        <p:txBody>
          <a:bodyPr vert="horz" lIns="91440" tIns="45720" rIns="91440" bIns="45720" rtlCol="0" anchor="ctr">
            <a:normAutofit/>
          </a:bodyPr>
          <a:lstStyle/>
          <a:p>
            <a:pPr algn="r"/>
            <a:r>
              <a:rPr lang="en-US" sz="7200" dirty="0" smtClean="0">
                <a:solidFill>
                  <a:srgbClr val="FFFFFF">
                    <a:alpha val="90000"/>
                  </a:srgbClr>
                </a:solidFill>
              </a:rPr>
              <a:t>sources</a:t>
            </a:r>
            <a:endParaRPr lang="en-US" sz="7200" dirty="0">
              <a:solidFill>
                <a:srgbClr val="FFFFFF">
                  <a:alpha val="90000"/>
                </a:srgbClr>
              </a:solidFill>
            </a:endParaRPr>
          </a:p>
        </p:txBody>
      </p:sp>
      <p:sp>
        <p:nvSpPr>
          <p:cNvPr id="3" name="Θέση περιεχομένου 2">
            <a:extLst>
              <a:ext uri="{FF2B5EF4-FFF2-40B4-BE49-F238E27FC236}">
                <a16:creationId xmlns:a16="http://schemas.microsoft.com/office/drawing/2014/main" xmlns="" id="{DF4E5AC1-60A2-45B0-9805-47D5606026F7}"/>
              </a:ext>
            </a:extLst>
          </p:cNvPr>
          <p:cNvSpPr>
            <a:spLocks noGrp="1"/>
          </p:cNvSpPr>
          <p:nvPr>
            <p:ph idx="1"/>
          </p:nvPr>
        </p:nvSpPr>
        <p:spPr>
          <a:xfrm>
            <a:off x="7534655" y="1577340"/>
            <a:ext cx="2895067" cy="3703320"/>
          </a:xfrm>
          <a:ln w="57150">
            <a:noFill/>
          </a:ln>
        </p:spPr>
        <p:txBody>
          <a:bodyPr vert="horz" lIns="91440" tIns="45720" rIns="91440" bIns="45720" rtlCol="0" anchor="ctr">
            <a:normAutofit/>
          </a:bodyPr>
          <a:lstStyle/>
          <a:p>
            <a:pPr marL="0" indent="0">
              <a:buNone/>
            </a:pPr>
            <a:r>
              <a:rPr lang="en-US" sz="2800" cap="all" dirty="0">
                <a:solidFill>
                  <a:schemeClr val="accent1"/>
                </a:solidFill>
              </a:rPr>
              <a:t>https://el.wikipedia.org/wiki/Σελήνη_(μυθολογία)</a:t>
            </a:r>
          </a:p>
        </p:txBody>
      </p:sp>
      <p:sp>
        <p:nvSpPr>
          <p:cNvPr id="29" name="Rectangle 28">
            <a:extLst>
              <a:ext uri="{FF2B5EF4-FFF2-40B4-BE49-F238E27FC236}">
                <a16:creationId xmlns:a16="http://schemas.microsoft.com/office/drawing/2014/main" xmlns=""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5171433"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01524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ividendVTI">
  <a:themeElements>
    <a:clrScheme name="AnalogousFromRegularSeedLeftStep">
      <a:dk1>
        <a:srgbClr val="000000"/>
      </a:dk1>
      <a:lt1>
        <a:srgbClr val="FFFFFF"/>
      </a:lt1>
      <a:dk2>
        <a:srgbClr val="243441"/>
      </a:dk2>
      <a:lt2>
        <a:srgbClr val="E2E7E8"/>
      </a:lt2>
      <a:accent1>
        <a:srgbClr val="C35F4D"/>
      </a:accent1>
      <a:accent2>
        <a:srgbClr val="B13B5A"/>
      </a:accent2>
      <a:accent3>
        <a:srgbClr val="C34D9D"/>
      </a:accent3>
      <a:accent4>
        <a:srgbClr val="A63BB1"/>
      </a:accent4>
      <a:accent5>
        <a:srgbClr val="864DC3"/>
      </a:accent5>
      <a:accent6>
        <a:srgbClr val="5952BB"/>
      </a:accent6>
      <a:hlink>
        <a:srgbClr val="348E9E"/>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18</TotalTime>
  <Words>354</Words>
  <Application>Microsoft Office PowerPoint</Application>
  <PresentationFormat>Προσαρμογή</PresentationFormat>
  <Paragraphs>11</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DividendVTI</vt:lpstr>
      <vt:lpstr>LA LUNE A LA MYTHOLOGIE </vt:lpstr>
      <vt:lpstr>LA LUNE</vt:lpstr>
      <vt:lpstr>des symboles</vt:lpstr>
      <vt:lpstr>Παρουσίαση του PowerPoint</vt:lpstr>
      <vt:lpstr>Lune sainte</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σεληνη στη μυθολογια</dc:title>
  <dc:creator>zoi andrikopoulou</dc:creator>
  <cp:lastModifiedBy>Εύη</cp:lastModifiedBy>
  <cp:revision>3</cp:revision>
  <dcterms:created xsi:type="dcterms:W3CDTF">2019-11-23T17:39:25Z</dcterms:created>
  <dcterms:modified xsi:type="dcterms:W3CDTF">2019-11-27T21:33:24Z</dcterms:modified>
</cp:coreProperties>
</file>