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60"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57949A3-4DC6-4EBB-B5E9-4C2E5B6D4492}" type="datetimeFigureOut">
              <a:rPr lang="el-GR" smtClean="0"/>
              <a:t>12/1/2020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10360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7949A3-4DC6-4EBB-B5E9-4C2E5B6D4492}" type="datetimeFigureOut">
              <a:rPr lang="el-GR" smtClean="0"/>
              <a:t>12/1/2020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13386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7949A3-4DC6-4EBB-B5E9-4C2E5B6D4492}" type="datetimeFigureOut">
              <a:rPr lang="el-GR" smtClean="0"/>
              <a:t>12/1/2020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367021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7949A3-4DC6-4EBB-B5E9-4C2E5B6D4492}" type="datetimeFigureOut">
              <a:rPr lang="el-GR" smtClean="0"/>
              <a:t>12/1/2020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426312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57949A3-4DC6-4EBB-B5E9-4C2E5B6D4492}" type="datetimeFigureOut">
              <a:rPr lang="el-GR" smtClean="0"/>
              <a:t>12/1/2020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205421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7949A3-4DC6-4EBB-B5E9-4C2E5B6D4492}" type="datetimeFigureOut">
              <a:rPr lang="el-GR" smtClean="0"/>
              <a:t>12/1/2020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7947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57949A3-4DC6-4EBB-B5E9-4C2E5B6D4492}" type="datetimeFigureOut">
              <a:rPr lang="el-GR" smtClean="0"/>
              <a:t>12/1/2020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291020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57949A3-4DC6-4EBB-B5E9-4C2E5B6D4492}" type="datetimeFigureOut">
              <a:rPr lang="el-GR" smtClean="0"/>
              <a:t>12/1/2020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85557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57949A3-4DC6-4EBB-B5E9-4C2E5B6D4492}" type="datetimeFigureOut">
              <a:rPr lang="el-GR" smtClean="0"/>
              <a:t>12/1/2020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331382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57949A3-4DC6-4EBB-B5E9-4C2E5B6D4492}" type="datetimeFigureOut">
              <a:rPr lang="el-GR" smtClean="0"/>
              <a:t>12/1/2020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329131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57949A3-4DC6-4EBB-B5E9-4C2E5B6D4492}" type="datetimeFigureOut">
              <a:rPr lang="el-GR" smtClean="0"/>
              <a:t>12/1/2020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F20F961-4DFE-4D9B-8B0F-AA5AF896E31E}" type="slidenum">
              <a:rPr lang="el-GR" smtClean="0"/>
              <a:t>‹#›</a:t>
            </a:fld>
            <a:endParaRPr lang="el-GR"/>
          </a:p>
        </p:txBody>
      </p:sp>
    </p:spTree>
    <p:extLst>
      <p:ext uri="{BB962C8B-B14F-4D97-AF65-F5344CB8AC3E}">
        <p14:creationId xmlns:p14="http://schemas.microsoft.com/office/powerpoint/2010/main" val="407678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949A3-4DC6-4EBB-B5E9-4C2E5B6D4492}" type="datetimeFigureOut">
              <a:rPr lang="el-GR" smtClean="0"/>
              <a:t>12/1/2020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0F961-4DFE-4D9B-8B0F-AA5AF896E31E}" type="slidenum">
              <a:rPr lang="el-GR" smtClean="0"/>
              <a:t>‹#›</a:t>
            </a:fld>
            <a:endParaRPr lang="el-GR"/>
          </a:p>
        </p:txBody>
      </p:sp>
    </p:spTree>
    <p:extLst>
      <p:ext uri="{BB962C8B-B14F-4D97-AF65-F5344CB8AC3E}">
        <p14:creationId xmlns:p14="http://schemas.microsoft.com/office/powerpoint/2010/main" val="125509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60648"/>
            <a:ext cx="3347864" cy="3339803"/>
          </a:xfrm>
          <a:solidFill>
            <a:schemeClr val="accent6">
              <a:lumMod val="75000"/>
            </a:schemeClr>
          </a:solidFill>
        </p:spPr>
        <p:txBody>
          <a:bodyPr>
            <a:normAutofit fontScale="90000"/>
          </a:bodyPr>
          <a:lstStyle/>
          <a:p>
            <a:r>
              <a:rPr lang="fr-FR" sz="3100" dirty="0" smtClean="0"/>
              <a:t>                                                    La </a:t>
            </a:r>
            <a:r>
              <a:rPr lang="fr-FR" sz="3100" dirty="0"/>
              <a:t>lune parcourt les vagues avec son char, entraîné par deux chevaux ailés (intérieur à ventre rouge, 490 av. J.-C., </a:t>
            </a:r>
            <a:r>
              <a:rPr lang="fr-FR" sz="3100" dirty="0" err="1"/>
              <a:t>Staatliche</a:t>
            </a:r>
            <a:r>
              <a:rPr lang="fr-FR" sz="3100" dirty="0"/>
              <a:t> </a:t>
            </a:r>
            <a:r>
              <a:rPr lang="fr-FR" sz="3100" dirty="0" err="1"/>
              <a:t>Museen</a:t>
            </a:r>
            <a:r>
              <a:rPr lang="fr-FR" sz="3100" dirty="0"/>
              <a:t>, Berlin).</a:t>
            </a:r>
            <a:r>
              <a:rPr lang="el-GR" dirty="0"/>
              <a:t/>
            </a:r>
            <a:br>
              <a:rPr lang="el-GR" dirty="0"/>
            </a:br>
            <a:endParaRPr lang="el-GR" dirty="0"/>
          </a:p>
        </p:txBody>
      </p:sp>
      <p:sp>
        <p:nvSpPr>
          <p:cNvPr id="3" name="Υπότιτλος 2"/>
          <p:cNvSpPr>
            <a:spLocks noGrp="1"/>
          </p:cNvSpPr>
          <p:nvPr>
            <p:ph type="subTitle" idx="1"/>
          </p:nvPr>
        </p:nvSpPr>
        <p:spPr>
          <a:xfrm>
            <a:off x="0" y="3717032"/>
            <a:ext cx="9144000" cy="3140968"/>
          </a:xfrm>
          <a:solidFill>
            <a:schemeClr val="accent6">
              <a:lumMod val="75000"/>
            </a:schemeClr>
          </a:solidFill>
        </p:spPr>
        <p:txBody>
          <a:bodyPr>
            <a:normAutofit/>
          </a:bodyPr>
          <a:lstStyle/>
          <a:p>
            <a:endParaRPr lang="el-GR" dirty="0"/>
          </a:p>
        </p:txBody>
      </p:sp>
      <p:pic>
        <p:nvPicPr>
          <p:cNvPr id="1026" name="Picture 2" descr="C:\Users\Εύη\Desktop\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60648"/>
            <a:ext cx="5364088"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11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395536" y="620688"/>
            <a:ext cx="8291264" cy="5505475"/>
          </a:xfrm>
          <a:solidFill>
            <a:schemeClr val="accent6">
              <a:lumMod val="40000"/>
              <a:lumOff val="60000"/>
            </a:schemeClr>
          </a:solidFill>
        </p:spPr>
        <p:txBody>
          <a:bodyPr/>
          <a:lstStyle/>
          <a:p>
            <a:pPr marL="0" indent="0">
              <a:buNone/>
            </a:pPr>
            <a:r>
              <a:rPr lang="fr-FR" dirty="0" smtClean="0"/>
              <a:t>Depuis très longtemps, il y avait une attirance particulière dans l'imagination humaine pour la possibilité d'autres habitants de l'Univers, et même d'intellectuels comme nous. Habituellement, leur littérature est considérée comme plus avancée que les humains, avec des dispositions pacifiques ou conquérantes, ou comme des organismes monstrueux qui constituent une menace pour l'humanité.</a:t>
            </a:r>
            <a:endParaRPr lang="el-GR" dirty="0"/>
          </a:p>
        </p:txBody>
      </p:sp>
    </p:spTree>
    <p:extLst>
      <p:ext uri="{BB962C8B-B14F-4D97-AF65-F5344CB8AC3E}">
        <p14:creationId xmlns:p14="http://schemas.microsoft.com/office/powerpoint/2010/main" val="196412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92696"/>
            <a:ext cx="8712968" cy="782960"/>
          </a:xfrm>
          <a:solidFill>
            <a:schemeClr val="accent6">
              <a:lumMod val="75000"/>
            </a:schemeClr>
          </a:solidFill>
        </p:spPr>
        <p:txBody>
          <a:bodyPr>
            <a:normAutofit fontScale="90000"/>
          </a:bodyPr>
          <a:lstStyle/>
          <a:p>
            <a:r>
              <a:rPr lang="fr-FR" b="1" dirty="0" smtClean="0"/>
              <a:t>Les </a:t>
            </a:r>
            <a:r>
              <a:rPr lang="fr-FR" b="1" dirty="0" err="1" smtClean="0"/>
              <a:t>sélinites</a:t>
            </a:r>
            <a:r>
              <a:rPr lang="fr-FR" b="1" dirty="0" smtClean="0"/>
              <a:t/>
            </a:r>
            <a:br>
              <a:rPr lang="fr-FR" b="1" dirty="0" smtClean="0"/>
            </a:br>
            <a:r>
              <a:rPr lang="fr-FR" b="1" dirty="0" smtClean="0"/>
              <a:t/>
            </a:r>
            <a:br>
              <a:rPr lang="fr-FR" b="1" dirty="0" smtClean="0"/>
            </a:br>
            <a:endParaRPr lang="el-GR" b="1" dirty="0"/>
          </a:p>
        </p:txBody>
      </p:sp>
      <p:sp>
        <p:nvSpPr>
          <p:cNvPr id="3" name="Θέση περιεχομένου 2"/>
          <p:cNvSpPr>
            <a:spLocks noGrp="1"/>
          </p:cNvSpPr>
          <p:nvPr>
            <p:ph idx="1"/>
          </p:nvPr>
        </p:nvSpPr>
        <p:spPr>
          <a:solidFill>
            <a:schemeClr val="accent6">
              <a:lumMod val="40000"/>
              <a:lumOff val="60000"/>
            </a:schemeClr>
          </a:solidFill>
        </p:spPr>
        <p:txBody>
          <a:bodyPr>
            <a:normAutofit/>
          </a:bodyPr>
          <a:lstStyle/>
          <a:p>
            <a:pPr marL="0" indent="0">
              <a:buNone/>
            </a:pPr>
            <a:r>
              <a:rPr lang="fr-FR" b="1" dirty="0" err="1" smtClean="0"/>
              <a:t>Lucianos</a:t>
            </a:r>
            <a:r>
              <a:rPr lang="fr-FR" dirty="0" smtClean="0"/>
              <a:t> (né vers 120 après JC), est un historien. Dans son ouvrage ‘’Histoires vraies’’, décrit un voyage fantastique vers la Lune. Dans l'extrait que vous lirez, il décrit de manière captivante et agréable les fantastiques habitants de la Lune, les </a:t>
            </a:r>
            <a:r>
              <a:rPr lang="fr-FR" b="1" dirty="0" err="1" smtClean="0"/>
              <a:t>Sélinites</a:t>
            </a:r>
            <a:r>
              <a:rPr lang="fr-FR" dirty="0" smtClean="0"/>
              <a:t> ( du mot grec ‘’</a:t>
            </a:r>
            <a:r>
              <a:rPr lang="fr-FR" dirty="0" err="1" smtClean="0"/>
              <a:t>selini</a:t>
            </a:r>
            <a:r>
              <a:rPr lang="fr-FR" dirty="0" smtClean="0"/>
              <a:t>=lune) qu'il a rencontrés, après que le navire qu'il était censé voyager a été transporté par un ouragan et "atterri" pendant sept jours ...</a:t>
            </a:r>
            <a:endParaRPr lang="el-GR" dirty="0"/>
          </a:p>
        </p:txBody>
      </p:sp>
    </p:spTree>
    <p:extLst>
      <p:ext uri="{BB962C8B-B14F-4D97-AF65-F5344CB8AC3E}">
        <p14:creationId xmlns:p14="http://schemas.microsoft.com/office/powerpoint/2010/main" val="2501231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6">
              <a:lumMod val="40000"/>
              <a:lumOff val="60000"/>
            </a:schemeClr>
          </a:solidFill>
        </p:spPr>
        <p:txBody>
          <a:bodyPr/>
          <a:lstStyle/>
          <a:p>
            <a:r>
              <a:rPr lang="en-US" dirty="0" err="1" smtClean="0"/>
              <a:t>Texte</a:t>
            </a:r>
            <a:r>
              <a:rPr lang="en-US" dirty="0" smtClean="0"/>
              <a:t> </a:t>
            </a:r>
            <a:r>
              <a:rPr lang="en-US" dirty="0" err="1" smtClean="0"/>
              <a:t>authentique</a:t>
            </a:r>
            <a:r>
              <a:rPr lang="en-US" dirty="0" smtClean="0"/>
              <a:t> –</a:t>
            </a:r>
            <a:r>
              <a:rPr lang="en-US" dirty="0" err="1" smtClean="0"/>
              <a:t>grec</a:t>
            </a:r>
            <a:r>
              <a:rPr lang="en-US" dirty="0" smtClean="0"/>
              <a:t> </a:t>
            </a:r>
            <a:r>
              <a:rPr lang="en-US" dirty="0" err="1" smtClean="0"/>
              <a:t>ancien</a:t>
            </a:r>
            <a:endParaRPr lang="el-GR" dirty="0"/>
          </a:p>
        </p:txBody>
      </p:sp>
      <p:sp>
        <p:nvSpPr>
          <p:cNvPr id="3" name="Θέση περιεχομένου 2"/>
          <p:cNvSpPr>
            <a:spLocks noGrp="1"/>
          </p:cNvSpPr>
          <p:nvPr>
            <p:ph idx="1"/>
          </p:nvPr>
        </p:nvSpPr>
        <p:spPr>
          <a:xfrm>
            <a:off x="0" y="1600200"/>
            <a:ext cx="9144000" cy="5257800"/>
          </a:xfrm>
          <a:solidFill>
            <a:schemeClr val="accent6">
              <a:lumMod val="40000"/>
              <a:lumOff val="60000"/>
            </a:schemeClr>
          </a:solidFill>
        </p:spPr>
        <p:txBody>
          <a:bodyPr>
            <a:normAutofit fontScale="77500" lnSpcReduction="20000"/>
          </a:bodyPr>
          <a:lstStyle/>
          <a:p>
            <a:r>
              <a:rPr lang="el-GR" dirty="0" smtClean="0"/>
              <a:t>Καλός </a:t>
            </a:r>
            <a:r>
              <a:rPr lang="el-GR" dirty="0" err="1" smtClean="0"/>
              <a:t>δέ</a:t>
            </a:r>
            <a:r>
              <a:rPr lang="el-GR" dirty="0" smtClean="0"/>
              <a:t> παρά </a:t>
            </a:r>
            <a:r>
              <a:rPr lang="el-GR" dirty="0" err="1" smtClean="0"/>
              <a:t>Σεληνίταις</a:t>
            </a:r>
            <a:r>
              <a:rPr lang="el-GR" dirty="0" smtClean="0"/>
              <a:t> νομίζεται, </a:t>
            </a:r>
            <a:r>
              <a:rPr lang="el-GR" dirty="0" err="1" smtClean="0"/>
              <a:t>ἤν</a:t>
            </a:r>
            <a:r>
              <a:rPr lang="el-GR" dirty="0" smtClean="0"/>
              <a:t> πού τις φαλακρός ᾖ. Και </a:t>
            </a:r>
            <a:r>
              <a:rPr lang="el-GR" dirty="0" err="1" smtClean="0"/>
              <a:t>μήν</a:t>
            </a:r>
            <a:r>
              <a:rPr lang="el-GR" dirty="0" smtClean="0"/>
              <a:t> και </a:t>
            </a:r>
            <a:r>
              <a:rPr lang="el-GR" dirty="0" err="1" smtClean="0"/>
              <a:t>γένεια</a:t>
            </a:r>
            <a:r>
              <a:rPr lang="el-GR" dirty="0" smtClean="0"/>
              <a:t> </a:t>
            </a:r>
            <a:r>
              <a:rPr lang="el-GR" dirty="0" err="1" smtClean="0"/>
              <a:t>φύουσιν</a:t>
            </a:r>
            <a:r>
              <a:rPr lang="el-GR" dirty="0" smtClean="0"/>
              <a:t> μικρόν </a:t>
            </a:r>
            <a:r>
              <a:rPr lang="el-GR" dirty="0" err="1" smtClean="0"/>
              <a:t>ὑπέρ</a:t>
            </a:r>
            <a:r>
              <a:rPr lang="el-GR" dirty="0" smtClean="0"/>
              <a:t> </a:t>
            </a:r>
            <a:r>
              <a:rPr lang="el-GR" dirty="0" err="1" smtClean="0"/>
              <a:t>τά</a:t>
            </a:r>
            <a:r>
              <a:rPr lang="el-GR" dirty="0" smtClean="0"/>
              <a:t> γόνατα. </a:t>
            </a:r>
            <a:r>
              <a:rPr lang="el-GR" dirty="0" err="1" smtClean="0"/>
              <a:t>Καί</a:t>
            </a:r>
            <a:r>
              <a:rPr lang="el-GR" dirty="0" smtClean="0"/>
              <a:t> </a:t>
            </a:r>
            <a:r>
              <a:rPr lang="el-GR" dirty="0" err="1" smtClean="0"/>
              <a:t>ὄνυχας</a:t>
            </a:r>
            <a:r>
              <a:rPr lang="el-GR" dirty="0" smtClean="0"/>
              <a:t> </a:t>
            </a:r>
            <a:r>
              <a:rPr lang="el-GR" dirty="0" err="1" smtClean="0"/>
              <a:t>ἐν</a:t>
            </a:r>
            <a:r>
              <a:rPr lang="el-GR" dirty="0" smtClean="0"/>
              <a:t> </a:t>
            </a:r>
            <a:r>
              <a:rPr lang="el-GR" dirty="0" err="1" smtClean="0"/>
              <a:t>τοῖς</a:t>
            </a:r>
            <a:r>
              <a:rPr lang="el-GR" dirty="0" smtClean="0"/>
              <a:t> </a:t>
            </a:r>
            <a:r>
              <a:rPr lang="el-GR" dirty="0" err="1" smtClean="0"/>
              <a:t>ποσίν</a:t>
            </a:r>
            <a:r>
              <a:rPr lang="el-GR" dirty="0" smtClean="0"/>
              <a:t> </a:t>
            </a:r>
            <a:r>
              <a:rPr lang="el-GR" dirty="0" err="1" smtClean="0"/>
              <a:t>οὐκ</a:t>
            </a:r>
            <a:r>
              <a:rPr lang="el-GR" dirty="0" smtClean="0"/>
              <a:t> </a:t>
            </a:r>
            <a:r>
              <a:rPr lang="el-GR" dirty="0" err="1" smtClean="0"/>
              <a:t>ἔχουσιν</a:t>
            </a:r>
            <a:r>
              <a:rPr lang="el-GR" dirty="0" smtClean="0"/>
              <a:t>, </a:t>
            </a:r>
            <a:r>
              <a:rPr lang="el-GR" dirty="0" err="1" smtClean="0"/>
              <a:t>ἀλλά</a:t>
            </a:r>
            <a:r>
              <a:rPr lang="el-GR" dirty="0" smtClean="0"/>
              <a:t> πάντες </a:t>
            </a:r>
            <a:r>
              <a:rPr lang="el-GR" dirty="0" err="1" smtClean="0"/>
              <a:t>εἰσίν</a:t>
            </a:r>
            <a:r>
              <a:rPr lang="el-GR" dirty="0" smtClean="0"/>
              <a:t> </a:t>
            </a:r>
            <a:r>
              <a:rPr lang="el-GR" dirty="0" err="1" smtClean="0"/>
              <a:t>μονοδάκτυλοι</a:t>
            </a:r>
            <a:r>
              <a:rPr lang="el-GR" dirty="0" smtClean="0"/>
              <a:t>. Και </a:t>
            </a:r>
            <a:r>
              <a:rPr lang="el-GR" dirty="0" err="1" smtClean="0"/>
              <a:t>ἐπειδάν</a:t>
            </a:r>
            <a:r>
              <a:rPr lang="el-GR" dirty="0" smtClean="0"/>
              <a:t> ἤ </a:t>
            </a:r>
            <a:r>
              <a:rPr lang="el-GR" dirty="0" err="1" smtClean="0"/>
              <a:t>πονῶσιν</a:t>
            </a:r>
            <a:r>
              <a:rPr lang="el-GR" dirty="0" smtClean="0"/>
              <a:t> ἤ </a:t>
            </a:r>
            <a:r>
              <a:rPr lang="el-GR" dirty="0" err="1" smtClean="0"/>
              <a:t>γυμνάζωνται</a:t>
            </a:r>
            <a:r>
              <a:rPr lang="el-GR" dirty="0" smtClean="0"/>
              <a:t>, </a:t>
            </a:r>
            <a:r>
              <a:rPr lang="el-GR" dirty="0" err="1" smtClean="0"/>
              <a:t>γάλακτι</a:t>
            </a:r>
            <a:r>
              <a:rPr lang="el-GR" dirty="0" smtClean="0"/>
              <a:t> </a:t>
            </a:r>
            <a:r>
              <a:rPr lang="el-GR" dirty="0" err="1" smtClean="0"/>
              <a:t>πᾶν</a:t>
            </a:r>
            <a:r>
              <a:rPr lang="el-GR" dirty="0" smtClean="0"/>
              <a:t> </a:t>
            </a:r>
            <a:r>
              <a:rPr lang="el-GR" dirty="0" err="1" smtClean="0"/>
              <a:t>τό</a:t>
            </a:r>
            <a:r>
              <a:rPr lang="el-GR" dirty="0" smtClean="0"/>
              <a:t> </a:t>
            </a:r>
            <a:r>
              <a:rPr lang="el-GR" dirty="0" err="1" smtClean="0"/>
              <a:t>σῶμα</a:t>
            </a:r>
            <a:r>
              <a:rPr lang="el-GR" dirty="0" smtClean="0"/>
              <a:t> </a:t>
            </a:r>
            <a:r>
              <a:rPr lang="el-GR" dirty="0" err="1" smtClean="0"/>
              <a:t>ἱδροῦσιν</a:t>
            </a:r>
            <a:r>
              <a:rPr lang="el-GR" dirty="0" smtClean="0"/>
              <a:t>, </a:t>
            </a:r>
            <a:r>
              <a:rPr lang="el-GR" dirty="0" err="1" smtClean="0"/>
              <a:t>ὥστε</a:t>
            </a:r>
            <a:r>
              <a:rPr lang="el-GR" dirty="0" smtClean="0"/>
              <a:t> και τυρούς </a:t>
            </a:r>
            <a:r>
              <a:rPr lang="el-GR" dirty="0" err="1" smtClean="0"/>
              <a:t>ἀπ</a:t>
            </a:r>
            <a:r>
              <a:rPr lang="el-GR" dirty="0" smtClean="0"/>
              <a:t>’ </a:t>
            </a:r>
            <a:r>
              <a:rPr lang="el-GR" dirty="0" err="1" smtClean="0"/>
              <a:t>αὐτοῦ</a:t>
            </a:r>
            <a:r>
              <a:rPr lang="el-GR" dirty="0" smtClean="0"/>
              <a:t> </a:t>
            </a:r>
            <a:r>
              <a:rPr lang="el-GR" dirty="0" err="1" smtClean="0"/>
              <a:t>πήγνυνται</a:t>
            </a:r>
            <a:r>
              <a:rPr lang="el-GR" dirty="0" smtClean="0"/>
              <a:t>. Τούς </a:t>
            </a:r>
            <a:r>
              <a:rPr lang="el-GR" dirty="0" err="1" smtClean="0"/>
              <a:t>δέ</a:t>
            </a:r>
            <a:r>
              <a:rPr lang="el-GR" dirty="0" smtClean="0"/>
              <a:t> </a:t>
            </a:r>
            <a:r>
              <a:rPr lang="el-GR" dirty="0" err="1" smtClean="0"/>
              <a:t>ὀφθαλμούς</a:t>
            </a:r>
            <a:r>
              <a:rPr lang="el-GR" dirty="0" smtClean="0"/>
              <a:t> περιαιρετούς </a:t>
            </a:r>
            <a:r>
              <a:rPr lang="el-GR" dirty="0" err="1" smtClean="0"/>
              <a:t>ἔχουσι</a:t>
            </a:r>
            <a:r>
              <a:rPr lang="el-GR" dirty="0" smtClean="0"/>
              <a:t> και πολλοί τούς </a:t>
            </a:r>
            <a:r>
              <a:rPr lang="el-GR" dirty="0" err="1" smtClean="0"/>
              <a:t>σφετέρους</a:t>
            </a:r>
            <a:r>
              <a:rPr lang="el-GR" dirty="0" smtClean="0"/>
              <a:t> </a:t>
            </a:r>
            <a:r>
              <a:rPr lang="el-GR" dirty="0" err="1" smtClean="0"/>
              <a:t>ἀπολέσαντες</a:t>
            </a:r>
            <a:r>
              <a:rPr lang="el-GR" dirty="0" smtClean="0"/>
              <a:t> παρ’ </a:t>
            </a:r>
            <a:r>
              <a:rPr lang="el-GR" dirty="0" err="1" smtClean="0"/>
              <a:t>ἄλλων</a:t>
            </a:r>
            <a:r>
              <a:rPr lang="el-GR" dirty="0" smtClean="0"/>
              <a:t> </a:t>
            </a:r>
            <a:r>
              <a:rPr lang="el-GR" dirty="0" err="1" smtClean="0"/>
              <a:t>χρησάμενοι</a:t>
            </a:r>
            <a:r>
              <a:rPr lang="el-GR" dirty="0" smtClean="0"/>
              <a:t> </a:t>
            </a:r>
            <a:r>
              <a:rPr lang="el-GR" dirty="0" err="1" smtClean="0"/>
              <a:t>ὁρῶσιν</a:t>
            </a:r>
            <a:r>
              <a:rPr lang="el-GR" dirty="0" smtClean="0"/>
              <a:t>. Τινές </a:t>
            </a:r>
            <a:r>
              <a:rPr lang="el-GR" dirty="0" err="1" smtClean="0"/>
              <a:t>δέ</a:t>
            </a:r>
            <a:r>
              <a:rPr lang="el-GR" dirty="0" smtClean="0"/>
              <a:t> </a:t>
            </a:r>
            <a:r>
              <a:rPr lang="el-GR" dirty="0" err="1" smtClean="0"/>
              <a:t>καί</a:t>
            </a:r>
            <a:r>
              <a:rPr lang="el-GR" dirty="0" smtClean="0"/>
              <a:t> πολλούς </a:t>
            </a:r>
            <a:r>
              <a:rPr lang="el-GR" dirty="0" err="1" smtClean="0"/>
              <a:t>ἀποθέτους</a:t>
            </a:r>
            <a:r>
              <a:rPr lang="el-GR" dirty="0" smtClean="0"/>
              <a:t> </a:t>
            </a:r>
            <a:r>
              <a:rPr lang="el-GR" dirty="0" err="1" smtClean="0"/>
              <a:t>ἔχουσιν</a:t>
            </a:r>
            <a:r>
              <a:rPr lang="el-GR" dirty="0" smtClean="0"/>
              <a:t>, </a:t>
            </a:r>
            <a:r>
              <a:rPr lang="el-GR" dirty="0" err="1" smtClean="0"/>
              <a:t>οἱ</a:t>
            </a:r>
            <a:r>
              <a:rPr lang="el-GR" dirty="0" smtClean="0"/>
              <a:t> πλούσιοι. </a:t>
            </a:r>
            <a:r>
              <a:rPr lang="el-GR" dirty="0" err="1" smtClean="0"/>
              <a:t>Κάτοπτρον</a:t>
            </a:r>
            <a:r>
              <a:rPr lang="el-GR" dirty="0" smtClean="0"/>
              <a:t> </a:t>
            </a:r>
            <a:r>
              <a:rPr lang="el-GR" dirty="0" err="1" smtClean="0"/>
              <a:t>δέ</a:t>
            </a:r>
            <a:r>
              <a:rPr lang="el-GR" dirty="0" smtClean="0"/>
              <a:t> </a:t>
            </a:r>
            <a:r>
              <a:rPr lang="el-GR" dirty="0" err="1" smtClean="0"/>
              <a:t>μέγιστον</a:t>
            </a:r>
            <a:r>
              <a:rPr lang="el-GR" dirty="0" smtClean="0"/>
              <a:t> </a:t>
            </a:r>
            <a:r>
              <a:rPr lang="el-GR" dirty="0" err="1" smtClean="0"/>
              <a:t>κεῖται</a:t>
            </a:r>
            <a:r>
              <a:rPr lang="el-GR" dirty="0" smtClean="0"/>
              <a:t> </a:t>
            </a:r>
            <a:r>
              <a:rPr lang="el-GR" dirty="0" err="1" smtClean="0"/>
              <a:t>ὑπέρ</a:t>
            </a:r>
            <a:r>
              <a:rPr lang="el-GR" dirty="0" smtClean="0"/>
              <a:t> φρέατος </a:t>
            </a:r>
            <a:r>
              <a:rPr lang="el-GR" dirty="0" err="1" smtClean="0"/>
              <a:t>οὐ</a:t>
            </a:r>
            <a:r>
              <a:rPr lang="el-GR" dirty="0" smtClean="0"/>
              <a:t> πάνυ </a:t>
            </a:r>
            <a:r>
              <a:rPr lang="el-GR" dirty="0" err="1" smtClean="0"/>
              <a:t>βαθέος</a:t>
            </a:r>
            <a:r>
              <a:rPr lang="el-GR" dirty="0" smtClean="0"/>
              <a:t>. </a:t>
            </a:r>
            <a:r>
              <a:rPr lang="el-GR" dirty="0" err="1" smtClean="0"/>
              <a:t>Ἄν</a:t>
            </a:r>
            <a:r>
              <a:rPr lang="el-GR" dirty="0" smtClean="0"/>
              <a:t> </a:t>
            </a:r>
            <a:r>
              <a:rPr lang="el-GR" dirty="0" err="1" smtClean="0"/>
              <a:t>μέν</a:t>
            </a:r>
            <a:r>
              <a:rPr lang="el-GR" dirty="0" smtClean="0"/>
              <a:t> </a:t>
            </a:r>
            <a:r>
              <a:rPr lang="el-GR" dirty="0" err="1" smtClean="0"/>
              <a:t>οὖν</a:t>
            </a:r>
            <a:r>
              <a:rPr lang="el-GR" dirty="0" smtClean="0"/>
              <a:t> </a:t>
            </a:r>
            <a:r>
              <a:rPr lang="el-GR" dirty="0" err="1" smtClean="0"/>
              <a:t>εἰς</a:t>
            </a:r>
            <a:r>
              <a:rPr lang="el-GR" dirty="0" smtClean="0"/>
              <a:t> </a:t>
            </a:r>
            <a:r>
              <a:rPr lang="el-GR" dirty="0" err="1" smtClean="0"/>
              <a:t>τό</a:t>
            </a:r>
            <a:r>
              <a:rPr lang="el-GR" dirty="0" smtClean="0"/>
              <a:t> φρέαρ </a:t>
            </a:r>
            <a:r>
              <a:rPr lang="el-GR" dirty="0" err="1" smtClean="0"/>
              <a:t>καταβῇ</a:t>
            </a:r>
            <a:r>
              <a:rPr lang="el-GR" dirty="0" smtClean="0"/>
              <a:t> τις, </a:t>
            </a:r>
            <a:r>
              <a:rPr lang="el-GR" dirty="0" err="1" smtClean="0"/>
              <a:t>ἀκούει</a:t>
            </a:r>
            <a:r>
              <a:rPr lang="el-GR" dirty="0" smtClean="0"/>
              <a:t> πάντων </a:t>
            </a:r>
            <a:r>
              <a:rPr lang="el-GR" dirty="0" err="1" smtClean="0"/>
              <a:t>τῶν</a:t>
            </a:r>
            <a:r>
              <a:rPr lang="el-GR" dirty="0" smtClean="0"/>
              <a:t> </a:t>
            </a:r>
            <a:r>
              <a:rPr lang="el-GR" dirty="0" err="1" smtClean="0"/>
              <a:t>ἐν</a:t>
            </a:r>
            <a:r>
              <a:rPr lang="el-GR" dirty="0" smtClean="0"/>
              <a:t> </a:t>
            </a:r>
            <a:r>
              <a:rPr lang="el-GR" dirty="0" err="1" smtClean="0"/>
              <a:t>τῇ</a:t>
            </a:r>
            <a:r>
              <a:rPr lang="el-GR" dirty="0" smtClean="0"/>
              <a:t> </a:t>
            </a:r>
            <a:r>
              <a:rPr lang="el-GR" dirty="0" err="1" smtClean="0"/>
              <a:t>γῇ</a:t>
            </a:r>
            <a:r>
              <a:rPr lang="el-GR" dirty="0" smtClean="0"/>
              <a:t> λεγομένων, </a:t>
            </a:r>
            <a:r>
              <a:rPr lang="el-GR" dirty="0" err="1" smtClean="0"/>
              <a:t>ἐάν</a:t>
            </a:r>
            <a:r>
              <a:rPr lang="el-GR" dirty="0" smtClean="0"/>
              <a:t> </a:t>
            </a:r>
            <a:r>
              <a:rPr lang="el-GR" dirty="0" err="1" smtClean="0"/>
              <a:t>δέ</a:t>
            </a:r>
            <a:r>
              <a:rPr lang="el-GR" dirty="0" smtClean="0"/>
              <a:t> </a:t>
            </a:r>
            <a:r>
              <a:rPr lang="el-GR" dirty="0" err="1" smtClean="0"/>
              <a:t>εἰς</a:t>
            </a:r>
            <a:r>
              <a:rPr lang="el-GR" dirty="0" smtClean="0"/>
              <a:t> </a:t>
            </a:r>
            <a:r>
              <a:rPr lang="el-GR" dirty="0" err="1" smtClean="0"/>
              <a:t>τό</a:t>
            </a:r>
            <a:r>
              <a:rPr lang="el-GR" dirty="0" smtClean="0"/>
              <a:t> </a:t>
            </a:r>
            <a:r>
              <a:rPr lang="el-GR" dirty="0" err="1" smtClean="0"/>
              <a:t>κάτοπτρον</a:t>
            </a:r>
            <a:r>
              <a:rPr lang="el-GR" dirty="0" smtClean="0"/>
              <a:t> </a:t>
            </a:r>
            <a:r>
              <a:rPr lang="el-GR" dirty="0" err="1" smtClean="0"/>
              <a:t>ἀποβλέψῃ</a:t>
            </a:r>
            <a:r>
              <a:rPr lang="el-GR" dirty="0" smtClean="0"/>
              <a:t>, πάσας </a:t>
            </a:r>
            <a:r>
              <a:rPr lang="el-GR" dirty="0" err="1" smtClean="0"/>
              <a:t>μέν</a:t>
            </a:r>
            <a:r>
              <a:rPr lang="el-GR" dirty="0" smtClean="0"/>
              <a:t> πόλεις, πάντα </a:t>
            </a:r>
            <a:r>
              <a:rPr lang="el-GR" dirty="0" err="1" smtClean="0"/>
              <a:t>δέ</a:t>
            </a:r>
            <a:r>
              <a:rPr lang="el-GR" dirty="0" smtClean="0"/>
              <a:t> </a:t>
            </a:r>
            <a:r>
              <a:rPr lang="el-GR" dirty="0" err="1" smtClean="0"/>
              <a:t>ἔθνη</a:t>
            </a:r>
            <a:r>
              <a:rPr lang="el-GR" dirty="0" smtClean="0"/>
              <a:t> </a:t>
            </a:r>
            <a:r>
              <a:rPr lang="el-GR" dirty="0" err="1" smtClean="0"/>
              <a:t>ὁρᾷ</a:t>
            </a:r>
            <a:r>
              <a:rPr lang="el-GR" dirty="0" smtClean="0"/>
              <a:t>. Τότε </a:t>
            </a:r>
            <a:r>
              <a:rPr lang="el-GR" dirty="0" err="1" smtClean="0"/>
              <a:t>καί</a:t>
            </a:r>
            <a:r>
              <a:rPr lang="el-GR" dirty="0" smtClean="0"/>
              <a:t> τούς </a:t>
            </a:r>
            <a:r>
              <a:rPr lang="el-GR" dirty="0" err="1" smtClean="0"/>
              <a:t>οἰκείους</a:t>
            </a:r>
            <a:r>
              <a:rPr lang="el-GR" dirty="0" smtClean="0"/>
              <a:t> </a:t>
            </a:r>
            <a:r>
              <a:rPr lang="el-GR" dirty="0" err="1" smtClean="0"/>
              <a:t>ἐγώ</a:t>
            </a:r>
            <a:r>
              <a:rPr lang="el-GR" dirty="0" smtClean="0"/>
              <a:t> </a:t>
            </a:r>
            <a:r>
              <a:rPr lang="el-GR" dirty="0" err="1" smtClean="0"/>
              <a:t>ἐθεασάμην</a:t>
            </a:r>
            <a:r>
              <a:rPr lang="el-GR" dirty="0" smtClean="0"/>
              <a:t> </a:t>
            </a:r>
            <a:r>
              <a:rPr lang="el-GR" dirty="0" err="1" smtClean="0"/>
              <a:t>καί</a:t>
            </a:r>
            <a:r>
              <a:rPr lang="el-GR" dirty="0" smtClean="0"/>
              <a:t> </a:t>
            </a:r>
            <a:r>
              <a:rPr lang="el-GR" dirty="0" err="1" smtClean="0"/>
              <a:t>πᾶσαν</a:t>
            </a:r>
            <a:r>
              <a:rPr lang="el-GR" dirty="0" smtClean="0"/>
              <a:t> </a:t>
            </a:r>
            <a:r>
              <a:rPr lang="el-GR" dirty="0" err="1" smtClean="0"/>
              <a:t>τήν</a:t>
            </a:r>
            <a:r>
              <a:rPr lang="el-GR" dirty="0" smtClean="0"/>
              <a:t> πατρίδα, </a:t>
            </a:r>
            <a:r>
              <a:rPr lang="el-GR" dirty="0" err="1" smtClean="0"/>
              <a:t>εἰ</a:t>
            </a:r>
            <a:r>
              <a:rPr lang="el-GR" dirty="0" smtClean="0"/>
              <a:t> </a:t>
            </a:r>
            <a:r>
              <a:rPr lang="el-GR" dirty="0" err="1" smtClean="0"/>
              <a:t>δέ</a:t>
            </a:r>
            <a:r>
              <a:rPr lang="el-GR" dirty="0" smtClean="0"/>
              <a:t> </a:t>
            </a:r>
            <a:r>
              <a:rPr lang="el-GR" dirty="0" err="1" smtClean="0"/>
              <a:t>κἀκεῖνοι</a:t>
            </a:r>
            <a:r>
              <a:rPr lang="el-GR" dirty="0" smtClean="0"/>
              <a:t> </a:t>
            </a:r>
            <a:r>
              <a:rPr lang="el-GR" dirty="0" err="1" smtClean="0"/>
              <a:t>ἐμέ</a:t>
            </a:r>
            <a:r>
              <a:rPr lang="el-GR" dirty="0" smtClean="0"/>
              <a:t> </a:t>
            </a:r>
            <a:r>
              <a:rPr lang="el-GR" dirty="0" err="1" smtClean="0"/>
              <a:t>ἐώρων</a:t>
            </a:r>
            <a:r>
              <a:rPr lang="el-GR" dirty="0" smtClean="0"/>
              <a:t>, </a:t>
            </a:r>
            <a:r>
              <a:rPr lang="el-GR" dirty="0" err="1" smtClean="0"/>
              <a:t>οὐκέτι</a:t>
            </a:r>
            <a:r>
              <a:rPr lang="el-GR" dirty="0" smtClean="0"/>
              <a:t> </a:t>
            </a:r>
            <a:r>
              <a:rPr lang="el-GR" dirty="0" err="1" smtClean="0"/>
              <a:t>ἔχω</a:t>
            </a:r>
            <a:r>
              <a:rPr lang="el-GR" dirty="0" smtClean="0"/>
              <a:t> </a:t>
            </a:r>
            <a:r>
              <a:rPr lang="el-GR" dirty="0" err="1" smtClean="0"/>
              <a:t>εἰπεῖν</a:t>
            </a:r>
            <a:r>
              <a:rPr lang="el-GR" dirty="0" smtClean="0"/>
              <a:t>. </a:t>
            </a:r>
            <a:r>
              <a:rPr lang="el-GR" dirty="0" err="1" smtClean="0"/>
              <a:t>Ὅστις</a:t>
            </a:r>
            <a:r>
              <a:rPr lang="el-GR" dirty="0" smtClean="0"/>
              <a:t> </a:t>
            </a:r>
            <a:r>
              <a:rPr lang="el-GR" dirty="0" err="1" smtClean="0"/>
              <a:t>δέ</a:t>
            </a:r>
            <a:r>
              <a:rPr lang="el-GR" dirty="0" smtClean="0"/>
              <a:t> </a:t>
            </a:r>
            <a:r>
              <a:rPr lang="el-GR" dirty="0" err="1" smtClean="0"/>
              <a:t>ταῦτα</a:t>
            </a:r>
            <a:r>
              <a:rPr lang="el-GR" dirty="0" smtClean="0"/>
              <a:t> </a:t>
            </a:r>
            <a:r>
              <a:rPr lang="el-GR" dirty="0" err="1" smtClean="0"/>
              <a:t>μή</a:t>
            </a:r>
            <a:r>
              <a:rPr lang="el-GR" dirty="0" smtClean="0"/>
              <a:t> πιστεύει </a:t>
            </a:r>
            <a:r>
              <a:rPr lang="el-GR" dirty="0" err="1" smtClean="0"/>
              <a:t>οὕτως</a:t>
            </a:r>
            <a:r>
              <a:rPr lang="el-GR" dirty="0" smtClean="0"/>
              <a:t> </a:t>
            </a:r>
            <a:r>
              <a:rPr lang="el-GR" dirty="0" err="1" smtClean="0"/>
              <a:t>ἔχειν</a:t>
            </a:r>
            <a:r>
              <a:rPr lang="el-GR" dirty="0" smtClean="0"/>
              <a:t>, </a:t>
            </a:r>
            <a:r>
              <a:rPr lang="el-GR" dirty="0" err="1" smtClean="0"/>
              <a:t>ἄν</a:t>
            </a:r>
            <a:r>
              <a:rPr lang="el-GR" dirty="0" smtClean="0"/>
              <a:t> </a:t>
            </a:r>
            <a:r>
              <a:rPr lang="el-GR" dirty="0" err="1" smtClean="0"/>
              <a:t>ποτε</a:t>
            </a:r>
            <a:r>
              <a:rPr lang="el-GR" dirty="0" smtClean="0"/>
              <a:t> </a:t>
            </a:r>
            <a:r>
              <a:rPr lang="el-GR" dirty="0" err="1" smtClean="0"/>
              <a:t>καί</a:t>
            </a:r>
            <a:r>
              <a:rPr lang="el-GR" dirty="0" smtClean="0"/>
              <a:t> </a:t>
            </a:r>
            <a:r>
              <a:rPr lang="el-GR" dirty="0" err="1" smtClean="0"/>
              <a:t>αὐτός</a:t>
            </a:r>
            <a:r>
              <a:rPr lang="el-GR" dirty="0" smtClean="0"/>
              <a:t> </a:t>
            </a:r>
            <a:r>
              <a:rPr lang="el-GR" dirty="0" err="1" smtClean="0"/>
              <a:t>ἐκεῖσε</a:t>
            </a:r>
            <a:r>
              <a:rPr lang="el-GR" dirty="0" smtClean="0"/>
              <a:t> </a:t>
            </a:r>
            <a:r>
              <a:rPr lang="el-GR" dirty="0" err="1" smtClean="0"/>
              <a:t>ἀφίκηται</a:t>
            </a:r>
            <a:r>
              <a:rPr lang="el-GR" dirty="0" smtClean="0"/>
              <a:t>, </a:t>
            </a:r>
            <a:r>
              <a:rPr lang="el-GR" dirty="0" err="1" smtClean="0"/>
              <a:t>εἴσεται</a:t>
            </a:r>
            <a:r>
              <a:rPr lang="el-GR" dirty="0" smtClean="0"/>
              <a:t> </a:t>
            </a:r>
            <a:r>
              <a:rPr lang="el-GR" dirty="0" err="1" smtClean="0"/>
              <a:t>ὅς</a:t>
            </a:r>
            <a:r>
              <a:rPr lang="el-GR" dirty="0" smtClean="0"/>
              <a:t> </a:t>
            </a:r>
            <a:r>
              <a:rPr lang="el-GR" dirty="0" err="1" smtClean="0"/>
              <a:t>ἀληθῆ</a:t>
            </a:r>
            <a:r>
              <a:rPr lang="el-GR" dirty="0" smtClean="0"/>
              <a:t> λέγω.</a:t>
            </a:r>
            <a:endParaRPr lang="el-GR" dirty="0"/>
          </a:p>
        </p:txBody>
      </p:sp>
    </p:spTree>
    <p:extLst>
      <p:ext uri="{BB962C8B-B14F-4D97-AF65-F5344CB8AC3E}">
        <p14:creationId xmlns:p14="http://schemas.microsoft.com/office/powerpoint/2010/main" val="3602897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0" y="0"/>
            <a:ext cx="9144000" cy="6858000"/>
          </a:xfrm>
          <a:solidFill>
            <a:schemeClr val="accent6">
              <a:lumMod val="40000"/>
              <a:lumOff val="60000"/>
            </a:schemeClr>
          </a:solidFill>
        </p:spPr>
        <p:txBody>
          <a:bodyPr>
            <a:noAutofit/>
          </a:bodyPr>
          <a:lstStyle/>
          <a:p>
            <a:pPr marL="0" indent="0">
              <a:buNone/>
            </a:pPr>
            <a:r>
              <a:rPr lang="fr-FR" sz="2400" dirty="0" smtClean="0"/>
              <a:t>Beau de l'avis des </a:t>
            </a:r>
            <a:r>
              <a:rPr lang="fr-FR" sz="2400" dirty="0" err="1" smtClean="0"/>
              <a:t>Sélinites</a:t>
            </a:r>
            <a:r>
              <a:rPr lang="fr-FR" sz="2400" dirty="0" smtClean="0"/>
              <a:t> est </a:t>
            </a:r>
            <a:r>
              <a:rPr lang="fr-FR" sz="2400" dirty="0" err="1" smtClean="0"/>
              <a:t>considéré,celui</a:t>
            </a:r>
            <a:r>
              <a:rPr lang="fr-FR" sz="2400" dirty="0" smtClean="0"/>
              <a:t> qui est chauve</a:t>
            </a:r>
            <a:r>
              <a:rPr lang="fr-FR" sz="2400" dirty="0"/>
              <a:t> e</a:t>
            </a:r>
            <a:r>
              <a:rPr lang="fr-FR" sz="2400" dirty="0" smtClean="0"/>
              <a:t>t même  laisse la barbe germer juste au-dessus des genoux.</a:t>
            </a:r>
          </a:p>
          <a:p>
            <a:pPr marL="0" indent="0">
              <a:buNone/>
            </a:pPr>
            <a:r>
              <a:rPr lang="fr-FR" sz="2400" dirty="0" smtClean="0"/>
              <a:t>Les </a:t>
            </a:r>
            <a:r>
              <a:rPr lang="fr-FR" sz="2400" dirty="0" err="1" smtClean="0"/>
              <a:t>Sélinites</a:t>
            </a:r>
            <a:r>
              <a:rPr lang="fr-FR" sz="2400" dirty="0" smtClean="0"/>
              <a:t> n’ont pas  d’ ongles sur les pieds , mais ce sont tous des êtres  ayant un seul doigt.</a:t>
            </a:r>
          </a:p>
          <a:p>
            <a:pPr marL="0" indent="0">
              <a:buNone/>
            </a:pPr>
            <a:r>
              <a:rPr lang="fr-FR" sz="2400" dirty="0" smtClean="0"/>
              <a:t>Et quand ils sont fatigués ou font des activités,  produisent du lait dans tout le corps, donc ils font du fromage.</a:t>
            </a:r>
          </a:p>
          <a:p>
            <a:pPr marL="0" indent="0">
              <a:buNone/>
            </a:pPr>
            <a:r>
              <a:rPr lang="fr-FR" sz="2400" dirty="0" smtClean="0"/>
              <a:t>Et les yeux ont des additifs et beaucoup s'ils perdent  leur vue, ils  utilisent ceux qu'ils obtiennent des autres.</a:t>
            </a:r>
          </a:p>
          <a:p>
            <a:pPr marL="0" indent="0">
              <a:buNone/>
            </a:pPr>
            <a:r>
              <a:rPr lang="fr-FR" sz="2400" dirty="0" smtClean="0"/>
              <a:t>Certains, les riches, en ont beaucoup épargné pour le moment.</a:t>
            </a:r>
          </a:p>
          <a:p>
            <a:pPr marL="0" indent="0">
              <a:buNone/>
            </a:pPr>
            <a:r>
              <a:rPr lang="fr-FR" sz="2400" dirty="0" smtClean="0"/>
              <a:t>Et un très grand miroir est situé au-dessus d'un puits pas trop profond.</a:t>
            </a:r>
          </a:p>
          <a:p>
            <a:pPr marL="0" indent="0">
              <a:buNone/>
            </a:pPr>
            <a:r>
              <a:rPr lang="fr-FR" sz="2400" dirty="0" smtClean="0"/>
              <a:t>Et si l'on descend au puits, entend tout ce qui se dit sur terre, et s’ils  regardent  attentivement le miroir, ils voient  toutes les villes et toutes les nations. En ce moment  j'ai vu  moi aussi mes proches  et tout le pays, mais s’ils m’ont aussi vu, je ne peux pas  dire</a:t>
            </a:r>
            <a:r>
              <a:rPr lang="fr-FR" sz="2400" dirty="0" smtClean="0"/>
              <a:t> si eux  m’ont de même vu</a:t>
            </a:r>
            <a:r>
              <a:rPr lang="fr-FR" sz="2400" dirty="0" smtClean="0"/>
              <a:t> .</a:t>
            </a:r>
          </a:p>
          <a:p>
            <a:pPr marL="0" indent="0">
              <a:buNone/>
            </a:pPr>
            <a:r>
              <a:rPr lang="fr-FR" sz="2400" dirty="0" smtClean="0"/>
              <a:t>Quiconque qui ne croit pas que ce soit le cas ,si un jour arrive ici , il comprendra que je dis la vérité.</a:t>
            </a:r>
            <a:endParaRPr lang="el-GR" sz="2400" dirty="0"/>
          </a:p>
        </p:txBody>
      </p:sp>
    </p:spTree>
    <p:extLst>
      <p:ext uri="{BB962C8B-B14F-4D97-AF65-F5344CB8AC3E}">
        <p14:creationId xmlns:p14="http://schemas.microsoft.com/office/powerpoint/2010/main" val="187517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txBody>
          <a:bodyPr/>
          <a:lstStyle/>
          <a:p>
            <a:r>
              <a:rPr lang="en-US" dirty="0" smtClean="0"/>
              <a:t>1er college </a:t>
            </a:r>
            <a:r>
              <a:rPr lang="en-US" dirty="0" err="1" smtClean="0"/>
              <a:t>Ilioupolis</a:t>
            </a:r>
            <a:endParaRPr lang="el-GR" dirty="0"/>
          </a:p>
        </p:txBody>
      </p:sp>
      <p:sp>
        <p:nvSpPr>
          <p:cNvPr id="3" name="Θέση περιεχομένου 2"/>
          <p:cNvSpPr>
            <a:spLocks noGrp="1"/>
          </p:cNvSpPr>
          <p:nvPr>
            <p:ph idx="1"/>
          </p:nvPr>
        </p:nvSpPr>
        <p:spPr>
          <a:solidFill>
            <a:srgbClr val="00B0F0"/>
          </a:solidFill>
        </p:spPr>
        <p:txBody>
          <a:bodyPr/>
          <a:lstStyle/>
          <a:p>
            <a:pPr marL="0" indent="0">
              <a:buNone/>
            </a:pPr>
            <a:r>
              <a:rPr lang="en-US" dirty="0" smtClean="0"/>
              <a:t>Anastasia </a:t>
            </a:r>
            <a:r>
              <a:rPr lang="en-US" dirty="0" err="1" smtClean="0"/>
              <a:t>Panagiotopoulou</a:t>
            </a:r>
            <a:endParaRPr lang="en-US" dirty="0" smtClean="0"/>
          </a:p>
          <a:p>
            <a:pPr marL="0" indent="0">
              <a:buNone/>
            </a:pPr>
            <a:r>
              <a:rPr lang="en-US" dirty="0" err="1" smtClean="0"/>
              <a:t>Chryssa</a:t>
            </a:r>
            <a:r>
              <a:rPr lang="en-US" dirty="0" smtClean="0"/>
              <a:t> </a:t>
            </a:r>
            <a:r>
              <a:rPr lang="en-US" dirty="0" err="1" smtClean="0"/>
              <a:t>Lasythiotaki</a:t>
            </a:r>
            <a:endParaRPr lang="el-GR" dirty="0"/>
          </a:p>
        </p:txBody>
      </p:sp>
    </p:spTree>
    <p:extLst>
      <p:ext uri="{BB962C8B-B14F-4D97-AF65-F5344CB8AC3E}">
        <p14:creationId xmlns:p14="http://schemas.microsoft.com/office/powerpoint/2010/main" val="2118095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559</Words>
  <Application>Microsoft Office PowerPoint</Application>
  <PresentationFormat>Προβολή στην οθόνη (4:3)</PresentationFormat>
  <Paragraphs>17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                                                    La lune parcourt les vagues avec son char, entraîné par deux chevaux ailés (intérieur à ventre rouge, 490 av. J.-C., Staatliche Museen, Berlin). </vt:lpstr>
      <vt:lpstr>Παρουσίαση του PowerPoint</vt:lpstr>
      <vt:lpstr>Les sélinites  </vt:lpstr>
      <vt:lpstr>Texte authentique –grec ancien</vt:lpstr>
      <vt:lpstr>Παρουσίαση του PowerPoint</vt:lpstr>
      <vt:lpstr>1er college Ilioupolis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lune parcourt les vagues avec son char, entraîné par deux chevaux ailés (intérieur à ventre rouge, 490 av. J.-C., Staatliche Museen, Berlin).</dc:title>
  <dc:creator>Εύη</dc:creator>
  <cp:lastModifiedBy>Εύη</cp:lastModifiedBy>
  <cp:revision>12</cp:revision>
  <dcterms:created xsi:type="dcterms:W3CDTF">2020-01-12T20:00:14Z</dcterms:created>
  <dcterms:modified xsi:type="dcterms:W3CDTF">2020-01-12T21:41:47Z</dcterms:modified>
</cp:coreProperties>
</file>