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F5CB70-429C-4127-AC33-86B7468F3325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3D0303-A16D-4B29-97D7-6107F36B9519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lu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29756" y="1700808"/>
            <a:ext cx="3143796" cy="2225384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i="1" dirty="0" err="1">
                <a:latin typeface="Arial" pitchFamily="34" charset="0"/>
                <a:cs typeface="Arial" pitchFamily="34" charset="0"/>
              </a:rPr>
              <a:t>Les</a:t>
            </a:r>
            <a:r>
              <a:rPr lang="it-IT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3200" b="1" i="1" dirty="0" err="1">
                <a:latin typeface="Arial" pitchFamily="34" charset="0"/>
                <a:cs typeface="Arial" pitchFamily="34" charset="0"/>
              </a:rPr>
              <a:t>représentations</a:t>
            </a:r>
            <a:r>
              <a:rPr lang="it-IT" sz="3200" b="1" i="1" dirty="0">
                <a:latin typeface="Arial" pitchFamily="34" charset="0"/>
                <a:cs typeface="Arial" pitchFamily="34" charset="0"/>
              </a:rPr>
              <a:t> de la Lune à </a:t>
            </a:r>
            <a:r>
              <a:rPr lang="it-IT" sz="3200" b="1" i="1" dirty="0" err="1">
                <a:latin typeface="Arial" pitchFamily="34" charset="0"/>
                <a:cs typeface="Arial" pitchFamily="34" charset="0"/>
              </a:rPr>
              <a:t>travers</a:t>
            </a:r>
            <a:r>
              <a:rPr lang="it-IT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3200" b="1" i="1" dirty="0" err="1">
                <a:latin typeface="Arial" pitchFamily="34" charset="0"/>
                <a:cs typeface="Arial" pitchFamily="34" charset="0"/>
              </a:rPr>
              <a:t>les</a:t>
            </a:r>
            <a:r>
              <a:rPr lang="it-IT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3200" b="1" i="1" dirty="0" err="1">
                <a:latin typeface="Arial" pitchFamily="34" charset="0"/>
                <a:cs typeface="Arial" pitchFamily="34" charset="0"/>
              </a:rPr>
              <a:t>ages</a:t>
            </a:r>
            <a:r>
              <a:rPr lang="it-IT" sz="3200" b="1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70448" y="1700808"/>
            <a:ext cx="4320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Lune (satellite de la Terre)  est l’</a:t>
            </a:r>
            <a:r>
              <a:rPr lang="it-IT" dirty="0" err="1"/>
              <a:t>objet</a:t>
            </a:r>
            <a:r>
              <a:rPr lang="it-IT" dirty="0"/>
              <a:t>  de </a:t>
            </a:r>
            <a:r>
              <a:rPr lang="it-IT" dirty="0" err="1"/>
              <a:t>nombreuses</a:t>
            </a:r>
            <a:r>
              <a:rPr lang="it-IT" dirty="0"/>
              <a:t> </a:t>
            </a:r>
            <a:r>
              <a:rPr lang="it-IT" dirty="0" err="1"/>
              <a:t>croyance</a:t>
            </a:r>
            <a:r>
              <a:rPr lang="it-IT" dirty="0"/>
              <a:t>, </a:t>
            </a:r>
            <a:r>
              <a:rPr lang="it-IT" dirty="0" err="1"/>
              <a:t>légendes</a:t>
            </a:r>
            <a:r>
              <a:rPr lang="it-IT" dirty="0"/>
              <a:t> et </a:t>
            </a:r>
            <a:r>
              <a:rPr lang="it-IT" dirty="0" err="1"/>
              <a:t>superstitions</a:t>
            </a:r>
            <a:r>
              <a:rPr lang="it-IT" dirty="0"/>
              <a:t> à </a:t>
            </a:r>
            <a:r>
              <a:rPr lang="it-IT" dirty="0" err="1"/>
              <a:t>travers</a:t>
            </a:r>
            <a:r>
              <a:rPr lang="it-IT" dirty="0"/>
              <a:t> l’histoire. </a:t>
            </a:r>
          </a:p>
          <a:p>
            <a:r>
              <a:rPr lang="it-IT" dirty="0"/>
              <a:t>L’</a:t>
            </a:r>
            <a:r>
              <a:rPr lang="it-IT" dirty="0" err="1"/>
              <a:t>homme</a:t>
            </a:r>
            <a:r>
              <a:rPr lang="it-IT" dirty="0"/>
              <a:t> </a:t>
            </a:r>
            <a:r>
              <a:rPr lang="it-IT" dirty="0" err="1"/>
              <a:t>primitif</a:t>
            </a:r>
            <a:r>
              <a:rPr lang="it-IT" dirty="0"/>
              <a:t> </a:t>
            </a:r>
            <a:r>
              <a:rPr lang="it-IT" dirty="0" err="1"/>
              <a:t>considérait</a:t>
            </a:r>
            <a:r>
              <a:rPr lang="it-IT" dirty="0"/>
              <a:t> la Lune </a:t>
            </a:r>
            <a:r>
              <a:rPr lang="it-IT" dirty="0" err="1"/>
              <a:t>comme</a:t>
            </a:r>
            <a:r>
              <a:rPr lang="it-IT" dirty="0"/>
              <a:t> ‘ la grande </a:t>
            </a:r>
            <a:r>
              <a:rPr lang="it-IT" dirty="0" err="1"/>
              <a:t>mère</a:t>
            </a:r>
            <a:r>
              <a:rPr lang="it-IT" dirty="0"/>
              <a:t>’, qui 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divisé</a:t>
            </a:r>
            <a:r>
              <a:rPr lang="it-IT" dirty="0"/>
              <a:t> en </a:t>
            </a:r>
            <a:r>
              <a:rPr lang="it-IT" dirty="0" err="1"/>
              <a:t>trois</a:t>
            </a:r>
            <a:r>
              <a:rPr lang="it-IT" dirty="0"/>
              <a:t> </a:t>
            </a:r>
            <a:r>
              <a:rPr lang="it-IT" dirty="0" err="1"/>
              <a:t>phases</a:t>
            </a:r>
            <a:r>
              <a:rPr lang="it-IT" dirty="0"/>
              <a:t> (</a:t>
            </a:r>
            <a:r>
              <a:rPr lang="it-IT" dirty="0" err="1"/>
              <a:t>printemps</a:t>
            </a:r>
            <a:r>
              <a:rPr lang="it-IT" dirty="0"/>
              <a:t>, </a:t>
            </a:r>
            <a:r>
              <a:rPr lang="it-IT" dirty="0" err="1"/>
              <a:t>été</a:t>
            </a:r>
            <a:r>
              <a:rPr lang="it-IT" dirty="0"/>
              <a:t>, </a:t>
            </a:r>
            <a:r>
              <a:rPr lang="it-IT" dirty="0" err="1"/>
              <a:t>hiver</a:t>
            </a:r>
            <a:r>
              <a:rPr lang="it-IT" dirty="0"/>
              <a:t>).</a:t>
            </a:r>
          </a:p>
          <a:p>
            <a:r>
              <a:rPr lang="it-IT" dirty="0" err="1"/>
              <a:t>Selon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cultures</a:t>
            </a:r>
            <a:r>
              <a:rPr lang="it-IT" dirty="0"/>
              <a:t>, elle est </a:t>
            </a:r>
            <a:r>
              <a:rPr lang="it-IT" dirty="0" err="1"/>
              <a:t>perçue</a:t>
            </a:r>
            <a:r>
              <a:rPr lang="it-IT" dirty="0"/>
              <a:t> </a:t>
            </a:r>
            <a:r>
              <a:rPr lang="it-IT" dirty="0" err="1"/>
              <a:t>comme</a:t>
            </a:r>
            <a:r>
              <a:rPr lang="it-IT" dirty="0"/>
              <a:t> une </a:t>
            </a:r>
            <a:r>
              <a:rPr lang="it-IT" dirty="0" err="1"/>
              <a:t>divinité</a:t>
            </a:r>
            <a:r>
              <a:rPr lang="it-IT" dirty="0"/>
              <a:t>.</a:t>
            </a:r>
          </a:p>
          <a:p>
            <a:r>
              <a:rPr lang="it-IT" dirty="0"/>
              <a:t>La Lune est </a:t>
            </a:r>
            <a:r>
              <a:rPr lang="it-IT" dirty="0" err="1"/>
              <a:t>considérée</a:t>
            </a:r>
            <a:r>
              <a:rPr lang="it-IT" dirty="0"/>
              <a:t> pour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égyptiens</a:t>
            </a:r>
            <a:r>
              <a:rPr lang="it-IT" dirty="0"/>
              <a:t>  l’</a:t>
            </a:r>
            <a:r>
              <a:rPr lang="it-IT" dirty="0" err="1"/>
              <a:t>oeil</a:t>
            </a:r>
            <a:r>
              <a:rPr lang="it-IT" dirty="0"/>
              <a:t> de </a:t>
            </a:r>
            <a:r>
              <a:rPr lang="it-IT" dirty="0" err="1"/>
              <a:t>Dieu</a:t>
            </a:r>
            <a:r>
              <a:rPr lang="it-IT" dirty="0"/>
              <a:t>. </a:t>
            </a:r>
          </a:p>
          <a:p>
            <a:r>
              <a:rPr lang="it-IT" dirty="0"/>
              <a:t>En </a:t>
            </a:r>
            <a:r>
              <a:rPr lang="it-IT" dirty="0" err="1"/>
              <a:t>Grèce</a:t>
            </a:r>
            <a:r>
              <a:rPr lang="it-IT" dirty="0"/>
              <a:t> la Lune 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considérée</a:t>
            </a:r>
            <a:r>
              <a:rPr lang="it-IT" dirty="0"/>
              <a:t> la source de la </a:t>
            </a:r>
            <a:r>
              <a:rPr lang="it-IT" dirty="0" err="1"/>
              <a:t>poésie</a:t>
            </a:r>
            <a:r>
              <a:rPr lang="it-IT" dirty="0"/>
              <a:t>. </a:t>
            </a:r>
          </a:p>
          <a:p>
            <a:r>
              <a:rPr lang="it-IT" dirty="0"/>
              <a:t>Le satellite de la Terre est </a:t>
            </a:r>
            <a:r>
              <a:rPr lang="it-IT" dirty="0" err="1"/>
              <a:t>souvent</a:t>
            </a:r>
            <a:r>
              <a:rPr lang="it-IT" dirty="0"/>
              <a:t> </a:t>
            </a:r>
            <a:r>
              <a:rPr lang="it-IT" dirty="0" err="1"/>
              <a:t>représentée</a:t>
            </a:r>
            <a:r>
              <a:rPr lang="it-IT" dirty="0"/>
              <a:t> </a:t>
            </a:r>
            <a:r>
              <a:rPr lang="it-IT" dirty="0" err="1"/>
              <a:t>comme</a:t>
            </a:r>
            <a:r>
              <a:rPr lang="it-IT" dirty="0"/>
              <a:t> une </a:t>
            </a:r>
            <a:r>
              <a:rPr lang="it-IT" dirty="0" err="1"/>
              <a:t>sphère</a:t>
            </a:r>
            <a:r>
              <a:rPr lang="it-IT" dirty="0"/>
              <a:t> ( </a:t>
            </a:r>
            <a:r>
              <a:rPr lang="it-IT" dirty="0" err="1"/>
              <a:t>comme</a:t>
            </a:r>
            <a:r>
              <a:rPr lang="it-IT" dirty="0"/>
              <a:t> la forme de la Terre et de l’</a:t>
            </a:r>
            <a:r>
              <a:rPr lang="it-IT" dirty="0" err="1"/>
              <a:t>univers</a:t>
            </a:r>
            <a:r>
              <a:rPr lang="it-IT" dirty="0"/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6B4A2CC-815E-4201-835E-6EAE1E1AE1C1}"/>
              </a:ext>
            </a:extLst>
          </p:cNvPr>
          <p:cNvSpPr txBox="1"/>
          <p:nvPr/>
        </p:nvSpPr>
        <p:spPr>
          <a:xfrm>
            <a:off x="5329755" y="4077072"/>
            <a:ext cx="34907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modernes</a:t>
            </a:r>
            <a:r>
              <a:rPr lang="it-IT" dirty="0"/>
              <a:t> </a:t>
            </a:r>
            <a:r>
              <a:rPr lang="it-IT" dirty="0" err="1"/>
              <a:t>appareils</a:t>
            </a:r>
            <a:r>
              <a:rPr lang="it-IT" dirty="0"/>
              <a:t> </a:t>
            </a:r>
            <a:r>
              <a:rPr lang="it-IT" dirty="0" err="1"/>
              <a:t>scientifiques</a:t>
            </a:r>
            <a:r>
              <a:rPr lang="it-IT" dirty="0"/>
              <a:t> </a:t>
            </a:r>
          </a:p>
          <a:p>
            <a:r>
              <a:rPr lang="it-IT" dirty="0"/>
              <a:t>nous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permis</a:t>
            </a:r>
            <a:r>
              <a:rPr lang="it-IT" dirty="0"/>
              <a:t> d’</a:t>
            </a:r>
            <a:r>
              <a:rPr lang="it-IT" dirty="0" err="1"/>
              <a:t>etudier</a:t>
            </a:r>
            <a:r>
              <a:rPr lang="it-IT" dirty="0"/>
              <a:t> </a:t>
            </a:r>
            <a:r>
              <a:rPr lang="it-IT" dirty="0" err="1"/>
              <a:t>mieux</a:t>
            </a:r>
            <a:r>
              <a:rPr lang="it-IT" dirty="0"/>
              <a:t> la Lune et </a:t>
            </a:r>
            <a:r>
              <a:rPr lang="it-IT" dirty="0" err="1"/>
              <a:t>aujourd’hui</a:t>
            </a:r>
            <a:r>
              <a:rPr lang="it-IT" dirty="0"/>
              <a:t> elle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considérée</a:t>
            </a:r>
            <a:r>
              <a:rPr lang="it-IT" dirty="0"/>
              <a:t> </a:t>
            </a:r>
            <a:r>
              <a:rPr lang="it-IT" dirty="0" err="1"/>
              <a:t>comme</a:t>
            </a:r>
            <a:r>
              <a:rPr lang="it-IT" dirty="0"/>
              <a:t> </a:t>
            </a:r>
            <a:r>
              <a:rPr lang="it-IT" dirty="0" err="1"/>
              <a:t>quelque</a:t>
            </a:r>
            <a:r>
              <a:rPr lang="it-IT" dirty="0"/>
              <a:t> </a:t>
            </a:r>
            <a:r>
              <a:rPr lang="it-IT" dirty="0" err="1"/>
              <a:t>chose</a:t>
            </a:r>
            <a:r>
              <a:rPr lang="it-IT" dirty="0"/>
              <a:t> de divin.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A64BEE-F3AA-404F-8A75-1DD8C4E7B178}"/>
              </a:ext>
            </a:extLst>
          </p:cNvPr>
          <p:cNvSpPr txBox="1"/>
          <p:nvPr/>
        </p:nvSpPr>
        <p:spPr>
          <a:xfrm>
            <a:off x="7101590" y="1421208"/>
            <a:ext cx="1954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Arianna Bronchi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135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Constantia</vt:lpstr>
      <vt:lpstr>Wingdings 2</vt:lpstr>
      <vt:lpstr>Carta</vt:lpstr>
      <vt:lpstr>Les représentations de la Lune à travers les ages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représentations de la Lune à travers les ages</dc:title>
  <dc:creator>ARIANNA</dc:creator>
  <cp:lastModifiedBy>Arianna</cp:lastModifiedBy>
  <cp:revision>9</cp:revision>
  <dcterms:created xsi:type="dcterms:W3CDTF">2019-11-05T10:33:59Z</dcterms:created>
  <dcterms:modified xsi:type="dcterms:W3CDTF">2019-11-05T11:40:53Z</dcterms:modified>
</cp:coreProperties>
</file>