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7" r:id="rId2"/>
    <p:sldId id="258" r:id="rId3"/>
    <p:sldId id="259" r:id="rId4"/>
    <p:sldId id="261" r:id="rId5"/>
    <p:sldId id="260" r:id="rId6"/>
    <p:sldId id="262" r:id="rId7"/>
    <p:sldId id="267" r:id="rId8"/>
    <p:sldId id="266" r:id="rId9"/>
    <p:sldId id="265" r:id="rId10"/>
    <p:sldId id="268" r:id="rId11"/>
    <p:sldId id="264" r:id="rId12"/>
    <p:sldId id="271" r:id="rId13"/>
    <p:sldId id="280" r:id="rId14"/>
    <p:sldId id="270" r:id="rId15"/>
    <p:sldId id="272" r:id="rId16"/>
    <p:sldId id="274" r:id="rId17"/>
    <p:sldId id="273" r:id="rId18"/>
    <p:sldId id="279" r:id="rId19"/>
    <p:sldId id="278"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0719B1-8151-40CE-A0C0-498F0F1D2367}" v="10" dt="2018-11-14T13:40:29.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4660"/>
  </p:normalViewPr>
  <p:slideViewPr>
    <p:cSldViewPr snapToGrid="0">
      <p:cViewPr varScale="1">
        <p:scale>
          <a:sx n="119" d="100"/>
          <a:sy n="119" d="100"/>
        </p:scale>
        <p:origin x="11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3285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9569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1582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3917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7291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smtClean="0"/>
              <a:t>11/14/2018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8277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smtClean="0"/>
              <a:t>11/14/2018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0230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7783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607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5206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48A87A34-81AB-432B-8DAE-1953F412C126}" type="datetimeFigureOut">
              <a:rPr lang="en-US" smtClean="0"/>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82385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124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Content Placeholder 3"/>
          <p:cNvSpPr>
            <a:spLocks noGrp="1"/>
          </p:cNvSpPr>
          <p:nvPr>
            <p:ph sz="quarter" idx="13"/>
          </p:nvPr>
        </p:nvSpPr>
        <p:spPr>
          <a:xfrm>
            <a:off x="913774" y="3051012"/>
            <a:ext cx="5106027" cy="274018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3" name="Content Placeholder 5"/>
          <p:cNvSpPr>
            <a:spLocks noGrp="1"/>
          </p:cNvSpPr>
          <p:nvPr>
            <p:ph sz="quarter" idx="14"/>
          </p:nvPr>
        </p:nvSpPr>
        <p:spPr>
          <a:xfrm>
            <a:off x="6172200" y="3051012"/>
            <a:ext cx="5105401" cy="274018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0285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615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11/14/2018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392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2507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753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11/14/2018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8338928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B547D57-F53A-4177-9C4C-C29A15F95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
            <a:extLst>
              <a:ext uri="{FF2B5EF4-FFF2-40B4-BE49-F238E27FC236}">
                <a16:creationId xmlns:a16="http://schemas.microsoft.com/office/drawing/2014/main" id="{AED3BEA4-2A0D-445D-A93C-0B718D8156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0" name="Resim 20" descr="açık hava, günbatımı, gök, güneş içeren bir resim&#10;&#10;Çok yüksek güvenilirlikle oluşturulmuş açıklama">
            <a:extLst>
              <a:ext uri="{FF2B5EF4-FFF2-40B4-BE49-F238E27FC236}">
                <a16:creationId xmlns:a16="http://schemas.microsoft.com/office/drawing/2014/main" id="{2E890DA5-0622-40FA-BCCA-43FB90902591}"/>
              </a:ext>
            </a:extLst>
          </p:cNvPr>
          <p:cNvPicPr>
            <a:picLocks noChangeAspect="1"/>
          </p:cNvPicPr>
          <p:nvPr/>
        </p:nvPicPr>
        <p:blipFill>
          <a:blip r:embed="rId3"/>
          <a:stretch>
            <a:fillRect/>
          </a:stretch>
        </p:blipFill>
        <p:spPr>
          <a:xfrm>
            <a:off x="6935931" y="957486"/>
            <a:ext cx="3455728" cy="2306699"/>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4" name="Resim 4" descr="kişi, açık hava, çayır, genç içeren bir resim&#10;&#10;Çok yüksek güvenilirlikle oluşturulmuş açıklama">
            <a:extLst>
              <a:ext uri="{FF2B5EF4-FFF2-40B4-BE49-F238E27FC236}">
                <a16:creationId xmlns:a16="http://schemas.microsoft.com/office/drawing/2014/main" id="{DA3404A4-A1BD-4FFC-923D-B408F8AC565C}"/>
              </a:ext>
            </a:extLst>
          </p:cNvPr>
          <p:cNvPicPr>
            <a:picLocks noChangeAspect="1"/>
          </p:cNvPicPr>
          <p:nvPr/>
        </p:nvPicPr>
        <p:blipFill>
          <a:blip r:embed="rId4"/>
          <a:stretch>
            <a:fillRect/>
          </a:stretch>
        </p:blipFill>
        <p:spPr>
          <a:xfrm>
            <a:off x="6356904" y="3585917"/>
            <a:ext cx="4613396" cy="2306698"/>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9" name="Picture 28">
            <a:extLst>
              <a:ext uri="{FF2B5EF4-FFF2-40B4-BE49-F238E27FC236}">
                <a16:creationId xmlns:a16="http://schemas.microsoft.com/office/drawing/2014/main" id="{2858C9DB-88D4-4100-96CD-3AD8C14A2F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DA409D26-AEA8-4E64-B6A3-64687CDC2024}"/>
              </a:ext>
            </a:extLst>
          </p:cNvPr>
          <p:cNvSpPr>
            <a:spLocks noGrp="1"/>
          </p:cNvSpPr>
          <p:nvPr>
            <p:ph type="ctrTitle"/>
          </p:nvPr>
        </p:nvSpPr>
        <p:spPr>
          <a:xfrm>
            <a:off x="1089516" y="1805750"/>
            <a:ext cx="4175471" cy="3131913"/>
          </a:xfrm>
        </p:spPr>
        <p:txBody>
          <a:bodyPr>
            <a:noAutofit/>
          </a:bodyPr>
          <a:lstStyle/>
          <a:p>
            <a:r>
              <a:rPr lang="tr-TR" sz="6000" dirty="0">
                <a:latin typeface="Times"/>
                <a:cs typeface="Times"/>
              </a:rPr>
              <a:t>Aile ilişkileri ve çocuk hakları</a:t>
            </a:r>
          </a:p>
        </p:txBody>
      </p:sp>
      <p:sp>
        <p:nvSpPr>
          <p:cNvPr id="3" name="Alt Başlık 2">
            <a:extLst>
              <a:ext uri="{FF2B5EF4-FFF2-40B4-BE49-F238E27FC236}">
                <a16:creationId xmlns:a16="http://schemas.microsoft.com/office/drawing/2014/main" id="{CE893F4A-476F-4B43-9DAB-066576430DC9}"/>
              </a:ext>
            </a:extLst>
          </p:cNvPr>
          <p:cNvSpPr>
            <a:spLocks noGrp="1"/>
          </p:cNvSpPr>
          <p:nvPr>
            <p:ph type="subTitle" idx="1"/>
          </p:nvPr>
        </p:nvSpPr>
        <p:spPr>
          <a:xfrm>
            <a:off x="960121" y="4165600"/>
            <a:ext cx="4175084" cy="1727016"/>
          </a:xfrm>
        </p:spPr>
        <p:txBody>
          <a:bodyPr>
            <a:normAutofit/>
          </a:bodyPr>
          <a:lstStyle/>
          <a:p>
            <a:endParaRPr lang="tr-TR"/>
          </a:p>
        </p:txBody>
      </p:sp>
    </p:spTree>
    <p:extLst>
      <p:ext uri="{BB962C8B-B14F-4D97-AF65-F5344CB8AC3E}">
        <p14:creationId xmlns:p14="http://schemas.microsoft.com/office/powerpoint/2010/main" val="1718487416"/>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5968364-22AC-4336-8322-7F30D8053AF2}"/>
              </a:ext>
            </a:extLst>
          </p:cNvPr>
          <p:cNvSpPr>
            <a:spLocks noGrp="1"/>
          </p:cNvSpPr>
          <p:nvPr>
            <p:ph type="title"/>
          </p:nvPr>
        </p:nvSpPr>
        <p:spPr>
          <a:xfrm>
            <a:off x="583096" y="100932"/>
            <a:ext cx="10364451" cy="1596177"/>
          </a:xfrm>
        </p:spPr>
        <p:txBody>
          <a:bodyPr>
            <a:normAutofit/>
          </a:bodyPr>
          <a:lstStyle/>
          <a:p>
            <a:r>
              <a:rPr lang="tr-TR" sz="6000" dirty="0">
                <a:solidFill>
                  <a:srgbClr val="FF0000"/>
                </a:solidFill>
                <a:latin typeface="Times"/>
                <a:cs typeface="Times"/>
              </a:rPr>
              <a:t>2.konu:çocuk hakları</a:t>
            </a:r>
          </a:p>
        </p:txBody>
      </p:sp>
      <p:sp>
        <p:nvSpPr>
          <p:cNvPr id="3" name="İçerik Yer Tutucusu 2">
            <a:extLst>
              <a:ext uri="{FF2B5EF4-FFF2-40B4-BE49-F238E27FC236}">
                <a16:creationId xmlns:a16="http://schemas.microsoft.com/office/drawing/2014/main" id="{8A9E9457-385F-402C-A538-B17BB19ABF7A}"/>
              </a:ext>
            </a:extLst>
          </p:cNvPr>
          <p:cNvSpPr>
            <a:spLocks noGrp="1"/>
          </p:cNvSpPr>
          <p:nvPr>
            <p:ph sz="quarter" idx="13"/>
          </p:nvPr>
        </p:nvSpPr>
        <p:spPr>
          <a:xfrm>
            <a:off x="856265" y="1288790"/>
            <a:ext cx="10363826" cy="3424107"/>
          </a:xfrm>
        </p:spPr>
        <p:txBody>
          <a:bodyPr vert="horz" lIns="91440" tIns="45720" rIns="91440" bIns="45720" rtlCol="0" anchor="t">
            <a:noAutofit/>
          </a:bodyPr>
          <a:lstStyle/>
          <a:p>
            <a:pPr>
              <a:buFont typeface="Wingdings" panose="020B0604020202020204" pitchFamily="34" charset="0"/>
              <a:buChar char="v"/>
            </a:pPr>
            <a:r>
              <a:rPr lang="tr-TR" sz="2800"/>
              <a:t>sAVAŞLARIN SÜRMEKTE OLDUĞU GÜNÜMÜZDE, ÇOCUKLARIN VE KADINLARIN HUNHARCA ÖLDÜRÜLDÜĞÜ DÜNYADA ÇOCUK HAKLARI MAALESEF UNUTULMAKTA, ÇİĞNENMEKTEDİR. ÇOCUKLARIN HAYAT HAKLARI ELLERİNDE ALINDIĞI İÇİN DİĞER HAKLARIN VARLIĞINDAN DA BAHSETMEK MÜMKÜN DEĞİLDİR.</a:t>
            </a:r>
          </a:p>
          <a:p>
            <a:pPr>
              <a:buFont typeface="Wingdings" panose="020B0604020202020204" pitchFamily="34" charset="0"/>
              <a:buChar char="v"/>
            </a:pPr>
            <a:r>
              <a:rPr lang="tr-TR" sz="2800"/>
              <a:t>Çocuk hakları, hukuki ve ahlaki olarak çocukların sağlık, eğitim, barınma, beslenme, korunma, güvenlik ihtiyaçlarının hayat hakkı, psikolojik korunma hakkı, fiziksel korunma hakkı hepsini birden kapsamaktadır.</a:t>
            </a:r>
          </a:p>
        </p:txBody>
      </p:sp>
    </p:spTree>
    <p:extLst>
      <p:ext uri="{BB962C8B-B14F-4D97-AF65-F5344CB8AC3E}">
        <p14:creationId xmlns:p14="http://schemas.microsoft.com/office/powerpoint/2010/main" val="2383324254"/>
      </p:ext>
    </p:extLst>
  </p:cSld>
  <p:clrMapOvr>
    <a:masterClrMapping/>
  </p:clrMapOvr>
  <p:transition spd="slow">
    <p:strips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B5BA391-CAF6-46FA-A09C-EEEC290DC91E}"/>
              </a:ext>
            </a:extLst>
          </p:cNvPr>
          <p:cNvSpPr>
            <a:spLocks noGrp="1"/>
          </p:cNvSpPr>
          <p:nvPr>
            <p:ph type="title"/>
          </p:nvPr>
        </p:nvSpPr>
        <p:spPr>
          <a:xfrm>
            <a:off x="496832" y="287838"/>
            <a:ext cx="9717470" cy="1179234"/>
          </a:xfrm>
        </p:spPr>
        <p:txBody>
          <a:bodyPr>
            <a:normAutofit/>
          </a:bodyPr>
          <a:lstStyle/>
          <a:p>
            <a:endParaRPr lang="tr-TR" sz="6000" dirty="0">
              <a:solidFill>
                <a:srgbClr val="FF0000"/>
              </a:solidFill>
            </a:endParaRPr>
          </a:p>
        </p:txBody>
      </p:sp>
      <p:sp>
        <p:nvSpPr>
          <p:cNvPr id="3" name="İçerik Yer Tutucusu 2">
            <a:extLst>
              <a:ext uri="{FF2B5EF4-FFF2-40B4-BE49-F238E27FC236}">
                <a16:creationId xmlns:a16="http://schemas.microsoft.com/office/drawing/2014/main" id="{D5481DA6-2AB4-49CB-89A8-8B6C9C51459C}"/>
              </a:ext>
            </a:extLst>
          </p:cNvPr>
          <p:cNvSpPr>
            <a:spLocks noGrp="1"/>
          </p:cNvSpPr>
          <p:nvPr>
            <p:ph sz="quarter" idx="13"/>
          </p:nvPr>
        </p:nvSpPr>
        <p:spPr>
          <a:xfrm>
            <a:off x="1043170" y="972489"/>
            <a:ext cx="10363826" cy="3424107"/>
          </a:xfrm>
        </p:spPr>
        <p:txBody>
          <a:bodyPr vert="horz" lIns="91440" tIns="45720" rIns="91440" bIns="45720" rtlCol="0" anchor="t">
            <a:noAutofit/>
          </a:bodyPr>
          <a:lstStyle/>
          <a:p>
            <a:pPr>
              <a:buFont typeface="Wingdings" panose="020B0604020202020204" pitchFamily="34" charset="0"/>
              <a:buChar char="v"/>
            </a:pPr>
            <a:r>
              <a:rPr lang="tr-TR" sz="2800"/>
              <a:t>Çocuk hakları evrenseldir. Hiçbir din, dil, ırk ve cinsiyet ayrımı yapılmaksızın her çocuğun doğuştan elde ettiği haklar kapsamında hayat hakkı mevcuttur. 20 Kasım 1989 yılında Birleşmiş Milletler’in aldığı kararla ve 193 ülkenin bu kararı imzalamasıyla Çocuk Hakları Bildiri yayınlanmış ve kabul edilmiştir.</a:t>
            </a:r>
            <a:endParaRPr lang="tr-TR"/>
          </a:p>
          <a:p>
            <a:pPr>
              <a:buFont typeface="Wingdings" panose="020B0604020202020204" pitchFamily="34" charset="0"/>
              <a:buChar char="v"/>
            </a:pPr>
            <a:endParaRPr lang="tr-TR" dirty="0"/>
          </a:p>
        </p:txBody>
      </p:sp>
      <p:pic>
        <p:nvPicPr>
          <p:cNvPr id="4" name="Resim 4">
            <a:extLst>
              <a:ext uri="{FF2B5EF4-FFF2-40B4-BE49-F238E27FC236}">
                <a16:creationId xmlns:a16="http://schemas.microsoft.com/office/drawing/2014/main" id="{8B1FBEEB-748D-4089-9F96-E67410BC2BC7}"/>
              </a:ext>
            </a:extLst>
          </p:cNvPr>
          <p:cNvPicPr>
            <a:picLocks noChangeAspect="1"/>
          </p:cNvPicPr>
          <p:nvPr/>
        </p:nvPicPr>
        <p:blipFill>
          <a:blip r:embed="rId2"/>
          <a:stretch>
            <a:fillRect/>
          </a:stretch>
        </p:blipFill>
        <p:spPr>
          <a:xfrm rot="-180000">
            <a:off x="7303479" y="3730694"/>
            <a:ext cx="2560069" cy="256006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Resim 6" descr="kişi, çocuk, duvar, iç mekan içeren bir resim&#10;&#10;Çok yüksek güvenilirlikle oluşturulmuş açıklama">
            <a:extLst>
              <a:ext uri="{FF2B5EF4-FFF2-40B4-BE49-F238E27FC236}">
                <a16:creationId xmlns:a16="http://schemas.microsoft.com/office/drawing/2014/main" id="{F33EEFB2-CB22-4A66-A5FA-2CE18DCB24F3}"/>
              </a:ext>
            </a:extLst>
          </p:cNvPr>
          <p:cNvPicPr>
            <a:picLocks noChangeAspect="1"/>
          </p:cNvPicPr>
          <p:nvPr/>
        </p:nvPicPr>
        <p:blipFill>
          <a:blip r:embed="rId3"/>
          <a:stretch>
            <a:fillRect/>
          </a:stretch>
        </p:blipFill>
        <p:spPr>
          <a:xfrm>
            <a:off x="2193984" y="4108995"/>
            <a:ext cx="3289539" cy="2450013"/>
          </a:xfrm>
          <a:prstGeom prst="rect">
            <a:avLst/>
          </a:prstGeom>
          <a:ln>
            <a:noFill/>
          </a:ln>
          <a:effectLst>
            <a:softEdge rad="112500"/>
          </a:effectLst>
        </p:spPr>
      </p:pic>
    </p:spTree>
    <p:extLst>
      <p:ext uri="{BB962C8B-B14F-4D97-AF65-F5344CB8AC3E}">
        <p14:creationId xmlns:p14="http://schemas.microsoft.com/office/powerpoint/2010/main" val="2210302347"/>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5968364-22AC-4336-8322-7F30D8053AF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A9E9457-385F-402C-A538-B17BB19ABF7A}"/>
              </a:ext>
            </a:extLst>
          </p:cNvPr>
          <p:cNvSpPr>
            <a:spLocks noGrp="1"/>
          </p:cNvSpPr>
          <p:nvPr>
            <p:ph sz="quarter" idx="13"/>
          </p:nvPr>
        </p:nvSpPr>
        <p:spPr>
          <a:xfrm>
            <a:off x="913774" y="613054"/>
            <a:ext cx="10363826" cy="5595088"/>
          </a:xfrm>
        </p:spPr>
        <p:txBody>
          <a:bodyPr vert="horz" lIns="91440" tIns="45720" rIns="91440" bIns="45720" rtlCol="0" anchor="t">
            <a:normAutofit/>
          </a:bodyPr>
          <a:lstStyle/>
          <a:p>
            <a:pPr marL="0" indent="0">
              <a:buNone/>
            </a:pPr>
            <a:r>
              <a:rPr lang="tr-TR" sz="3200" u="sng" dirty="0">
                <a:solidFill>
                  <a:srgbClr val="FF0000"/>
                </a:solidFill>
                <a:latin typeface="Times"/>
                <a:cs typeface="Times"/>
              </a:rPr>
              <a:t>çocuk hakları  şu şekildedir:</a:t>
            </a:r>
            <a:endParaRPr lang="tr-TR" sz="3200" dirty="0">
              <a:solidFill>
                <a:srgbClr val="FF0000"/>
              </a:solidFill>
              <a:latin typeface="Times"/>
              <a:cs typeface="Times"/>
            </a:endParaRPr>
          </a:p>
          <a:p>
            <a:pPr>
              <a:buFont typeface="Wingdings" panose="020B0604020202020204" pitchFamily="34" charset="0"/>
              <a:buChar char="v"/>
            </a:pPr>
            <a:r>
              <a:rPr lang="tr-TR" sz="2800" dirty="0"/>
              <a:t>Sağlık hizmetlerinden yararlanmak çocukların doğal hakkıdır.</a:t>
            </a:r>
          </a:p>
          <a:p>
            <a:pPr>
              <a:buFont typeface="Wingdings" panose="020B0604020202020204" pitchFamily="34" charset="0"/>
              <a:buChar char="v"/>
            </a:pPr>
            <a:r>
              <a:rPr lang="tr-TR" sz="2800" dirty="0"/>
              <a:t>Sağlıklı beslenmek ve barınmak çocukların doğal hakkıdır.</a:t>
            </a:r>
          </a:p>
          <a:p>
            <a:pPr>
              <a:buFont typeface="Wingdings" panose="020B0604020202020204" pitchFamily="34" charset="0"/>
              <a:buChar char="v"/>
            </a:pPr>
            <a:r>
              <a:rPr lang="tr-TR" sz="2800" dirty="0"/>
              <a:t>Sağlıklı bir ortamda yaşamak ve eğitim görmek çocukların doğal hakkıdır.</a:t>
            </a:r>
          </a:p>
          <a:p>
            <a:pPr>
              <a:buFont typeface="Wingdings" panose="020B0604020202020204" pitchFamily="34" charset="0"/>
              <a:buChar char="v"/>
            </a:pPr>
            <a:r>
              <a:rPr lang="tr-TR" sz="2800" dirty="0"/>
              <a:t>Şiddet, istismar, ihmal gibi her türlü tehlikelere karşı korunmak çocukların doğal hakkıdır.</a:t>
            </a:r>
          </a:p>
          <a:p>
            <a:pPr>
              <a:buFont typeface="Wingdings" panose="020B0604020202020204" pitchFamily="34" charset="0"/>
              <a:buChar char="v"/>
            </a:pPr>
            <a:endParaRPr lang="tr-TR" sz="2800" dirty="0"/>
          </a:p>
        </p:txBody>
      </p:sp>
      <p:sp>
        <p:nvSpPr>
          <p:cNvPr id="4" name="Ok: Şeritli Sağ 3">
            <a:extLst>
              <a:ext uri="{FF2B5EF4-FFF2-40B4-BE49-F238E27FC236}">
                <a16:creationId xmlns:a16="http://schemas.microsoft.com/office/drawing/2014/main" id="{2854FD96-01C8-4663-B2E8-BDC655EFE41F}"/>
              </a:ext>
            </a:extLst>
          </p:cNvPr>
          <p:cNvSpPr/>
          <p:nvPr/>
        </p:nvSpPr>
        <p:spPr>
          <a:xfrm rot="10860000">
            <a:off x="10114398" y="2608858"/>
            <a:ext cx="1481615" cy="1347273"/>
          </a:xfrm>
          <a:prstGeom prst="striped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219816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A6CA8EB-41B4-476A-8B27-754D7988C4F3}"/>
              </a:ext>
            </a:extLst>
          </p:cNvPr>
          <p:cNvSpPr>
            <a:spLocks noGrp="1"/>
          </p:cNvSpPr>
          <p:nvPr>
            <p:ph type="title"/>
          </p:nvPr>
        </p:nvSpPr>
        <p:spPr>
          <a:xfrm>
            <a:off x="856266" y="1380517"/>
            <a:ext cx="10364451" cy="1596177"/>
          </a:xfrm>
        </p:spPr>
        <p:txBody>
          <a:bodyPr>
            <a:normAutofit fontScale="90000"/>
          </a:bodyPr>
          <a:lstStyle/>
          <a:p>
            <a:r>
              <a:rPr lang="tr-TR" sz="6000" dirty="0">
                <a:latin typeface="Times"/>
                <a:cs typeface="Times"/>
              </a:rPr>
              <a:t>Kuralların hayatımızdaki anlamı nedir?</a:t>
            </a:r>
            <a:endParaRPr lang="tr-TR" sz="6000">
              <a:latin typeface="Times"/>
              <a:cs typeface="Times"/>
            </a:endParaRPr>
          </a:p>
        </p:txBody>
      </p:sp>
      <p:pic>
        <p:nvPicPr>
          <p:cNvPr id="4" name="Resim 4">
            <a:extLst>
              <a:ext uri="{FF2B5EF4-FFF2-40B4-BE49-F238E27FC236}">
                <a16:creationId xmlns:a16="http://schemas.microsoft.com/office/drawing/2014/main" id="{6B61562E-D9F7-420E-B520-BF0EE1336CE1}"/>
              </a:ext>
            </a:extLst>
          </p:cNvPr>
          <p:cNvPicPr>
            <a:picLocks noGrp="1" noChangeAspect="1"/>
          </p:cNvPicPr>
          <p:nvPr>
            <p:ph sz="quarter" idx="13"/>
          </p:nvPr>
        </p:nvPicPr>
        <p:blipFill>
          <a:blip r:embed="rId2"/>
          <a:stretch>
            <a:fillRect/>
          </a:stretch>
        </p:blipFill>
        <p:spPr>
          <a:xfrm rot="-300000">
            <a:off x="1136929" y="3747318"/>
            <a:ext cx="3778385" cy="2647730"/>
          </a:xfrm>
          <a:prstGeom prst="rect">
            <a:avLst/>
          </a:prstGeom>
          <a:ln w="88900" cap="sq" cmpd="thickThin">
            <a:solidFill>
              <a:srgbClr val="000000"/>
            </a:solidFill>
            <a:prstDash val="solid"/>
            <a:miter lim="800000"/>
          </a:ln>
          <a:effectLst>
            <a:innerShdw blurRad="76200">
              <a:srgbClr val="000000"/>
            </a:innerShdw>
          </a:effectLst>
        </p:spPr>
      </p:pic>
      <p:pic>
        <p:nvPicPr>
          <p:cNvPr id="6" name="Resim 6">
            <a:extLst>
              <a:ext uri="{FF2B5EF4-FFF2-40B4-BE49-F238E27FC236}">
                <a16:creationId xmlns:a16="http://schemas.microsoft.com/office/drawing/2014/main" id="{76176D64-7FDF-4CAE-9F39-1F1302A76491}"/>
              </a:ext>
            </a:extLst>
          </p:cNvPr>
          <p:cNvPicPr>
            <a:picLocks noChangeAspect="1"/>
          </p:cNvPicPr>
          <p:nvPr/>
        </p:nvPicPr>
        <p:blipFill>
          <a:blip r:embed="rId3"/>
          <a:stretch>
            <a:fillRect/>
          </a:stretch>
        </p:blipFill>
        <p:spPr>
          <a:xfrm rot="120000">
            <a:off x="7069726" y="4175869"/>
            <a:ext cx="3045304" cy="107704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663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5968364-22AC-4336-8322-7F30D8053AF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A9E9457-385F-402C-A538-B17BB19ABF7A}"/>
              </a:ext>
            </a:extLst>
          </p:cNvPr>
          <p:cNvSpPr>
            <a:spLocks noGrp="1"/>
          </p:cNvSpPr>
          <p:nvPr>
            <p:ph sz="quarter" idx="13"/>
          </p:nvPr>
        </p:nvSpPr>
        <p:spPr>
          <a:xfrm>
            <a:off x="956906" y="613055"/>
            <a:ext cx="10363826" cy="5523201"/>
          </a:xfrm>
        </p:spPr>
        <p:txBody>
          <a:bodyPr vert="horz" lIns="91440" tIns="45720" rIns="91440" bIns="45720" rtlCol="0" anchor="t">
            <a:normAutofit/>
          </a:bodyPr>
          <a:lstStyle/>
          <a:p>
            <a:pPr>
              <a:buFont typeface="Wingdings" panose="020B0604020202020204" pitchFamily="34" charset="0"/>
              <a:buChar char="v"/>
            </a:pPr>
            <a:r>
              <a:rPr lang="tr-TR" sz="2800"/>
              <a:t>Barış ve huzur içinde, savaşlardan uzak yaşamak çocukların doğal hakkıdır.</a:t>
            </a:r>
          </a:p>
          <a:p>
            <a:pPr>
              <a:buFont typeface="Wingdings" panose="020B0604020202020204" pitchFamily="34" charset="0"/>
              <a:buChar char="v"/>
            </a:pPr>
            <a:r>
              <a:rPr lang="tr-TR" sz="2800"/>
              <a:t>Sevgi ve ilgi görmek çocukların hakkıdır.</a:t>
            </a:r>
          </a:p>
          <a:p>
            <a:pPr>
              <a:buFont typeface="Wingdings" panose="020B0604020202020204" pitchFamily="34" charset="0"/>
              <a:buChar char="v"/>
            </a:pPr>
            <a:r>
              <a:rPr lang="tr-TR" sz="2800"/>
              <a:t>Özgürce oyun oynamak çocukların doğal hakkıdır.</a:t>
            </a:r>
          </a:p>
          <a:p>
            <a:pPr>
              <a:buFont typeface="Wingdings" panose="020B0604020202020204" pitchFamily="34" charset="0"/>
              <a:buChar char="v"/>
            </a:pPr>
            <a:r>
              <a:rPr lang="tr-TR" sz="2800"/>
              <a:t>Engelli çocukların sağlık, eğitim haklarına uygun uygulamalar gerçekleştirmek haktır.</a:t>
            </a:r>
          </a:p>
          <a:p>
            <a:pPr>
              <a:buFont typeface="Wingdings" panose="020B0604020202020204" pitchFamily="34" charset="0"/>
              <a:buChar char="v"/>
            </a:pPr>
            <a:r>
              <a:rPr lang="tr-TR" sz="2800"/>
              <a:t>Çocuklarının çalıştırılmaması haktır.</a:t>
            </a:r>
          </a:p>
          <a:p>
            <a:pPr>
              <a:buFont typeface="Wingdings" panose="020B0604020202020204" pitchFamily="34" charset="0"/>
              <a:buChar char="v"/>
            </a:pPr>
            <a:r>
              <a:rPr lang="tr-TR" sz="2800"/>
              <a:t>Çocuk haklarının ayrım yapılmadan uygulanması da haktır.</a:t>
            </a:r>
            <a:endParaRPr lang="tr-TR" b="1"/>
          </a:p>
          <a:p>
            <a:pPr>
              <a:buFont typeface="Wingdings" panose="020B0604020202020204" pitchFamily="34" charset="0"/>
              <a:buChar char="v"/>
            </a:pPr>
            <a:endParaRPr lang="tr-TR" dirty="0"/>
          </a:p>
        </p:txBody>
      </p:sp>
    </p:spTree>
    <p:extLst>
      <p:ext uri="{BB962C8B-B14F-4D97-AF65-F5344CB8AC3E}">
        <p14:creationId xmlns:p14="http://schemas.microsoft.com/office/powerpoint/2010/main" val="160543129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5968364-22AC-4336-8322-7F30D8053AF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A9E9457-385F-402C-A538-B17BB19ABF7A}"/>
              </a:ext>
            </a:extLst>
          </p:cNvPr>
          <p:cNvSpPr>
            <a:spLocks noGrp="1"/>
          </p:cNvSpPr>
          <p:nvPr>
            <p:ph sz="quarter" idx="13"/>
          </p:nvPr>
        </p:nvSpPr>
        <p:spPr>
          <a:xfrm>
            <a:off x="913774" y="1116262"/>
            <a:ext cx="10363826" cy="3424107"/>
          </a:xfrm>
        </p:spPr>
        <p:txBody>
          <a:bodyPr vert="horz" lIns="91440" tIns="45720" rIns="91440" bIns="45720" rtlCol="0" anchor="t">
            <a:normAutofit/>
          </a:bodyPr>
          <a:lstStyle/>
          <a:p>
            <a:pPr>
              <a:buFont typeface="Wingdings" panose="020B0604020202020204" pitchFamily="34" charset="0"/>
              <a:buChar char="v"/>
            </a:pPr>
            <a:r>
              <a:rPr lang="tr-TR" sz="2800"/>
              <a:t>Kurallar, ahlaki ve hukuki olarak toplum düzeninin sağlanması için gereklidir. Ahlaki kurallar, gelenek ve görenekler, örf ve adetlerle yazılı olmadan ortaya çıkar. Hukuki kurallar da toplum düzeninde temel rejim erkleri ya da insani değerlerin ihtiyacı şeklinde, dini inançlardan da oluşabilir.</a:t>
            </a:r>
          </a:p>
        </p:txBody>
      </p:sp>
      <p:pic>
        <p:nvPicPr>
          <p:cNvPr id="4" name="Grafik 4" descr="Ekip">
            <a:extLst>
              <a:ext uri="{FF2B5EF4-FFF2-40B4-BE49-F238E27FC236}">
                <a16:creationId xmlns:a16="http://schemas.microsoft.com/office/drawing/2014/main" id="{45C05B89-BBD3-4A94-946B-81BDB61781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8649" y="4208253"/>
            <a:ext cx="2309003" cy="2280249"/>
          </a:xfrm>
          <a:prstGeom prst="rect">
            <a:avLst/>
          </a:prstGeom>
        </p:spPr>
      </p:pic>
      <p:pic>
        <p:nvPicPr>
          <p:cNvPr id="6" name="Grafik 6" descr="Ekip">
            <a:extLst>
              <a:ext uri="{FF2B5EF4-FFF2-40B4-BE49-F238E27FC236}">
                <a16:creationId xmlns:a16="http://schemas.microsoft.com/office/drawing/2014/main" id="{5CD1B29E-6382-4034-8427-C777F7205D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77706" y="4208253"/>
            <a:ext cx="2409645" cy="2380891"/>
          </a:xfrm>
          <a:prstGeom prst="rect">
            <a:avLst/>
          </a:prstGeom>
        </p:spPr>
      </p:pic>
      <p:pic>
        <p:nvPicPr>
          <p:cNvPr id="8" name="Grafik 8" descr="Ekip">
            <a:extLst>
              <a:ext uri="{FF2B5EF4-FFF2-40B4-BE49-F238E27FC236}">
                <a16:creationId xmlns:a16="http://schemas.microsoft.com/office/drawing/2014/main" id="{81452815-97E5-4FF1-AD62-8AEED4B8C3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47404" y="4208253"/>
            <a:ext cx="2424021" cy="2380889"/>
          </a:xfrm>
          <a:prstGeom prst="rect">
            <a:avLst/>
          </a:prstGeom>
        </p:spPr>
      </p:pic>
    </p:spTree>
    <p:extLst>
      <p:ext uri="{BB962C8B-B14F-4D97-AF65-F5344CB8AC3E}">
        <p14:creationId xmlns:p14="http://schemas.microsoft.com/office/powerpoint/2010/main" val="199435561"/>
      </p:ext>
    </p:extLst>
  </p:cSld>
  <p:clrMapOvr>
    <a:masterClrMapping/>
  </p:clrMapOvr>
  <p:transition>
    <p:cut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5968364-22AC-4336-8322-7F30D8053AF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A9E9457-385F-402C-A538-B17BB19ABF7A}"/>
              </a:ext>
            </a:extLst>
          </p:cNvPr>
          <p:cNvSpPr>
            <a:spLocks noGrp="1"/>
          </p:cNvSpPr>
          <p:nvPr>
            <p:ph sz="quarter" idx="13"/>
          </p:nvPr>
        </p:nvSpPr>
        <p:spPr>
          <a:xfrm>
            <a:off x="913774" y="972488"/>
            <a:ext cx="10363826" cy="4976861"/>
          </a:xfrm>
        </p:spPr>
        <p:txBody>
          <a:bodyPr vert="horz" lIns="91440" tIns="45720" rIns="91440" bIns="45720" rtlCol="0" anchor="t">
            <a:normAutofit/>
          </a:bodyPr>
          <a:lstStyle/>
          <a:p>
            <a:pPr marL="0" indent="0">
              <a:buNone/>
            </a:pPr>
            <a:r>
              <a:rPr lang="tr-TR" sz="3200" u="sng" dirty="0">
                <a:solidFill>
                  <a:srgbClr val="FF0000"/>
                </a:solidFill>
                <a:latin typeface="Times"/>
                <a:cs typeface="Times"/>
              </a:rPr>
              <a:t>Toplum hayatında kurallar;</a:t>
            </a:r>
            <a:endParaRPr lang="tr-TR" sz="3200" dirty="0">
              <a:solidFill>
                <a:srgbClr val="FF0000"/>
              </a:solidFill>
              <a:latin typeface="Times"/>
              <a:cs typeface="Times"/>
            </a:endParaRPr>
          </a:p>
          <a:p>
            <a:pPr>
              <a:buFont typeface="Wingdings" panose="020B0604020202020204" pitchFamily="34" charset="0"/>
              <a:buChar char="v"/>
            </a:pPr>
            <a:r>
              <a:rPr lang="tr-TR" sz="2800" i="1" dirty="0"/>
              <a:t>Toplum düzenini sağlar.</a:t>
            </a:r>
            <a:endParaRPr lang="tr-TR" sz="2800" dirty="0"/>
          </a:p>
          <a:p>
            <a:pPr>
              <a:buFont typeface="Wingdings" panose="020B0604020202020204" pitchFamily="34" charset="0"/>
              <a:buChar char="v"/>
            </a:pPr>
            <a:r>
              <a:rPr lang="tr-TR" sz="2800" i="1" dirty="0"/>
              <a:t>Birlikte yaşamayı kolaylaştırır.</a:t>
            </a:r>
            <a:endParaRPr lang="tr-TR" sz="2800" dirty="0"/>
          </a:p>
          <a:p>
            <a:pPr>
              <a:buFont typeface="Wingdings" panose="020B0604020202020204" pitchFamily="34" charset="0"/>
              <a:buChar char="v"/>
            </a:pPr>
            <a:r>
              <a:rPr lang="tr-TR" sz="2800" i="1" dirty="0"/>
              <a:t>İnsani değerlerin gelişmesini sağlar.</a:t>
            </a:r>
            <a:endParaRPr lang="tr-TR" sz="2800" dirty="0"/>
          </a:p>
          <a:p>
            <a:pPr>
              <a:buFont typeface="Wingdings" panose="020B0604020202020204" pitchFamily="34" charset="0"/>
              <a:buChar char="v"/>
            </a:pPr>
            <a:r>
              <a:rPr lang="tr-TR" sz="2800" i="1" dirty="0"/>
              <a:t>Suç oranını düşürür.</a:t>
            </a:r>
            <a:endParaRPr lang="tr-TR" sz="2800" dirty="0"/>
          </a:p>
          <a:p>
            <a:pPr>
              <a:buFont typeface="Wingdings" panose="020B0604020202020204" pitchFamily="34" charset="0"/>
              <a:buChar char="v"/>
            </a:pPr>
            <a:r>
              <a:rPr lang="tr-TR" sz="2800" i="1" dirty="0"/>
              <a:t>İnsanların barış, huzur, mutluluk içinde yaşamasını sağlar.</a:t>
            </a:r>
            <a:endParaRPr lang="tr-TR" sz="2800" dirty="0"/>
          </a:p>
          <a:p>
            <a:pPr>
              <a:buFont typeface="Wingdings" panose="020B0604020202020204" pitchFamily="34" charset="0"/>
              <a:buChar char="v"/>
            </a:pPr>
            <a:endParaRPr lang="tr-TR" sz="2800" dirty="0"/>
          </a:p>
        </p:txBody>
      </p:sp>
    </p:spTree>
    <p:extLst>
      <p:ext uri="{BB962C8B-B14F-4D97-AF65-F5344CB8AC3E}">
        <p14:creationId xmlns:p14="http://schemas.microsoft.com/office/powerpoint/2010/main" val="3853875743"/>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5968364-22AC-4336-8322-7F30D8053AF2}"/>
              </a:ext>
            </a:extLst>
          </p:cNvPr>
          <p:cNvSpPr>
            <a:spLocks noGrp="1"/>
          </p:cNvSpPr>
          <p:nvPr>
            <p:ph type="title"/>
          </p:nvPr>
        </p:nvSpPr>
        <p:spPr>
          <a:xfrm>
            <a:off x="899399" y="1035461"/>
            <a:ext cx="10364451" cy="1596177"/>
          </a:xfrm>
        </p:spPr>
        <p:txBody>
          <a:bodyPr>
            <a:noAutofit/>
          </a:bodyPr>
          <a:lstStyle/>
          <a:p>
            <a:r>
              <a:rPr lang="tr-TR" sz="6000" dirty="0">
                <a:latin typeface="Times"/>
                <a:cs typeface="Times"/>
              </a:rPr>
              <a:t>Niçin kurallara ihtiyacımız var?</a:t>
            </a:r>
          </a:p>
        </p:txBody>
      </p:sp>
      <p:pic>
        <p:nvPicPr>
          <p:cNvPr id="4" name="Resim 4">
            <a:extLst>
              <a:ext uri="{FF2B5EF4-FFF2-40B4-BE49-F238E27FC236}">
                <a16:creationId xmlns:a16="http://schemas.microsoft.com/office/drawing/2014/main" id="{B899BA90-5F38-4C23-B3F0-FCB3EB95F5DB}"/>
              </a:ext>
            </a:extLst>
          </p:cNvPr>
          <p:cNvPicPr>
            <a:picLocks noGrp="1" noChangeAspect="1"/>
          </p:cNvPicPr>
          <p:nvPr>
            <p:ph sz="quarter" idx="13"/>
          </p:nvPr>
        </p:nvPicPr>
        <p:blipFill>
          <a:blip r:embed="rId2"/>
          <a:stretch>
            <a:fillRect/>
          </a:stretch>
        </p:blipFill>
        <p:spPr>
          <a:xfrm>
            <a:off x="1649635" y="3028451"/>
            <a:ext cx="3284934" cy="30502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Resim 6">
            <a:extLst>
              <a:ext uri="{FF2B5EF4-FFF2-40B4-BE49-F238E27FC236}">
                <a16:creationId xmlns:a16="http://schemas.microsoft.com/office/drawing/2014/main" id="{CAC5C2F1-5978-4F85-B4F1-C39DF5A32362}"/>
              </a:ext>
            </a:extLst>
          </p:cNvPr>
          <p:cNvPicPr>
            <a:picLocks noChangeAspect="1"/>
          </p:cNvPicPr>
          <p:nvPr/>
        </p:nvPicPr>
        <p:blipFill>
          <a:blip r:embed="rId3"/>
          <a:stretch>
            <a:fillRect/>
          </a:stretch>
        </p:blipFill>
        <p:spPr>
          <a:xfrm rot="300000">
            <a:off x="6480145" y="2981864"/>
            <a:ext cx="2250955" cy="330966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5825544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5968364-22AC-4336-8322-7F30D8053AF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A9E9457-385F-402C-A538-B17BB19ABF7A}"/>
              </a:ext>
            </a:extLst>
          </p:cNvPr>
          <p:cNvSpPr>
            <a:spLocks noGrp="1"/>
          </p:cNvSpPr>
          <p:nvPr>
            <p:ph sz="quarter" idx="13"/>
          </p:nvPr>
        </p:nvSpPr>
        <p:spPr>
          <a:xfrm>
            <a:off x="913774" y="1029998"/>
            <a:ext cx="10363826" cy="3424107"/>
          </a:xfrm>
        </p:spPr>
        <p:txBody>
          <a:bodyPr vert="horz" lIns="91440" tIns="45720" rIns="91440" bIns="45720" rtlCol="0" anchor="t">
            <a:noAutofit/>
          </a:bodyPr>
          <a:lstStyle/>
          <a:p>
            <a:pPr>
              <a:buFont typeface="Wingdings" panose="020B0604020202020204" pitchFamily="34" charset="0"/>
              <a:buChar char="v"/>
            </a:pPr>
            <a:r>
              <a:rPr lang="tr-TR" sz="2800"/>
              <a:t>Kurallar, yazılı ve yazısız olmak üzere ikiye ayrılmaktadır. Yazılı kurallar devlet tarafından belirlenen kanunlara göre hukuki olarak düzenlenmiş kurallardır. Yazısız kurallar ise, örf, adet, gelenek ve görenek olarak yerleşik hale gelmiş kurallardır. Ahlak kuralları yazısız kurallardandır. Yazılı kurallara ise anayasa en iyi örneklerdendir.</a:t>
            </a:r>
          </a:p>
        </p:txBody>
      </p:sp>
    </p:spTree>
    <p:extLst>
      <p:ext uri="{BB962C8B-B14F-4D97-AF65-F5344CB8AC3E}">
        <p14:creationId xmlns:p14="http://schemas.microsoft.com/office/powerpoint/2010/main" val="1616514687"/>
      </p:ext>
    </p:extLst>
  </p:cSld>
  <p:clrMapOvr>
    <a:masterClrMapping/>
  </p:clrMapOvr>
  <p:transition spd="slow">
    <p:strips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5968364-22AC-4336-8322-7F30D8053AF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A9E9457-385F-402C-A538-B17BB19ABF7A}"/>
              </a:ext>
            </a:extLst>
          </p:cNvPr>
          <p:cNvSpPr>
            <a:spLocks noGrp="1"/>
          </p:cNvSpPr>
          <p:nvPr>
            <p:ph sz="quarter" idx="13"/>
          </p:nvPr>
        </p:nvSpPr>
        <p:spPr>
          <a:xfrm>
            <a:off x="913774" y="613054"/>
            <a:ext cx="10363826" cy="5379427"/>
          </a:xfrm>
        </p:spPr>
        <p:txBody>
          <a:bodyPr vert="horz" lIns="91440" tIns="45720" rIns="91440" bIns="45720" rtlCol="0" anchor="t">
            <a:normAutofit fontScale="85000" lnSpcReduction="20000"/>
          </a:bodyPr>
          <a:lstStyle/>
          <a:p>
            <a:pPr marL="0" indent="0">
              <a:buNone/>
            </a:pPr>
            <a:r>
              <a:rPr lang="tr-TR" sz="3200" u="sng" dirty="0">
                <a:solidFill>
                  <a:srgbClr val="FF0000"/>
                </a:solidFill>
                <a:latin typeface="Times"/>
                <a:cs typeface="Times"/>
              </a:rPr>
              <a:t>Kurallara şu nedenlerle ihtiyaç duyarız:</a:t>
            </a:r>
            <a:endParaRPr lang="tr-TR" sz="3200">
              <a:solidFill>
                <a:srgbClr val="FF0000"/>
              </a:solidFill>
              <a:latin typeface="Times"/>
              <a:cs typeface="Times"/>
            </a:endParaRPr>
          </a:p>
          <a:p>
            <a:pPr marL="0" indent="0">
              <a:buNone/>
            </a:pPr>
            <a:r>
              <a:rPr lang="tr-TR" sz="2800" dirty="0"/>
              <a:t>Kurallar belli bir düzenin sağlanması içindir.</a:t>
            </a:r>
          </a:p>
          <a:p>
            <a:pPr marL="0" indent="0">
              <a:buNone/>
            </a:pPr>
            <a:r>
              <a:rPr lang="tr-TR" sz="2800" dirty="0"/>
              <a:t>Kurallar adaletin gerçekleşmesi içindir.</a:t>
            </a:r>
          </a:p>
          <a:p>
            <a:pPr marL="0" indent="0">
              <a:buNone/>
            </a:pPr>
            <a:r>
              <a:rPr lang="tr-TR" sz="2800" dirty="0"/>
              <a:t>Kurallar barış, huzur ortamının gerçekleşmesi içindir.</a:t>
            </a:r>
          </a:p>
          <a:p>
            <a:pPr marL="0" indent="0">
              <a:buNone/>
            </a:pPr>
            <a:r>
              <a:rPr lang="tr-TR" sz="2800" dirty="0"/>
              <a:t>Kurallar güven ortamının sağlanması içindir.</a:t>
            </a:r>
          </a:p>
          <a:p>
            <a:pPr marL="0" indent="0">
              <a:buNone/>
            </a:pPr>
            <a:r>
              <a:rPr lang="tr-TR" sz="2800" dirty="0"/>
              <a:t>Kurallar zulmün engellenmesi ve haksızlığın ortadan kalkması içindir.</a:t>
            </a:r>
          </a:p>
          <a:p>
            <a:pPr marL="0" indent="0">
              <a:buNone/>
            </a:pPr>
            <a:r>
              <a:rPr lang="tr-TR" sz="2800" dirty="0"/>
              <a:t>Kurallar, toplumda birlik ve beraberliğin oluşması içindir.</a:t>
            </a:r>
          </a:p>
          <a:p>
            <a:pPr marL="0" indent="0">
              <a:buNone/>
            </a:pPr>
            <a:r>
              <a:rPr lang="tr-TR" sz="2800" dirty="0"/>
              <a:t>Kurallar, toplumda kardeşlik ortamının yayılması içindir.</a:t>
            </a:r>
          </a:p>
          <a:p>
            <a:pPr marL="0" indent="0">
              <a:buNone/>
            </a:pPr>
            <a:r>
              <a:rPr lang="tr-TR" sz="2800" dirty="0"/>
              <a:t>Kurallar, insanların özel ve genel işlerinin daha kolay halledilmesi içindir</a:t>
            </a:r>
          </a:p>
          <a:p>
            <a:endParaRPr lang="tr-TR" dirty="0"/>
          </a:p>
        </p:txBody>
      </p:sp>
    </p:spTree>
    <p:extLst>
      <p:ext uri="{BB962C8B-B14F-4D97-AF65-F5344CB8AC3E}">
        <p14:creationId xmlns:p14="http://schemas.microsoft.com/office/powerpoint/2010/main" val="1851651447"/>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61962F9-CD2E-458C-9E00-8B2199CE24D6}"/>
              </a:ext>
            </a:extLst>
          </p:cNvPr>
          <p:cNvSpPr>
            <a:spLocks noGrp="1"/>
          </p:cNvSpPr>
          <p:nvPr>
            <p:ph type="title"/>
          </p:nvPr>
        </p:nvSpPr>
        <p:spPr>
          <a:xfrm>
            <a:off x="51134" y="244706"/>
            <a:ext cx="10364451" cy="1596177"/>
          </a:xfrm>
        </p:spPr>
        <p:txBody>
          <a:bodyPr>
            <a:normAutofit/>
          </a:bodyPr>
          <a:lstStyle/>
          <a:p>
            <a:r>
              <a:rPr lang="tr-TR" sz="6000" dirty="0">
                <a:solidFill>
                  <a:srgbClr val="FF0000"/>
                </a:solidFill>
                <a:latin typeface="Times"/>
                <a:cs typeface="Times"/>
              </a:rPr>
              <a:t>1.konu:aile ilişkileri</a:t>
            </a:r>
            <a:endParaRPr lang="tr-TR" sz="6000">
              <a:solidFill>
                <a:srgbClr val="FF0000"/>
              </a:solidFill>
              <a:latin typeface="Times"/>
              <a:cs typeface="Times"/>
            </a:endParaRPr>
          </a:p>
        </p:txBody>
      </p:sp>
      <p:sp>
        <p:nvSpPr>
          <p:cNvPr id="3" name="İçerik Yer Tutucusu 2">
            <a:extLst>
              <a:ext uri="{FF2B5EF4-FFF2-40B4-BE49-F238E27FC236}">
                <a16:creationId xmlns:a16="http://schemas.microsoft.com/office/drawing/2014/main" id="{1A90B8A7-CAE4-49B0-91D5-F32917DB93F0}"/>
              </a:ext>
            </a:extLst>
          </p:cNvPr>
          <p:cNvSpPr>
            <a:spLocks noGrp="1"/>
          </p:cNvSpPr>
          <p:nvPr>
            <p:ph sz="quarter" idx="13"/>
          </p:nvPr>
        </p:nvSpPr>
        <p:spPr>
          <a:xfrm>
            <a:off x="482453" y="1590715"/>
            <a:ext cx="10651373" cy="3567880"/>
          </a:xfrm>
        </p:spPr>
        <p:txBody>
          <a:bodyPr vert="horz" lIns="91440" tIns="45720" rIns="91440" bIns="45720" rtlCol="0" anchor="t">
            <a:normAutofit fontScale="47500" lnSpcReduction="20000"/>
          </a:bodyPr>
          <a:lstStyle/>
          <a:p>
            <a:pPr>
              <a:buFont typeface="Wingdings" panose="020B0604020202020204" pitchFamily="34" charset="0"/>
              <a:buChar char="v"/>
            </a:pPr>
            <a:r>
              <a:rPr lang="tr-TR" sz="5900" dirty="0"/>
              <a:t>aile, insana gelecekte sürdüreceği temel ilişki zeminini hazırlar. İdeal olan, kendimizi değerli ve yararlı, duygu ve gereksinimlerimizi önemli hissettiğimiz, onları açıkça dile getirebildiğimiz bir aile ortamının olmasıdır. Bu tür işlevsel ya da destekleyici ortamlarda büyüyen insanlar, sağlıklı ve açık ilişkiler kurmaya yatkın olur, hemen her aile içinde yaşanabilen, olağan ve gelişimsel kabul edilen kuşaklara özgü görüş farklarını ve çatışmalarını aşabilirler.</a:t>
            </a:r>
          </a:p>
        </p:txBody>
      </p:sp>
      <p:sp>
        <p:nvSpPr>
          <p:cNvPr id="4" name="Ok: Sağ 3">
            <a:extLst>
              <a:ext uri="{FF2B5EF4-FFF2-40B4-BE49-F238E27FC236}">
                <a16:creationId xmlns:a16="http://schemas.microsoft.com/office/drawing/2014/main" id="{F76DC6D9-F2CB-45B8-9CC7-FB5B0CD562DA}"/>
              </a:ext>
            </a:extLst>
          </p:cNvPr>
          <p:cNvSpPr/>
          <p:nvPr/>
        </p:nvSpPr>
        <p:spPr>
          <a:xfrm rot="-2220000">
            <a:off x="1291183" y="5140703"/>
            <a:ext cx="1424106" cy="1261009"/>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09615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5968364-22AC-4336-8322-7F30D8053AF2}"/>
              </a:ext>
            </a:extLst>
          </p:cNvPr>
          <p:cNvSpPr>
            <a:spLocks noGrp="1"/>
          </p:cNvSpPr>
          <p:nvPr>
            <p:ph type="title"/>
          </p:nvPr>
        </p:nvSpPr>
        <p:spPr>
          <a:xfrm>
            <a:off x="626228" y="1438026"/>
            <a:ext cx="10364451" cy="1596177"/>
          </a:xfrm>
        </p:spPr>
        <p:txBody>
          <a:bodyPr/>
          <a:lstStyle/>
          <a:p>
            <a:r>
              <a:rPr lang="tr-TR" sz="9600" dirty="0" err="1">
                <a:latin typeface="Times"/>
                <a:cs typeface="Times"/>
              </a:rPr>
              <a:t>The</a:t>
            </a:r>
            <a:r>
              <a:rPr lang="tr-TR" sz="9600" dirty="0">
                <a:latin typeface="Times"/>
                <a:cs typeface="Times"/>
              </a:rPr>
              <a:t> </a:t>
            </a:r>
            <a:r>
              <a:rPr lang="tr-TR" sz="9600" dirty="0" err="1">
                <a:latin typeface="Times"/>
                <a:cs typeface="Times"/>
              </a:rPr>
              <a:t>end</a:t>
            </a:r>
            <a:r>
              <a:rPr lang="tr-TR" sz="9600" dirty="0">
                <a:latin typeface="Times"/>
                <a:cs typeface="Times"/>
              </a:rPr>
              <a:t>...</a:t>
            </a:r>
          </a:p>
        </p:txBody>
      </p:sp>
      <p:pic>
        <p:nvPicPr>
          <p:cNvPr id="4" name="Grafik 4" descr="Yıldız">
            <a:extLst>
              <a:ext uri="{FF2B5EF4-FFF2-40B4-BE49-F238E27FC236}">
                <a16:creationId xmlns:a16="http://schemas.microsoft.com/office/drawing/2014/main" id="{9C1A039C-A891-4F98-9352-22F38E7AF01B}"/>
              </a:ext>
            </a:extLst>
          </p:cNvPr>
          <p:cNvPicPr>
            <a:picLocks noGrp="1" noChangeAspect="1"/>
          </p:cNvPicPr>
          <p:nvPr>
            <p:ph sz="quarter" idx="13"/>
          </p:nvPr>
        </p:nvPicPr>
        <p:blipFill>
          <a:blip r:embed="rId2">
            <a:extLst>
              <a:ext uri="{96DAC541-7B7A-43D3-8B79-37D633B846F1}">
                <asvg:svgBlip xmlns:asvg="http://schemas.microsoft.com/office/drawing/2016/SVG/main" r:embed="rId3"/>
              </a:ext>
            </a:extLst>
          </a:blip>
          <a:stretch>
            <a:fillRect/>
          </a:stretch>
        </p:blipFill>
        <p:spPr>
          <a:xfrm>
            <a:off x="1161065" y="3663930"/>
            <a:ext cx="2510286" cy="2510286"/>
          </a:xfrm>
          <a:prstGeom prst="rect">
            <a:avLst/>
          </a:prstGeom>
        </p:spPr>
      </p:pic>
    </p:spTree>
    <p:extLst>
      <p:ext uri="{BB962C8B-B14F-4D97-AF65-F5344CB8AC3E}">
        <p14:creationId xmlns:p14="http://schemas.microsoft.com/office/powerpoint/2010/main" val="3405907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F5FCB37-161C-49C7-ABCD-86A92BF1DCE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D76A476-6950-4C26-B3B8-DB16D9B195A0}"/>
              </a:ext>
            </a:extLst>
          </p:cNvPr>
          <p:cNvSpPr>
            <a:spLocks noGrp="1"/>
          </p:cNvSpPr>
          <p:nvPr>
            <p:ph sz="quarter" idx="13"/>
          </p:nvPr>
        </p:nvSpPr>
        <p:spPr>
          <a:xfrm>
            <a:off x="913774" y="613054"/>
            <a:ext cx="10363826" cy="3424107"/>
          </a:xfrm>
        </p:spPr>
        <p:txBody>
          <a:bodyPr vert="horz" lIns="91440" tIns="45720" rIns="91440" bIns="45720" rtlCol="0" anchor="t">
            <a:normAutofit/>
          </a:bodyPr>
          <a:lstStyle/>
          <a:p>
            <a:pPr>
              <a:buFont typeface="Wingdings" panose="020B0604020202020204" pitchFamily="34" charset="0"/>
              <a:buChar char="v"/>
            </a:pPr>
            <a:r>
              <a:rPr lang="tr-TR" sz="2800" dirty="0"/>
              <a:t>Ne yazık ki her aile işlevsel ya da destekleyici değildir. Bazıları kendimizi değersiz, yetersiz, önemsiz ve hatta suçlu hissetmeye yönlendirir, dünyaya, diğer insanlara ve kendimize güven duymamızı engeller, akademik, ilişkisel ve kimlikle ilgili sorunlar yaşamamıza yol açabilir.</a:t>
            </a:r>
          </a:p>
          <a:p>
            <a:pPr marL="0" indent="0">
              <a:buNone/>
            </a:pPr>
            <a:endParaRPr lang="tr-TR" sz="2800" dirty="0"/>
          </a:p>
        </p:txBody>
      </p:sp>
      <p:pic>
        <p:nvPicPr>
          <p:cNvPr id="4" name="Resim 4" descr="kişi, iç mekan, duvar, çocuk içeren bir resim&#10;&#10;Çok yüksek güvenilirlikle oluşturulmuş açıklama">
            <a:extLst>
              <a:ext uri="{FF2B5EF4-FFF2-40B4-BE49-F238E27FC236}">
                <a16:creationId xmlns:a16="http://schemas.microsoft.com/office/drawing/2014/main" id="{94095129-1D2E-4534-ABE4-533009505A96}"/>
              </a:ext>
            </a:extLst>
          </p:cNvPr>
          <p:cNvPicPr>
            <a:picLocks noChangeAspect="1"/>
          </p:cNvPicPr>
          <p:nvPr/>
        </p:nvPicPr>
        <p:blipFill>
          <a:blip r:embed="rId2"/>
          <a:stretch>
            <a:fillRect/>
          </a:stretch>
        </p:blipFill>
        <p:spPr>
          <a:xfrm>
            <a:off x="1086929" y="3569323"/>
            <a:ext cx="3835879" cy="23072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Resim 6" descr="kişi, iç mekan, kadın, duvar içeren bir resim&#10;&#10;Çok yüksek güvenilirlikle oluşturulmuş açıklama">
            <a:extLst>
              <a:ext uri="{FF2B5EF4-FFF2-40B4-BE49-F238E27FC236}">
                <a16:creationId xmlns:a16="http://schemas.microsoft.com/office/drawing/2014/main" id="{6829EEE2-6D20-460A-9965-2FC70AFB9297}"/>
              </a:ext>
            </a:extLst>
          </p:cNvPr>
          <p:cNvPicPr>
            <a:picLocks noChangeAspect="1"/>
          </p:cNvPicPr>
          <p:nvPr/>
        </p:nvPicPr>
        <p:blipFill>
          <a:blip r:embed="rId3"/>
          <a:stretch>
            <a:fillRect/>
          </a:stretch>
        </p:blipFill>
        <p:spPr>
          <a:xfrm>
            <a:off x="6320287" y="3439489"/>
            <a:ext cx="3907766" cy="256694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402628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F5FCB37-161C-49C7-ABCD-86A92BF1DCE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D76A476-6950-4C26-B3B8-DB16D9B195A0}"/>
              </a:ext>
            </a:extLst>
          </p:cNvPr>
          <p:cNvSpPr>
            <a:spLocks noGrp="1"/>
          </p:cNvSpPr>
          <p:nvPr>
            <p:ph sz="quarter" idx="13"/>
          </p:nvPr>
        </p:nvSpPr>
        <p:spPr>
          <a:xfrm>
            <a:off x="913774" y="613054"/>
            <a:ext cx="10363826" cy="3424107"/>
          </a:xfrm>
        </p:spPr>
        <p:txBody>
          <a:bodyPr vert="horz" lIns="91440" tIns="45720" rIns="91440" bIns="45720" rtlCol="0" anchor="t">
            <a:noAutofit/>
          </a:bodyPr>
          <a:lstStyle/>
          <a:p>
            <a:pPr marL="0" indent="0">
              <a:buNone/>
            </a:pPr>
            <a:r>
              <a:rPr lang="tr-TR" sz="3200" dirty="0">
                <a:solidFill>
                  <a:srgbClr val="FF0000"/>
                </a:solidFill>
                <a:latin typeface="Times"/>
                <a:cs typeface="Times"/>
              </a:rPr>
              <a:t>Ailedeki normal iletişim ve etkileşimi engelleyen faktörler:</a:t>
            </a:r>
            <a:endParaRPr lang="tr-TR" sz="3200">
              <a:latin typeface="Times"/>
              <a:cs typeface="Times"/>
            </a:endParaRPr>
          </a:p>
          <a:p>
            <a:pPr marL="457200" indent="-457200">
              <a:buFont typeface="Wingdings" panose="020B0604020202020204" pitchFamily="34" charset="0"/>
              <a:buChar char="v"/>
            </a:pPr>
            <a:r>
              <a:rPr lang="tr-TR" sz="2800" dirty="0"/>
              <a:t>Aileyi ve bireyleri ilgilendiren konular üzerinde , yüzeysel konuşma ,</a:t>
            </a:r>
            <a:endParaRPr lang="tr-TR" sz="3200"/>
          </a:p>
          <a:p>
            <a:pPr marL="457200" indent="-457200">
              <a:buFont typeface="Wingdings" panose="020B0604020202020204" pitchFamily="34" charset="0"/>
              <a:buChar char="v"/>
            </a:pPr>
            <a:r>
              <a:rPr lang="tr-TR" sz="2800" dirty="0"/>
              <a:t>Aşırı soru sorma, yersiz şüphe ve tereddütler ,</a:t>
            </a:r>
          </a:p>
          <a:p>
            <a:pPr marL="457200" indent="-457200">
              <a:buFont typeface="Wingdings" panose="020B0604020202020204" pitchFamily="34" charset="0"/>
              <a:buChar char="v"/>
            </a:pPr>
            <a:r>
              <a:rPr lang="tr-TR" sz="2800" dirty="0"/>
              <a:t>Yapay ilgi gösterme ,</a:t>
            </a:r>
          </a:p>
          <a:p>
            <a:pPr marL="457200" indent="-457200">
              <a:buFont typeface="Wingdings" panose="020B0604020202020204" pitchFamily="34" charset="0"/>
              <a:buChar char="v"/>
            </a:pPr>
            <a:r>
              <a:rPr lang="tr-TR" sz="2800" dirty="0"/>
              <a:t>Konuşma ve izah etme olmadan , karşı tarafın hareketlerini , düşüncelerini yorumlamaya ve tahmin etmeye çalışma ,</a:t>
            </a:r>
          </a:p>
          <a:p>
            <a:pPr marL="0" indent="0">
              <a:buNone/>
            </a:pPr>
            <a:endParaRPr lang="tr-TR" sz="2800" dirty="0"/>
          </a:p>
        </p:txBody>
      </p:sp>
    </p:spTree>
    <p:extLst>
      <p:ext uri="{BB962C8B-B14F-4D97-AF65-F5344CB8AC3E}">
        <p14:creationId xmlns:p14="http://schemas.microsoft.com/office/powerpoint/2010/main" val="36169745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F5FCB37-161C-49C7-ABCD-86A92BF1DCE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D76A476-6950-4C26-B3B8-DB16D9B195A0}"/>
              </a:ext>
            </a:extLst>
          </p:cNvPr>
          <p:cNvSpPr>
            <a:spLocks noGrp="1"/>
          </p:cNvSpPr>
          <p:nvPr>
            <p:ph sz="quarter" idx="13"/>
          </p:nvPr>
        </p:nvSpPr>
        <p:spPr>
          <a:xfrm>
            <a:off x="913774" y="613054"/>
            <a:ext cx="10363826" cy="3424107"/>
          </a:xfrm>
        </p:spPr>
        <p:txBody>
          <a:bodyPr vert="horz" lIns="91440" tIns="45720" rIns="91440" bIns="45720" rtlCol="0" anchor="t">
            <a:noAutofit/>
          </a:bodyPr>
          <a:lstStyle/>
          <a:p>
            <a:r>
              <a:rPr lang="tr-TR" sz="2800" dirty="0"/>
              <a:t>GEÇMİŞTEKİ ÜZÜCÜ VE TATSIZ OLAYLARIN SIK SIK GÜNDEME GETİRİLMESİ ,</a:t>
            </a:r>
            <a:endParaRPr lang="en-US" sz="2800"/>
          </a:p>
          <a:p>
            <a:r>
              <a:rPr lang="tr-TR" sz="2800" dirty="0"/>
              <a:t>SORULAN SORULARI CEVAPSIZ BIRAKMA ,</a:t>
            </a:r>
            <a:endParaRPr lang="en-US" sz="2800"/>
          </a:p>
          <a:p>
            <a:r>
              <a:rPr lang="tr-TR" sz="2800" dirty="0"/>
              <a:t>BİREYLERE SÖZ İLE BASKI KURMAYA ÇALIŞMA ,</a:t>
            </a:r>
            <a:endParaRPr lang="en-US" sz="2800"/>
          </a:p>
          <a:p>
            <a:r>
              <a:rPr lang="tr-TR" sz="2800" dirty="0"/>
              <a:t>ABARTILI BİR ŞEKİLDE ONAYLAMA VEYA REDDETME ,</a:t>
            </a:r>
            <a:endParaRPr lang="en-US" sz="2800"/>
          </a:p>
          <a:p>
            <a:r>
              <a:rPr lang="tr-TR" sz="2800" dirty="0"/>
              <a:t>SIK SIK ÖNERİDE BULUNMA VEYA KİŞİSEL DÜŞÜNCELERİ KABULE ZORLAMA ,</a:t>
            </a:r>
            <a:endParaRPr lang="en-US" sz="2800"/>
          </a:p>
          <a:p>
            <a:r>
              <a:rPr lang="tr-TR" sz="2800" dirty="0"/>
              <a:t>SUÇLAMA , ELEŞTİRME , OLUMSUZ DEĞERLENDİRMELER YAPMA ,</a:t>
            </a:r>
            <a:endParaRPr lang="en-US" sz="2800"/>
          </a:p>
          <a:p>
            <a:r>
              <a:rPr lang="tr-TR" sz="2800" dirty="0"/>
              <a:t>EMİR VERME , TEHDİT ETME ,</a:t>
            </a:r>
            <a:endParaRPr lang="en-US" sz="2800"/>
          </a:p>
          <a:p>
            <a:endParaRPr lang="tr-TR" sz="2800" dirty="0"/>
          </a:p>
          <a:p>
            <a:endParaRPr lang="tr-TR" dirty="0"/>
          </a:p>
          <a:p>
            <a:pPr marL="342900" indent="-342900">
              <a:buFont typeface="Wingdings" panose="020B0604020202020204" pitchFamily="34" charset="0"/>
              <a:buChar char="v"/>
            </a:pPr>
            <a:endParaRPr lang="tr-TR" dirty="0"/>
          </a:p>
        </p:txBody>
      </p:sp>
      <p:sp>
        <p:nvSpPr>
          <p:cNvPr id="6" name="Ok: Sol 5">
            <a:extLst>
              <a:ext uri="{FF2B5EF4-FFF2-40B4-BE49-F238E27FC236}">
                <a16:creationId xmlns:a16="http://schemas.microsoft.com/office/drawing/2014/main" id="{8735E863-9B08-41CB-BF38-FCDA06A17543}"/>
              </a:ext>
            </a:extLst>
          </p:cNvPr>
          <p:cNvSpPr/>
          <p:nvPr/>
        </p:nvSpPr>
        <p:spPr>
          <a:xfrm>
            <a:off x="8755438" y="1252930"/>
            <a:ext cx="2416142" cy="1907989"/>
          </a:xfrm>
          <a:prstGeom prst="lef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tr-TR"/>
          </a:p>
        </p:txBody>
      </p:sp>
      <p:sp>
        <p:nvSpPr>
          <p:cNvPr id="5" name="&quot;İzin Verilmiyor&quot; Simgesi 4">
            <a:extLst>
              <a:ext uri="{FF2B5EF4-FFF2-40B4-BE49-F238E27FC236}">
                <a16:creationId xmlns:a16="http://schemas.microsoft.com/office/drawing/2014/main" id="{84214D7B-CDAC-4B9C-B5A2-BAD4FE4CA75D}"/>
              </a:ext>
            </a:extLst>
          </p:cNvPr>
          <p:cNvSpPr/>
          <p:nvPr/>
        </p:nvSpPr>
        <p:spPr>
          <a:xfrm rot="-180000">
            <a:off x="9218762" y="1268083"/>
            <a:ext cx="1762663" cy="1805795"/>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40940124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546837A-41AB-41B0-B713-61595D5ECD4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5C44738-CAEA-4025-9792-EAB64CAB9FDD}"/>
              </a:ext>
            </a:extLst>
          </p:cNvPr>
          <p:cNvSpPr>
            <a:spLocks noGrp="1"/>
          </p:cNvSpPr>
          <p:nvPr>
            <p:ph sz="quarter" idx="13"/>
          </p:nvPr>
        </p:nvSpPr>
        <p:spPr>
          <a:xfrm>
            <a:off x="956906" y="613055"/>
            <a:ext cx="10363826" cy="3424107"/>
          </a:xfrm>
        </p:spPr>
        <p:txBody>
          <a:bodyPr vert="horz" lIns="91440" tIns="45720" rIns="91440" bIns="45720" rtlCol="0" anchor="t">
            <a:noAutofit/>
          </a:bodyPr>
          <a:lstStyle/>
          <a:p>
            <a:pPr marL="457200" indent="-457200">
              <a:buFont typeface="Wingdings" panose="020B0604020202020204" pitchFamily="34" charset="0"/>
              <a:buChar char="v"/>
            </a:pPr>
            <a:r>
              <a:rPr lang="tr-TR" sz="2800" dirty="0"/>
              <a:t>SAMİMİYETTEN UZAK KALMA , YALAN SÖYLEME ,</a:t>
            </a:r>
            <a:endParaRPr lang="en-US" sz="2800" dirty="0"/>
          </a:p>
          <a:p>
            <a:pPr marL="457200" indent="-457200">
              <a:buFont typeface="Wingdings" panose="020B0604020202020204" pitchFamily="34" charset="0"/>
              <a:buChar char="v"/>
            </a:pPr>
            <a:r>
              <a:rPr lang="tr-TR" sz="2800" dirty="0"/>
              <a:t>ALAY ETME , KÜÇÜK DÜŞÜRMEYE ÇALIŞMA , FİKİRLERE DEĞER VERMEME ,</a:t>
            </a:r>
            <a:endParaRPr lang="en-US" sz="2800"/>
          </a:p>
          <a:p>
            <a:pPr marL="457200" indent="-457200">
              <a:buFont typeface="Wingdings" panose="020B0604020202020204" pitchFamily="34" charset="0"/>
              <a:buChar char="v"/>
            </a:pPr>
            <a:r>
              <a:rPr lang="tr-TR" sz="2800" dirty="0"/>
              <a:t>OLAYLARIN OLUMSUZ YÖNLERİNİ ÇIKARMAYA ÇALIŞMA ,</a:t>
            </a:r>
            <a:endParaRPr lang="en-US" sz="2800"/>
          </a:p>
          <a:p>
            <a:pPr marL="457200" indent="-457200">
              <a:buFont typeface="Wingdings" panose="020B0604020202020204" pitchFamily="34" charset="0"/>
              <a:buChar char="v"/>
            </a:pPr>
            <a:r>
              <a:rPr lang="tr-TR" sz="2800" dirty="0"/>
              <a:t>KÜÇÜK HATALARI ÇOK ABARTMA ,</a:t>
            </a:r>
            <a:endParaRPr lang="en-US" sz="2800"/>
          </a:p>
          <a:p>
            <a:pPr marL="457200" indent="-457200">
              <a:buFont typeface="Wingdings" panose="020B0604020202020204" pitchFamily="34" charset="0"/>
              <a:buChar char="v"/>
            </a:pPr>
            <a:r>
              <a:rPr lang="tr-TR" sz="2800" dirty="0"/>
              <a:t>FEDAKARLIĞI DEVAMLI KARŞI TARAFTAN BEKLEME ,</a:t>
            </a:r>
            <a:endParaRPr lang="en-US" sz="2800"/>
          </a:p>
          <a:p>
            <a:pPr marL="457200" indent="-457200">
              <a:buFont typeface="Wingdings" panose="020B0604020202020204" pitchFamily="34" charset="0"/>
              <a:buChar char="v"/>
            </a:pPr>
            <a:r>
              <a:rPr lang="tr-TR" sz="2800" dirty="0"/>
              <a:t>ORTAK FAALİYETLERE GEREKEN ÖNEMİ VERMEME ,</a:t>
            </a:r>
            <a:endParaRPr lang="en-US" sz="2800"/>
          </a:p>
          <a:p>
            <a:pPr marL="0" indent="0">
              <a:buNone/>
            </a:pPr>
            <a:r>
              <a:rPr lang="tr-TR" sz="2800" dirty="0"/>
              <a:t>KARŞIDAKİNİ İFADE ETME İMKANI TANIMAMA...</a:t>
            </a:r>
            <a:endParaRPr lang="en-US" sz="2800" dirty="0"/>
          </a:p>
          <a:p>
            <a:endParaRPr lang="tr-TR" sz="2800" dirty="0"/>
          </a:p>
          <a:p>
            <a:endParaRPr lang="tr-TR" dirty="0"/>
          </a:p>
        </p:txBody>
      </p:sp>
      <p:sp>
        <p:nvSpPr>
          <p:cNvPr id="4" name="Ok: Sola Bükülü 3">
            <a:extLst>
              <a:ext uri="{FF2B5EF4-FFF2-40B4-BE49-F238E27FC236}">
                <a16:creationId xmlns:a16="http://schemas.microsoft.com/office/drawing/2014/main" id="{13E95207-AC04-46E6-9490-B165FAD12FC1}"/>
              </a:ext>
            </a:extLst>
          </p:cNvPr>
          <p:cNvSpPr/>
          <p:nvPr/>
        </p:nvSpPr>
        <p:spPr>
          <a:xfrm>
            <a:off x="10115334" y="1534150"/>
            <a:ext cx="1364122" cy="2121925"/>
          </a:xfrm>
          <a:prstGeom prst="curved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880615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B5BA391-CAF6-46FA-A09C-EEEC290DC91E}"/>
              </a:ext>
            </a:extLst>
          </p:cNvPr>
          <p:cNvSpPr>
            <a:spLocks noGrp="1"/>
          </p:cNvSpPr>
          <p:nvPr>
            <p:ph type="title"/>
          </p:nvPr>
        </p:nvSpPr>
        <p:spPr>
          <a:xfrm>
            <a:off x="209284" y="287838"/>
            <a:ext cx="10364451" cy="1596177"/>
          </a:xfrm>
        </p:spPr>
        <p:txBody>
          <a:bodyPr/>
          <a:lstStyle/>
          <a:p>
            <a:r>
              <a:rPr lang="tr-TR" b="1" dirty="0"/>
              <a:t>  </a:t>
            </a:r>
            <a:r>
              <a:rPr lang="tr-TR" sz="3200" dirty="0">
                <a:solidFill>
                  <a:srgbClr val="FF0000"/>
                </a:solidFill>
                <a:latin typeface="Times"/>
                <a:cs typeface="Times"/>
              </a:rPr>
              <a:t>Çözüm Önerileri ve Dikkat Edilmesi Gereken noktaları:</a:t>
            </a:r>
          </a:p>
        </p:txBody>
      </p:sp>
      <p:sp>
        <p:nvSpPr>
          <p:cNvPr id="3" name="İçerik Yer Tutucusu 2">
            <a:extLst>
              <a:ext uri="{FF2B5EF4-FFF2-40B4-BE49-F238E27FC236}">
                <a16:creationId xmlns:a16="http://schemas.microsoft.com/office/drawing/2014/main" id="{D5481DA6-2AB4-49CB-89A8-8B6C9C51459C}"/>
              </a:ext>
            </a:extLst>
          </p:cNvPr>
          <p:cNvSpPr>
            <a:spLocks noGrp="1"/>
          </p:cNvSpPr>
          <p:nvPr>
            <p:ph sz="quarter" idx="13"/>
          </p:nvPr>
        </p:nvSpPr>
        <p:spPr>
          <a:xfrm>
            <a:off x="1000038" y="1878262"/>
            <a:ext cx="10363826" cy="3424107"/>
          </a:xfrm>
        </p:spPr>
        <p:txBody>
          <a:bodyPr vert="horz" lIns="91440" tIns="45720" rIns="91440" bIns="45720" rtlCol="0" anchor="t">
            <a:noAutofit/>
          </a:bodyPr>
          <a:lstStyle/>
          <a:p>
            <a:pPr>
              <a:buFont typeface="Wingdings" panose="020B0604020202020204" pitchFamily="34" charset="0"/>
              <a:buChar char="v"/>
            </a:pPr>
            <a:r>
              <a:rPr lang="tr-TR" sz="2800"/>
              <a:t>Ev içindeki rolleri eşitlikçi ve arkadaşçıl bir şekilde oluşturmak.</a:t>
            </a:r>
            <a:endParaRPr lang="tr-TR" sz="2800" dirty="0"/>
          </a:p>
          <a:p>
            <a:pPr>
              <a:buFont typeface="Wingdings" panose="020B0604020202020204" pitchFamily="34" charset="0"/>
              <a:buChar char="v"/>
            </a:pPr>
            <a:r>
              <a:rPr lang="tr-TR" sz="2800"/>
              <a:t>Aile içi disiplini kimseyi kırmadan, anlayışlı ve şefkatli bir şekilde kurmak.</a:t>
            </a:r>
            <a:endParaRPr lang="tr-TR" sz="2800" dirty="0"/>
          </a:p>
          <a:p>
            <a:pPr>
              <a:buFont typeface="Wingdings" panose="020B0604020202020204" pitchFamily="34" charset="0"/>
              <a:buChar char="v"/>
            </a:pPr>
            <a:r>
              <a:rPr lang="tr-TR" sz="2800"/>
              <a:t>Eşler arasında davranış bütünlüğüne dikkat etmek ve çocuklar ile iletişimi güçlendirmek.</a:t>
            </a:r>
          </a:p>
          <a:p>
            <a:pPr marL="457200" indent="-457200">
              <a:buFont typeface="Wingdings" panose="020B0604020202020204" pitchFamily="34" charset="0"/>
              <a:buChar char="v"/>
            </a:pPr>
            <a:r>
              <a:rPr lang="tr-TR" sz="2800"/>
              <a:t>Aile içi empatiyi geliştirmek.</a:t>
            </a:r>
            <a:endParaRPr lang="tr-TR" sz="2800" dirty="0"/>
          </a:p>
          <a:p>
            <a:endParaRPr lang="tr-TR" sz="2800" dirty="0"/>
          </a:p>
        </p:txBody>
      </p:sp>
    </p:spTree>
    <p:extLst>
      <p:ext uri="{BB962C8B-B14F-4D97-AF65-F5344CB8AC3E}">
        <p14:creationId xmlns:p14="http://schemas.microsoft.com/office/powerpoint/2010/main" val="2185473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B5BA391-CAF6-46FA-A09C-EEEC290DC91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5481DA6-2AB4-49CB-89A8-8B6C9C51459C}"/>
              </a:ext>
            </a:extLst>
          </p:cNvPr>
          <p:cNvSpPr>
            <a:spLocks noGrp="1"/>
          </p:cNvSpPr>
          <p:nvPr>
            <p:ph sz="quarter" idx="13"/>
          </p:nvPr>
        </p:nvSpPr>
        <p:spPr>
          <a:xfrm>
            <a:off x="913774" y="613054"/>
            <a:ext cx="10363826" cy="3424107"/>
          </a:xfrm>
        </p:spPr>
        <p:txBody>
          <a:bodyPr vert="horz" lIns="91440" tIns="45720" rIns="91440" bIns="45720" rtlCol="0" anchor="t">
            <a:noAutofit/>
          </a:bodyPr>
          <a:lstStyle/>
          <a:p>
            <a:pPr marL="342900" indent="-342900">
              <a:buFont typeface="Wingdings" panose="020B0604020202020204" pitchFamily="34" charset="0"/>
              <a:buChar char="v"/>
            </a:pPr>
            <a:r>
              <a:rPr lang="tr-TR" sz="2800"/>
              <a:t>Sorunların somut bir şekilde, yorum katılmadan söylenmesi</a:t>
            </a:r>
            <a:endParaRPr lang="tr-TR" sz="2800" dirty="0"/>
          </a:p>
          <a:p>
            <a:pPr>
              <a:buFont typeface="Wingdings" panose="020B0604020202020204" pitchFamily="34" charset="0"/>
              <a:buChar char="v"/>
            </a:pPr>
            <a:r>
              <a:rPr lang="tr-TR" sz="2800"/>
              <a:t>İletişim kurulurken aktif dinlemeye önem verilmesi.</a:t>
            </a:r>
            <a:endParaRPr lang="tr-TR" sz="2800" dirty="0"/>
          </a:p>
          <a:p>
            <a:pPr>
              <a:buFont typeface="Wingdings" panose="020B0604020202020204" pitchFamily="34" charset="0"/>
              <a:buChar char="v"/>
            </a:pPr>
            <a:r>
              <a:rPr lang="tr-TR" sz="2800"/>
              <a:t>Dinlerken fiziksel halimize dikkat etmek.</a:t>
            </a:r>
            <a:endParaRPr lang="tr-TR" sz="2800" dirty="0"/>
          </a:p>
          <a:p>
            <a:pPr>
              <a:buFont typeface="Wingdings" panose="020B0604020202020204" pitchFamily="34" charset="0"/>
              <a:buChar char="v"/>
            </a:pPr>
            <a:r>
              <a:rPr lang="tr-TR" sz="2800"/>
              <a:t>İletişimde bulunduğumuz kişinin karşısına oturmak, çehremizi ona dönmek.</a:t>
            </a:r>
            <a:endParaRPr lang="tr-TR" sz="2800" dirty="0"/>
          </a:p>
          <a:p>
            <a:pPr>
              <a:buFont typeface="Wingdings" panose="020B0604020202020204" pitchFamily="34" charset="0"/>
              <a:buChar char="v"/>
            </a:pPr>
            <a:r>
              <a:rPr lang="tr-TR" sz="2800"/>
              <a:t>Dikkatli dinlemek.</a:t>
            </a:r>
            <a:endParaRPr lang="tr-TR" sz="2800" dirty="0"/>
          </a:p>
          <a:p>
            <a:pPr marL="342900" indent="-342900">
              <a:buFont typeface="Wingdings" panose="020B0604020202020204" pitchFamily="34" charset="0"/>
              <a:buChar char="v"/>
            </a:pPr>
            <a:r>
              <a:rPr lang="tr-TR" sz="2800"/>
              <a:t>Arada bir kendisini dinlediğimizi ifade eden mimikler kullanmak,</a:t>
            </a:r>
            <a:endParaRPr lang="tr-TR" sz="2800" dirty="0"/>
          </a:p>
          <a:p>
            <a:pPr>
              <a:buFont typeface="Wingdings" panose="020B0604020202020204" pitchFamily="34" charset="0"/>
              <a:buChar char="v"/>
            </a:pPr>
            <a:endParaRPr lang="tr-TR" sz="2800" dirty="0"/>
          </a:p>
          <a:p>
            <a:pPr marL="342900" indent="-342900">
              <a:buFont typeface="Wingdings" panose="020B0604020202020204" pitchFamily="34" charset="0"/>
              <a:buChar char="v"/>
            </a:pPr>
            <a:endParaRPr lang="tr-TR" sz="2800" dirty="0"/>
          </a:p>
        </p:txBody>
      </p:sp>
    </p:spTree>
    <p:extLst>
      <p:ext uri="{BB962C8B-B14F-4D97-AF65-F5344CB8AC3E}">
        <p14:creationId xmlns:p14="http://schemas.microsoft.com/office/powerpoint/2010/main" val="653830875"/>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B5BA391-CAF6-46FA-A09C-EEEC290DC91E}"/>
              </a:ext>
            </a:extLst>
          </p:cNvPr>
          <p:cNvSpPr>
            <a:spLocks noGrp="1"/>
          </p:cNvSpPr>
          <p:nvPr>
            <p:ph type="title"/>
          </p:nvPr>
        </p:nvSpPr>
        <p:spPr>
          <a:xfrm>
            <a:off x="913775" y="618517"/>
            <a:ext cx="10364451" cy="1596177"/>
          </a:xfrm>
        </p:spPr>
        <p:txBody>
          <a:bodyPr/>
          <a:lstStyle/>
          <a:p>
            <a:endParaRPr lang="tr-TR"/>
          </a:p>
        </p:txBody>
      </p:sp>
      <p:sp>
        <p:nvSpPr>
          <p:cNvPr id="3" name="İçerik Yer Tutucusu 2">
            <a:extLst>
              <a:ext uri="{FF2B5EF4-FFF2-40B4-BE49-F238E27FC236}">
                <a16:creationId xmlns:a16="http://schemas.microsoft.com/office/drawing/2014/main" id="{D5481DA6-2AB4-49CB-89A8-8B6C9C51459C}"/>
              </a:ext>
            </a:extLst>
          </p:cNvPr>
          <p:cNvSpPr>
            <a:spLocks noGrp="1"/>
          </p:cNvSpPr>
          <p:nvPr>
            <p:ph sz="quarter" idx="13"/>
          </p:nvPr>
        </p:nvSpPr>
        <p:spPr>
          <a:xfrm>
            <a:off x="913774" y="613054"/>
            <a:ext cx="10363826" cy="3424107"/>
          </a:xfrm>
        </p:spPr>
        <p:txBody>
          <a:bodyPr vert="horz" lIns="91440" tIns="45720" rIns="91440" bIns="45720" rtlCol="0" anchor="t">
            <a:normAutofit/>
          </a:bodyPr>
          <a:lstStyle/>
          <a:p>
            <a:pPr marL="0" indent="0">
              <a:buNone/>
            </a:pPr>
            <a:endParaRPr lang="tr-TR" dirty="0"/>
          </a:p>
          <a:p>
            <a:pPr>
              <a:buFont typeface="Wingdings" panose="020B0604020202020204" pitchFamily="34" charset="0"/>
              <a:buChar char="v"/>
            </a:pPr>
            <a:r>
              <a:rPr lang="tr-TR" sz="2800" dirty="0"/>
              <a:t>Konuşurken müdahale etmemek</a:t>
            </a:r>
          </a:p>
          <a:p>
            <a:pPr>
              <a:buFont typeface="Wingdings" panose="020B0604020202020204" pitchFamily="34" charset="0"/>
              <a:buChar char="v"/>
            </a:pPr>
            <a:r>
              <a:rPr lang="tr-TR" sz="2800" dirty="0"/>
              <a:t>Duygusal cümlelere dikkat etmek ve bunu anladığını gösteren ifadeler kullanmaya çalışmak önemlidir.</a:t>
            </a:r>
          </a:p>
          <a:p>
            <a:pPr>
              <a:buFont typeface="Wingdings" panose="020B0604020202020204" pitchFamily="34" charset="0"/>
              <a:buChar char="v"/>
            </a:pPr>
            <a:endParaRPr lang="tr-TR" dirty="0"/>
          </a:p>
        </p:txBody>
      </p:sp>
      <p:pic>
        <p:nvPicPr>
          <p:cNvPr id="4" name="Resim 4" descr="kişi, pencere, iç mekan, oturma içeren bir resim&#10;&#10;Çok yüksek güvenilirlikle oluşturulmuş açıklama">
            <a:extLst>
              <a:ext uri="{FF2B5EF4-FFF2-40B4-BE49-F238E27FC236}">
                <a16:creationId xmlns:a16="http://schemas.microsoft.com/office/drawing/2014/main" id="{D9B8BDDA-5909-4F12-808D-E6ADDA369EC3}"/>
              </a:ext>
            </a:extLst>
          </p:cNvPr>
          <p:cNvPicPr>
            <a:picLocks noChangeAspect="1"/>
          </p:cNvPicPr>
          <p:nvPr/>
        </p:nvPicPr>
        <p:blipFill>
          <a:blip r:embed="rId2"/>
          <a:stretch>
            <a:fillRect/>
          </a:stretch>
        </p:blipFill>
        <p:spPr>
          <a:xfrm>
            <a:off x="3272287" y="2931087"/>
            <a:ext cx="5403011" cy="3612506"/>
          </a:xfrm>
          <a:prstGeom prst="rect">
            <a:avLst/>
          </a:prstGeom>
          <a:ln w="88900" cap="sq" cmpd="thickThin">
            <a:solidFill>
              <a:srgbClr val="000000"/>
            </a:solidFill>
            <a:prstDash val="solid"/>
            <a:miter lim="800000"/>
          </a:ln>
          <a:effectLst>
            <a:innerShdw blurRad="76200">
              <a:srgbClr val="000000"/>
            </a:innerShdw>
          </a:effectLst>
        </p:spPr>
      </p:pic>
      <p:sp>
        <p:nvSpPr>
          <p:cNvPr id="24" name="Ok: Sağa Bükülü 23">
            <a:extLst>
              <a:ext uri="{FF2B5EF4-FFF2-40B4-BE49-F238E27FC236}">
                <a16:creationId xmlns:a16="http://schemas.microsoft.com/office/drawing/2014/main" id="{0AE211B4-C007-4833-83E3-A731FA7D306C}"/>
              </a:ext>
            </a:extLst>
          </p:cNvPr>
          <p:cNvSpPr/>
          <p:nvPr/>
        </p:nvSpPr>
        <p:spPr>
          <a:xfrm>
            <a:off x="640655" y="3201924"/>
            <a:ext cx="1579782" cy="2107547"/>
          </a:xfrm>
          <a:prstGeom prst="curvedRightArrow">
            <a:avLst/>
          </a:prstGeom>
          <a:solidFill>
            <a:srgbClr val="00B05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schemeClr val="tx1"/>
              </a:solidFill>
            </a:endParaRPr>
          </a:p>
        </p:txBody>
      </p:sp>
      <p:sp>
        <p:nvSpPr>
          <p:cNvPr id="25" name="Ok: Sola Bükülü 24">
            <a:extLst>
              <a:ext uri="{FF2B5EF4-FFF2-40B4-BE49-F238E27FC236}">
                <a16:creationId xmlns:a16="http://schemas.microsoft.com/office/drawing/2014/main" id="{B7D14E28-ADC3-40F9-B4B7-AAEA7AB07370}"/>
              </a:ext>
            </a:extLst>
          </p:cNvPr>
          <p:cNvSpPr/>
          <p:nvPr/>
        </p:nvSpPr>
        <p:spPr>
          <a:xfrm rot="660000">
            <a:off x="9727144" y="3316944"/>
            <a:ext cx="1436010" cy="2078792"/>
          </a:xfrm>
          <a:prstGeom prst="curved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2164651747"/>
      </p:ext>
    </p:extLst>
  </p:cSld>
  <p:clrMapOvr>
    <a:masterClrMapping/>
  </p:clrMapOvr>
  <p:transition spd="slow">
    <p:randomBar/>
  </p:transition>
</p:sld>
</file>

<file path=ppt/theme/theme1.xml><?xml version="1.0" encoding="utf-8"?>
<a:theme xmlns:a="http://schemas.openxmlformats.org/drawingml/2006/main" name="Damla">
  <a:themeElements>
    <a:clrScheme name="Daml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TC104033925[[fn=Damla]]</Template>
  <TotalTime>0</TotalTime>
  <Words>0</Words>
  <Application>Microsoft Office PowerPoint</Application>
  <PresentationFormat>Geniş ekran</PresentationFormat>
  <Paragraphs>0</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Damla</vt:lpstr>
      <vt:lpstr>Aile ilişkileri ve çocuk hakları</vt:lpstr>
      <vt:lpstr>1.konu:aile ilişkileri</vt:lpstr>
      <vt:lpstr>PowerPoint Sunusu</vt:lpstr>
      <vt:lpstr>PowerPoint Sunusu</vt:lpstr>
      <vt:lpstr>PowerPoint Sunusu</vt:lpstr>
      <vt:lpstr>PowerPoint Sunusu</vt:lpstr>
      <vt:lpstr>  Çözüm Önerileri ve Dikkat Edilmesi Gereken noktaları:</vt:lpstr>
      <vt:lpstr>PowerPoint Sunusu</vt:lpstr>
      <vt:lpstr>PowerPoint Sunusu</vt:lpstr>
      <vt:lpstr>2.konu:çocuk hakları</vt:lpstr>
      <vt:lpstr>PowerPoint Sunusu</vt:lpstr>
      <vt:lpstr>PowerPoint Sunusu</vt:lpstr>
      <vt:lpstr>Kuralların hayatımızdaki anlamı nedir?</vt:lpstr>
      <vt:lpstr>PowerPoint Sunusu</vt:lpstr>
      <vt:lpstr>PowerPoint Sunusu</vt:lpstr>
      <vt:lpstr>PowerPoint Sunusu</vt:lpstr>
      <vt:lpstr>Niçin kurallara ihtiyacımız var?</vt:lpstr>
      <vt:lpstr>PowerPoint Sunusu</vt:lpstr>
      <vt:lpstr>PowerPoint Sunusu</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revision>703</cp:revision>
  <dcterms:created xsi:type="dcterms:W3CDTF">2013-08-01T11:12:58Z</dcterms:created>
  <dcterms:modified xsi:type="dcterms:W3CDTF">2018-11-14T14:39:05Z</dcterms:modified>
</cp:coreProperties>
</file>