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73" r:id="rId8"/>
    <p:sldId id="274" r:id="rId9"/>
    <p:sldId id="264" r:id="rId10"/>
    <p:sldId id="266" r:id="rId11"/>
    <p:sldId id="268" r:id="rId12"/>
    <p:sldId id="269" r:id="rId13"/>
    <p:sldId id="270" r:id="rId14"/>
    <p:sldId id="265" r:id="rId15"/>
    <p:sldId id="271" r:id="rId16"/>
    <p:sldId id="272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E087-497F-4D45-BAF5-9DCD88544840}" type="datetimeFigureOut">
              <a:rPr lang="hu-HU" smtClean="0"/>
              <a:t>2016.11.29.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A8D0-2548-4340-B4E0-DBC71B4CF9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225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E087-497F-4D45-BAF5-9DCD88544840}" type="datetimeFigureOut">
              <a:rPr lang="hu-HU" smtClean="0"/>
              <a:t>2016.11.29.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A8D0-2548-4340-B4E0-DBC71B4CF9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597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E087-497F-4D45-BAF5-9DCD88544840}" type="datetimeFigureOut">
              <a:rPr lang="hu-HU" smtClean="0"/>
              <a:t>2016.11.29.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A8D0-2548-4340-B4E0-DBC71B4CF9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746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E087-497F-4D45-BAF5-9DCD88544840}" type="datetimeFigureOut">
              <a:rPr lang="hu-HU" smtClean="0"/>
              <a:t>2016.11.29.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A8D0-2548-4340-B4E0-DBC71B4CF9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0467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E087-497F-4D45-BAF5-9DCD88544840}" type="datetimeFigureOut">
              <a:rPr lang="hu-HU" smtClean="0"/>
              <a:t>2016.11.29.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A8D0-2548-4340-B4E0-DBC71B4CF9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22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E087-497F-4D45-BAF5-9DCD88544840}" type="datetimeFigureOut">
              <a:rPr lang="hu-HU" smtClean="0"/>
              <a:t>2016.11.29.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A8D0-2548-4340-B4E0-DBC71B4CF9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961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E087-497F-4D45-BAF5-9DCD88544840}" type="datetimeFigureOut">
              <a:rPr lang="hu-HU" smtClean="0"/>
              <a:t>2016.11.29.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A8D0-2548-4340-B4E0-DBC71B4CF9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581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E087-497F-4D45-BAF5-9DCD88544840}" type="datetimeFigureOut">
              <a:rPr lang="hu-HU" smtClean="0"/>
              <a:t>2016.11.29.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A8D0-2548-4340-B4E0-DBC71B4CF9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616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E087-497F-4D45-BAF5-9DCD88544840}" type="datetimeFigureOut">
              <a:rPr lang="hu-HU" smtClean="0"/>
              <a:t>2016.11.29.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A8D0-2548-4340-B4E0-DBC71B4CF9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891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E087-497F-4D45-BAF5-9DCD88544840}" type="datetimeFigureOut">
              <a:rPr lang="hu-HU" smtClean="0"/>
              <a:t>2016.11.29.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A8D0-2548-4340-B4E0-DBC71B4CF9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726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E087-497F-4D45-BAF5-9DCD88544840}" type="datetimeFigureOut">
              <a:rPr lang="hu-HU" smtClean="0"/>
              <a:t>2016.11.29.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A8D0-2548-4340-B4E0-DBC71B4CF9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688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8E087-497F-4D45-BAF5-9DCD88544840}" type="datetimeFigureOut">
              <a:rPr lang="hu-HU" smtClean="0"/>
              <a:t>2016.11.29.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2A8D0-2548-4340-B4E0-DBC71B4CF9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943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>
            <a:noAutofit/>
          </a:bodyPr>
          <a:lstStyle/>
          <a:p>
            <a:r>
              <a:rPr lang="hu-HU" sz="5400" dirty="0" err="1" smtClean="0"/>
              <a:t>Math</a:t>
            </a:r>
            <a:r>
              <a:rPr lang="hu-HU" sz="5400" dirty="0" smtClean="0"/>
              <a:t> </a:t>
            </a:r>
            <a:br>
              <a:rPr lang="hu-HU" sz="5400" dirty="0" smtClean="0"/>
            </a:br>
            <a:r>
              <a:rPr lang="hu-HU" sz="5400" dirty="0" smtClean="0"/>
              <a:t>versus</a:t>
            </a:r>
            <a:br>
              <a:rPr lang="hu-HU" sz="5400" dirty="0" smtClean="0"/>
            </a:br>
            <a:r>
              <a:rPr lang="hu-HU" sz="5400" dirty="0" smtClean="0"/>
              <a:t>IT – The </a:t>
            </a:r>
            <a:r>
              <a:rPr lang="hu-HU" sz="5400" dirty="0" err="1" smtClean="0"/>
              <a:t>Easier</a:t>
            </a:r>
            <a:r>
              <a:rPr lang="hu-HU" sz="5400" dirty="0" smtClean="0"/>
              <a:t> </a:t>
            </a:r>
            <a:r>
              <a:rPr lang="hu-HU" sz="5400" dirty="0" err="1" smtClean="0"/>
              <a:t>Way</a:t>
            </a:r>
            <a:endParaRPr lang="hu-HU" sz="5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67136"/>
          </a:xfrm>
        </p:spPr>
        <p:txBody>
          <a:bodyPr>
            <a:normAutofit/>
          </a:bodyPr>
          <a:lstStyle/>
          <a:p>
            <a:r>
              <a:rPr lang="hu-HU" dirty="0" smtClean="0"/>
              <a:t>Made </a:t>
            </a:r>
            <a:r>
              <a:rPr lang="hu-HU" dirty="0" err="1" smtClean="0"/>
              <a:t>by</a:t>
            </a:r>
            <a:r>
              <a:rPr lang="hu-HU" dirty="0" smtClean="0"/>
              <a:t>:</a:t>
            </a:r>
            <a:br>
              <a:rPr lang="hu-HU" dirty="0" smtClean="0"/>
            </a:br>
            <a:r>
              <a:rPr lang="hu-HU" dirty="0" smtClean="0"/>
              <a:t>Tamás </a:t>
            </a:r>
            <a:r>
              <a:rPr lang="hu-HU" dirty="0" err="1" smtClean="0"/>
              <a:t>Czinkóczi</a:t>
            </a:r>
            <a:endParaRPr lang="hu-HU" dirty="0" smtClean="0"/>
          </a:p>
          <a:p>
            <a:r>
              <a:rPr lang="hu-HU" dirty="0" smtClean="0"/>
              <a:t>2016.</a:t>
            </a:r>
            <a:br>
              <a:rPr lang="hu-HU" dirty="0" smtClean="0"/>
            </a:br>
            <a:r>
              <a:rPr lang="hu-HU" dirty="0"/>
              <a:t>(</a:t>
            </a:r>
            <a:r>
              <a:rPr lang="hu-HU" dirty="0" err="1"/>
              <a:t>Hungarian</a:t>
            </a:r>
            <a:r>
              <a:rPr lang="hu-HU" dirty="0"/>
              <a:t> </a:t>
            </a:r>
            <a:r>
              <a:rPr lang="hu-HU" dirty="0" err="1"/>
              <a:t>mobility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625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TASK 2.</a:t>
            </a:r>
            <a:br>
              <a:rPr lang="hu-HU" dirty="0" smtClean="0"/>
            </a:br>
            <a:r>
              <a:rPr lang="hu-HU" dirty="0"/>
              <a:t>[</a:t>
            </a:r>
            <a:r>
              <a:rPr lang="hu-HU" dirty="0" err="1"/>
              <a:t>name</a:t>
            </a:r>
            <a:r>
              <a:rPr lang="hu-HU" dirty="0"/>
              <a:t>: </a:t>
            </a:r>
            <a:r>
              <a:rPr lang="hu-HU" dirty="0" err="1" smtClean="0"/>
              <a:t>half</a:t>
            </a:r>
            <a:r>
              <a:rPr lang="hu-HU" dirty="0" smtClean="0"/>
              <a:t>][</a:t>
            </a:r>
            <a:r>
              <a:rPr lang="hu-HU" dirty="0" err="1"/>
              <a:t>in</a:t>
            </a:r>
            <a:r>
              <a:rPr lang="hu-HU" dirty="0"/>
              <a:t>: a, out: </a:t>
            </a:r>
            <a:r>
              <a:rPr lang="hu-HU" dirty="0" smtClean="0"/>
              <a:t>___ ]</a:t>
            </a:r>
            <a:endParaRPr lang="hu-HU" dirty="0"/>
          </a:p>
        </p:txBody>
      </p:sp>
      <p:pic>
        <p:nvPicPr>
          <p:cNvPr id="4" name="Tartalom helye 3" descr="Képernyőrész kivágás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84784"/>
            <a:ext cx="5309711" cy="5004714"/>
          </a:xfrm>
        </p:spPr>
      </p:pic>
    </p:spTree>
    <p:extLst>
      <p:ext uri="{BB962C8B-B14F-4D97-AF65-F5344CB8AC3E}">
        <p14:creationId xmlns:p14="http://schemas.microsoft.com/office/powerpoint/2010/main" val="305675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TASK 3.</a:t>
            </a:r>
            <a:br>
              <a:rPr lang="hu-HU" dirty="0" smtClean="0"/>
            </a:br>
            <a:r>
              <a:rPr lang="hu-HU" dirty="0"/>
              <a:t>[</a:t>
            </a:r>
            <a:r>
              <a:rPr lang="hu-HU" dirty="0" err="1"/>
              <a:t>name</a:t>
            </a:r>
            <a:r>
              <a:rPr lang="hu-HU" dirty="0"/>
              <a:t>: </a:t>
            </a:r>
            <a:r>
              <a:rPr lang="hu-HU" dirty="0" smtClean="0"/>
              <a:t>____][</a:t>
            </a:r>
            <a:r>
              <a:rPr lang="hu-HU" dirty="0" err="1"/>
              <a:t>in</a:t>
            </a:r>
            <a:r>
              <a:rPr lang="hu-HU" dirty="0"/>
              <a:t>: a, out: ___ ]</a:t>
            </a:r>
          </a:p>
        </p:txBody>
      </p:sp>
      <p:pic>
        <p:nvPicPr>
          <p:cNvPr id="4" name="Tartalom helye 3" descr="Képernyőrész kivágás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559" y="2095188"/>
            <a:ext cx="4160881" cy="3535986"/>
          </a:xfrm>
        </p:spPr>
      </p:pic>
    </p:spTree>
    <p:extLst>
      <p:ext uri="{BB962C8B-B14F-4D97-AF65-F5344CB8AC3E}">
        <p14:creationId xmlns:p14="http://schemas.microsoft.com/office/powerpoint/2010/main" val="181224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TASK 4.</a:t>
            </a:r>
            <a:br>
              <a:rPr lang="hu-HU" dirty="0" smtClean="0"/>
            </a:br>
            <a:r>
              <a:rPr lang="hu-HU" dirty="0"/>
              <a:t>[</a:t>
            </a:r>
            <a:r>
              <a:rPr lang="hu-HU" dirty="0" err="1"/>
              <a:t>name</a:t>
            </a:r>
            <a:r>
              <a:rPr lang="hu-HU" dirty="0" smtClean="0"/>
              <a:t>: ___ ][</a:t>
            </a:r>
            <a:r>
              <a:rPr lang="hu-HU" dirty="0" err="1"/>
              <a:t>in</a:t>
            </a:r>
            <a:r>
              <a:rPr lang="hu-HU" dirty="0"/>
              <a:t>: </a:t>
            </a:r>
            <a:r>
              <a:rPr lang="hu-HU" dirty="0" smtClean="0"/>
              <a:t>a,b </a:t>
            </a:r>
            <a:r>
              <a:rPr lang="hu-HU" dirty="0"/>
              <a:t>out: ___ ]</a:t>
            </a:r>
          </a:p>
        </p:txBody>
      </p:sp>
      <p:pic>
        <p:nvPicPr>
          <p:cNvPr id="4" name="Tartalom helye 3" descr="Képernyőrész kivágás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00" y="1600200"/>
            <a:ext cx="3027399" cy="4525963"/>
          </a:xfrm>
        </p:spPr>
      </p:pic>
    </p:spTree>
    <p:extLst>
      <p:ext uri="{BB962C8B-B14F-4D97-AF65-F5344CB8AC3E}">
        <p14:creationId xmlns:p14="http://schemas.microsoft.com/office/powerpoint/2010/main" val="372575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TASK 5.</a:t>
            </a:r>
            <a:br>
              <a:rPr lang="hu-HU" dirty="0" smtClean="0"/>
            </a:br>
            <a:r>
              <a:rPr lang="hu-HU" dirty="0" smtClean="0"/>
              <a:t>[</a:t>
            </a:r>
            <a:r>
              <a:rPr lang="hu-HU" dirty="0" err="1"/>
              <a:t>name</a:t>
            </a:r>
            <a:r>
              <a:rPr lang="hu-HU" dirty="0"/>
              <a:t>: ___ </a:t>
            </a:r>
            <a:r>
              <a:rPr lang="hu-HU" dirty="0" smtClean="0"/>
              <a:t>][</a:t>
            </a:r>
            <a:r>
              <a:rPr lang="hu-HU" dirty="0" err="1"/>
              <a:t>in</a:t>
            </a:r>
            <a:r>
              <a:rPr lang="hu-HU" dirty="0"/>
              <a:t>: </a:t>
            </a:r>
            <a:r>
              <a:rPr lang="hu-HU" dirty="0" smtClean="0"/>
              <a:t>h </a:t>
            </a:r>
            <a:r>
              <a:rPr lang="hu-HU" dirty="0" err="1" smtClean="0"/>
              <a:t>time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our</a:t>
            </a:r>
            <a:r>
              <a:rPr lang="hu-HU" dirty="0" smtClean="0"/>
              <a:t>, p, </a:t>
            </a:r>
            <a:br>
              <a:rPr lang="hu-HU" dirty="0" smtClean="0"/>
            </a:br>
            <a:r>
              <a:rPr lang="hu-HU" dirty="0" smtClean="0"/>
              <a:t>out</a:t>
            </a:r>
            <a:r>
              <a:rPr lang="hu-HU" dirty="0"/>
              <a:t>: </a:t>
            </a:r>
            <a:r>
              <a:rPr lang="hu-HU" dirty="0" smtClean="0"/>
              <a:t>___ </a:t>
            </a:r>
            <a:r>
              <a:rPr lang="hu-HU" dirty="0"/>
              <a:t>]</a:t>
            </a:r>
          </a:p>
        </p:txBody>
      </p:sp>
      <p:pic>
        <p:nvPicPr>
          <p:cNvPr id="4" name="Tartalom helye 3" descr="Képernyőrész kivágás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59978"/>
            <a:ext cx="2952328" cy="4718208"/>
          </a:xfrm>
        </p:spPr>
      </p:pic>
      <p:pic>
        <p:nvPicPr>
          <p:cNvPr id="5" name="Kép 4" descr="Képernyőrész kivágás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44824"/>
            <a:ext cx="4610500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9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TASK 6.</a:t>
            </a:r>
            <a:br>
              <a:rPr lang="hu-HU" dirty="0" smtClean="0"/>
            </a:br>
            <a:r>
              <a:rPr lang="hu-HU" dirty="0"/>
              <a:t>[</a:t>
            </a:r>
            <a:r>
              <a:rPr lang="hu-HU" dirty="0" err="1"/>
              <a:t>name</a:t>
            </a:r>
            <a:r>
              <a:rPr lang="hu-HU" dirty="0"/>
              <a:t>: </a:t>
            </a:r>
            <a:r>
              <a:rPr lang="hu-HU" dirty="0" err="1" smtClean="0"/>
              <a:t>surface</a:t>
            </a:r>
            <a:r>
              <a:rPr lang="hu-HU" dirty="0" smtClean="0"/>
              <a:t>][</a:t>
            </a:r>
            <a:r>
              <a:rPr lang="hu-HU" dirty="0" err="1"/>
              <a:t>in</a:t>
            </a:r>
            <a:r>
              <a:rPr lang="hu-HU" dirty="0"/>
              <a:t>: a, out: ___ ]</a:t>
            </a:r>
          </a:p>
        </p:txBody>
      </p:sp>
      <p:pic>
        <p:nvPicPr>
          <p:cNvPr id="4" name="Tartalom helye 3" descr="Képernyőrész kivágás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654" y="1600200"/>
            <a:ext cx="5694692" cy="4525963"/>
          </a:xfrm>
        </p:spPr>
      </p:pic>
    </p:spTree>
    <p:extLst>
      <p:ext uri="{BB962C8B-B14F-4D97-AF65-F5344CB8AC3E}">
        <p14:creationId xmlns:p14="http://schemas.microsoft.com/office/powerpoint/2010/main" val="285871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TASK 7.</a:t>
            </a:r>
            <a:br>
              <a:rPr lang="hu-HU" dirty="0" smtClean="0"/>
            </a:br>
            <a:r>
              <a:rPr lang="hu-HU" dirty="0"/>
              <a:t>[</a:t>
            </a:r>
            <a:r>
              <a:rPr lang="hu-HU" dirty="0" err="1" smtClean="0"/>
              <a:t>name</a:t>
            </a:r>
            <a:r>
              <a:rPr lang="hu-HU" sz="4000" dirty="0" smtClean="0"/>
              <a:t>:</a:t>
            </a:r>
            <a:r>
              <a:rPr lang="hu-HU" dirty="0" smtClean="0"/>
              <a:t> life </a:t>
            </a:r>
            <a:r>
              <a:rPr lang="hu-HU" dirty="0" err="1" smtClean="0"/>
              <a:t>expectancy</a:t>
            </a:r>
            <a:r>
              <a:rPr lang="hu-HU" dirty="0" smtClean="0"/>
              <a:t>][</a:t>
            </a:r>
            <a:r>
              <a:rPr lang="hu-HU" dirty="0" err="1"/>
              <a:t>in</a:t>
            </a:r>
            <a:r>
              <a:rPr lang="hu-HU" dirty="0"/>
              <a:t>: </a:t>
            </a:r>
            <a:r>
              <a:rPr lang="hu-HU" dirty="0" smtClean="0"/>
              <a:t>g, </a:t>
            </a:r>
            <a:r>
              <a:rPr lang="hu-HU" dirty="0"/>
              <a:t>out: ___ ]</a:t>
            </a:r>
          </a:p>
        </p:txBody>
      </p:sp>
      <p:pic>
        <p:nvPicPr>
          <p:cNvPr id="4" name="Tartalom helye 3" descr="Képernyőrész kivágás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72816"/>
            <a:ext cx="4693649" cy="4632026"/>
          </a:xfrm>
        </p:spPr>
      </p:pic>
    </p:spTree>
    <p:extLst>
      <p:ext uri="{BB962C8B-B14F-4D97-AF65-F5344CB8AC3E}">
        <p14:creationId xmlns:p14="http://schemas.microsoft.com/office/powerpoint/2010/main" val="155067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Képernyőrész kivágás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8864">
            <a:off x="1473473" y="564560"/>
            <a:ext cx="2396887" cy="2530724"/>
          </a:xfrm>
          <a:prstGeom prst="rect">
            <a:avLst/>
          </a:prstGeom>
        </p:spPr>
      </p:pic>
      <p:pic>
        <p:nvPicPr>
          <p:cNvPr id="4" name="Kép 3" descr="Képernyőrész kivágás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255">
            <a:off x="763953" y="3644977"/>
            <a:ext cx="3444284" cy="2580942"/>
          </a:xfrm>
          <a:prstGeom prst="rect">
            <a:avLst/>
          </a:prstGeom>
        </p:spPr>
      </p:pic>
      <p:pic>
        <p:nvPicPr>
          <p:cNvPr id="7" name="Kép 6" descr="Képernyőrész kivágás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17032"/>
            <a:ext cx="4063123" cy="2946259"/>
          </a:xfrm>
          <a:prstGeom prst="rect">
            <a:avLst/>
          </a:prstGeom>
        </p:spPr>
      </p:pic>
      <p:pic>
        <p:nvPicPr>
          <p:cNvPr id="5" name="Kép 4" descr="Képernyőrész kivágás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0923">
            <a:off x="4706212" y="369766"/>
            <a:ext cx="2898352" cy="31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6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Development</a:t>
            </a:r>
            <a:r>
              <a:rPr lang="hu-HU" dirty="0" smtClean="0"/>
              <a:t> (</a:t>
            </a:r>
            <a:r>
              <a:rPr lang="hu-HU" dirty="0" err="1" smtClean="0"/>
              <a:t>screen</a:t>
            </a:r>
            <a:r>
              <a:rPr lang="hu-HU" dirty="0" smtClean="0"/>
              <a:t> </a:t>
            </a:r>
            <a:r>
              <a:rPr lang="hu-HU" dirty="0" err="1" smtClean="0"/>
              <a:t>division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92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Useful</a:t>
            </a:r>
            <a:r>
              <a:rPr lang="hu-HU" dirty="0" smtClean="0"/>
              <a:t> </a:t>
            </a:r>
            <a:r>
              <a:rPr lang="hu-HU" dirty="0" err="1" smtClean="0"/>
              <a:t>keyboard</a:t>
            </a:r>
            <a:r>
              <a:rPr lang="hu-HU" dirty="0" smtClean="0"/>
              <a:t> </a:t>
            </a:r>
            <a:r>
              <a:rPr lang="hu-HU" dirty="0" err="1" smtClean="0"/>
              <a:t>shortcuts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CTRL + S 		</a:t>
            </a:r>
            <a:r>
              <a:rPr lang="hu-HU" dirty="0" err="1" smtClean="0"/>
              <a:t>Save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document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			(</a:t>
            </a:r>
            <a:r>
              <a:rPr lang="hu-HU" dirty="0" err="1" smtClean="0"/>
              <a:t>control</a:t>
            </a:r>
            <a:r>
              <a:rPr lang="hu-HU" dirty="0" smtClean="0"/>
              <a:t>)</a:t>
            </a:r>
          </a:p>
          <a:p>
            <a:r>
              <a:rPr lang="hu-HU" dirty="0" smtClean="0"/>
              <a:t>ALT + TAB	</a:t>
            </a:r>
            <a:r>
              <a:rPr lang="hu-HU" dirty="0" err="1" smtClean="0"/>
              <a:t>Change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screen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			(tabulator)</a:t>
            </a:r>
          </a:p>
          <a:p>
            <a:r>
              <a:rPr lang="hu-HU" dirty="0" smtClean="0"/>
              <a:t>F5			</a:t>
            </a:r>
            <a:r>
              <a:rPr lang="hu-HU" dirty="0" err="1" smtClean="0"/>
              <a:t>Resfresh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webpage</a:t>
            </a:r>
            <a:endParaRPr lang="hu-HU" dirty="0" smtClean="0"/>
          </a:p>
          <a:p>
            <a:r>
              <a:rPr lang="hu-HU" dirty="0" smtClean="0"/>
              <a:t>CTRL +/-		</a:t>
            </a:r>
            <a:r>
              <a:rPr lang="hu-HU" dirty="0" err="1" smtClean="0"/>
              <a:t>Make</a:t>
            </a:r>
            <a:r>
              <a:rPr lang="hu-HU" dirty="0" smtClean="0"/>
              <a:t> </a:t>
            </a:r>
            <a:r>
              <a:rPr lang="hu-HU" dirty="0" err="1" smtClean="0"/>
              <a:t>bigger</a:t>
            </a:r>
            <a:r>
              <a:rPr lang="hu-HU" dirty="0" smtClean="0"/>
              <a:t>/</a:t>
            </a:r>
            <a:r>
              <a:rPr lang="hu-HU" dirty="0" err="1" smtClean="0"/>
              <a:t>smaller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screen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1101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JAVASCRIPT and </a:t>
            </a:r>
            <a:r>
              <a:rPr lang="hu-HU" dirty="0" smtClean="0"/>
              <a:t>MATH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914247"/>
              </p:ext>
            </p:extLst>
          </p:nvPr>
        </p:nvGraphicFramePr>
        <p:xfrm>
          <a:off x="467544" y="1772816"/>
          <a:ext cx="8229600" cy="3660405"/>
        </p:xfrm>
        <a:graphic>
          <a:graphicData uri="http://schemas.openxmlformats.org/drawingml/2006/table">
            <a:tbl>
              <a:tblPr/>
              <a:tblGrid>
                <a:gridCol w="2054220"/>
                <a:gridCol w="6175380"/>
              </a:tblGrid>
              <a:tr h="732081">
                <a:tc>
                  <a:txBody>
                    <a:bodyPr/>
                    <a:lstStyle/>
                    <a:p>
                      <a:pPr algn="l" fontAlgn="t"/>
                      <a:r>
                        <a:rPr lang="hu-HU" sz="3600" b="1" dirty="0">
                          <a:effectLst/>
                        </a:rPr>
                        <a:t>Operator</a:t>
                      </a:r>
                    </a:p>
                  </a:txBody>
                  <a:tcPr marL="101757" marR="50879" marT="50879" marB="50879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3600" b="1" dirty="0" err="1">
                          <a:effectLst/>
                        </a:rPr>
                        <a:t>Description</a:t>
                      </a:r>
                      <a:endParaRPr lang="hu-HU" sz="3600" b="1" dirty="0">
                        <a:effectLst/>
                      </a:endParaRPr>
                    </a:p>
                  </a:txBody>
                  <a:tcPr marL="50879" marR="50879" marT="50879" marB="50879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2081">
                <a:tc>
                  <a:txBody>
                    <a:bodyPr/>
                    <a:lstStyle/>
                    <a:p>
                      <a:pPr algn="l" fontAlgn="t"/>
                      <a:r>
                        <a:rPr lang="hu-HU" sz="3200">
                          <a:effectLst/>
                        </a:rPr>
                        <a:t>+</a:t>
                      </a:r>
                    </a:p>
                  </a:txBody>
                  <a:tcPr marL="101757" marR="50879" marT="50879" marB="50879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3200" dirty="0" err="1" smtClean="0">
                          <a:effectLst/>
                        </a:rPr>
                        <a:t>Addition</a:t>
                      </a:r>
                      <a:r>
                        <a:rPr lang="hu-HU" sz="3200" dirty="0" smtClean="0">
                          <a:effectLst/>
                        </a:rPr>
                        <a:t> (x</a:t>
                      </a:r>
                      <a:r>
                        <a:rPr lang="hu-HU" sz="3200" baseline="0" dirty="0" smtClean="0">
                          <a:effectLst/>
                        </a:rPr>
                        <a:t> = y + 2;)</a:t>
                      </a:r>
                      <a:endParaRPr lang="hu-HU" sz="3200" dirty="0">
                        <a:effectLst/>
                      </a:endParaRPr>
                    </a:p>
                  </a:txBody>
                  <a:tcPr marL="50879" marR="50879" marT="50879" marB="50879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  <a:tr h="732081">
                <a:tc>
                  <a:txBody>
                    <a:bodyPr/>
                    <a:lstStyle/>
                    <a:p>
                      <a:pPr algn="l" fontAlgn="t"/>
                      <a:r>
                        <a:rPr lang="hu-HU" sz="3200">
                          <a:effectLst/>
                        </a:rPr>
                        <a:t>-</a:t>
                      </a:r>
                    </a:p>
                  </a:txBody>
                  <a:tcPr marL="101757" marR="50879" marT="50879" marB="50879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dirty="0" err="1" smtClean="0">
                          <a:effectLst/>
                        </a:rPr>
                        <a:t>Subtraction</a:t>
                      </a:r>
                      <a:r>
                        <a:rPr lang="hu-HU" sz="3200" dirty="0" smtClean="0">
                          <a:effectLst/>
                        </a:rPr>
                        <a:t> (x</a:t>
                      </a:r>
                      <a:r>
                        <a:rPr lang="hu-HU" sz="3200" baseline="0" dirty="0" smtClean="0">
                          <a:effectLst/>
                        </a:rPr>
                        <a:t> = y - 2;)</a:t>
                      </a:r>
                      <a:endParaRPr lang="hu-HU" sz="3200" dirty="0" smtClean="0">
                        <a:effectLst/>
                      </a:endParaRPr>
                    </a:p>
                  </a:txBody>
                  <a:tcPr marL="50879" marR="50879" marT="50879" marB="50879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2081">
                <a:tc>
                  <a:txBody>
                    <a:bodyPr/>
                    <a:lstStyle/>
                    <a:p>
                      <a:pPr algn="l" fontAlgn="t"/>
                      <a:r>
                        <a:rPr lang="hu-HU" sz="3200">
                          <a:effectLst/>
                        </a:rPr>
                        <a:t>*</a:t>
                      </a:r>
                    </a:p>
                  </a:txBody>
                  <a:tcPr marL="101757" marR="50879" marT="50879" marB="50879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dirty="0" err="1" smtClean="0">
                          <a:effectLst/>
                        </a:rPr>
                        <a:t>Multiplication</a:t>
                      </a:r>
                      <a:r>
                        <a:rPr lang="hu-HU" sz="3200" dirty="0" smtClean="0">
                          <a:effectLst/>
                        </a:rPr>
                        <a:t> (x</a:t>
                      </a:r>
                      <a:r>
                        <a:rPr lang="hu-HU" sz="3200" baseline="0" dirty="0" smtClean="0">
                          <a:effectLst/>
                        </a:rPr>
                        <a:t> = y * 2;)</a:t>
                      </a:r>
                      <a:endParaRPr lang="hu-HU" sz="3200" dirty="0" smtClean="0">
                        <a:effectLst/>
                      </a:endParaRPr>
                    </a:p>
                  </a:txBody>
                  <a:tcPr marL="50879" marR="50879" marT="50879" marB="50879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  <a:tr h="732081">
                <a:tc>
                  <a:txBody>
                    <a:bodyPr/>
                    <a:lstStyle/>
                    <a:p>
                      <a:pPr algn="l" fontAlgn="t"/>
                      <a:r>
                        <a:rPr lang="hu-HU" sz="3200">
                          <a:effectLst/>
                        </a:rPr>
                        <a:t>/</a:t>
                      </a:r>
                    </a:p>
                  </a:txBody>
                  <a:tcPr marL="101757" marR="50879" marT="50879" marB="50879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dirty="0" err="1" smtClean="0">
                          <a:effectLst/>
                        </a:rPr>
                        <a:t>Division</a:t>
                      </a:r>
                      <a:r>
                        <a:rPr lang="hu-HU" sz="3200" dirty="0" smtClean="0">
                          <a:effectLst/>
                        </a:rPr>
                        <a:t> (x</a:t>
                      </a:r>
                      <a:r>
                        <a:rPr lang="hu-HU" sz="3200" baseline="0" dirty="0" smtClean="0">
                          <a:effectLst/>
                        </a:rPr>
                        <a:t> = y / 2;)</a:t>
                      </a:r>
                      <a:endParaRPr lang="hu-HU" sz="3200" dirty="0" smtClean="0">
                        <a:effectLst/>
                      </a:endParaRPr>
                    </a:p>
                  </a:txBody>
                  <a:tcPr marL="50879" marR="50879" marT="50879" marB="50879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31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JAVASCRIPT and MATH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736719"/>
              </p:ext>
            </p:extLst>
          </p:nvPr>
        </p:nvGraphicFramePr>
        <p:xfrm>
          <a:off x="467544" y="1196756"/>
          <a:ext cx="8064896" cy="5066012"/>
        </p:xfrm>
        <a:graphic>
          <a:graphicData uri="http://schemas.openxmlformats.org/drawingml/2006/table">
            <a:tbl>
              <a:tblPr/>
              <a:tblGrid>
                <a:gridCol w="1607993"/>
                <a:gridCol w="6456903"/>
              </a:tblGrid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 b="1" dirty="0" err="1">
                          <a:effectLst/>
                        </a:rPr>
                        <a:t>Method</a:t>
                      </a:r>
                      <a:endParaRPr lang="hu-HU" sz="2800" b="1" dirty="0">
                        <a:effectLst/>
                      </a:endParaRPr>
                    </a:p>
                  </a:txBody>
                  <a:tcPr marL="73295" marR="36647" marT="36647" marB="36647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 b="1" dirty="0" err="1">
                          <a:effectLst/>
                        </a:rPr>
                        <a:t>Description</a:t>
                      </a:r>
                      <a:endParaRPr lang="hu-HU" sz="2800" b="1" dirty="0">
                        <a:effectLst/>
                      </a:endParaRPr>
                    </a:p>
                  </a:txBody>
                  <a:tcPr marL="36647" marR="36647" marT="36647" marB="36647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hu-HU" sz="2400">
                          <a:effectLst/>
                        </a:rPr>
                        <a:t>abs(x)</a:t>
                      </a:r>
                    </a:p>
                  </a:txBody>
                  <a:tcPr marL="73295" marR="36647" marT="36647" marB="36647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effectLst/>
                        </a:rPr>
                        <a:t>Returns the absolute value of x</a:t>
                      </a:r>
                    </a:p>
                  </a:txBody>
                  <a:tcPr marL="36647" marR="36647" marT="36647" marB="36647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hu-HU" sz="2400" dirty="0" err="1">
                          <a:effectLst/>
                        </a:rPr>
                        <a:t>exp</a:t>
                      </a:r>
                      <a:r>
                        <a:rPr lang="hu-HU" sz="2400" dirty="0">
                          <a:effectLst/>
                        </a:rPr>
                        <a:t>(x)</a:t>
                      </a:r>
                    </a:p>
                  </a:txBody>
                  <a:tcPr marL="73295" marR="36647" marT="36647" marB="36647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effectLst/>
                        </a:rPr>
                        <a:t>Returns the value of E</a:t>
                      </a:r>
                      <a:r>
                        <a:rPr lang="en-US" sz="2400" baseline="30000" dirty="0">
                          <a:effectLst/>
                        </a:rPr>
                        <a:t>x</a:t>
                      </a:r>
                      <a:endParaRPr lang="en-US" sz="2400" dirty="0">
                        <a:effectLst/>
                      </a:endParaRPr>
                    </a:p>
                  </a:txBody>
                  <a:tcPr marL="36647" marR="36647" marT="36647" marB="36647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hu-HU" sz="2400">
                          <a:effectLst/>
                        </a:rPr>
                        <a:t>floor(x)</a:t>
                      </a:r>
                    </a:p>
                  </a:txBody>
                  <a:tcPr marL="73295" marR="36647" marT="36647" marB="36647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effectLst/>
                        </a:rPr>
                        <a:t>Returns the value of x rounded down to its nearest integer</a:t>
                      </a:r>
                    </a:p>
                  </a:txBody>
                  <a:tcPr marL="36647" marR="36647" marT="36647" marB="36647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hu-HU" sz="2400" dirty="0" err="1">
                          <a:effectLst/>
                        </a:rPr>
                        <a:t>pow</a:t>
                      </a:r>
                      <a:r>
                        <a:rPr lang="hu-HU" sz="2400" dirty="0">
                          <a:effectLst/>
                        </a:rPr>
                        <a:t>(x,y)</a:t>
                      </a:r>
                    </a:p>
                  </a:txBody>
                  <a:tcPr marL="73295" marR="36647" marT="36647" marB="36647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effectLst/>
                        </a:rPr>
                        <a:t>Returns the value of x to the power of y</a:t>
                      </a:r>
                    </a:p>
                  </a:txBody>
                  <a:tcPr marL="36647" marR="36647" marT="36647" marB="36647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hu-HU" sz="2400" dirty="0" err="1">
                          <a:effectLst/>
                        </a:rPr>
                        <a:t>round</a:t>
                      </a:r>
                      <a:r>
                        <a:rPr lang="hu-HU" sz="2400" dirty="0">
                          <a:effectLst/>
                        </a:rPr>
                        <a:t>(x)</a:t>
                      </a:r>
                    </a:p>
                  </a:txBody>
                  <a:tcPr marL="73295" marR="36647" marT="36647" marB="36647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effectLst/>
                        </a:rPr>
                        <a:t>Returns the value of x rounded to its nearest integer</a:t>
                      </a:r>
                    </a:p>
                  </a:txBody>
                  <a:tcPr marL="36647" marR="36647" marT="36647" marB="36647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hu-HU" sz="2400">
                          <a:effectLst/>
                        </a:rPr>
                        <a:t>sin(x)</a:t>
                      </a:r>
                    </a:p>
                  </a:txBody>
                  <a:tcPr marL="73295" marR="36647" marT="36647" marB="36647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effectLst/>
                        </a:rPr>
                        <a:t>Returns the sine of x (x is in radians)</a:t>
                      </a:r>
                    </a:p>
                  </a:txBody>
                  <a:tcPr marL="36647" marR="36647" marT="36647" marB="36647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hu-HU" sz="2400">
                          <a:effectLst/>
                        </a:rPr>
                        <a:t>sqrt(x)</a:t>
                      </a:r>
                    </a:p>
                  </a:txBody>
                  <a:tcPr marL="73295" marR="36647" marT="36647" marB="36647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effectLst/>
                        </a:rPr>
                        <a:t>Returns the square root of x</a:t>
                      </a:r>
                    </a:p>
                  </a:txBody>
                  <a:tcPr marL="36647" marR="36647" marT="36647" marB="36647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4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hu-HU" sz="7200" b="1" dirty="0" err="1" smtClean="0"/>
              <a:t>Let</a:t>
            </a:r>
            <a:r>
              <a:rPr lang="hu-HU" sz="7200" b="1" dirty="0" smtClean="0"/>
              <a:t>’s go! ;)</a:t>
            </a:r>
            <a:endParaRPr lang="hu-HU" sz="7200" b="1" dirty="0"/>
          </a:p>
        </p:txBody>
      </p:sp>
    </p:spTree>
    <p:extLst>
      <p:ext uri="{BB962C8B-B14F-4D97-AF65-F5344CB8AC3E}">
        <p14:creationId xmlns:p14="http://schemas.microsoft.com/office/powerpoint/2010/main" val="142890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TASK </a:t>
            </a:r>
            <a:r>
              <a:rPr lang="hu-HU" dirty="0" err="1" smtClean="0"/>
              <a:t>basic</a:t>
            </a:r>
            <a:endParaRPr lang="hu-HU" dirty="0"/>
          </a:p>
        </p:txBody>
      </p:sp>
      <p:pic>
        <p:nvPicPr>
          <p:cNvPr id="4" name="Tartalom helye 3" descr="Képernyőrész kivágás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30" y="1668431"/>
            <a:ext cx="6690940" cy="4389500"/>
          </a:xfrm>
        </p:spPr>
      </p:pic>
    </p:spTree>
    <p:extLst>
      <p:ext uri="{BB962C8B-B14F-4D97-AF65-F5344CB8AC3E}">
        <p14:creationId xmlns:p14="http://schemas.microsoft.com/office/powerpoint/2010/main" val="154630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Képernyőrész kivágás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40" y="1131371"/>
            <a:ext cx="4618120" cy="459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1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TASK 1.</a:t>
            </a:r>
            <a:br>
              <a:rPr lang="hu-HU" dirty="0" smtClean="0"/>
            </a:br>
            <a:r>
              <a:rPr lang="hu-HU" dirty="0" smtClean="0"/>
              <a:t>[</a:t>
            </a:r>
            <a:r>
              <a:rPr lang="hu-HU" dirty="0" err="1" smtClean="0"/>
              <a:t>name</a:t>
            </a:r>
            <a:r>
              <a:rPr lang="hu-HU" dirty="0" smtClean="0"/>
              <a:t>: </a:t>
            </a:r>
            <a:r>
              <a:rPr lang="hu-HU" dirty="0" err="1" smtClean="0"/>
              <a:t>double</a:t>
            </a:r>
            <a:r>
              <a:rPr lang="hu-HU" dirty="0" smtClean="0"/>
              <a:t>][</a:t>
            </a:r>
            <a:r>
              <a:rPr lang="hu-HU" dirty="0" err="1" smtClean="0"/>
              <a:t>in</a:t>
            </a:r>
            <a:r>
              <a:rPr lang="hu-HU" dirty="0" smtClean="0"/>
              <a:t>: a, out: ___ ]</a:t>
            </a:r>
            <a:endParaRPr lang="hu-HU" dirty="0"/>
          </a:p>
        </p:txBody>
      </p:sp>
      <p:pic>
        <p:nvPicPr>
          <p:cNvPr id="6" name="Tartalom helye 5" descr="Képernyőrész kivágás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54" y="2182826"/>
            <a:ext cx="4976291" cy="3360711"/>
          </a:xfrm>
        </p:spPr>
      </p:pic>
    </p:spTree>
    <p:extLst>
      <p:ext uri="{BB962C8B-B14F-4D97-AF65-F5344CB8AC3E}">
        <p14:creationId xmlns:p14="http://schemas.microsoft.com/office/powerpoint/2010/main" val="206138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161</Words>
  <Application>Microsoft Office PowerPoint</Application>
  <PresentationFormat>Diavetítés a képernyőre (4:3 oldalarány)</PresentationFormat>
  <Paragraphs>46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Math  versus IT – The Easier Way</vt:lpstr>
      <vt:lpstr>Development (screen division)</vt:lpstr>
      <vt:lpstr>Useful keyboard shortcuts</vt:lpstr>
      <vt:lpstr>JAVASCRIPT and MATH</vt:lpstr>
      <vt:lpstr>JAVASCRIPT and MATH</vt:lpstr>
      <vt:lpstr>Let’s go! ;)</vt:lpstr>
      <vt:lpstr>TASK basic</vt:lpstr>
      <vt:lpstr>PowerPoint bemutató</vt:lpstr>
      <vt:lpstr>TASK 1. [name: double][in: a, out: ___ ]</vt:lpstr>
      <vt:lpstr>TASK 2. [name: half][in: a, out: ___ ]</vt:lpstr>
      <vt:lpstr>TASK 3. [name: ____][in: a, out: ___ ]</vt:lpstr>
      <vt:lpstr>TASK 4. [name: ___ ][in: a,b out: ___ ]</vt:lpstr>
      <vt:lpstr>TASK 5. [name: ___ ][in: h time in our, p,  out: ___ ]</vt:lpstr>
      <vt:lpstr>TASK 6. [name: surface][in: a, out: ___ ]</vt:lpstr>
      <vt:lpstr>TASK 7. [name: life expectancy][in: g, out: ___ ]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 versus IT – The Easier Way</dc:title>
  <dc:creator>Színházy Tamás</dc:creator>
  <cp:lastModifiedBy>Színházy Tamás</cp:lastModifiedBy>
  <cp:revision>21</cp:revision>
  <dcterms:created xsi:type="dcterms:W3CDTF">2016-11-28T12:18:20Z</dcterms:created>
  <dcterms:modified xsi:type="dcterms:W3CDTF">2016-11-29T08:09:42Z</dcterms:modified>
</cp:coreProperties>
</file>