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4" r:id="rId13"/>
    <p:sldId id="276" r:id="rId14"/>
    <p:sldId id="27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Suwałki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Arkusz1!$C$13:$N$13</c:f>
              <c:numCache>
                <c:formatCode>General</c:formatCode>
                <c:ptCount val="12"/>
                <c:pt idx="0">
                  <c:v>35</c:v>
                </c:pt>
                <c:pt idx="1">
                  <c:v>25</c:v>
                </c:pt>
                <c:pt idx="2">
                  <c:v>35</c:v>
                </c:pt>
                <c:pt idx="3">
                  <c:v>37</c:v>
                </c:pt>
                <c:pt idx="4">
                  <c:v>49</c:v>
                </c:pt>
                <c:pt idx="5">
                  <c:v>74</c:v>
                </c:pt>
                <c:pt idx="6">
                  <c:v>83</c:v>
                </c:pt>
                <c:pt idx="7">
                  <c:v>63</c:v>
                </c:pt>
                <c:pt idx="8">
                  <c:v>53</c:v>
                </c:pt>
                <c:pt idx="9">
                  <c:v>49</c:v>
                </c:pt>
                <c:pt idx="10">
                  <c:v>46</c:v>
                </c:pt>
                <c:pt idx="11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951992"/>
        <c:axId val="220817832"/>
      </c:barChar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Arkusz1!$C$12:$N$12</c:f>
              <c:numCache>
                <c:formatCode>General</c:formatCode>
                <c:ptCount val="12"/>
                <c:pt idx="0">
                  <c:v>-4</c:v>
                </c:pt>
                <c:pt idx="1">
                  <c:v>-3.4</c:v>
                </c:pt>
                <c:pt idx="2">
                  <c:v>0.1</c:v>
                </c:pt>
                <c:pt idx="3">
                  <c:v>6</c:v>
                </c:pt>
                <c:pt idx="4">
                  <c:v>12.1</c:v>
                </c:pt>
                <c:pt idx="5">
                  <c:v>15.1</c:v>
                </c:pt>
                <c:pt idx="6">
                  <c:v>16.600000000000001</c:v>
                </c:pt>
                <c:pt idx="7">
                  <c:v>16.3</c:v>
                </c:pt>
                <c:pt idx="8">
                  <c:v>11.5</c:v>
                </c:pt>
                <c:pt idx="9">
                  <c:v>6.6</c:v>
                </c:pt>
                <c:pt idx="10">
                  <c:v>1.3</c:v>
                </c:pt>
                <c:pt idx="11">
                  <c:v>-2.2000000000000002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163448"/>
        <c:axId val="220124600"/>
      </c:lineChart>
      <c:catAx>
        <c:axId val="2209519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817832"/>
        <c:crosses val="autoZero"/>
        <c:auto val="1"/>
        <c:lblAlgn val="ctr"/>
        <c:lblOffset val="100"/>
        <c:noMultiLvlLbl val="0"/>
      </c:catAx>
      <c:valAx>
        <c:axId val="220817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Opady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951992"/>
        <c:crosses val="autoZero"/>
        <c:crossBetween val="between"/>
      </c:valAx>
      <c:valAx>
        <c:axId val="22012460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Temperatura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163448"/>
        <c:crosses val="max"/>
        <c:crossBetween val="between"/>
      </c:valAx>
      <c:catAx>
        <c:axId val="221163448"/>
        <c:scaling>
          <c:orientation val="minMax"/>
        </c:scaling>
        <c:delete val="1"/>
        <c:axPos val="b"/>
        <c:majorTickMark val="out"/>
        <c:minorTickMark val="none"/>
        <c:tickLblPos val="nextTo"/>
        <c:crossAx val="220124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Szczecin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Arkusz1!$C$15:$N$15</c:f>
              <c:numCache>
                <c:formatCode>General</c:formatCode>
                <c:ptCount val="12"/>
                <c:pt idx="0">
                  <c:v>37</c:v>
                </c:pt>
                <c:pt idx="1">
                  <c:v>29</c:v>
                </c:pt>
                <c:pt idx="2">
                  <c:v>36</c:v>
                </c:pt>
                <c:pt idx="3">
                  <c:v>35</c:v>
                </c:pt>
                <c:pt idx="4">
                  <c:v>48</c:v>
                </c:pt>
                <c:pt idx="5">
                  <c:v>62</c:v>
                </c:pt>
                <c:pt idx="6">
                  <c:v>64</c:v>
                </c:pt>
                <c:pt idx="7">
                  <c:v>53</c:v>
                </c:pt>
                <c:pt idx="8">
                  <c:v>44</c:v>
                </c:pt>
                <c:pt idx="9">
                  <c:v>37</c:v>
                </c:pt>
                <c:pt idx="10">
                  <c:v>40</c:v>
                </c:pt>
                <c:pt idx="11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999328"/>
        <c:axId val="221999712"/>
      </c:barChar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Arkusz1!$C$14:$N$14</c:f>
              <c:numCache>
                <c:formatCode>General</c:formatCode>
                <c:ptCount val="12"/>
                <c:pt idx="0">
                  <c:v>-0.1</c:v>
                </c:pt>
                <c:pt idx="1">
                  <c:v>0.6</c:v>
                </c:pt>
                <c:pt idx="2">
                  <c:v>3.8</c:v>
                </c:pt>
                <c:pt idx="3">
                  <c:v>7.8</c:v>
                </c:pt>
                <c:pt idx="4">
                  <c:v>13.2</c:v>
                </c:pt>
                <c:pt idx="5">
                  <c:v>16</c:v>
                </c:pt>
                <c:pt idx="6">
                  <c:v>18</c:v>
                </c:pt>
                <c:pt idx="7">
                  <c:v>17.7</c:v>
                </c:pt>
                <c:pt idx="8">
                  <c:v>13.6</c:v>
                </c:pt>
                <c:pt idx="9">
                  <c:v>9</c:v>
                </c:pt>
                <c:pt idx="10">
                  <c:v>4.2</c:v>
                </c:pt>
                <c:pt idx="11">
                  <c:v>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038368"/>
        <c:axId val="222004192"/>
      </c:lineChart>
      <c:catAx>
        <c:axId val="2219993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999712"/>
        <c:crosses val="autoZero"/>
        <c:auto val="1"/>
        <c:lblAlgn val="ctr"/>
        <c:lblOffset val="100"/>
        <c:noMultiLvlLbl val="0"/>
      </c:catAx>
      <c:valAx>
        <c:axId val="22199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Opady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999328"/>
        <c:crosses val="autoZero"/>
        <c:crossBetween val="between"/>
      </c:valAx>
      <c:valAx>
        <c:axId val="2220041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Temperatura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038368"/>
        <c:crosses val="max"/>
        <c:crossBetween val="between"/>
      </c:valAx>
      <c:catAx>
        <c:axId val="222038368"/>
        <c:scaling>
          <c:orientation val="minMax"/>
        </c:scaling>
        <c:delete val="1"/>
        <c:axPos val="b"/>
        <c:majorTickMark val="out"/>
        <c:minorTickMark val="none"/>
        <c:tickLblPos val="nextTo"/>
        <c:crossAx val="2220041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39-0FA3-40A9-88A9-E06E36363692}" type="datetimeFigureOut">
              <a:rPr lang="en-US" smtClean="0"/>
              <a:pPr/>
              <a:t>5/7/2016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2A2-F9CB-4817-BADC-D897A2D10B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26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39-0FA3-40A9-88A9-E06E36363692}" type="datetimeFigureOut">
              <a:rPr lang="en-US" smtClean="0"/>
              <a:pPr/>
              <a:t>5/7/2016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2A2-F9CB-4817-BADC-D897A2D10B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8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39-0FA3-40A9-88A9-E06E36363692}" type="datetimeFigureOut">
              <a:rPr lang="en-US" smtClean="0"/>
              <a:pPr/>
              <a:t>5/7/2016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2A2-F9CB-4817-BADC-D897A2D10B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6015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39-0FA3-40A9-88A9-E06E36363692}" type="datetimeFigureOut">
              <a:rPr lang="en-US" smtClean="0"/>
              <a:pPr/>
              <a:t>5/7/2016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2A2-F9CB-4817-BADC-D897A2D10B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812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39-0FA3-40A9-88A9-E06E36363692}" type="datetimeFigureOut">
              <a:rPr lang="en-US" smtClean="0"/>
              <a:pPr/>
              <a:t>5/7/2016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2A2-F9CB-4817-BADC-D897A2D10B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78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39-0FA3-40A9-88A9-E06E36363692}" type="datetimeFigureOut">
              <a:rPr lang="en-US" smtClean="0"/>
              <a:pPr/>
              <a:t>5/7/2016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2A2-F9CB-4817-BADC-D897A2D10B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38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39-0FA3-40A9-88A9-E06E36363692}" type="datetimeFigureOut">
              <a:rPr lang="en-US" smtClean="0"/>
              <a:pPr/>
              <a:t>5/7/2016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2A2-F9CB-4817-BADC-D897A2D10B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009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39-0FA3-40A9-88A9-E06E36363692}" type="datetimeFigureOut">
              <a:rPr lang="en-US" smtClean="0"/>
              <a:pPr/>
              <a:t>5/7/2016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2A2-F9CB-4817-BADC-D897A2D10B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14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39-0FA3-40A9-88A9-E06E36363692}" type="datetimeFigureOut">
              <a:rPr lang="en-US" smtClean="0"/>
              <a:pPr/>
              <a:t>5/7/2016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2A2-F9CB-4817-BADC-D897A2D10B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25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39-0FA3-40A9-88A9-E06E36363692}" type="datetimeFigureOut">
              <a:rPr lang="en-US" smtClean="0"/>
              <a:pPr/>
              <a:t>5/7/2016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2A2-F9CB-4817-BADC-D897A2D10B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41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39-0FA3-40A9-88A9-E06E36363692}" type="datetimeFigureOut">
              <a:rPr lang="en-US" smtClean="0"/>
              <a:pPr/>
              <a:t>5/7/2016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2A2-F9CB-4817-BADC-D897A2D10B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40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39-0FA3-40A9-88A9-E06E36363692}" type="datetimeFigureOut">
              <a:rPr lang="en-US" smtClean="0"/>
              <a:pPr/>
              <a:t>5/7/2016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2A2-F9CB-4817-BADC-D897A2D10B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79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39-0FA3-40A9-88A9-E06E36363692}" type="datetimeFigureOut">
              <a:rPr lang="en-US" smtClean="0"/>
              <a:pPr/>
              <a:t>5/7/2016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2A2-F9CB-4817-BADC-D897A2D10B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9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39-0FA3-40A9-88A9-E06E36363692}" type="datetimeFigureOut">
              <a:rPr lang="en-US" smtClean="0"/>
              <a:pPr/>
              <a:t>5/7/2016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2A2-F9CB-4817-BADC-D897A2D10B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77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39-0FA3-40A9-88A9-E06E36363692}" type="datetimeFigureOut">
              <a:rPr lang="en-US" smtClean="0"/>
              <a:pPr/>
              <a:t>5/7/2016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2A2-F9CB-4817-BADC-D897A2D10B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59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39-0FA3-40A9-88A9-E06E36363692}" type="datetimeFigureOut">
              <a:rPr lang="en-US" smtClean="0"/>
              <a:pPr/>
              <a:t>5/7/2016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2A2-F9CB-4817-BADC-D897A2D10B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12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9D839-0FA3-40A9-88A9-E06E36363692}" type="datetimeFigureOut">
              <a:rPr lang="en-US" smtClean="0"/>
              <a:pPr/>
              <a:t>5/7/2016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1CC2A2-F9CB-4817-BADC-D897A2D10B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64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Arkusz_programu_Microsoft_Excel_97_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pl.wikipedia.org/wiki/Plik:Polska_%C5%9Brednia_temperatura.p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pl.wikipedia.org/wiki/Plik:Polska_opad_roczny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7690" y="2676927"/>
            <a:ext cx="7772400" cy="1470025"/>
          </a:xfrm>
        </p:spPr>
        <p:txBody>
          <a:bodyPr/>
          <a:lstStyle/>
          <a:p>
            <a:pPr algn="ctr"/>
            <a:r>
              <a:rPr lang="pl-PL" dirty="0" smtClean="0">
                <a:latin typeface="Century Gothic" pitchFamily="34" charset="0"/>
              </a:rPr>
              <a:t>MATH </a:t>
            </a:r>
            <a:r>
              <a:rPr lang="pl-PL" dirty="0" smtClean="0">
                <a:latin typeface="Century Gothic" pitchFamily="34" charset="0"/>
              </a:rPr>
              <a:t/>
            </a:r>
            <a:br>
              <a:rPr lang="pl-PL" dirty="0" smtClean="0">
                <a:latin typeface="Century Gothic" pitchFamily="34" charset="0"/>
              </a:rPr>
            </a:br>
            <a:r>
              <a:rPr lang="pl-PL" dirty="0" smtClean="0">
                <a:latin typeface="Century Gothic" pitchFamily="34" charset="0"/>
              </a:rPr>
              <a:t>AND </a:t>
            </a:r>
            <a:r>
              <a:rPr lang="pl-PL" dirty="0" smtClean="0">
                <a:latin typeface="Century Gothic" pitchFamily="34" charset="0"/>
              </a:rPr>
              <a:t>THE </a:t>
            </a:r>
            <a:r>
              <a:rPr lang="pl-PL" dirty="0" smtClean="0">
                <a:latin typeface="Century Gothic" pitchFamily="34" charset="0"/>
              </a:rPr>
              <a:t>ENVIRONMENT</a:t>
            </a:r>
            <a:endParaRPr lang="en-GB" dirty="0">
              <a:latin typeface="Century Gothic" pitchFamily="34" charset="0"/>
            </a:endParaRPr>
          </a:p>
        </p:txBody>
      </p:sp>
      <p:pic>
        <p:nvPicPr>
          <p:cNvPr id="3" name="Obraz 2" descr="pobrany pl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7" y="4492737"/>
            <a:ext cx="2638425" cy="173355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8640"/>
            <a:ext cx="3537942" cy="101032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124" y="1394826"/>
            <a:ext cx="1789914" cy="108624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157625" y="63874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ZESPÓŁ SZKÓŁ W GŁOGOWIE MAŁOPOLSKIM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39586"/>
          </a:xfrm>
        </p:spPr>
        <p:txBody>
          <a:bodyPr/>
          <a:lstStyle/>
          <a:p>
            <a:pPr algn="ctr"/>
            <a:r>
              <a:rPr lang="pl-PL" dirty="0" err="1" smtClean="0">
                <a:latin typeface="Century Gothic" pitchFamily="34" charset="0"/>
              </a:rPr>
              <a:t>SAVINGS</a:t>
            </a:r>
            <a:r>
              <a:rPr lang="pl-PL" dirty="0" smtClean="0">
                <a:latin typeface="Century Gothic" pitchFamily="34" charset="0"/>
              </a:rPr>
              <a:t> AT HOME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71613"/>
            <a:ext cx="8229600" cy="3214710"/>
          </a:xfrm>
        </p:spPr>
        <p:txBody>
          <a:bodyPr>
            <a:noAutofit/>
          </a:bodyPr>
          <a:lstStyle/>
          <a:p>
            <a:r>
              <a:rPr lang="pl-PL" dirty="0" err="1" smtClean="0">
                <a:latin typeface="Century Gothic" pitchFamily="34" charset="0"/>
              </a:rPr>
              <a:t>It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is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good</a:t>
            </a:r>
            <a:r>
              <a:rPr lang="pl-PL" dirty="0" smtClean="0">
                <a:latin typeface="Century Gothic" pitchFamily="34" charset="0"/>
              </a:rPr>
              <a:t> to </a:t>
            </a:r>
            <a:r>
              <a:rPr lang="pl-PL" dirty="0" err="1" smtClean="0">
                <a:latin typeface="Century Gothic" pitchFamily="34" charset="0"/>
              </a:rPr>
              <a:t>know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how</a:t>
            </a:r>
            <a:r>
              <a:rPr lang="pl-PL" dirty="0" smtClean="0">
                <a:latin typeface="Century Gothic" pitchFamily="34" charset="0"/>
              </a:rPr>
              <a:t> much </a:t>
            </a:r>
            <a:r>
              <a:rPr lang="pl-PL" dirty="0" err="1" smtClean="0">
                <a:latin typeface="Century Gothic" pitchFamily="34" charset="0"/>
              </a:rPr>
              <a:t>your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parents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pay</a:t>
            </a:r>
            <a:r>
              <a:rPr lang="pl-PL" dirty="0" smtClean="0">
                <a:latin typeface="Century Gothic" pitchFamily="34" charset="0"/>
              </a:rPr>
              <a:t> for </a:t>
            </a:r>
            <a:r>
              <a:rPr lang="pl-PL" dirty="0" err="1" smtClean="0">
                <a:latin typeface="Century Gothic" pitchFamily="34" charset="0"/>
              </a:rPr>
              <a:t>bills</a:t>
            </a:r>
            <a:endParaRPr lang="pl-PL" dirty="0" smtClean="0">
              <a:latin typeface="Century Gothic" pitchFamily="34" charset="0"/>
            </a:endParaRPr>
          </a:p>
          <a:p>
            <a:r>
              <a:rPr lang="pl-PL" dirty="0" smtClean="0">
                <a:latin typeface="Century Gothic" pitchFamily="34" charset="0"/>
              </a:rPr>
              <a:t>We </a:t>
            </a:r>
            <a:r>
              <a:rPr lang="pl-PL" dirty="0" err="1" smtClean="0">
                <a:latin typeface="Century Gothic" pitchFamily="34" charset="0"/>
              </a:rPr>
              <a:t>chose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six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students</a:t>
            </a:r>
            <a:endParaRPr lang="pl-PL" dirty="0" smtClean="0">
              <a:latin typeface="Century Gothic" pitchFamily="34" charset="0"/>
            </a:endParaRPr>
          </a:p>
          <a:p>
            <a:pPr>
              <a:buNone/>
            </a:pPr>
            <a:r>
              <a:rPr lang="pl-PL" dirty="0" smtClean="0">
                <a:latin typeface="Century Gothic" pitchFamily="34" charset="0"/>
              </a:rPr>
              <a:t>	</a:t>
            </a:r>
            <a:r>
              <a:rPr lang="pl-PL" dirty="0" err="1" smtClean="0">
                <a:latin typeface="Century Gothic" pitchFamily="34" charset="0"/>
              </a:rPr>
              <a:t>who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collected</a:t>
            </a:r>
            <a:r>
              <a:rPr lang="pl-PL" dirty="0" smtClean="0">
                <a:latin typeface="Century Gothic" pitchFamily="34" charset="0"/>
              </a:rPr>
              <a:t> data</a:t>
            </a:r>
          </a:p>
          <a:p>
            <a:pPr>
              <a:buNone/>
            </a:pPr>
            <a:r>
              <a:rPr lang="pl-PL" dirty="0">
                <a:latin typeface="Century Gothic" pitchFamily="34" charset="0"/>
              </a:rPr>
              <a:t>	</a:t>
            </a:r>
            <a:r>
              <a:rPr lang="pl-PL" dirty="0" smtClean="0">
                <a:latin typeface="Century Gothic" pitchFamily="34" charset="0"/>
              </a:rPr>
              <a:t>from the </a:t>
            </a:r>
            <a:r>
              <a:rPr lang="pl-PL" dirty="0" err="1" smtClean="0">
                <a:latin typeface="Century Gothic" pitchFamily="34" charset="0"/>
              </a:rPr>
              <a:t>last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six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months</a:t>
            </a:r>
            <a:endParaRPr lang="pl-PL" dirty="0" smtClean="0">
              <a:latin typeface="Century Gothic" pitchFamily="34" charset="0"/>
            </a:endParaRPr>
          </a:p>
          <a:p>
            <a:r>
              <a:rPr lang="pl-PL" dirty="0" err="1" smtClean="0">
                <a:latin typeface="Century Gothic" pitchFamily="34" charset="0"/>
              </a:rPr>
              <a:t>The</a:t>
            </a:r>
            <a:r>
              <a:rPr lang="pl-PL" dirty="0" smtClean="0">
                <a:latin typeface="Century Gothic" pitchFamily="34" charset="0"/>
              </a:rPr>
              <a:t> first  </a:t>
            </a:r>
            <a:r>
              <a:rPr lang="pl-PL" dirty="0" err="1" smtClean="0">
                <a:latin typeface="Century Gothic" pitchFamily="34" charset="0"/>
              </a:rPr>
              <a:t>task</a:t>
            </a:r>
            <a:r>
              <a:rPr lang="pl-PL" dirty="0" smtClean="0">
                <a:latin typeface="Century Gothic" pitchFamily="34" charset="0"/>
              </a:rPr>
              <a:t> was to </a:t>
            </a:r>
          </a:p>
          <a:p>
            <a:pPr>
              <a:buNone/>
            </a:pPr>
            <a:r>
              <a:rPr lang="pl-PL" dirty="0" smtClean="0">
                <a:latin typeface="Century Gothic" pitchFamily="34" charset="0"/>
              </a:rPr>
              <a:t>	</a:t>
            </a:r>
            <a:r>
              <a:rPr lang="pl-PL" dirty="0" err="1" smtClean="0">
                <a:latin typeface="Century Gothic" pitchFamily="34" charset="0"/>
              </a:rPr>
              <a:t>compare</a:t>
            </a:r>
            <a:r>
              <a:rPr lang="pl-PL" dirty="0" smtClean="0">
                <a:latin typeface="Century Gothic" pitchFamily="34" charset="0"/>
              </a:rPr>
              <a:t> and </a:t>
            </a:r>
            <a:r>
              <a:rPr lang="pl-PL" dirty="0" err="1" smtClean="0">
                <a:latin typeface="Century Gothic" pitchFamily="34" charset="0"/>
              </a:rPr>
              <a:t>analyze</a:t>
            </a:r>
            <a:r>
              <a:rPr lang="pl-PL" dirty="0" smtClean="0">
                <a:latin typeface="Century Gothic" pitchFamily="34" charset="0"/>
              </a:rPr>
              <a:t> </a:t>
            </a:r>
            <a:endParaRPr lang="pl-PL" dirty="0" smtClean="0">
              <a:latin typeface="Century Gothic" pitchFamily="34" charset="0"/>
            </a:endParaRPr>
          </a:p>
          <a:p>
            <a:pPr>
              <a:buNone/>
            </a:pPr>
            <a:r>
              <a:rPr lang="pl-PL" dirty="0" smtClean="0">
                <a:latin typeface="Century Gothic" pitchFamily="34" charset="0"/>
              </a:rPr>
              <a:t>	</a:t>
            </a:r>
            <a:r>
              <a:rPr lang="pl-PL" dirty="0" err="1" smtClean="0">
                <a:latin typeface="Century Gothic" pitchFamily="34" charset="0"/>
              </a:rPr>
              <a:t>the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results</a:t>
            </a:r>
            <a:endParaRPr lang="pl-PL" dirty="0" smtClean="0">
              <a:latin typeface="Century Gothic" pitchFamily="34" charset="0"/>
            </a:endParaRPr>
          </a:p>
          <a:p>
            <a:pPr>
              <a:buNone/>
            </a:pPr>
            <a:endParaRPr lang="pl-PL" dirty="0" smtClean="0">
              <a:latin typeface="Century Gothic" pitchFamily="34" charset="0"/>
            </a:endParaRPr>
          </a:p>
          <a:p>
            <a:endParaRPr lang="en-GB" dirty="0">
              <a:latin typeface="Century Gothic" pitchFamily="34" charset="0"/>
            </a:endParaRPr>
          </a:p>
        </p:txBody>
      </p:sp>
      <p:pic>
        <p:nvPicPr>
          <p:cNvPr id="4" name="Obraz 3" descr="artykuly-tytuly_2-14.jpg"/>
          <p:cNvPicPr>
            <a:picLocks noChangeAspect="1"/>
          </p:cNvPicPr>
          <p:nvPr/>
        </p:nvPicPr>
        <p:blipFill>
          <a:blip r:embed="rId2"/>
          <a:srcRect l="10249" b="-33333"/>
          <a:stretch>
            <a:fillRect/>
          </a:stretch>
        </p:blipFill>
        <p:spPr>
          <a:xfrm flipH="1">
            <a:off x="5572132" y="2500306"/>
            <a:ext cx="3310032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859240"/>
              </p:ext>
            </p:extLst>
          </p:nvPr>
        </p:nvGraphicFramePr>
        <p:xfrm>
          <a:off x="1259632" y="908720"/>
          <a:ext cx="6483985" cy="1523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035"/>
                <a:gridCol w="1296035"/>
                <a:gridCol w="1296035"/>
                <a:gridCol w="1297940"/>
                <a:gridCol w="129794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effectLst/>
                        </a:rPr>
                        <a:t> </a:t>
                      </a:r>
                      <a:endParaRPr lang="pl-PL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effectLst/>
                        </a:rPr>
                        <a:t>Family expenses for six months (</a:t>
                      </a:r>
                      <a:r>
                        <a:rPr lang="en-US" sz="1200" kern="50" dirty="0" err="1">
                          <a:effectLst/>
                        </a:rPr>
                        <a:t>zl</a:t>
                      </a:r>
                      <a:r>
                        <a:rPr lang="en-US" sz="1200" kern="50" dirty="0">
                          <a:effectLst/>
                        </a:rPr>
                        <a:t>)</a:t>
                      </a:r>
                      <a:endParaRPr lang="pl-PL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Family expenses for one month (zl)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Expenses for one person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Per month (zl)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Per six months (zl)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GAS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189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31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7,8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49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WATER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1044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174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43,5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261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ELECTRICITY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767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128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191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 dirty="0">
                          <a:effectLst/>
                        </a:rPr>
                        <a:t>192</a:t>
                      </a:r>
                      <a:endParaRPr lang="pl-PL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304275"/>
              </p:ext>
            </p:extLst>
          </p:nvPr>
        </p:nvGraphicFramePr>
        <p:xfrm>
          <a:off x="1259632" y="3068960"/>
          <a:ext cx="6486525" cy="1523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543"/>
                <a:gridCol w="1296543"/>
                <a:gridCol w="1296543"/>
                <a:gridCol w="1298448"/>
                <a:gridCol w="1298448"/>
              </a:tblGrid>
              <a:tr h="25596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Family expenses for six months (zl)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Family expenses for one month (zl)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Expenses for one person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Per month (zl)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Per six months (zl)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GAS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 dirty="0">
                          <a:effectLst/>
                        </a:rPr>
                        <a:t>856</a:t>
                      </a:r>
                      <a:endParaRPr lang="pl-PL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142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28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171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WATER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559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93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18,6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112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ELECTRICITY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 dirty="0">
                          <a:effectLst/>
                        </a:rPr>
                        <a:t>586</a:t>
                      </a:r>
                      <a:endParaRPr lang="pl-PL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98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19,6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 dirty="0">
                          <a:effectLst/>
                        </a:rPr>
                        <a:t>117</a:t>
                      </a:r>
                      <a:endParaRPr lang="pl-PL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576354"/>
              </p:ext>
            </p:extLst>
          </p:nvPr>
        </p:nvGraphicFramePr>
        <p:xfrm>
          <a:off x="1253827" y="5157192"/>
          <a:ext cx="6486525" cy="1523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543"/>
                <a:gridCol w="1296543"/>
                <a:gridCol w="1296543"/>
                <a:gridCol w="1298448"/>
                <a:gridCol w="1298448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effectLst/>
                        </a:rPr>
                        <a:t> </a:t>
                      </a:r>
                      <a:endParaRPr lang="pl-PL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Family expenses for six months (zl)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Family expenses for one month (zl)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Expenses for one person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Per month (zl)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Per six months (zl)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GAS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680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113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28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170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WATER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450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75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18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112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ELECTRICITY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460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76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19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 dirty="0">
                          <a:effectLst/>
                        </a:rPr>
                        <a:t>115</a:t>
                      </a:r>
                      <a:endParaRPr lang="pl-PL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1187624" y="404664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The first family (4 members), living in a flat.</a:t>
            </a:r>
            <a:endParaRPr lang="pl-PL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187624" y="249289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The second family (5 members), living in a detached house.</a:t>
            </a:r>
            <a:endParaRPr lang="pl-PL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187624" y="4653136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The third family (4 members), living in a detached house.</a:t>
            </a:r>
            <a:endParaRPr lang="pl-PL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361791"/>
              </p:ext>
            </p:extLst>
          </p:nvPr>
        </p:nvGraphicFramePr>
        <p:xfrm>
          <a:off x="1115616" y="908720"/>
          <a:ext cx="6486525" cy="1523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543"/>
                <a:gridCol w="1296543"/>
                <a:gridCol w="1296543"/>
                <a:gridCol w="1298448"/>
                <a:gridCol w="1298448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Family expenses for six months (zl)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Family expenses for one month (zl)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Expenses for one person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Per month (zl)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Per six months (zl)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GAS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1244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207,33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69,11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414,67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WATER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539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89,83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29,94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179,67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ELECTRICITY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658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109,67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36,56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 dirty="0">
                          <a:effectLst/>
                        </a:rPr>
                        <a:t>219,33</a:t>
                      </a:r>
                      <a:endParaRPr lang="pl-PL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187534"/>
              </p:ext>
            </p:extLst>
          </p:nvPr>
        </p:nvGraphicFramePr>
        <p:xfrm>
          <a:off x="1115616" y="2996952"/>
          <a:ext cx="6486525" cy="1523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543"/>
                <a:gridCol w="1296543"/>
                <a:gridCol w="1296543"/>
                <a:gridCol w="1298448"/>
                <a:gridCol w="1298448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 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Family expenses for six months (zl)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Family expenses for one month (zl)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Expenses for one person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Per month (zl)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Per six months (zl)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GAS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2799,86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466,64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116,66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699,97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WATER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848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141,33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35,33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212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ELECTRICITY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 dirty="0">
                          <a:effectLst/>
                        </a:rPr>
                        <a:t>1715</a:t>
                      </a:r>
                      <a:endParaRPr lang="pl-PL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285,83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71,46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 dirty="0">
                          <a:effectLst/>
                        </a:rPr>
                        <a:t>428,75</a:t>
                      </a:r>
                      <a:endParaRPr lang="pl-PL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123175"/>
              </p:ext>
            </p:extLst>
          </p:nvPr>
        </p:nvGraphicFramePr>
        <p:xfrm>
          <a:off x="1109811" y="5160461"/>
          <a:ext cx="6486525" cy="1523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543"/>
                <a:gridCol w="1296543"/>
                <a:gridCol w="1296543"/>
                <a:gridCol w="1298448"/>
                <a:gridCol w="1298448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effectLst/>
                        </a:rPr>
                        <a:t> </a:t>
                      </a:r>
                      <a:endParaRPr lang="pl-PL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Family expenses for six months (zl)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Family expenses for one month (zl)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Expenses for one person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Per month (zl)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Per six months (zl)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GAS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2513,66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418,94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83,79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502,73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WATER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989,4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164,9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32,98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197,88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ELECTRICITY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1234,24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205,71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>
                          <a:effectLst/>
                        </a:rPr>
                        <a:t>41,14</a:t>
                      </a:r>
                      <a:endParaRPr lang="pl-PL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50" dirty="0">
                          <a:effectLst/>
                        </a:rPr>
                        <a:t>246,85</a:t>
                      </a:r>
                      <a:endParaRPr lang="pl-PL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1043608" y="404664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The forth family (3 members), living in a terraced house.</a:t>
            </a:r>
            <a:endParaRPr lang="pl-PL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43608" y="2492896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The fifth family (4 members), living in a detached house.</a:t>
            </a:r>
            <a:endParaRPr lang="pl-PL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043608" y="4653136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The sixth family (5 members), living in a terraced house.</a:t>
            </a:r>
            <a:endParaRPr lang="pl-PL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4392488" cy="247615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2" y="1772816"/>
            <a:ext cx="4398568" cy="329892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2" y="3538441"/>
            <a:ext cx="4440312" cy="250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87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3" name="Obiek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467330"/>
              </p:ext>
            </p:extLst>
          </p:nvPr>
        </p:nvGraphicFramePr>
        <p:xfrm>
          <a:off x="269776" y="482935"/>
          <a:ext cx="8604448" cy="594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Arkusz" r:id="rId3" imgW="5838943" imgH="3457643" progId="Excel.Sheet.8">
                  <p:embed/>
                </p:oleObj>
              </mc:Choice>
              <mc:Fallback>
                <p:oleObj name="Arkusz" r:id="rId3" imgW="5838943" imgH="3457643" progId="Excel.Sheet.8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76" y="482935"/>
                        <a:ext cx="8604448" cy="5949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3457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 smtClean="0">
                <a:latin typeface="Century Gothic" pitchFamily="34" charset="0"/>
              </a:rPr>
              <a:t>HOW</a:t>
            </a:r>
            <a:r>
              <a:rPr lang="pl-PL" dirty="0" smtClean="0">
                <a:latin typeface="Century Gothic" pitchFamily="34" charset="0"/>
              </a:rPr>
              <a:t> TO </a:t>
            </a:r>
            <a:r>
              <a:rPr lang="pl-PL" dirty="0" err="1" smtClean="0">
                <a:latin typeface="Century Gothic" pitchFamily="34" charset="0"/>
              </a:rPr>
              <a:t>BECOME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ENVIRONMENTALLY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FRIENDLY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348880"/>
            <a:ext cx="7128792" cy="1614486"/>
          </a:xfrm>
        </p:spPr>
        <p:txBody>
          <a:bodyPr/>
          <a:lstStyle/>
          <a:p>
            <a:r>
              <a:rPr lang="pl-PL" dirty="0" err="1" smtClean="0">
                <a:latin typeface="Century Gothic" pitchFamily="34" charset="0"/>
              </a:rPr>
              <a:t>The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second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task</a:t>
            </a:r>
            <a:r>
              <a:rPr lang="pl-PL" dirty="0" smtClean="0">
                <a:latin typeface="Century Gothic" pitchFamily="34" charset="0"/>
              </a:rPr>
              <a:t> was to </a:t>
            </a:r>
            <a:r>
              <a:rPr lang="pl-PL" dirty="0" err="1" smtClean="0">
                <a:latin typeface="Century Gothic" pitchFamily="34" charset="0"/>
              </a:rPr>
              <a:t>write</a:t>
            </a:r>
            <a:r>
              <a:rPr lang="pl-PL" dirty="0" smtClean="0">
                <a:latin typeface="Century Gothic" pitchFamily="34" charset="0"/>
              </a:rPr>
              <a:t> an </a:t>
            </a:r>
            <a:r>
              <a:rPr lang="pl-PL" dirty="0" err="1" smtClean="0">
                <a:latin typeface="Century Gothic" pitchFamily="34" charset="0"/>
              </a:rPr>
              <a:t>improvement</a:t>
            </a:r>
            <a:r>
              <a:rPr lang="pl-PL" dirty="0" smtClean="0">
                <a:latin typeface="Century Gothic" pitchFamily="34" charset="0"/>
              </a:rPr>
              <a:t> plan for </a:t>
            </a:r>
            <a:r>
              <a:rPr lang="pl-PL" dirty="0" err="1" smtClean="0">
                <a:latin typeface="Century Gothic" pitchFamily="34" charset="0"/>
              </a:rPr>
              <a:t>the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family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with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the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highest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usage</a:t>
            </a:r>
            <a:r>
              <a:rPr lang="pl-PL" dirty="0" smtClean="0">
                <a:latin typeface="Century Gothic" pitchFamily="34" charset="0"/>
              </a:rPr>
              <a:t> of media</a:t>
            </a:r>
            <a:endParaRPr lang="en-GB" dirty="0">
              <a:latin typeface="Century Gothic" pitchFamily="34" charset="0"/>
            </a:endParaRPr>
          </a:p>
        </p:txBody>
      </p:sp>
      <p:pic>
        <p:nvPicPr>
          <p:cNvPr id="4" name="Obraz 3" descr="medi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286124"/>
            <a:ext cx="4786314" cy="3190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err="1" smtClean="0">
                <a:latin typeface="Century Gothic" pitchFamily="34" charset="0"/>
              </a:rPr>
              <a:t>BLENDED</a:t>
            </a:r>
            <a:r>
              <a:rPr lang="pl-PL" dirty="0" smtClean="0">
                <a:latin typeface="Century Gothic" pitchFamily="34" charset="0"/>
              </a:rPr>
              <a:t> LEARNING </a:t>
            </a:r>
            <a:r>
              <a:rPr lang="pl-PL" dirty="0" err="1" smtClean="0">
                <a:latin typeface="Century Gothic" pitchFamily="34" charset="0"/>
              </a:rPr>
              <a:t>WITH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THE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PORTUGUESE</a:t>
            </a:r>
            <a:r>
              <a:rPr lang="pl-PL" dirty="0" smtClean="0">
                <a:latin typeface="Century Gothic" pitchFamily="34" charset="0"/>
              </a:rPr>
              <a:t> TEAM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35696" y="1844824"/>
            <a:ext cx="4968552" cy="369730"/>
          </a:xfrm>
        </p:spPr>
        <p:txBody>
          <a:bodyPr/>
          <a:lstStyle/>
          <a:p>
            <a:pPr>
              <a:buNone/>
            </a:pPr>
            <a:r>
              <a:rPr lang="pl-PL" dirty="0" err="1" smtClean="0">
                <a:latin typeface="Century Gothic" pitchFamily="34" charset="0"/>
              </a:rPr>
              <a:t>Climatic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diversity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in</a:t>
            </a:r>
            <a:r>
              <a:rPr lang="pl-PL" dirty="0" smtClean="0">
                <a:latin typeface="Century Gothic" pitchFamily="34" charset="0"/>
              </a:rPr>
              <a:t> Poland </a:t>
            </a:r>
          </a:p>
        </p:txBody>
      </p:sp>
      <p:pic>
        <p:nvPicPr>
          <p:cNvPr id="4" name="Obraz 3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214554"/>
            <a:ext cx="6677025" cy="429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1257296"/>
          </a:xfrm>
        </p:spPr>
        <p:txBody>
          <a:bodyPr/>
          <a:lstStyle/>
          <a:p>
            <a:r>
              <a:rPr lang="pl-PL" dirty="0" smtClean="0">
                <a:latin typeface="Century Gothic" pitchFamily="34" charset="0"/>
              </a:rPr>
              <a:t>Szczecin </a:t>
            </a:r>
            <a:r>
              <a:rPr lang="pl-PL" dirty="0" err="1" smtClean="0">
                <a:latin typeface="Century Gothic" pitchFamily="34" charset="0"/>
              </a:rPr>
              <a:t>is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the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hottest</a:t>
            </a:r>
            <a:r>
              <a:rPr lang="pl-PL" dirty="0" smtClean="0">
                <a:latin typeface="Century Gothic" pitchFamily="34" charset="0"/>
              </a:rPr>
              <a:t> city</a:t>
            </a:r>
          </a:p>
          <a:p>
            <a:r>
              <a:rPr lang="pl-PL" dirty="0" smtClean="0">
                <a:latin typeface="Century Gothic" pitchFamily="34" charset="0"/>
              </a:rPr>
              <a:t>Suwałki </a:t>
            </a:r>
            <a:r>
              <a:rPr lang="pl-PL" dirty="0" err="1" smtClean="0">
                <a:latin typeface="Century Gothic" pitchFamily="34" charset="0"/>
              </a:rPr>
              <a:t>is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the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coldest</a:t>
            </a:r>
            <a:r>
              <a:rPr lang="pl-PL" dirty="0" smtClean="0">
                <a:latin typeface="Century Gothic" pitchFamily="34" charset="0"/>
              </a:rPr>
              <a:t> one</a:t>
            </a:r>
            <a:endParaRPr lang="en-GB" dirty="0">
              <a:latin typeface="Century Gothic" pitchFamily="34" charset="0"/>
            </a:endParaRPr>
          </a:p>
        </p:txBody>
      </p:sp>
      <p:pic>
        <p:nvPicPr>
          <p:cNvPr id="9" name="Obraz 8" descr="mapka_36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142852"/>
            <a:ext cx="2392869" cy="2214554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6572264" y="57148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ipsa 10"/>
          <p:cNvSpPr/>
          <p:nvPr/>
        </p:nvSpPr>
        <p:spPr>
          <a:xfrm>
            <a:off x="8215338" y="4286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2296557124"/>
              </p:ext>
            </p:extLst>
          </p:nvPr>
        </p:nvGraphicFramePr>
        <p:xfrm>
          <a:off x="323528" y="2276872"/>
          <a:ext cx="432048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3199524727"/>
              </p:ext>
            </p:extLst>
          </p:nvPr>
        </p:nvGraphicFramePr>
        <p:xfrm>
          <a:off x="4553438" y="2276872"/>
          <a:ext cx="4323404" cy="4095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err="1" smtClean="0">
                <a:latin typeface="Century Gothic" pitchFamily="34" charset="0"/>
              </a:rPr>
              <a:t>THE</a:t>
            </a:r>
            <a:r>
              <a:rPr lang="pl-PL" dirty="0" smtClean="0">
                <a:latin typeface="Century Gothic" pitchFamily="34" charset="0"/>
              </a:rPr>
              <a:t> MOST </a:t>
            </a:r>
            <a:r>
              <a:rPr lang="pl-PL" dirty="0" err="1" smtClean="0">
                <a:latin typeface="Century Gothic" pitchFamily="34" charset="0"/>
              </a:rPr>
              <a:t>HUMID</a:t>
            </a:r>
            <a:r>
              <a:rPr lang="pl-PL" dirty="0" smtClean="0">
                <a:latin typeface="Century Gothic" pitchFamily="34" charset="0"/>
              </a:rPr>
              <a:t> AND </a:t>
            </a:r>
            <a:r>
              <a:rPr lang="pl-PL" dirty="0" err="1" smtClean="0">
                <a:latin typeface="Century Gothic" pitchFamily="34" charset="0"/>
              </a:rPr>
              <a:t>THE</a:t>
            </a:r>
            <a:r>
              <a:rPr lang="pl-PL" dirty="0" smtClean="0">
                <a:latin typeface="Century Gothic" pitchFamily="34" charset="0"/>
              </a:rPr>
              <a:t> DRIEST PLACES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972071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latin typeface="Century Gothic" pitchFamily="34" charset="0"/>
              </a:rPr>
              <a:t>Jelenia Góra </a:t>
            </a:r>
            <a:r>
              <a:rPr lang="pl-PL" dirty="0" err="1" smtClean="0">
                <a:latin typeface="Century Gothic" pitchFamily="34" charset="0"/>
              </a:rPr>
              <a:t>is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the</a:t>
            </a:r>
            <a:r>
              <a:rPr lang="pl-PL" dirty="0" smtClean="0">
                <a:latin typeface="Century Gothic" pitchFamily="34" charset="0"/>
              </a:rPr>
              <a:t> most </a:t>
            </a:r>
            <a:r>
              <a:rPr lang="pl-PL" dirty="0" err="1" smtClean="0">
                <a:latin typeface="Century Gothic" pitchFamily="34" charset="0"/>
              </a:rPr>
              <a:t>humid</a:t>
            </a:r>
            <a:r>
              <a:rPr lang="pl-PL" dirty="0" smtClean="0">
                <a:latin typeface="Century Gothic" pitchFamily="34" charset="0"/>
              </a:rPr>
              <a:t> place</a:t>
            </a:r>
          </a:p>
          <a:p>
            <a:endParaRPr lang="pl-PL" dirty="0" smtClean="0">
              <a:latin typeface="Century Gothic" pitchFamily="34" charset="0"/>
            </a:endParaRPr>
          </a:p>
          <a:p>
            <a:endParaRPr lang="pl-PL" dirty="0" smtClean="0">
              <a:latin typeface="Century Gothic" pitchFamily="34" charset="0"/>
            </a:endParaRPr>
          </a:p>
          <a:p>
            <a:endParaRPr lang="pl-PL" dirty="0" smtClean="0">
              <a:latin typeface="Century Gothic" pitchFamily="34" charset="0"/>
            </a:endParaRPr>
          </a:p>
          <a:p>
            <a:endParaRPr lang="pl-PL" dirty="0" smtClean="0">
              <a:latin typeface="Century Gothic" pitchFamily="34" charset="0"/>
            </a:endParaRPr>
          </a:p>
          <a:p>
            <a:pPr>
              <a:buNone/>
            </a:pPr>
            <a:endParaRPr lang="pl-PL" dirty="0" smtClean="0">
              <a:latin typeface="Century Gothic" pitchFamily="34" charset="0"/>
            </a:endParaRPr>
          </a:p>
          <a:p>
            <a:pPr>
              <a:buNone/>
            </a:pPr>
            <a:endParaRPr lang="pl-PL" dirty="0" smtClean="0">
              <a:latin typeface="Century Gothic" pitchFamily="34" charset="0"/>
            </a:endParaRPr>
          </a:p>
          <a:p>
            <a:pPr>
              <a:buNone/>
            </a:pPr>
            <a:endParaRPr lang="pl-PL" dirty="0" smtClean="0">
              <a:latin typeface="Century Gothic" pitchFamily="34" charset="0"/>
            </a:endParaRPr>
          </a:p>
          <a:p>
            <a:pPr>
              <a:buNone/>
            </a:pPr>
            <a:endParaRPr lang="pl-PL" dirty="0">
              <a:latin typeface="Century Gothic" pitchFamily="34" charset="0"/>
            </a:endParaRPr>
          </a:p>
          <a:p>
            <a:pPr>
              <a:buNone/>
            </a:pPr>
            <a:r>
              <a:rPr lang="pl-PL" dirty="0" smtClean="0">
                <a:latin typeface="Century Gothic" pitchFamily="34" charset="0"/>
              </a:rPr>
              <a:t>				Poznań </a:t>
            </a:r>
            <a:r>
              <a:rPr lang="pl-PL" dirty="0" err="1" smtClean="0">
                <a:latin typeface="Century Gothic" pitchFamily="34" charset="0"/>
              </a:rPr>
              <a:t>is</a:t>
            </a:r>
            <a:r>
              <a:rPr lang="pl-PL" dirty="0" smtClean="0">
                <a:latin typeface="Century Gothic" pitchFamily="34" charset="0"/>
              </a:rPr>
              <a:t> the </a:t>
            </a:r>
            <a:r>
              <a:rPr lang="pl-PL" dirty="0" err="1" smtClean="0">
                <a:latin typeface="Century Gothic" pitchFamily="34" charset="0"/>
              </a:rPr>
              <a:t>driest</a:t>
            </a:r>
            <a:r>
              <a:rPr lang="pl-PL" dirty="0" smtClean="0">
                <a:latin typeface="Century Gothic" pitchFamily="34" charset="0"/>
              </a:rPr>
              <a:t> city</a:t>
            </a:r>
            <a:endParaRPr lang="en-GB" dirty="0">
              <a:latin typeface="Century Gothic" pitchFamily="34" charset="0"/>
            </a:endParaRPr>
          </a:p>
        </p:txBody>
      </p:sp>
      <p:pic>
        <p:nvPicPr>
          <p:cNvPr id="4" name="Obraz 3" descr="220px-POL_Poznań_map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590939"/>
            <a:ext cx="3000396" cy="2795824"/>
          </a:xfrm>
          <a:prstGeom prst="rect">
            <a:avLst/>
          </a:prstGeom>
        </p:spPr>
      </p:pic>
      <p:pic>
        <p:nvPicPr>
          <p:cNvPr id="5" name="Obraz 4" descr="Jelenia_Gora_mapka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214554"/>
            <a:ext cx="3000396" cy="2774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8879" y="836712"/>
            <a:ext cx="8229600" cy="1143000"/>
          </a:xfrm>
        </p:spPr>
        <p:txBody>
          <a:bodyPr/>
          <a:lstStyle/>
          <a:p>
            <a:pPr algn="ctr"/>
            <a:r>
              <a:rPr lang="pl-PL" dirty="0" err="1" smtClean="0">
                <a:latin typeface="Century Gothic" pitchFamily="34" charset="0"/>
              </a:rPr>
              <a:t>CLIMATE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ZONES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3257560"/>
          </a:xfrm>
        </p:spPr>
        <p:txBody>
          <a:bodyPr/>
          <a:lstStyle/>
          <a:p>
            <a:r>
              <a:rPr lang="pl-PL" dirty="0" smtClean="0">
                <a:latin typeface="Century Gothic" pitchFamily="34" charset="0"/>
              </a:rPr>
              <a:t>We </a:t>
            </a:r>
            <a:r>
              <a:rPr lang="pl-PL" dirty="0" err="1" smtClean="0">
                <a:latin typeface="Century Gothic" pitchFamily="34" charset="0"/>
              </a:rPr>
              <a:t>have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two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climate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zones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in</a:t>
            </a:r>
            <a:r>
              <a:rPr lang="pl-PL" dirty="0" smtClean="0">
                <a:latin typeface="Century Gothic" pitchFamily="34" charset="0"/>
              </a:rPr>
              <a:t> Poland </a:t>
            </a:r>
          </a:p>
          <a:p>
            <a:r>
              <a:rPr lang="pl-PL" dirty="0" err="1" smtClean="0">
                <a:latin typeface="Century Gothic" pitchFamily="34" charset="0"/>
              </a:rPr>
              <a:t>The</a:t>
            </a:r>
            <a:r>
              <a:rPr lang="pl-PL" dirty="0" smtClean="0">
                <a:latin typeface="Century Gothic" pitchFamily="34" charset="0"/>
              </a:rPr>
              <a:t> northern </a:t>
            </a:r>
            <a:r>
              <a:rPr lang="en-GB" dirty="0" smtClean="0">
                <a:latin typeface="Century Gothic" pitchFamily="34" charset="0"/>
              </a:rPr>
              <a:t>parts have temperate oceanic climate </a:t>
            </a:r>
            <a:endParaRPr lang="pl-PL" dirty="0" smtClean="0">
              <a:latin typeface="Century Gothic" pitchFamily="34" charset="0"/>
            </a:endParaRPr>
          </a:p>
          <a:p>
            <a:r>
              <a:rPr lang="en-GB" dirty="0" smtClean="0">
                <a:latin typeface="Century Gothic" pitchFamily="34" charset="0"/>
              </a:rPr>
              <a:t>The mountainous regions in the east and southeast have temperate continental climate</a:t>
            </a:r>
          </a:p>
          <a:p>
            <a:endParaRPr lang="en-GB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3000372"/>
            <a:ext cx="7072362" cy="35719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latin typeface="Century Gothic" pitchFamily="34" charset="0"/>
              </a:rPr>
              <a:t>It </a:t>
            </a:r>
            <a:r>
              <a:rPr lang="pl-PL" dirty="0" err="1" smtClean="0">
                <a:latin typeface="Century Gothic" pitchFamily="34" charset="0"/>
              </a:rPr>
              <a:t>is</a:t>
            </a:r>
            <a:r>
              <a:rPr lang="pl-PL" dirty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time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smtClean="0">
                <a:latin typeface="Century Gothic" pitchFamily="34" charset="0"/>
              </a:rPr>
              <a:t>to </a:t>
            </a:r>
            <a:r>
              <a:rPr lang="pl-PL" dirty="0" err="1" smtClean="0">
                <a:latin typeface="Century Gothic" pitchFamily="34" charset="0"/>
              </a:rPr>
              <a:t>think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about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our</a:t>
            </a:r>
            <a:r>
              <a:rPr lang="pl-PL" dirty="0" smtClean="0">
                <a:latin typeface="Century Gothic" pitchFamily="34" charset="0"/>
              </a:rPr>
              <a:t> planet:</a:t>
            </a:r>
          </a:p>
          <a:p>
            <a:r>
              <a:rPr lang="pl-PL" dirty="0" err="1" smtClean="0">
                <a:latin typeface="Century Gothic" pitchFamily="34" charset="0"/>
              </a:rPr>
              <a:t>saving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water</a:t>
            </a:r>
            <a:r>
              <a:rPr lang="pl-PL" dirty="0" smtClean="0">
                <a:latin typeface="Century Gothic" pitchFamily="34" charset="0"/>
              </a:rPr>
              <a:t> and energy </a:t>
            </a:r>
          </a:p>
          <a:p>
            <a:r>
              <a:rPr lang="pl-PL" dirty="0" err="1" smtClean="0">
                <a:latin typeface="Century Gothic" pitchFamily="34" charset="0"/>
              </a:rPr>
              <a:t>reducing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pollution</a:t>
            </a:r>
            <a:r>
              <a:rPr lang="pl-PL" dirty="0" smtClean="0">
                <a:latin typeface="Century Gothic" pitchFamily="34" charset="0"/>
              </a:rPr>
              <a:t> </a:t>
            </a:r>
          </a:p>
          <a:p>
            <a:r>
              <a:rPr lang="pl-PL" dirty="0" smtClean="0">
                <a:latin typeface="Century Gothic" pitchFamily="34" charset="0"/>
              </a:rPr>
              <a:t>recycling </a:t>
            </a:r>
          </a:p>
          <a:p>
            <a:r>
              <a:rPr lang="pl-PL" dirty="0" err="1" smtClean="0">
                <a:latin typeface="Century Gothic" pitchFamily="34" charset="0"/>
              </a:rPr>
              <a:t>protecting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animals</a:t>
            </a:r>
            <a:r>
              <a:rPr lang="pl-PL" dirty="0" smtClean="0">
                <a:latin typeface="Century Gothic" pitchFamily="34" charset="0"/>
              </a:rPr>
              <a:t>, </a:t>
            </a:r>
            <a:r>
              <a:rPr lang="pl-PL" dirty="0" err="1" smtClean="0">
                <a:latin typeface="Century Gothic" pitchFamily="34" charset="0"/>
              </a:rPr>
              <a:t>trees</a:t>
            </a:r>
            <a:r>
              <a:rPr lang="pl-PL" dirty="0" smtClean="0">
                <a:latin typeface="Century Gothic" pitchFamily="34" charset="0"/>
              </a:rPr>
              <a:t>, </a:t>
            </a:r>
            <a:r>
              <a:rPr lang="pl-PL" dirty="0" err="1" smtClean="0">
                <a:latin typeface="Century Gothic" pitchFamily="34" charset="0"/>
              </a:rPr>
              <a:t>plants</a:t>
            </a:r>
            <a:endParaRPr lang="pl-PL" dirty="0" smtClean="0">
              <a:latin typeface="Century Gothic" pitchFamily="34" charset="0"/>
            </a:endParaRPr>
          </a:p>
          <a:p>
            <a:r>
              <a:rPr lang="pl-PL" dirty="0" err="1" smtClean="0">
                <a:latin typeface="Century Gothic" pitchFamily="34" charset="0"/>
              </a:rPr>
              <a:t>getting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young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people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interested</a:t>
            </a:r>
            <a:r>
              <a:rPr lang="pl-PL" dirty="0" smtClean="0">
                <a:latin typeface="Century Gothic" pitchFamily="34" charset="0"/>
              </a:rPr>
              <a:t> in </a:t>
            </a:r>
            <a:r>
              <a:rPr lang="pl-PL" dirty="0" smtClean="0">
                <a:latin typeface="Century Gothic" pitchFamily="34" charset="0"/>
              </a:rPr>
              <a:t>the environment</a:t>
            </a:r>
            <a:endParaRPr lang="en-GB" dirty="0">
              <a:latin typeface="Century Gothic" pitchFamily="34" charset="0"/>
            </a:endParaRPr>
          </a:p>
        </p:txBody>
      </p:sp>
      <p:pic>
        <p:nvPicPr>
          <p:cNvPr id="4" name="Obraz 3" descr="earth-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85728"/>
            <a:ext cx="2594003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53779"/>
            <a:ext cx="8229600" cy="1143000"/>
          </a:xfrm>
        </p:spPr>
        <p:txBody>
          <a:bodyPr/>
          <a:lstStyle/>
          <a:p>
            <a:pPr algn="ctr"/>
            <a:r>
              <a:rPr lang="pl-PL" dirty="0" err="1" smtClean="0">
                <a:latin typeface="Century Gothic" pitchFamily="34" charset="0"/>
              </a:rPr>
              <a:t>AVERAGE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TEMPERATURES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8125" y="1623436"/>
            <a:ext cx="6466123" cy="1445524"/>
          </a:xfrm>
        </p:spPr>
        <p:txBody>
          <a:bodyPr>
            <a:noAutofit/>
          </a:bodyPr>
          <a:lstStyle/>
          <a:p>
            <a:r>
              <a:rPr lang="pl-PL" dirty="0" smtClean="0">
                <a:latin typeface="Century Gothic" pitchFamily="34" charset="0"/>
              </a:rPr>
              <a:t>In  </a:t>
            </a:r>
            <a:r>
              <a:rPr lang="pl-PL" dirty="0" err="1" smtClean="0">
                <a:latin typeface="Century Gothic" pitchFamily="34" charset="0"/>
              </a:rPr>
              <a:t>summer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they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are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between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en-GB" dirty="0" smtClean="0">
                <a:latin typeface="Century Gothic" pitchFamily="34" charset="0"/>
              </a:rPr>
              <a:t>16.5 ° C</a:t>
            </a:r>
            <a:r>
              <a:rPr lang="pl-PL" dirty="0" smtClean="0">
                <a:latin typeface="Century Gothic" pitchFamily="34" charset="0"/>
              </a:rPr>
              <a:t>                       </a:t>
            </a:r>
            <a:r>
              <a:rPr lang="en-GB" dirty="0" smtClean="0">
                <a:latin typeface="Century Gothic" pitchFamily="34" charset="0"/>
              </a:rPr>
              <a:t> and 20 ° C</a:t>
            </a:r>
            <a:r>
              <a:rPr lang="pl-PL" dirty="0" smtClean="0">
                <a:latin typeface="Century Gothic" pitchFamily="34" charset="0"/>
              </a:rPr>
              <a:t> </a:t>
            </a:r>
          </a:p>
          <a:p>
            <a:r>
              <a:rPr lang="pl-PL" dirty="0" smtClean="0">
                <a:latin typeface="Century Gothic" pitchFamily="34" charset="0"/>
              </a:rPr>
              <a:t>In </a:t>
            </a:r>
            <a:r>
              <a:rPr lang="pl-PL" dirty="0" err="1" smtClean="0">
                <a:latin typeface="Century Gothic" pitchFamily="34" charset="0"/>
              </a:rPr>
              <a:t>winter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they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are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between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en-GB" dirty="0" smtClean="0">
                <a:latin typeface="Century Gothic" pitchFamily="34" charset="0"/>
              </a:rPr>
              <a:t>-6 ° C </a:t>
            </a:r>
            <a:endParaRPr lang="pl-PL" dirty="0" smtClean="0">
              <a:latin typeface="Century Gothic" pitchFamily="34" charset="0"/>
            </a:endParaRPr>
          </a:p>
          <a:p>
            <a:pPr>
              <a:buNone/>
            </a:pPr>
            <a:r>
              <a:rPr lang="pl-PL" dirty="0" smtClean="0">
                <a:latin typeface="Century Gothic" pitchFamily="34" charset="0"/>
              </a:rPr>
              <a:t>	</a:t>
            </a:r>
            <a:r>
              <a:rPr lang="en-GB" dirty="0" smtClean="0">
                <a:latin typeface="Century Gothic" pitchFamily="34" charset="0"/>
              </a:rPr>
              <a:t>and 0 ° C </a:t>
            </a:r>
            <a:endParaRPr lang="pl-PL" dirty="0" smtClean="0">
              <a:latin typeface="Century Gothic" pitchFamily="34" charset="0"/>
            </a:endParaRPr>
          </a:p>
          <a:p>
            <a:pPr>
              <a:buNone/>
            </a:pPr>
            <a:r>
              <a:rPr lang="pl-PL" dirty="0" smtClean="0">
                <a:latin typeface="Century Gothic" pitchFamily="34" charset="0"/>
              </a:rPr>
              <a:t> </a:t>
            </a:r>
            <a:endParaRPr lang="en-GB" dirty="0">
              <a:latin typeface="Century Gothic" pitchFamily="34" charset="0"/>
            </a:endParaRPr>
          </a:p>
        </p:txBody>
      </p:sp>
      <p:pic>
        <p:nvPicPr>
          <p:cNvPr id="4" name="Obraz 3" descr="https://upload.wikimedia.org/wikipedia/commons/thumb/3/32/Polska_%C5%9Brednia_temperatura.png/350px-Polska_%C5%9Brednia_temperatura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500438"/>
            <a:ext cx="3333750" cy="30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29600" cy="1143000"/>
          </a:xfrm>
        </p:spPr>
        <p:txBody>
          <a:bodyPr/>
          <a:lstStyle/>
          <a:p>
            <a:pPr algn="ctr"/>
            <a:r>
              <a:rPr lang="pl-PL" dirty="0" err="1" smtClean="0">
                <a:latin typeface="Century Gothic" pitchFamily="34" charset="0"/>
              </a:rPr>
              <a:t>THE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AVERAGE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RAINFALL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5626968" cy="1108719"/>
          </a:xfrm>
        </p:spPr>
        <p:txBody>
          <a:bodyPr/>
          <a:lstStyle/>
          <a:p>
            <a:r>
              <a:rPr lang="en-GB" dirty="0" smtClean="0">
                <a:latin typeface="Century Gothic" pitchFamily="34" charset="0"/>
              </a:rPr>
              <a:t> The average rainfall is 600 mm in a year. </a:t>
            </a:r>
            <a:r>
              <a:rPr lang="pl-PL" dirty="0" smtClean="0">
                <a:latin typeface="Century Gothic" pitchFamily="34" charset="0"/>
              </a:rPr>
              <a:t/>
            </a:r>
            <a:br>
              <a:rPr lang="pl-PL" dirty="0" smtClean="0">
                <a:latin typeface="Century Gothic" pitchFamily="34" charset="0"/>
              </a:rPr>
            </a:br>
            <a:r>
              <a:rPr lang="en-GB" dirty="0" smtClean="0">
                <a:latin typeface="Century Gothic" pitchFamily="34" charset="0"/>
              </a:rPr>
              <a:t>But the distribution is uneven, 2/3 of annual rainfall occurs in the first 6 months</a:t>
            </a:r>
            <a:r>
              <a:rPr lang="pl-PL" smtClean="0">
                <a:latin typeface="Century Gothic" pitchFamily="34" charset="0"/>
              </a:rPr>
              <a:t>.</a:t>
            </a:r>
            <a:endParaRPr lang="en-GB" dirty="0" smtClean="0">
              <a:latin typeface="Century Gothic" pitchFamily="34" charset="0"/>
            </a:endParaRPr>
          </a:p>
          <a:p>
            <a:endParaRPr lang="en-GB" dirty="0">
              <a:latin typeface="Century Gothic" pitchFamily="34" charset="0"/>
            </a:endParaRPr>
          </a:p>
        </p:txBody>
      </p:sp>
      <p:pic>
        <p:nvPicPr>
          <p:cNvPr id="4" name="Obraz 3" descr="https://upload.wikimedia.org/wikipedia/commons/thumb/e/e1/Polska_opad_roczny.png/350px-Polska_opad_roczny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571876"/>
            <a:ext cx="3333750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332656"/>
            <a:ext cx="6626697" cy="676260"/>
          </a:xfrm>
        </p:spPr>
        <p:txBody>
          <a:bodyPr/>
          <a:lstStyle/>
          <a:p>
            <a:pPr algn="ctr"/>
            <a:r>
              <a:rPr lang="pl-PL" dirty="0" err="1" smtClean="0">
                <a:latin typeface="Century Gothic" pitchFamily="34" charset="0"/>
              </a:rPr>
              <a:t>EARTH</a:t>
            </a:r>
            <a:r>
              <a:rPr lang="pl-PL" dirty="0" smtClean="0">
                <a:latin typeface="Century Gothic" pitchFamily="34" charset="0"/>
              </a:rPr>
              <a:t> DAY AT </a:t>
            </a:r>
            <a:r>
              <a:rPr lang="pl-PL" dirty="0" err="1" smtClean="0">
                <a:latin typeface="Century Gothic" pitchFamily="34" charset="0"/>
              </a:rPr>
              <a:t>OUR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SCHOOL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3114684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latin typeface="Century Gothic" pitchFamily="34" charset="0"/>
              </a:rPr>
              <a:t>We </a:t>
            </a:r>
            <a:r>
              <a:rPr lang="pl-PL" dirty="0" err="1" smtClean="0">
                <a:latin typeface="Century Gothic" pitchFamily="34" charset="0"/>
              </a:rPr>
              <a:t>organize</a:t>
            </a:r>
            <a:r>
              <a:rPr lang="pl-PL" dirty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many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events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such</a:t>
            </a:r>
            <a:r>
              <a:rPr lang="pl-PL" dirty="0" smtClean="0">
                <a:latin typeface="Century Gothic" pitchFamily="34" charset="0"/>
              </a:rPr>
              <a:t> as:</a:t>
            </a:r>
            <a:endParaRPr lang="pl-PL" dirty="0" smtClean="0">
              <a:latin typeface="Century Gothic" pitchFamily="34" charset="0"/>
            </a:endParaRPr>
          </a:p>
          <a:p>
            <a:r>
              <a:rPr lang="pl-PL" dirty="0" err="1" smtClean="0">
                <a:latin typeface="Century Gothic" pitchFamily="34" charset="0"/>
              </a:rPr>
              <a:t>planting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trees</a:t>
            </a:r>
            <a:endParaRPr lang="pl-PL" dirty="0" smtClean="0">
              <a:latin typeface="Century Gothic" pitchFamily="34" charset="0"/>
            </a:endParaRPr>
          </a:p>
          <a:p>
            <a:r>
              <a:rPr lang="pl-PL" dirty="0" err="1" smtClean="0">
                <a:latin typeface="Century Gothic" pitchFamily="34" charset="0"/>
              </a:rPr>
              <a:t>picking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up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roadside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trash</a:t>
            </a:r>
            <a:endParaRPr lang="pl-PL" dirty="0" smtClean="0">
              <a:latin typeface="Century Gothic" pitchFamily="34" charset="0"/>
            </a:endParaRPr>
          </a:p>
          <a:p>
            <a:r>
              <a:rPr lang="pl-PL" dirty="0" err="1" smtClean="0">
                <a:latin typeface="Century Gothic" pitchFamily="34" charset="0"/>
              </a:rPr>
              <a:t>collecting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recyclable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smtClean="0">
                <a:latin typeface="Century Gothic" pitchFamily="34" charset="0"/>
              </a:rPr>
              <a:t>materials </a:t>
            </a:r>
          </a:p>
          <a:p>
            <a:r>
              <a:rPr lang="pl-PL" dirty="0" err="1" smtClean="0">
                <a:latin typeface="Century Gothic" pitchFamily="34" charset="0"/>
              </a:rPr>
              <a:t>making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educiational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posters</a:t>
            </a:r>
            <a:r>
              <a:rPr lang="pl-PL" dirty="0" smtClean="0">
                <a:latin typeface="Century Gothic" pitchFamily="34" charset="0"/>
              </a:rPr>
              <a:t> </a:t>
            </a:r>
          </a:p>
          <a:p>
            <a:endParaRPr lang="en-GB" dirty="0">
              <a:latin typeface="Century Gothic" pitchFamily="34" charset="0"/>
            </a:endParaRPr>
          </a:p>
        </p:txBody>
      </p:sp>
      <p:pic>
        <p:nvPicPr>
          <p:cNvPr id="4" name="Obraz 3" descr="sprzatanie_swiat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357694"/>
            <a:ext cx="2952771" cy="2214578"/>
          </a:xfrm>
          <a:prstGeom prst="rect">
            <a:avLst/>
          </a:prstGeom>
        </p:spPr>
      </p:pic>
      <p:pic>
        <p:nvPicPr>
          <p:cNvPr id="6" name="Obraz 5" descr="PICT0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0645" y="4364634"/>
            <a:ext cx="2952769" cy="2214577"/>
          </a:xfrm>
          <a:prstGeom prst="rect">
            <a:avLst/>
          </a:prstGeom>
        </p:spPr>
      </p:pic>
      <p:pic>
        <p:nvPicPr>
          <p:cNvPr id="7" name="Obraz 6" descr="PICT01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8625" y="1285860"/>
            <a:ext cx="2089544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5642259305_85cbb3b785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3643338" cy="3518810"/>
          </a:xfrm>
        </p:spPr>
      </p:pic>
      <p:sp>
        <p:nvSpPr>
          <p:cNvPr id="6" name="pole tekstowe 5"/>
          <p:cNvSpPr txBox="1"/>
          <p:nvPr/>
        </p:nvSpPr>
        <p:spPr>
          <a:xfrm>
            <a:off x="683568" y="4019348"/>
            <a:ext cx="7715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Century Gothic" pitchFamily="34" charset="0"/>
              </a:rPr>
              <a:t>We </a:t>
            </a:r>
            <a:r>
              <a:rPr lang="pl-PL" sz="3200" dirty="0" err="1" smtClean="0">
                <a:latin typeface="Century Gothic" pitchFamily="34" charset="0"/>
              </a:rPr>
              <a:t>found</a:t>
            </a:r>
            <a:r>
              <a:rPr lang="pl-PL" sz="3200" dirty="0" smtClean="0">
                <a:latin typeface="Century Gothic" pitchFamily="34" charset="0"/>
              </a:rPr>
              <a:t> the </a:t>
            </a:r>
            <a:r>
              <a:rPr lang="pl-PL" sz="3200" dirty="0" err="1" smtClean="0">
                <a:latin typeface="Century Gothic" pitchFamily="34" charset="0"/>
              </a:rPr>
              <a:t>above</a:t>
            </a:r>
            <a:r>
              <a:rPr lang="pl-PL" sz="3200" dirty="0" smtClean="0">
                <a:latin typeface="Century Gothic" pitchFamily="34" charset="0"/>
              </a:rPr>
              <a:t> </a:t>
            </a:r>
            <a:r>
              <a:rPr lang="pl-PL" sz="3200" dirty="0" err="1" smtClean="0">
                <a:latin typeface="Century Gothic" pitchFamily="34" charset="0"/>
              </a:rPr>
              <a:t>quote</a:t>
            </a:r>
            <a:r>
              <a:rPr lang="pl-PL" sz="3200" dirty="0" smtClean="0">
                <a:latin typeface="Century Gothic" pitchFamily="34" charset="0"/>
              </a:rPr>
              <a:t> </a:t>
            </a:r>
            <a:r>
              <a:rPr lang="pl-PL" sz="3200" dirty="0" err="1" smtClean="0">
                <a:latin typeface="Century Gothic" pitchFamily="34" charset="0"/>
              </a:rPr>
              <a:t>very</a:t>
            </a:r>
            <a:r>
              <a:rPr lang="pl-PL" sz="3200" dirty="0" smtClean="0">
                <a:latin typeface="Century Gothic" pitchFamily="34" charset="0"/>
              </a:rPr>
              <a:t> </a:t>
            </a:r>
            <a:r>
              <a:rPr lang="pl-PL" sz="3200" dirty="0" err="1" smtClean="0">
                <a:latin typeface="Century Gothic" pitchFamily="34" charset="0"/>
              </a:rPr>
              <a:t>inspirational</a:t>
            </a:r>
            <a:r>
              <a:rPr lang="pl-PL" sz="3200" dirty="0" smtClean="0">
                <a:latin typeface="Century Gothic" pitchFamily="34" charset="0"/>
              </a:rPr>
              <a:t>. </a:t>
            </a:r>
            <a:endParaRPr lang="pl-PL" sz="3200" dirty="0" smtClean="0">
              <a:latin typeface="Century Gothic" pitchFamily="34" charset="0"/>
            </a:endParaRPr>
          </a:p>
          <a:p>
            <a:r>
              <a:rPr lang="pl-PL" sz="3200" dirty="0" smtClean="0">
                <a:latin typeface="Century Gothic" pitchFamily="34" charset="0"/>
              </a:rPr>
              <a:t>We </a:t>
            </a:r>
            <a:r>
              <a:rPr lang="pl-PL" sz="3200" dirty="0" err="1" smtClean="0">
                <a:latin typeface="Century Gothic" pitchFamily="34" charset="0"/>
              </a:rPr>
              <a:t>got</a:t>
            </a:r>
            <a:r>
              <a:rPr lang="pl-PL" sz="3200" dirty="0" smtClean="0">
                <a:latin typeface="Century Gothic" pitchFamily="34" charset="0"/>
              </a:rPr>
              <a:t> </a:t>
            </a:r>
            <a:r>
              <a:rPr lang="pl-PL" sz="3200" dirty="0" err="1" smtClean="0">
                <a:latin typeface="Century Gothic" pitchFamily="34" charset="0"/>
              </a:rPr>
              <a:t>involved</a:t>
            </a:r>
            <a:r>
              <a:rPr lang="pl-PL" sz="3200" dirty="0" smtClean="0">
                <a:latin typeface="Century Gothic" pitchFamily="34" charset="0"/>
              </a:rPr>
              <a:t> in </a:t>
            </a:r>
            <a:r>
              <a:rPr lang="pl-PL" sz="3200" dirty="0" err="1" smtClean="0">
                <a:latin typeface="Century Gothic" pitchFamily="34" charset="0"/>
              </a:rPr>
              <a:t>three</a:t>
            </a:r>
            <a:r>
              <a:rPr lang="pl-PL" sz="3200" dirty="0" smtClean="0">
                <a:latin typeface="Century Gothic" pitchFamily="34" charset="0"/>
              </a:rPr>
              <a:t> </a:t>
            </a:r>
            <a:r>
              <a:rPr lang="pl-PL" sz="3200" dirty="0" err="1" smtClean="0">
                <a:latin typeface="Century Gothic" pitchFamily="34" charset="0"/>
              </a:rPr>
              <a:t>projects</a:t>
            </a:r>
            <a:r>
              <a:rPr lang="pl-PL" sz="3200" dirty="0">
                <a:latin typeface="Century Gothic" pitchFamily="34" charset="0"/>
              </a:rPr>
              <a:t> </a:t>
            </a:r>
            <a:r>
              <a:rPr lang="pl-PL" sz="3200" dirty="0" err="1" smtClean="0">
                <a:latin typeface="Century Gothic" pitchFamily="34" charset="0"/>
              </a:rPr>
              <a:t>where</a:t>
            </a:r>
            <a:r>
              <a:rPr lang="pl-PL" sz="3200" dirty="0" smtClean="0">
                <a:latin typeface="Century Gothic" pitchFamily="34" charset="0"/>
              </a:rPr>
              <a:t> </a:t>
            </a:r>
            <a:r>
              <a:rPr lang="pl-PL" sz="3200" dirty="0" err="1" smtClean="0">
                <a:latin typeface="Century Gothic" pitchFamily="34" charset="0"/>
              </a:rPr>
              <a:t>math</a:t>
            </a:r>
            <a:r>
              <a:rPr lang="pl-PL" sz="3200" dirty="0" smtClean="0">
                <a:latin typeface="Century Gothic" pitchFamily="34" charset="0"/>
              </a:rPr>
              <a:t> and the environment </a:t>
            </a:r>
            <a:r>
              <a:rPr lang="pl-PL" sz="3200" dirty="0" err="1" smtClean="0">
                <a:latin typeface="Century Gothic" pitchFamily="34" charset="0"/>
              </a:rPr>
              <a:t>were</a:t>
            </a:r>
            <a:r>
              <a:rPr lang="pl-PL" sz="3200" dirty="0" smtClean="0">
                <a:latin typeface="Century Gothic" pitchFamily="34" charset="0"/>
              </a:rPr>
              <a:t> </a:t>
            </a:r>
            <a:r>
              <a:rPr lang="pl-PL" sz="3200" dirty="0" err="1" smtClean="0">
                <a:latin typeface="Century Gothic" pitchFamily="34" charset="0"/>
              </a:rPr>
              <a:t>connected</a:t>
            </a:r>
            <a:r>
              <a:rPr lang="pl-PL" sz="3200" dirty="0" smtClean="0">
                <a:latin typeface="Century Gothic" pitchFamily="34" charset="0"/>
              </a:rPr>
              <a:t>.</a:t>
            </a:r>
            <a:endParaRPr lang="en-GB" sz="3200" dirty="0">
              <a:latin typeface="Century Gothic" pitchFamily="34" charset="0"/>
            </a:endParaRPr>
          </a:p>
        </p:txBody>
      </p:sp>
      <p:pic>
        <p:nvPicPr>
          <p:cNvPr id="5" name="Obraz 4" descr="bul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196752"/>
            <a:ext cx="3738812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/>
          <a:lstStyle/>
          <a:p>
            <a:pPr algn="ctr"/>
            <a:r>
              <a:rPr lang="pl-PL" dirty="0" err="1" smtClean="0">
                <a:latin typeface="Century Gothic" pitchFamily="34" charset="0"/>
              </a:rPr>
              <a:t>SAVING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TREES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err="1" smtClean="0">
                <a:latin typeface="Century Gothic" pitchFamily="34" charset="0"/>
              </a:rPr>
              <a:t>Trees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are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extremely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important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because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they</a:t>
            </a:r>
            <a:r>
              <a:rPr lang="pl-PL" dirty="0" smtClean="0">
                <a:latin typeface="Century Gothic" pitchFamily="34" charset="0"/>
              </a:rPr>
              <a:t>:</a:t>
            </a:r>
          </a:p>
          <a:p>
            <a:r>
              <a:rPr lang="pl-PL" dirty="0" err="1" smtClean="0">
                <a:latin typeface="Century Gothic" pitchFamily="34" charset="0"/>
              </a:rPr>
              <a:t>provide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oxygen</a:t>
            </a:r>
            <a:r>
              <a:rPr lang="pl-PL" dirty="0" smtClean="0">
                <a:latin typeface="Century Gothic" pitchFamily="34" charset="0"/>
              </a:rPr>
              <a:t> </a:t>
            </a:r>
          </a:p>
          <a:p>
            <a:r>
              <a:rPr lang="pl-PL" dirty="0" err="1" smtClean="0">
                <a:latin typeface="Century Gothic" pitchFamily="34" charset="0"/>
              </a:rPr>
              <a:t>deflect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the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sunlight</a:t>
            </a:r>
            <a:r>
              <a:rPr lang="pl-PL" dirty="0" smtClean="0">
                <a:latin typeface="Century Gothic" pitchFamily="34" charset="0"/>
              </a:rPr>
              <a:t> </a:t>
            </a:r>
          </a:p>
          <a:p>
            <a:r>
              <a:rPr lang="pl-PL" dirty="0" err="1" smtClean="0">
                <a:latin typeface="Century Gothic" pitchFamily="34" charset="0"/>
              </a:rPr>
              <a:t>improve</a:t>
            </a:r>
            <a:r>
              <a:rPr lang="pl-PL" dirty="0" smtClean="0">
                <a:latin typeface="Century Gothic" pitchFamily="34" charset="0"/>
              </a:rPr>
              <a:t> air </a:t>
            </a:r>
            <a:r>
              <a:rPr lang="pl-PL" dirty="0" err="1" smtClean="0">
                <a:latin typeface="Century Gothic" pitchFamily="34" charset="0"/>
              </a:rPr>
              <a:t>quality</a:t>
            </a:r>
            <a:endParaRPr lang="pl-PL" dirty="0" smtClean="0">
              <a:latin typeface="Century Gothic" pitchFamily="34" charset="0"/>
            </a:endParaRPr>
          </a:p>
          <a:p>
            <a:r>
              <a:rPr lang="pl-PL" dirty="0" err="1" smtClean="0">
                <a:latin typeface="Century Gothic" pitchFamily="34" charset="0"/>
              </a:rPr>
              <a:t>conserve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water</a:t>
            </a:r>
            <a:r>
              <a:rPr lang="pl-PL" dirty="0" smtClean="0">
                <a:latin typeface="Century Gothic" pitchFamily="34" charset="0"/>
              </a:rPr>
              <a:t> </a:t>
            </a:r>
          </a:p>
          <a:p>
            <a:r>
              <a:rPr lang="pl-PL" dirty="0" err="1" smtClean="0">
                <a:latin typeface="Century Gothic" pitchFamily="34" charset="0"/>
              </a:rPr>
              <a:t>preserve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soil</a:t>
            </a:r>
            <a:r>
              <a:rPr lang="pl-PL" dirty="0" smtClean="0">
                <a:latin typeface="Century Gothic" pitchFamily="34" charset="0"/>
              </a:rPr>
              <a:t> and </a:t>
            </a:r>
          </a:p>
          <a:p>
            <a:pPr>
              <a:buNone/>
            </a:pPr>
            <a:r>
              <a:rPr lang="pl-PL" dirty="0">
                <a:latin typeface="Century Gothic" pitchFamily="34" charset="0"/>
              </a:rPr>
              <a:t> </a:t>
            </a:r>
            <a:r>
              <a:rPr lang="pl-PL" dirty="0" smtClean="0">
                <a:latin typeface="Century Gothic" pitchFamily="34" charset="0"/>
              </a:rPr>
              <a:t>   </a:t>
            </a:r>
            <a:r>
              <a:rPr lang="pl-PL" dirty="0" err="1" smtClean="0">
                <a:latin typeface="Century Gothic" pitchFamily="34" charset="0"/>
              </a:rPr>
              <a:t>support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wildlife</a:t>
            </a:r>
            <a:endParaRPr lang="pl-PL" dirty="0" smtClean="0">
              <a:latin typeface="Century Gothic" pitchFamily="34" charset="0"/>
            </a:endParaRPr>
          </a:p>
          <a:p>
            <a:r>
              <a:rPr lang="pl-PL" dirty="0" err="1" smtClean="0">
                <a:latin typeface="Century Gothic" pitchFamily="34" charset="0"/>
              </a:rPr>
              <a:t>control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the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climate</a:t>
            </a:r>
            <a:endParaRPr lang="pl-PL" dirty="0" smtClean="0">
              <a:latin typeface="Century Gothic" pitchFamily="34" charset="0"/>
            </a:endParaRPr>
          </a:p>
          <a:p>
            <a:endParaRPr lang="pl-PL" dirty="0" smtClean="0">
              <a:latin typeface="Century Gothic" pitchFamily="34" charset="0"/>
            </a:endParaRPr>
          </a:p>
          <a:p>
            <a:endParaRPr lang="en-GB" dirty="0">
              <a:latin typeface="Century Gothic" pitchFamily="34" charset="0"/>
            </a:endParaRPr>
          </a:p>
        </p:txBody>
      </p:sp>
      <p:pic>
        <p:nvPicPr>
          <p:cNvPr id="4" name="Obraz 3" descr="tapety.tja.pl-121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780928"/>
            <a:ext cx="4018388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2629" y="260648"/>
            <a:ext cx="8229600" cy="648072"/>
          </a:xfrm>
        </p:spPr>
        <p:txBody>
          <a:bodyPr/>
          <a:lstStyle/>
          <a:p>
            <a:pPr algn="ctr"/>
            <a:r>
              <a:rPr lang="pl-PL" dirty="0" err="1" smtClean="0">
                <a:latin typeface="Century Gothic" pitchFamily="34" charset="0"/>
              </a:rPr>
              <a:t>USING</a:t>
            </a:r>
            <a:r>
              <a:rPr lang="pl-PL" dirty="0" smtClean="0">
                <a:latin typeface="Century Gothic" pitchFamily="34" charset="0"/>
              </a:rPr>
              <a:t> WASTE PAPER</a:t>
            </a:r>
            <a:endParaRPr lang="en-GB" dirty="0">
              <a:latin typeface="Century Gothic" pitchFamily="34" charset="0"/>
            </a:endParaRPr>
          </a:p>
        </p:txBody>
      </p:sp>
      <p:pic>
        <p:nvPicPr>
          <p:cNvPr id="4" name="Symbol zastępczy zawartości 3" descr="C:\Users\Wlasciciel\Desktop\drzewa_makulatura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643050"/>
            <a:ext cx="507209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571472" y="1643050"/>
            <a:ext cx="77153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>
                <a:latin typeface="Century Gothic" pitchFamily="34" charset="0"/>
              </a:rPr>
              <a:t>You</a:t>
            </a:r>
            <a:r>
              <a:rPr lang="pl-PL" sz="2800" dirty="0" smtClean="0">
                <a:latin typeface="Century Gothic" pitchFamily="34" charset="0"/>
              </a:rPr>
              <a:t> </a:t>
            </a:r>
            <a:r>
              <a:rPr lang="pl-PL" sz="2800" dirty="0" err="1" smtClean="0">
                <a:latin typeface="Century Gothic" pitchFamily="34" charset="0"/>
              </a:rPr>
              <a:t>need</a:t>
            </a:r>
            <a:r>
              <a:rPr lang="pl-PL" sz="2800" dirty="0" smtClean="0">
                <a:latin typeface="Century Gothic" pitchFamily="34" charset="0"/>
              </a:rPr>
              <a:t> </a:t>
            </a:r>
          </a:p>
          <a:p>
            <a:r>
              <a:rPr lang="pl-PL" sz="2800" dirty="0" smtClean="0">
                <a:latin typeface="Century Gothic" pitchFamily="34" charset="0"/>
              </a:rPr>
              <a:t>100 </a:t>
            </a:r>
            <a:r>
              <a:rPr lang="pl-PL" sz="2800" dirty="0" err="1" smtClean="0">
                <a:latin typeface="Century Gothic" pitchFamily="34" charset="0"/>
              </a:rPr>
              <a:t>tons</a:t>
            </a:r>
            <a:r>
              <a:rPr lang="pl-PL" sz="2800" dirty="0" smtClean="0">
                <a:latin typeface="Century Gothic" pitchFamily="34" charset="0"/>
              </a:rPr>
              <a:t> of </a:t>
            </a:r>
          </a:p>
          <a:p>
            <a:r>
              <a:rPr lang="pl-PL" sz="2800" dirty="0" smtClean="0">
                <a:latin typeface="Century Gothic" pitchFamily="34" charset="0"/>
              </a:rPr>
              <a:t>waste paper </a:t>
            </a:r>
          </a:p>
          <a:p>
            <a:r>
              <a:rPr lang="pl-PL" sz="2800" dirty="0" smtClean="0">
                <a:latin typeface="Century Gothic" pitchFamily="34" charset="0"/>
              </a:rPr>
              <a:t>to </a:t>
            </a:r>
            <a:r>
              <a:rPr lang="pl-PL" sz="2800" dirty="0" err="1" smtClean="0">
                <a:latin typeface="Century Gothic" pitchFamily="34" charset="0"/>
              </a:rPr>
              <a:t>produce</a:t>
            </a:r>
            <a:r>
              <a:rPr lang="pl-PL" sz="2800" dirty="0" smtClean="0">
                <a:latin typeface="Century Gothic" pitchFamily="34" charset="0"/>
              </a:rPr>
              <a:t> </a:t>
            </a:r>
          </a:p>
          <a:p>
            <a:r>
              <a:rPr lang="pl-PL" sz="2800" dirty="0" smtClean="0">
                <a:latin typeface="Century Gothic" pitchFamily="34" charset="0"/>
              </a:rPr>
              <a:t>90 </a:t>
            </a:r>
            <a:r>
              <a:rPr lang="pl-PL" sz="2800" dirty="0" err="1" smtClean="0">
                <a:latin typeface="Century Gothic" pitchFamily="34" charset="0"/>
              </a:rPr>
              <a:t>tons</a:t>
            </a:r>
            <a:r>
              <a:rPr lang="pl-PL" sz="2800" dirty="0" smtClean="0">
                <a:latin typeface="Century Gothic" pitchFamily="34" charset="0"/>
              </a:rPr>
              <a:t> of paper. </a:t>
            </a:r>
          </a:p>
          <a:p>
            <a:r>
              <a:rPr lang="pl-PL" sz="2800" dirty="0" smtClean="0">
                <a:latin typeface="Century Gothic" pitchFamily="34" charset="0"/>
              </a:rPr>
              <a:t>17 </a:t>
            </a:r>
            <a:r>
              <a:rPr lang="pl-PL" sz="2800" dirty="0" err="1" smtClean="0">
                <a:latin typeface="Century Gothic" pitchFamily="34" charset="0"/>
              </a:rPr>
              <a:t>trees</a:t>
            </a:r>
            <a:r>
              <a:rPr lang="pl-PL" sz="2800" dirty="0" smtClean="0">
                <a:latin typeface="Century Gothic" pitchFamily="34" charset="0"/>
              </a:rPr>
              <a:t> </a:t>
            </a:r>
            <a:r>
              <a:rPr lang="pl-PL" sz="2800" dirty="0" err="1" smtClean="0">
                <a:latin typeface="Century Gothic" pitchFamily="34" charset="0"/>
              </a:rPr>
              <a:t>need</a:t>
            </a:r>
            <a:r>
              <a:rPr lang="pl-PL" sz="2800" dirty="0" smtClean="0">
                <a:latin typeface="Century Gothic" pitchFamily="34" charset="0"/>
              </a:rPr>
              <a:t> </a:t>
            </a:r>
          </a:p>
          <a:p>
            <a:r>
              <a:rPr lang="pl-PL" sz="2800" dirty="0" smtClean="0">
                <a:latin typeface="Century Gothic" pitchFamily="34" charset="0"/>
              </a:rPr>
              <a:t>to be </a:t>
            </a:r>
            <a:r>
              <a:rPr lang="pl-PL" sz="2800" dirty="0" err="1" smtClean="0">
                <a:latin typeface="Century Gothic" pitchFamily="34" charset="0"/>
              </a:rPr>
              <a:t>cut</a:t>
            </a:r>
            <a:r>
              <a:rPr lang="pl-PL" sz="2800" dirty="0" smtClean="0">
                <a:latin typeface="Century Gothic" pitchFamily="34" charset="0"/>
              </a:rPr>
              <a:t> down </a:t>
            </a:r>
          </a:p>
          <a:p>
            <a:r>
              <a:rPr lang="pl-PL" sz="2800" dirty="0" smtClean="0">
                <a:latin typeface="Century Gothic" pitchFamily="34" charset="0"/>
              </a:rPr>
              <a:t>in order to </a:t>
            </a:r>
            <a:r>
              <a:rPr lang="pl-PL" sz="2800" dirty="0" err="1" smtClean="0">
                <a:latin typeface="Century Gothic" pitchFamily="34" charset="0"/>
              </a:rPr>
              <a:t>produce</a:t>
            </a:r>
            <a:r>
              <a:rPr lang="pl-PL" sz="2800" dirty="0" smtClean="0">
                <a:latin typeface="Century Gothic" pitchFamily="34" charset="0"/>
              </a:rPr>
              <a:t> 1 </a:t>
            </a:r>
            <a:r>
              <a:rPr lang="pl-PL" sz="2800" dirty="0" smtClean="0">
                <a:latin typeface="Century Gothic" pitchFamily="34" charset="0"/>
              </a:rPr>
              <a:t>ton of paper. </a:t>
            </a:r>
          </a:p>
          <a:p>
            <a:r>
              <a:rPr lang="pl-PL" sz="2800" dirty="0" err="1" smtClean="0">
                <a:latin typeface="Century Gothic" pitchFamily="34" charset="0"/>
              </a:rPr>
              <a:t>Our</a:t>
            </a:r>
            <a:r>
              <a:rPr lang="pl-PL" sz="2800" dirty="0" smtClean="0">
                <a:latin typeface="Century Gothic" pitchFamily="34" charset="0"/>
              </a:rPr>
              <a:t> </a:t>
            </a:r>
            <a:r>
              <a:rPr lang="pl-PL" sz="2800" dirty="0" err="1" smtClean="0">
                <a:latin typeface="Century Gothic" pitchFamily="34" charset="0"/>
              </a:rPr>
              <a:t>school</a:t>
            </a:r>
            <a:r>
              <a:rPr lang="pl-PL" sz="2800" dirty="0" smtClean="0">
                <a:latin typeface="Century Gothic" pitchFamily="34" charset="0"/>
              </a:rPr>
              <a:t> </a:t>
            </a:r>
            <a:r>
              <a:rPr lang="pl-PL" sz="2800" dirty="0" err="1" smtClean="0">
                <a:latin typeface="Century Gothic" pitchFamily="34" charset="0"/>
              </a:rPr>
              <a:t>collects</a:t>
            </a:r>
            <a:r>
              <a:rPr lang="pl-PL" sz="2800" dirty="0" smtClean="0">
                <a:latin typeface="Century Gothic" pitchFamily="34" charset="0"/>
              </a:rPr>
              <a:t> </a:t>
            </a:r>
            <a:r>
              <a:rPr lang="pl-PL" sz="2800" dirty="0" err="1" smtClean="0">
                <a:latin typeface="Century Gothic" pitchFamily="34" charset="0"/>
              </a:rPr>
              <a:t>approximately</a:t>
            </a:r>
            <a:r>
              <a:rPr lang="pl-PL" sz="2800" dirty="0" smtClean="0">
                <a:latin typeface="Century Gothic" pitchFamily="34" charset="0"/>
              </a:rPr>
              <a:t> 7 </a:t>
            </a:r>
            <a:r>
              <a:rPr lang="pl-PL" sz="2800" dirty="0" err="1" smtClean="0">
                <a:latin typeface="Century Gothic" pitchFamily="34" charset="0"/>
              </a:rPr>
              <a:t>tons</a:t>
            </a:r>
            <a:r>
              <a:rPr lang="pl-PL" sz="2800" dirty="0" smtClean="0">
                <a:latin typeface="Century Gothic" pitchFamily="34" charset="0"/>
              </a:rPr>
              <a:t> of waste paper </a:t>
            </a:r>
            <a:r>
              <a:rPr lang="pl-PL" sz="2800" dirty="0" err="1" smtClean="0">
                <a:latin typeface="Century Gothic" pitchFamily="34" charset="0"/>
              </a:rPr>
              <a:t>every</a:t>
            </a:r>
            <a:r>
              <a:rPr lang="pl-PL" sz="2800" dirty="0" smtClean="0">
                <a:latin typeface="Century Gothic" pitchFamily="34" charset="0"/>
              </a:rPr>
              <a:t> </a:t>
            </a:r>
            <a:r>
              <a:rPr lang="pl-PL" sz="2800" dirty="0" err="1" smtClean="0">
                <a:latin typeface="Century Gothic" pitchFamily="34" charset="0"/>
              </a:rPr>
              <a:t>year</a:t>
            </a:r>
            <a:r>
              <a:rPr lang="pl-PL" sz="2800" dirty="0" smtClean="0">
                <a:latin typeface="Century Gothic" pitchFamily="34" charset="0"/>
              </a:rPr>
              <a:t>.  </a:t>
            </a:r>
            <a:endParaRPr lang="en-GB" sz="2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58252"/>
            <a:ext cx="7776864" cy="1320800"/>
          </a:xfrm>
        </p:spPr>
        <p:txBody>
          <a:bodyPr>
            <a:normAutofit/>
          </a:bodyPr>
          <a:lstStyle/>
          <a:p>
            <a:r>
              <a:rPr lang="pl-PL" dirty="0" err="1" smtClean="0">
                <a:latin typeface="Century Gothic" pitchFamily="34" charset="0"/>
              </a:rPr>
              <a:t>COUNTING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THE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PROPORTIONS</a:t>
            </a:r>
            <a:endParaRPr lang="en-GB" dirty="0">
              <a:latin typeface="Century Gothic" pitchFamily="34" charset="0"/>
            </a:endParaRPr>
          </a:p>
        </p:txBody>
      </p:sp>
      <p:pic>
        <p:nvPicPr>
          <p:cNvPr id="8" name="Symbol zastępczy zawartości 7" descr="Bez tytuł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14488"/>
            <a:ext cx="5143524" cy="4636030"/>
          </a:xfrm>
        </p:spPr>
      </p:pic>
      <p:pic>
        <p:nvPicPr>
          <p:cNvPr id="4" name="Obraz 3" descr="makulatura_bryly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357298"/>
            <a:ext cx="3238522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>
                <a:latin typeface="Century Gothic" pitchFamily="34" charset="0"/>
              </a:rPr>
              <a:t>TOGETHER</a:t>
            </a:r>
            <a:r>
              <a:rPr lang="pl-PL" dirty="0" smtClean="0">
                <a:latin typeface="Century Gothic" pitchFamily="34" charset="0"/>
              </a:rPr>
              <a:t> WE </a:t>
            </a:r>
            <a:r>
              <a:rPr lang="pl-PL" dirty="0" err="1" smtClean="0">
                <a:latin typeface="Century Gothic" pitchFamily="34" charset="0"/>
              </a:rPr>
              <a:t>CAN</a:t>
            </a:r>
            <a:r>
              <a:rPr lang="pl-PL" dirty="0" smtClean="0">
                <a:latin typeface="Century Gothic" pitchFamily="34" charset="0"/>
              </a:rPr>
              <a:t> MAKE A BIG </a:t>
            </a:r>
            <a:r>
              <a:rPr lang="pl-PL" dirty="0" err="1" smtClean="0">
                <a:latin typeface="Century Gothic" pitchFamily="34" charset="0"/>
              </a:rPr>
              <a:t>DIFFERENCE</a:t>
            </a:r>
            <a:r>
              <a:rPr lang="pl-PL" dirty="0" smtClean="0">
                <a:latin typeface="Century Gothic" pitchFamily="34" charset="0"/>
              </a:rPr>
              <a:t>!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2204864"/>
            <a:ext cx="3970784" cy="32712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dirty="0">
                <a:latin typeface="Century Gothic" pitchFamily="34" charset="0"/>
              </a:rPr>
              <a:t>In </a:t>
            </a:r>
            <a:r>
              <a:rPr lang="en-GB" dirty="0" smtClean="0">
                <a:latin typeface="Century Gothic" pitchFamily="34" charset="0"/>
              </a:rPr>
              <a:t>Poland</a:t>
            </a:r>
            <a:r>
              <a:rPr lang="pl-PL" dirty="0" smtClean="0">
                <a:latin typeface="Century Gothic" pitchFamily="34" charset="0"/>
              </a:rPr>
              <a:t> t</a:t>
            </a:r>
            <a:r>
              <a:rPr lang="en-GB" dirty="0" smtClean="0">
                <a:latin typeface="Century Gothic" pitchFamily="34" charset="0"/>
              </a:rPr>
              <a:t>here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en-GB" dirty="0" smtClean="0">
                <a:latin typeface="Century Gothic" pitchFamily="34" charset="0"/>
              </a:rPr>
              <a:t>are</a:t>
            </a:r>
            <a:endParaRPr lang="pl-PL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n-GB" dirty="0" smtClean="0">
                <a:latin typeface="Century Gothic" pitchFamily="34" charset="0"/>
              </a:rPr>
              <a:t>18596 primary schools</a:t>
            </a:r>
            <a:endParaRPr lang="pl-PL" dirty="0" smtClean="0">
              <a:latin typeface="Century Gothic" pitchFamily="34" charset="0"/>
            </a:endParaRPr>
          </a:p>
          <a:p>
            <a:pPr>
              <a:buNone/>
            </a:pPr>
            <a:r>
              <a:rPr lang="pl-PL" dirty="0" smtClean="0">
                <a:latin typeface="Century Gothic" pitchFamily="34" charset="0"/>
              </a:rPr>
              <a:t>a</a:t>
            </a:r>
            <a:r>
              <a:rPr lang="en-GB" dirty="0" err="1" smtClean="0">
                <a:latin typeface="Century Gothic" pitchFamily="34" charset="0"/>
              </a:rPr>
              <a:t>nd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en-GB" dirty="0" smtClean="0">
                <a:latin typeface="Century Gothic" pitchFamily="34" charset="0"/>
              </a:rPr>
              <a:t>junior </a:t>
            </a:r>
            <a:r>
              <a:rPr lang="en-GB" dirty="0">
                <a:latin typeface="Century Gothic" pitchFamily="34" charset="0"/>
              </a:rPr>
              <a:t>high schools. </a:t>
            </a:r>
            <a:endParaRPr lang="pl-PL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n-GB" dirty="0" smtClean="0">
                <a:latin typeface="Century Gothic" pitchFamily="34" charset="0"/>
              </a:rPr>
              <a:t>If </a:t>
            </a:r>
            <a:r>
              <a:rPr lang="en-GB" dirty="0">
                <a:latin typeface="Century Gothic" pitchFamily="34" charset="0"/>
              </a:rPr>
              <a:t>they collected </a:t>
            </a:r>
            <a:r>
              <a:rPr lang="en-GB" dirty="0" smtClean="0">
                <a:latin typeface="Century Gothic" pitchFamily="34" charset="0"/>
              </a:rPr>
              <a:t>as</a:t>
            </a:r>
            <a:endParaRPr lang="pl-PL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n-GB" dirty="0" smtClean="0">
                <a:latin typeface="Century Gothic" pitchFamily="34" charset="0"/>
              </a:rPr>
              <a:t>much waste </a:t>
            </a:r>
            <a:r>
              <a:rPr lang="en-GB" dirty="0">
                <a:latin typeface="Century Gothic" pitchFamily="34" charset="0"/>
              </a:rPr>
              <a:t>paper </a:t>
            </a:r>
            <a:endParaRPr lang="pl-PL" dirty="0" smtClean="0">
              <a:latin typeface="Century Gothic" pitchFamily="34" charset="0"/>
            </a:endParaRPr>
          </a:p>
          <a:p>
            <a:pPr>
              <a:buNone/>
            </a:pPr>
            <a:r>
              <a:rPr lang="pl-PL" dirty="0" smtClean="0">
                <a:latin typeface="Century Gothic" pitchFamily="34" charset="0"/>
              </a:rPr>
              <a:t>a</a:t>
            </a:r>
            <a:r>
              <a:rPr lang="en-GB" dirty="0" smtClean="0">
                <a:latin typeface="Century Gothic" pitchFamily="34" charset="0"/>
              </a:rPr>
              <a:t>s</a:t>
            </a:r>
            <a:r>
              <a:rPr lang="pl-PL" dirty="0" smtClean="0">
                <a:latin typeface="Century Gothic" pitchFamily="34" charset="0"/>
              </a:rPr>
              <a:t> o</a:t>
            </a:r>
            <a:r>
              <a:rPr lang="en-GB" dirty="0" err="1" smtClean="0">
                <a:latin typeface="Century Gothic" pitchFamily="34" charset="0"/>
              </a:rPr>
              <a:t>ur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en-GB" dirty="0" smtClean="0">
                <a:latin typeface="Century Gothic" pitchFamily="34" charset="0"/>
              </a:rPr>
              <a:t>school </a:t>
            </a:r>
            <a:r>
              <a:rPr lang="en-GB" dirty="0">
                <a:latin typeface="Century Gothic" pitchFamily="34" charset="0"/>
              </a:rPr>
              <a:t>we </a:t>
            </a:r>
            <a:r>
              <a:rPr lang="en-GB" dirty="0" smtClean="0">
                <a:latin typeface="Century Gothic" pitchFamily="34" charset="0"/>
              </a:rPr>
              <a:t>would</a:t>
            </a:r>
            <a:endParaRPr lang="pl-PL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n-GB" dirty="0" smtClean="0">
                <a:latin typeface="Century Gothic" pitchFamily="34" charset="0"/>
              </a:rPr>
              <a:t>save 1991641,6 </a:t>
            </a:r>
            <a:r>
              <a:rPr lang="en-GB" dirty="0">
                <a:latin typeface="Century Gothic" pitchFamily="34" charset="0"/>
              </a:rPr>
              <a:t>trees.</a:t>
            </a:r>
          </a:p>
          <a:p>
            <a:endParaRPr lang="en-GB" dirty="0">
              <a:latin typeface="Century Gothic" pitchFamily="34" charset="0"/>
            </a:endParaRPr>
          </a:p>
        </p:txBody>
      </p:sp>
      <p:pic>
        <p:nvPicPr>
          <p:cNvPr id="4" name="Obraz 3" descr="C:\Users\Wlasciciel\Desktop\drzewo_makulatura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714488"/>
            <a:ext cx="315251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328586"/>
            <a:ext cx="8229600" cy="1143000"/>
          </a:xfrm>
        </p:spPr>
        <p:txBody>
          <a:bodyPr/>
          <a:lstStyle/>
          <a:p>
            <a:pPr algn="ctr"/>
            <a:r>
              <a:rPr lang="pl-PL" dirty="0" err="1" smtClean="0">
                <a:latin typeface="Century Gothic" pitchFamily="34" charset="0"/>
              </a:rPr>
              <a:t>PLANTING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PINE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dirty="0" err="1" smtClean="0">
                <a:latin typeface="Century Gothic" pitchFamily="34" charset="0"/>
              </a:rPr>
              <a:t>TREES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>
                <a:latin typeface="Century Gothic" pitchFamily="34" charset="0"/>
              </a:rPr>
              <a:t>Having in mind the value of trees </a:t>
            </a:r>
            <a:r>
              <a:rPr lang="en-GB" dirty="0" smtClean="0">
                <a:latin typeface="Century Gothic" pitchFamily="34" charset="0"/>
              </a:rPr>
              <a:t>we </a:t>
            </a:r>
            <a:r>
              <a:rPr lang="en-GB" dirty="0" smtClean="0">
                <a:latin typeface="Century Gothic" pitchFamily="34" charset="0"/>
              </a:rPr>
              <a:t>went</a:t>
            </a:r>
            <a:endParaRPr lang="pl-PL" dirty="0" smtClean="0">
              <a:latin typeface="Century Gothic" pitchFamily="34" charset="0"/>
            </a:endParaRPr>
          </a:p>
          <a:p>
            <a:pPr>
              <a:buNone/>
            </a:pPr>
            <a:r>
              <a:rPr lang="pl-PL" dirty="0" smtClean="0">
                <a:latin typeface="Century Gothic" pitchFamily="34" charset="0"/>
              </a:rPr>
              <a:t>o</a:t>
            </a:r>
            <a:r>
              <a:rPr lang="en-GB" dirty="0" smtClean="0">
                <a:latin typeface="Century Gothic" pitchFamily="34" charset="0"/>
              </a:rPr>
              <a:t>ne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en-GB" dirty="0" smtClean="0">
                <a:latin typeface="Century Gothic" pitchFamily="34" charset="0"/>
              </a:rPr>
              <a:t>step </a:t>
            </a:r>
            <a:r>
              <a:rPr lang="en-GB" dirty="0">
                <a:latin typeface="Century Gothic" pitchFamily="34" charset="0"/>
              </a:rPr>
              <a:t>further </a:t>
            </a:r>
            <a:r>
              <a:rPr lang="pl-PL" dirty="0" smtClean="0">
                <a:latin typeface="Century Gothic" pitchFamily="34" charset="0"/>
              </a:rPr>
              <a:t>and</a:t>
            </a:r>
            <a:r>
              <a:rPr lang="en-GB" dirty="0" smtClean="0">
                <a:latin typeface="Century Gothic" pitchFamily="34" charset="0"/>
              </a:rPr>
              <a:t> plant</a:t>
            </a:r>
            <a:r>
              <a:rPr lang="pl-PL" dirty="0" err="1" smtClean="0">
                <a:latin typeface="Century Gothic" pitchFamily="34" charset="0"/>
              </a:rPr>
              <a:t>ed</a:t>
            </a:r>
            <a:r>
              <a:rPr lang="en-GB" dirty="0" smtClean="0">
                <a:latin typeface="Century Gothic" pitchFamily="34" charset="0"/>
              </a:rPr>
              <a:t> </a:t>
            </a:r>
            <a:r>
              <a:rPr lang="en-GB" dirty="0">
                <a:latin typeface="Century Gothic" pitchFamily="34" charset="0"/>
              </a:rPr>
              <a:t>some. </a:t>
            </a:r>
            <a:endParaRPr lang="pl-PL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n-GB" dirty="0" smtClean="0">
                <a:latin typeface="Century Gothic" pitchFamily="34" charset="0"/>
              </a:rPr>
              <a:t>In April</a:t>
            </a:r>
            <a:r>
              <a:rPr lang="pl-PL" dirty="0" smtClean="0">
                <a:latin typeface="Century Gothic" pitchFamily="34" charset="0"/>
              </a:rPr>
              <a:t> w</a:t>
            </a:r>
            <a:r>
              <a:rPr lang="en-GB" dirty="0" smtClean="0">
                <a:latin typeface="Century Gothic" pitchFamily="34" charset="0"/>
              </a:rPr>
              <a:t>e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en-GB" dirty="0" smtClean="0">
                <a:latin typeface="Century Gothic" pitchFamily="34" charset="0"/>
              </a:rPr>
              <a:t>planted </a:t>
            </a:r>
            <a:r>
              <a:rPr lang="en-GB" dirty="0">
                <a:latin typeface="Century Gothic" pitchFamily="34" charset="0"/>
              </a:rPr>
              <a:t>1,500 pine trees in </a:t>
            </a:r>
            <a:r>
              <a:rPr lang="en-GB" dirty="0" smtClean="0">
                <a:latin typeface="Century Gothic" pitchFamily="34" charset="0"/>
              </a:rPr>
              <a:t>the</a:t>
            </a:r>
            <a:endParaRPr lang="pl-PL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n-GB" dirty="0" smtClean="0">
                <a:latin typeface="Century Gothic" pitchFamily="34" charset="0"/>
              </a:rPr>
              <a:t>area</a:t>
            </a:r>
            <a:r>
              <a:rPr lang="en-GB" dirty="0">
                <a:latin typeface="Century Gothic" pitchFamily="34" charset="0"/>
              </a:rPr>
              <a:t>.</a:t>
            </a:r>
          </a:p>
          <a:p>
            <a:endParaRPr lang="en-GB" dirty="0">
              <a:latin typeface="Century Gothic" pitchFamily="34" charset="0"/>
            </a:endParaRPr>
          </a:p>
        </p:txBody>
      </p:sp>
      <p:pic>
        <p:nvPicPr>
          <p:cNvPr id="5" name="Obraz 4" descr="IMG_9117 (Kopiowanie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613" y="3786190"/>
            <a:ext cx="3857652" cy="2571768"/>
          </a:xfrm>
          <a:prstGeom prst="rect">
            <a:avLst/>
          </a:prstGeom>
        </p:spPr>
      </p:pic>
      <p:pic>
        <p:nvPicPr>
          <p:cNvPr id="6" name="Obraz 5" descr="IMG_9140 (Kopiowanie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786190"/>
            <a:ext cx="4578017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444</TotalTime>
  <Words>718</Words>
  <Application>Microsoft Office PowerPoint</Application>
  <PresentationFormat>Pokaz na ekranie (4:3)</PresentationFormat>
  <Paragraphs>223</Paragraphs>
  <Slides>21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30" baseType="lpstr">
      <vt:lpstr>SimSun</vt:lpstr>
      <vt:lpstr>Arial</vt:lpstr>
      <vt:lpstr>Century Gothic</vt:lpstr>
      <vt:lpstr>Mangal</vt:lpstr>
      <vt:lpstr>Times New Roman</vt:lpstr>
      <vt:lpstr>Trebuchet MS</vt:lpstr>
      <vt:lpstr>Wingdings 3</vt:lpstr>
      <vt:lpstr>Faseta</vt:lpstr>
      <vt:lpstr>Arkusz programu Microsoft Excel 97–2003</vt:lpstr>
      <vt:lpstr>MATH  AND THE ENVIRONMENT</vt:lpstr>
      <vt:lpstr>Prezentacja programu PowerPoint</vt:lpstr>
      <vt:lpstr>EARTH DAY AT OUR SCHOOL</vt:lpstr>
      <vt:lpstr>Prezentacja programu PowerPoint</vt:lpstr>
      <vt:lpstr>SAVING TREES</vt:lpstr>
      <vt:lpstr>USING WASTE PAPER</vt:lpstr>
      <vt:lpstr>COUNTING THE PROPORTIONS</vt:lpstr>
      <vt:lpstr>TOGETHER WE CAN MAKE A BIG DIFFERENCE!</vt:lpstr>
      <vt:lpstr>PLANTING PINE TREES</vt:lpstr>
      <vt:lpstr>SAVINGS AT HOME</vt:lpstr>
      <vt:lpstr>Prezentacja programu PowerPoint</vt:lpstr>
      <vt:lpstr>Prezentacja programu PowerPoint</vt:lpstr>
      <vt:lpstr>Prezentacja programu PowerPoint</vt:lpstr>
      <vt:lpstr>Prezentacja programu PowerPoint</vt:lpstr>
      <vt:lpstr>HOW TO BECOME ENVIRONMENTALLY FRIENDLY</vt:lpstr>
      <vt:lpstr>BLENDED LEARNING WITH THE PORTUGUESE TEAM</vt:lpstr>
      <vt:lpstr>Prezentacja programu PowerPoint</vt:lpstr>
      <vt:lpstr>THE MOST HUMID AND THE DRIEST PLACES</vt:lpstr>
      <vt:lpstr>CLIMATE ZONES</vt:lpstr>
      <vt:lpstr>AVERAGE TEMPERATURES</vt:lpstr>
      <vt:lpstr>THE AVERAGE RAINFALL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Wlasciciel</dc:creator>
  <cp:lastModifiedBy>Admin</cp:lastModifiedBy>
  <cp:revision>49</cp:revision>
  <dcterms:created xsi:type="dcterms:W3CDTF">2016-05-02T11:47:56Z</dcterms:created>
  <dcterms:modified xsi:type="dcterms:W3CDTF">2016-05-07T21:01:40Z</dcterms:modified>
</cp:coreProperties>
</file>