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4" r:id="rId3"/>
    <p:sldId id="271" r:id="rId4"/>
    <p:sldId id="265" r:id="rId5"/>
    <p:sldId id="270" r:id="rId6"/>
    <p:sldId id="260" r:id="rId7"/>
    <p:sldId id="261" r:id="rId8"/>
    <p:sldId id="262" r:id="rId9"/>
    <p:sldId id="272" r:id="rId10"/>
    <p:sldId id="273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C"/>
    <a:srgbClr val="FFFECB"/>
    <a:srgbClr val="FFBF4E"/>
    <a:srgbClr val="F4C49C"/>
    <a:srgbClr val="FFFF66"/>
    <a:srgbClr val="70706E"/>
    <a:srgbClr val="D6AA83"/>
    <a:srgbClr val="66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97C705-0B27-4B2C-A0B6-2F37F60E2345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C16C76-3268-419C-9ACB-698BE449BC17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67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38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64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63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918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14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475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05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1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95C5A32F-B11B-4198-BF1F-469846FED3C7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12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67A22F-C3BC-48E4-B7E8-42FF755270F7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73714531-8DEC-48B8-86EE-2A681EAAF7C9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6F6B80-9E6F-448B-8FB9-CC2D43432C75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0626DB6-73AF-4FDF-B195-79784B91542F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4A3D2D-6C83-404E-95BB-08FFBA12B83C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CAF06-696A-47FC-BABB-83546C66321C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6C12C1-AEEC-4CE3-B8FE-F54DE778788F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D6D4D7-957E-4FFD-A684-B2032D1A8654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Conteú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18B4DD-D571-4693-9866-45333624F2E8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1B094A-3F7C-4AB4-B88E-1616BDFB30F3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</a:p>
          <a:p>
            <a:pPr lvl="5" rtl="0"/>
            <a:r>
              <a:rPr lang="pt-BR" dirty="0" smtClean="0"/>
              <a:t>Sexto</a:t>
            </a:r>
          </a:p>
          <a:p>
            <a:pPr lvl="6" rtl="0"/>
            <a:r>
              <a:rPr lang="pt-BR" dirty="0" smtClean="0"/>
              <a:t>Sétimo</a:t>
            </a:r>
          </a:p>
          <a:p>
            <a:pPr lvl="7" rtl="0"/>
            <a:r>
              <a:rPr lang="pt-BR" dirty="0" smtClean="0"/>
              <a:t>Oitavo</a:t>
            </a:r>
          </a:p>
          <a:p>
            <a:pPr lvl="8" rtl="0"/>
            <a:r>
              <a:rPr lang="pt-BR" dirty="0" smtClean="0"/>
              <a:t>Nono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7577AC4E-A065-4165-9720-156E6C8028D0}" type="datetime1">
              <a:rPr lang="pt-BR" smtClean="0"/>
              <a:t>09/09/2017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8146" y="1747537"/>
            <a:ext cx="6723078" cy="2398816"/>
          </a:xfrm>
          <a:prstGeom prst="rect">
            <a:avLst/>
          </a:prstGeom>
          <a:solidFill>
            <a:srgbClr val="FFBF4E"/>
          </a:solidFill>
          <a:ln w="28575">
            <a:solidFill>
              <a:srgbClr val="FFF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1574" y="1187162"/>
            <a:ext cx="8500062" cy="2387600"/>
          </a:xfrm>
        </p:spPr>
        <p:txBody>
          <a:bodyPr rtlCol="0"/>
          <a:lstStyle/>
          <a:p>
            <a:pPr rtl="0"/>
            <a:r>
              <a:rPr lang="pt-BR" dirty="0" err="1" smtClean="0"/>
              <a:t>Math</a:t>
            </a:r>
            <a:r>
              <a:rPr lang="pt-BR" dirty="0" smtClean="0"/>
              <a:t> in </a:t>
            </a:r>
            <a:r>
              <a:rPr lang="pt-BR" dirty="0" err="1" smtClean="0"/>
              <a:t>Archaeology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38398" y="3619982"/>
            <a:ext cx="8500062" cy="865321"/>
          </a:xfrm>
        </p:spPr>
        <p:txBody>
          <a:bodyPr rtlCol="0"/>
          <a:lstStyle/>
          <a:p>
            <a:pPr rtl="0"/>
            <a:r>
              <a:rPr lang="pt-BR" dirty="0" err="1" smtClean="0"/>
              <a:t>Math</a:t>
            </a:r>
            <a:r>
              <a:rPr lang="pt-BR" dirty="0" smtClean="0"/>
              <a:t> </a:t>
            </a:r>
            <a:r>
              <a:rPr lang="pt-BR" dirty="0" err="1" smtClean="0"/>
              <a:t>Around</a:t>
            </a:r>
            <a:r>
              <a:rPr lang="pt-BR" dirty="0" smtClean="0"/>
              <a:t> </a:t>
            </a:r>
            <a:r>
              <a:rPr lang="pt-BR" dirty="0" err="1" smtClean="0"/>
              <a:t>Us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192300" y="4647424"/>
            <a:ext cx="30412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Teachers</a:t>
            </a:r>
            <a:r>
              <a:rPr lang="pt-PT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Fernanda Martins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 charset="0"/>
                <a:cs typeface="Arial" pitchFamily="34" charset="0"/>
              </a:rPr>
              <a:t>Carlos Almeida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Daniela Andrade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/>
              </a:rPr>
              <a:t>Dulce Pereira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/>
              </a:rPr>
              <a:t>Emília Costeira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/>
              </a:rPr>
              <a:t>Elisabete Garcia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/>
              </a:rPr>
              <a:t>Filomena Sousa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/>
              </a:rPr>
              <a:t>Dora Ponte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/>
              </a:rPr>
              <a:t>Sérgio Valente</a:t>
            </a:r>
          </a:p>
          <a:p>
            <a:r>
              <a:rPr lang="pt-PT" sz="1200" dirty="0">
                <a:solidFill>
                  <a:schemeClr val="bg2"/>
                </a:solidFill>
                <a:latin typeface="Century Gothic"/>
              </a:rPr>
              <a:t>Maria Cândida </a:t>
            </a:r>
            <a:r>
              <a:rPr lang="pt-PT" sz="1200" dirty="0" smtClean="0">
                <a:solidFill>
                  <a:schemeClr val="bg2"/>
                </a:solidFill>
                <a:latin typeface="Century Gothic"/>
              </a:rPr>
              <a:t>Ribeiro</a:t>
            </a:r>
            <a:endParaRPr lang="pt-PT" sz="1200" dirty="0">
              <a:solidFill>
                <a:schemeClr val="bg2"/>
              </a:solidFill>
              <a:latin typeface="Century Gothic"/>
            </a:endParaRPr>
          </a:p>
        </p:txBody>
      </p:sp>
      <p:pic>
        <p:nvPicPr>
          <p:cNvPr id="5" name="Imagem 2" descr="Erasmus+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40" y="52871"/>
            <a:ext cx="2469929" cy="6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884920" y="589625"/>
            <a:ext cx="330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dirty="0" err="1" smtClean="0">
                <a:solidFill>
                  <a:schemeClr val="bg2"/>
                </a:solidFill>
              </a:rPr>
              <a:t>Strategic</a:t>
            </a:r>
            <a:r>
              <a:rPr lang="pt-PT" sz="1600" dirty="0" smtClean="0">
                <a:solidFill>
                  <a:schemeClr val="bg2"/>
                </a:solidFill>
              </a:rPr>
              <a:t> </a:t>
            </a:r>
            <a:r>
              <a:rPr lang="pt-PT" sz="1600" dirty="0" err="1" smtClean="0">
                <a:solidFill>
                  <a:schemeClr val="bg2"/>
                </a:solidFill>
              </a:rPr>
              <a:t>Partnership</a:t>
            </a:r>
            <a:r>
              <a:rPr lang="pt-PT" sz="1600" dirty="0" smtClean="0">
                <a:solidFill>
                  <a:schemeClr val="bg2"/>
                </a:solidFill>
              </a:rPr>
              <a:t> 2015-2017</a:t>
            </a:r>
          </a:p>
          <a:p>
            <a:pPr algn="r"/>
            <a:r>
              <a:rPr lang="pt-PT" sz="1600" dirty="0" err="1" smtClean="0">
                <a:solidFill>
                  <a:schemeClr val="bg2"/>
                </a:solidFill>
              </a:rPr>
              <a:t>Ref.No</a:t>
            </a:r>
            <a:r>
              <a:rPr lang="pt-PT" sz="1600" dirty="0" smtClean="0">
                <a:solidFill>
                  <a:schemeClr val="bg2"/>
                </a:solidFill>
              </a:rPr>
              <a:t>: 2015-1-RO01-KA219-015030</a:t>
            </a:r>
            <a:endParaRPr lang="pt-PT" sz="1600" dirty="0">
              <a:solidFill>
                <a:schemeClr val="bg2"/>
              </a:solidFill>
            </a:endParaRPr>
          </a:p>
        </p:txBody>
      </p:sp>
      <p:pic>
        <p:nvPicPr>
          <p:cNvPr id="7" name="Imagem 4" descr="transferir.jp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0" y="167102"/>
            <a:ext cx="575899" cy="7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71099" y="167102"/>
            <a:ext cx="5930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2B4C"/>
                </a:solidFill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Escola Básica e Secundária </a:t>
            </a:r>
            <a:r>
              <a:rPr lang="pt-PT" altLang="pt-PT" sz="1600" b="1" dirty="0" smtClean="0">
                <a:solidFill>
                  <a:srgbClr val="002B4C"/>
                </a:solidFill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Anselmo </a:t>
            </a:r>
            <a:r>
              <a:rPr lang="pt-PT" altLang="pt-PT" sz="1600" b="1" dirty="0">
                <a:solidFill>
                  <a:srgbClr val="002B4C"/>
                </a:solidFill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de Andrade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>
                <a:solidFill>
                  <a:srgbClr val="002B4C"/>
                </a:solidFill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Almada Portugal </a:t>
            </a:r>
            <a:r>
              <a:rPr lang="pt-PT" altLang="pt-PT" sz="1600" b="1" dirty="0" smtClean="0">
                <a:solidFill>
                  <a:srgbClr val="002B4C"/>
                </a:solidFill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2017</a:t>
            </a:r>
            <a:endParaRPr lang="pt-PT" altLang="pt-PT" sz="1600" b="1" dirty="0">
              <a:solidFill>
                <a:srgbClr val="002B4C"/>
              </a:solidFill>
              <a:latin typeface="Century Gothic" panose="020B0502020202020204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CaixaDeTexto 4"/>
          <p:cNvSpPr txBox="1"/>
          <p:nvPr/>
        </p:nvSpPr>
        <p:spPr>
          <a:xfrm>
            <a:off x="133900" y="1878041"/>
            <a:ext cx="3321819" cy="64633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entury Gothic" panose="020B0502020202020204" pitchFamily="34" charset="0"/>
                <a:ea typeface="Cambria"/>
                <a:cs typeface="Arial" pitchFamily="34" charset="0"/>
                <a:sym typeface="Cambria"/>
              </a:rPr>
              <a:t>Short-</a:t>
            </a:r>
            <a:r>
              <a:rPr lang="pt-PT" dirty="0" err="1" smtClean="0">
                <a:latin typeface="Century Gothic" panose="020B0502020202020204" pitchFamily="34" charset="0"/>
                <a:ea typeface="Cambria"/>
                <a:cs typeface="Arial" pitchFamily="34" charset="0"/>
                <a:sym typeface="Cambria"/>
              </a:rPr>
              <a:t>Term</a:t>
            </a:r>
            <a:r>
              <a:rPr lang="pt-PT" dirty="0" smtClean="0">
                <a:latin typeface="Century Gothic" panose="020B0502020202020204" pitchFamily="34" charset="0"/>
                <a:ea typeface="Cambria"/>
                <a:cs typeface="Arial" pitchFamily="34" charset="0"/>
                <a:sym typeface="Cambria"/>
              </a:rPr>
              <a:t> Exchange</a:t>
            </a:r>
            <a:endParaRPr lang="pt-PT" dirty="0">
              <a:latin typeface="Century Gothic" panose="020B0502020202020204" pitchFamily="34" charset="0"/>
              <a:ea typeface="Cambria"/>
              <a:cs typeface="Arial" pitchFamily="34" charset="0"/>
              <a:sym typeface="Cambria"/>
            </a:endParaRPr>
          </a:p>
          <a:p>
            <a:pPr algn="ctr"/>
            <a:r>
              <a:rPr lang="pt-PT" dirty="0" smtClean="0">
                <a:latin typeface="Century Gothic" panose="020B0502020202020204" pitchFamily="34" charset="0"/>
                <a:ea typeface="Cambria"/>
                <a:cs typeface="Arial" pitchFamily="34" charset="0"/>
                <a:sym typeface="Cambria"/>
              </a:rPr>
              <a:t>Portugal, 8th-12th </a:t>
            </a:r>
            <a:r>
              <a:rPr lang="pt-PT" dirty="0" err="1" smtClean="0">
                <a:latin typeface="Century Gothic" panose="020B0502020202020204" pitchFamily="34" charset="0"/>
                <a:ea typeface="Cambria"/>
                <a:cs typeface="Arial" pitchFamily="34" charset="0"/>
                <a:sym typeface="Cambria"/>
              </a:rPr>
              <a:t>May</a:t>
            </a:r>
            <a:r>
              <a:rPr lang="pt-PT" dirty="0" smtClean="0">
                <a:latin typeface="Century Gothic" panose="020B0502020202020204" pitchFamily="34" charset="0"/>
                <a:ea typeface="Cambria"/>
                <a:cs typeface="Arial" pitchFamily="34" charset="0"/>
                <a:sym typeface="Cambria"/>
              </a:rPr>
              <a:t> 2017</a:t>
            </a:r>
          </a:p>
        </p:txBody>
      </p:sp>
      <p:sp>
        <p:nvSpPr>
          <p:cNvPr id="10" name="CaixaDeTexto 4"/>
          <p:cNvSpPr txBox="1"/>
          <p:nvPr/>
        </p:nvSpPr>
        <p:spPr>
          <a:xfrm>
            <a:off x="106166" y="5969323"/>
            <a:ext cx="499271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400" u="sng" dirty="0" err="1" smtClean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Students</a:t>
            </a:r>
            <a:r>
              <a:rPr lang="pt-PT" sz="1400" u="sng" dirty="0" smtClean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:</a:t>
            </a:r>
            <a:r>
              <a:rPr lang="pt-PT" sz="1400" dirty="0" smtClean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Adrian</a:t>
            </a:r>
            <a:r>
              <a:rPr lang="pt-PT" sz="1400" dirty="0" smtClean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Burzacovshi</a:t>
            </a:r>
            <a:r>
              <a:rPr lang="pt-PT" sz="1400" dirty="0" smtClean="0">
                <a:solidFill>
                  <a:schemeClr val="bg2"/>
                </a:solidFill>
                <a:latin typeface="Century Gothic" panose="020B0502020202020204" pitchFamily="34" charset="0"/>
                <a:cs typeface="Arial" pitchFamily="34" charset="0"/>
              </a:rPr>
              <a:t>; Inês Carreiro; Luana Silva</a:t>
            </a:r>
            <a:endParaRPr lang="pt-PT" sz="1400" dirty="0">
              <a:solidFill>
                <a:schemeClr val="bg2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r"/>
            <a:r>
              <a:rPr lang="pt-PT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38334" y="3154333"/>
            <a:ext cx="3053847" cy="3027009"/>
          </a:xfrm>
          <a:prstGeom prst="rect">
            <a:avLst/>
          </a:prstGeom>
          <a:solidFill>
            <a:srgbClr val="70706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400" dirty="0" smtClean="0"/>
              <a:t>Resolution - Archaeological Tiles</a:t>
            </a:r>
            <a:endParaRPr lang="pt-BR" sz="44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83327" y="2020650"/>
            <a:ext cx="10822296" cy="941491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PT" sz="2400" dirty="0" smtClean="0"/>
              <a:t> </a:t>
            </a:r>
            <a:r>
              <a:rPr lang="pt-PT" sz="2400" dirty="0" err="1"/>
              <a:t>Four</a:t>
            </a:r>
            <a:r>
              <a:rPr lang="pt-PT" sz="2400" dirty="0"/>
              <a:t> tiles are </a:t>
            </a:r>
            <a:r>
              <a:rPr lang="pt-PT" sz="2400" dirty="0" err="1"/>
              <a:t>placed</a:t>
            </a:r>
            <a:r>
              <a:rPr lang="pt-PT" sz="2400" dirty="0"/>
              <a:t> in a </a:t>
            </a:r>
            <a:r>
              <a:rPr lang="pt-PT" sz="2400" dirty="0" err="1"/>
              <a:t>certain</a:t>
            </a:r>
            <a:r>
              <a:rPr lang="pt-PT" sz="2400" dirty="0"/>
              <a:t> </a:t>
            </a:r>
            <a:r>
              <a:rPr lang="pt-PT" sz="2400" dirty="0" err="1"/>
              <a:t>way</a:t>
            </a:r>
            <a:r>
              <a:rPr lang="pt-PT" sz="2400" dirty="0"/>
              <a:t>. For </a:t>
            </a:r>
            <a:r>
              <a:rPr lang="pt-PT" sz="2400" dirty="0" err="1"/>
              <a:t>this</a:t>
            </a:r>
            <a:r>
              <a:rPr lang="pt-PT" sz="2400" dirty="0"/>
              <a:t> </a:t>
            </a:r>
            <a:r>
              <a:rPr lang="pt-PT" sz="2400" dirty="0" err="1"/>
              <a:t>problem</a:t>
            </a:r>
            <a:r>
              <a:rPr lang="pt-PT" sz="2400" dirty="0"/>
              <a:t>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/>
              <a:t>going</a:t>
            </a:r>
            <a:r>
              <a:rPr lang="pt-PT" sz="2400" dirty="0"/>
              <a:t> to use </a:t>
            </a:r>
            <a:r>
              <a:rPr lang="pt-PT" sz="2400" dirty="0" err="1"/>
              <a:t>only</a:t>
            </a:r>
            <a:r>
              <a:rPr lang="pt-PT" sz="2400" dirty="0"/>
              <a:t> </a:t>
            </a:r>
            <a:r>
              <a:rPr lang="pt-PT" sz="2400" dirty="0" err="1" smtClean="0"/>
              <a:t>one</a:t>
            </a:r>
            <a:r>
              <a:rPr lang="pt-PT" sz="2400" dirty="0" smtClean="0"/>
              <a:t>.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/>
              <a:t>side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square</a:t>
            </a:r>
            <a:r>
              <a:rPr lang="pt-PT" sz="2400" dirty="0"/>
              <a:t> </a:t>
            </a:r>
            <a:r>
              <a:rPr lang="pt-PT" sz="2400" dirty="0" err="1"/>
              <a:t>measures</a:t>
            </a:r>
            <a:r>
              <a:rPr lang="pt-PT" sz="2400" dirty="0"/>
              <a:t> </a:t>
            </a:r>
            <a:r>
              <a:rPr lang="pt-PT" sz="2400" dirty="0" smtClean="0"/>
              <a:t>2. </a:t>
            </a:r>
            <a:r>
              <a:rPr lang="pt-PT" sz="2400" dirty="0" err="1"/>
              <a:t>What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area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orange</a:t>
            </a:r>
            <a:r>
              <a:rPr lang="pt-PT" sz="2400" dirty="0"/>
              <a:t> </a:t>
            </a:r>
            <a:r>
              <a:rPr lang="pt-PT" sz="2400" dirty="0" err="1"/>
              <a:t>part</a:t>
            </a:r>
            <a:r>
              <a:rPr lang="pt-PT" sz="2400" dirty="0"/>
              <a:t>? </a:t>
            </a:r>
            <a:endParaRPr lang="pt-PT" dirty="0"/>
          </a:p>
        </p:txBody>
      </p:sp>
      <p:grpSp>
        <p:nvGrpSpPr>
          <p:cNvPr id="10" name="Grupo 9"/>
          <p:cNvGrpSpPr/>
          <p:nvPr/>
        </p:nvGrpSpPr>
        <p:grpSpPr>
          <a:xfrm>
            <a:off x="3979572" y="3154333"/>
            <a:ext cx="1114875" cy="3027009"/>
            <a:chOff x="9355650" y="4025294"/>
            <a:chExt cx="1114875" cy="2247901"/>
          </a:xfrm>
          <a:noFill/>
        </p:grpSpPr>
        <p:sp>
          <p:nvSpPr>
            <p:cNvPr id="11" name="Chave esquerda 10"/>
            <p:cNvSpPr/>
            <p:nvPr/>
          </p:nvSpPr>
          <p:spPr>
            <a:xfrm flipH="1">
              <a:off x="9355650" y="4025294"/>
              <a:ext cx="250287" cy="2247901"/>
            </a:xfrm>
            <a:prstGeom prst="leftBrace">
              <a:avLst>
                <a:gd name="adj1" fmla="val 8333"/>
                <a:gd name="adj2" fmla="val 51146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9760485" y="4949189"/>
              <a:ext cx="710040" cy="2971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2</a:t>
              </a:r>
              <a:endParaRPr lang="pt-PT" sz="200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8372117" y="3228631"/>
            <a:ext cx="578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If</a:t>
            </a:r>
            <a:r>
              <a:rPr lang="pt-PT" dirty="0" smtClean="0"/>
              <a:t> d=2, r=1</a:t>
            </a: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8372117" y="3714169"/>
                <a:ext cx="1081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117" y="3714169"/>
                <a:ext cx="10818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8372117" y="4089352"/>
                <a:ext cx="1705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(=)</m:t>
                      </m:r>
                    </m:oMath>
                  </m:oMathPara>
                </a14:m>
                <a:endParaRPr lang="pt-PT" dirty="0" smtClean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117" y="4089352"/>
                <a:ext cx="1705598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714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955471" y="4483171"/>
                <a:ext cx="1312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471" y="4483171"/>
                <a:ext cx="131289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611544" y="3720020"/>
                <a:ext cx="1146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44" y="3720020"/>
                <a:ext cx="114621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626126" y="4089352"/>
                <a:ext cx="14866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(=)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26" y="4089352"/>
                <a:ext cx="148665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981500" y="4458684"/>
                <a:ext cx="1809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500" y="4458684"/>
                <a:ext cx="180944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933130" y="5185733"/>
                <a:ext cx="1558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=4 −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130" y="5185733"/>
                <a:ext cx="155834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9453942" y="5182134"/>
                <a:ext cx="2318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(=)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942" y="5182134"/>
                <a:ext cx="231819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8372117" y="5627084"/>
                <a:ext cx="3979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(=)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117" y="5627084"/>
                <a:ext cx="3979519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7856234" y="6044138"/>
                <a:ext cx="4211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234" y="6044138"/>
                <a:ext cx="421139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0769" r="42293" b="30734"/>
          <a:stretch/>
        </p:blipFill>
        <p:spPr>
          <a:xfrm>
            <a:off x="838334" y="3154333"/>
            <a:ext cx="3039751" cy="30270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t="39752" r="52202" b="24555"/>
          <a:stretch/>
        </p:blipFill>
        <p:spPr>
          <a:xfrm>
            <a:off x="4870883" y="4643350"/>
            <a:ext cx="2259587" cy="233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348047" y="5449160"/>
                <a:ext cx="746428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47" y="5449160"/>
                <a:ext cx="746428" cy="5629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4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400" dirty="0" err="1" smtClean="0"/>
              <a:t>Dissemination</a:t>
            </a:r>
            <a:endParaRPr lang="pt-PT" sz="4400" dirty="0"/>
          </a:p>
        </p:txBody>
      </p:sp>
    </p:spTree>
    <p:extLst>
      <p:ext uri="{BB962C8B-B14F-4D97-AF65-F5344CB8AC3E}">
        <p14:creationId xmlns:p14="http://schemas.microsoft.com/office/powerpoint/2010/main" val="33803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400" dirty="0" err="1" smtClean="0"/>
              <a:t>Plimpton</a:t>
            </a:r>
            <a:r>
              <a:rPr lang="pt-PT" sz="4400" dirty="0" smtClean="0"/>
              <a:t> 322</a:t>
            </a:r>
            <a:endParaRPr lang="pt-PT" sz="4400" dirty="0"/>
          </a:p>
        </p:txBody>
      </p:sp>
      <p:pic>
        <p:nvPicPr>
          <p:cNvPr id="2050" name="Picture 2" descr="Resultado de imagem para mesopota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3" y="2356487"/>
            <a:ext cx="5211408" cy="38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limpton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85" y="2504815"/>
            <a:ext cx="5125896" cy="35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t-BR" sz="4400" dirty="0" smtClean="0"/>
              <a:t>Problem 1 - Plimpton 322</a:t>
            </a:r>
            <a:endParaRPr lang="pt-BR" sz="4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80160" y="2073493"/>
            <a:ext cx="9628632" cy="1146225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pt-BR" sz="2800" dirty="0" smtClean="0"/>
              <a:t>A cane that measures 0,5 it’s placed against the wall. From the top it falls 0,1. </a:t>
            </a:r>
            <a:r>
              <a:rPr lang="pt-BR" sz="2800" dirty="0" err="1" smtClean="0"/>
              <a:t>How</a:t>
            </a:r>
            <a:r>
              <a:rPr lang="pt-BR" sz="2800" dirty="0" smtClean="0"/>
              <a:t> </a:t>
            </a:r>
            <a:r>
              <a:rPr lang="pt-BR" sz="2800" dirty="0" err="1" smtClean="0"/>
              <a:t>much</a:t>
            </a:r>
            <a:r>
              <a:rPr lang="pt-BR" sz="2800" dirty="0" smtClean="0"/>
              <a:t> does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cane</a:t>
            </a:r>
            <a:r>
              <a:rPr lang="pt-BR" sz="2800" dirty="0" smtClean="0"/>
              <a:t> move </a:t>
            </a:r>
            <a:r>
              <a:rPr lang="pt-BR" sz="2800" dirty="0" err="1" smtClean="0"/>
              <a:t>on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ground</a:t>
            </a:r>
            <a:r>
              <a:rPr lang="pt-BR" sz="2800" dirty="0" smtClean="0"/>
              <a:t>?</a:t>
            </a:r>
            <a:endParaRPr lang="pt-BR" sz="28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1885523" y="3418606"/>
            <a:ext cx="2914490" cy="2856963"/>
            <a:chOff x="356744" y="3438659"/>
            <a:chExt cx="2914490" cy="2856963"/>
          </a:xfrm>
        </p:grpSpPr>
        <p:cxnSp>
          <p:nvCxnSpPr>
            <p:cNvPr id="8" name="Conector reto 7"/>
            <p:cNvCxnSpPr/>
            <p:nvPr/>
          </p:nvCxnSpPr>
          <p:spPr>
            <a:xfrm>
              <a:off x="1280160" y="3438659"/>
              <a:ext cx="0" cy="284623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H="1">
              <a:off x="1280160" y="6283816"/>
              <a:ext cx="1991074" cy="1180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ângulo 10"/>
            <p:cNvSpPr/>
            <p:nvPr/>
          </p:nvSpPr>
          <p:spPr>
            <a:xfrm>
              <a:off x="1305917" y="3940935"/>
              <a:ext cx="59243" cy="23310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Chave esquerda 12"/>
            <p:cNvSpPr/>
            <p:nvPr/>
          </p:nvSpPr>
          <p:spPr>
            <a:xfrm>
              <a:off x="991673" y="3929129"/>
              <a:ext cx="172578" cy="2354687"/>
            </a:xfrm>
            <a:prstGeom prst="lef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56744" y="4887532"/>
              <a:ext cx="72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0,5</a:t>
              </a:r>
              <a:endParaRPr lang="pt-PT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5952081" y="3429338"/>
            <a:ext cx="2983711" cy="3406263"/>
            <a:chOff x="5939202" y="3429338"/>
            <a:chExt cx="2983711" cy="3406263"/>
          </a:xfrm>
        </p:grpSpPr>
        <p:grpSp>
          <p:nvGrpSpPr>
            <p:cNvPr id="42" name="Grupo 41"/>
            <p:cNvGrpSpPr/>
            <p:nvPr/>
          </p:nvGrpSpPr>
          <p:grpSpPr>
            <a:xfrm>
              <a:off x="5939202" y="3429338"/>
              <a:ext cx="2983711" cy="3020152"/>
              <a:chOff x="5952081" y="3451876"/>
              <a:chExt cx="2983711" cy="3020152"/>
            </a:xfrm>
          </p:grpSpPr>
          <p:cxnSp>
            <p:nvCxnSpPr>
              <p:cNvPr id="18" name="Conector reto 17"/>
              <p:cNvCxnSpPr/>
              <p:nvPr/>
            </p:nvCxnSpPr>
            <p:spPr>
              <a:xfrm>
                <a:off x="6944718" y="3451876"/>
                <a:ext cx="0" cy="284623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flipH="1">
                <a:off x="6944718" y="6286301"/>
                <a:ext cx="1991074" cy="11806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tângulo 20"/>
              <p:cNvSpPr/>
              <p:nvPr/>
            </p:nvSpPr>
            <p:spPr>
              <a:xfrm rot="19467387">
                <a:off x="7604007" y="4221724"/>
                <a:ext cx="82287" cy="2250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31" name="Conector reto 30"/>
              <p:cNvCxnSpPr/>
              <p:nvPr/>
            </p:nvCxnSpPr>
            <p:spPr>
              <a:xfrm>
                <a:off x="6844693" y="3955225"/>
                <a:ext cx="225808" cy="1180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Chave esquerda 37"/>
              <p:cNvSpPr/>
              <p:nvPr/>
            </p:nvSpPr>
            <p:spPr>
              <a:xfrm>
                <a:off x="6643141" y="3955225"/>
                <a:ext cx="75770" cy="452226"/>
              </a:xfrm>
              <a:prstGeom prst="leftBrac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5952081" y="3996672"/>
                <a:ext cx="721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/>
                  <a:t>0,1</a:t>
                </a:r>
                <a:endParaRPr lang="pt-PT" dirty="0"/>
              </a:p>
            </p:txBody>
          </p:sp>
          <p:sp>
            <p:nvSpPr>
              <p:cNvPr id="40" name="Chave esquerda 39"/>
              <p:cNvSpPr/>
              <p:nvPr/>
            </p:nvSpPr>
            <p:spPr>
              <a:xfrm rot="16200000">
                <a:off x="7566973" y="5699463"/>
                <a:ext cx="143479" cy="1387988"/>
              </a:xfrm>
              <a:prstGeom prst="leftBrac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1" name="CaixaDeTexto 40"/>
            <p:cNvSpPr txBox="1"/>
            <p:nvPr/>
          </p:nvSpPr>
          <p:spPr>
            <a:xfrm>
              <a:off x="7477725" y="6466269"/>
              <a:ext cx="296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X 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7281" y="439655"/>
            <a:ext cx="9628632" cy="1362113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 smtClean="0"/>
              <a:t>Resolution – Plimpton 322 </a:t>
            </a:r>
            <a:endParaRPr lang="pt-BR" sz="44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07619" y="1943838"/>
            <a:ext cx="11173712" cy="889514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A cane that measures </a:t>
            </a:r>
            <a:r>
              <a:rPr lang="pt-BR" sz="2400" dirty="0" smtClean="0"/>
              <a:t>0,5 </a:t>
            </a:r>
            <a:r>
              <a:rPr lang="pt-BR" sz="2400" dirty="0"/>
              <a:t>it’s placed against the wall. From the top it falls </a:t>
            </a:r>
            <a:r>
              <a:rPr lang="pt-BR" sz="2400" dirty="0" smtClean="0"/>
              <a:t>0,1.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err="1" smtClean="0"/>
              <a:t>How</a:t>
            </a:r>
            <a:r>
              <a:rPr lang="pt-BR" sz="2400" dirty="0" smtClean="0"/>
              <a:t> </a:t>
            </a:r>
            <a:r>
              <a:rPr lang="pt-BR" sz="2400" dirty="0" err="1"/>
              <a:t>much</a:t>
            </a:r>
            <a:r>
              <a:rPr lang="pt-BR" sz="2400" dirty="0"/>
              <a:t> does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cane</a:t>
            </a:r>
            <a:r>
              <a:rPr lang="pt-BR" sz="2400" dirty="0"/>
              <a:t> move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ground</a:t>
            </a:r>
            <a:r>
              <a:rPr lang="pt-BR" sz="2400" dirty="0"/>
              <a:t>?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95772" y="3370746"/>
            <a:ext cx="2088303" cy="2119309"/>
            <a:chOff x="328353" y="3438659"/>
            <a:chExt cx="2942881" cy="2856963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1280160" y="3438659"/>
              <a:ext cx="0" cy="284623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H="1">
              <a:off x="1280160" y="6283816"/>
              <a:ext cx="1991074" cy="1180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ângulo 13"/>
            <p:cNvSpPr/>
            <p:nvPr/>
          </p:nvSpPr>
          <p:spPr>
            <a:xfrm>
              <a:off x="1305917" y="3940935"/>
              <a:ext cx="59243" cy="23310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Chave esquerda 14"/>
            <p:cNvSpPr/>
            <p:nvPr/>
          </p:nvSpPr>
          <p:spPr>
            <a:xfrm>
              <a:off x="991673" y="3929129"/>
              <a:ext cx="172578" cy="2354687"/>
            </a:xfrm>
            <a:prstGeom prst="lef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28353" y="4854277"/>
              <a:ext cx="964687" cy="497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0,5</a:t>
              </a:r>
              <a:endParaRPr lang="pt-PT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596468" y="3370746"/>
            <a:ext cx="2238126" cy="2469186"/>
            <a:chOff x="6039721" y="3429338"/>
            <a:chExt cx="2883192" cy="3406263"/>
          </a:xfrm>
        </p:grpSpPr>
        <p:grpSp>
          <p:nvGrpSpPr>
            <p:cNvPr id="18" name="Grupo 17"/>
            <p:cNvGrpSpPr/>
            <p:nvPr/>
          </p:nvGrpSpPr>
          <p:grpSpPr>
            <a:xfrm>
              <a:off x="6039721" y="3429338"/>
              <a:ext cx="2883192" cy="3020152"/>
              <a:chOff x="6052600" y="3451876"/>
              <a:chExt cx="2883192" cy="3020152"/>
            </a:xfrm>
          </p:grpSpPr>
          <p:cxnSp>
            <p:nvCxnSpPr>
              <p:cNvPr id="20" name="Conector reto 19"/>
              <p:cNvCxnSpPr/>
              <p:nvPr/>
            </p:nvCxnSpPr>
            <p:spPr>
              <a:xfrm>
                <a:off x="6944718" y="3451876"/>
                <a:ext cx="0" cy="284623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/>
              <p:nvPr/>
            </p:nvCxnSpPr>
            <p:spPr>
              <a:xfrm flipH="1">
                <a:off x="6944718" y="6286301"/>
                <a:ext cx="1991074" cy="11806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tângulo 21"/>
              <p:cNvSpPr/>
              <p:nvPr/>
            </p:nvSpPr>
            <p:spPr>
              <a:xfrm rot="19467387">
                <a:off x="7604007" y="4221724"/>
                <a:ext cx="82287" cy="2250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ctor reto 22"/>
              <p:cNvCxnSpPr/>
              <p:nvPr/>
            </p:nvCxnSpPr>
            <p:spPr>
              <a:xfrm>
                <a:off x="6844693" y="3955225"/>
                <a:ext cx="225808" cy="11806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Chave esquerda 23"/>
              <p:cNvSpPr/>
              <p:nvPr/>
            </p:nvSpPr>
            <p:spPr>
              <a:xfrm>
                <a:off x="6643141" y="3955225"/>
                <a:ext cx="75770" cy="452226"/>
              </a:xfrm>
              <a:prstGeom prst="leftBrac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6052600" y="3935355"/>
                <a:ext cx="939530" cy="509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/>
                  <a:t>0,1</a:t>
                </a:r>
                <a:endParaRPr lang="pt-PT" dirty="0"/>
              </a:p>
            </p:txBody>
          </p:sp>
          <p:sp>
            <p:nvSpPr>
              <p:cNvPr id="26" name="Chave esquerda 25"/>
              <p:cNvSpPr/>
              <p:nvPr/>
            </p:nvSpPr>
            <p:spPr>
              <a:xfrm rot="16200000">
                <a:off x="7566973" y="5699463"/>
                <a:ext cx="143479" cy="1387988"/>
              </a:xfrm>
              <a:prstGeom prst="leftBrac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9" name="CaixaDeTexto 18"/>
            <p:cNvSpPr txBox="1"/>
            <p:nvPr/>
          </p:nvSpPr>
          <p:spPr>
            <a:xfrm>
              <a:off x="7477725" y="6466269"/>
              <a:ext cx="296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X </a:t>
              </a:r>
              <a:endParaRPr lang="pt-PT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5154606" y="3356964"/>
            <a:ext cx="2787512" cy="2546458"/>
            <a:chOff x="5163902" y="2898150"/>
            <a:chExt cx="2787512" cy="2546458"/>
          </a:xfrm>
        </p:grpSpPr>
        <p:grpSp>
          <p:nvGrpSpPr>
            <p:cNvPr id="5" name="Grupo 4"/>
            <p:cNvGrpSpPr/>
            <p:nvPr/>
          </p:nvGrpSpPr>
          <p:grpSpPr>
            <a:xfrm>
              <a:off x="5163902" y="2898150"/>
              <a:ext cx="2787512" cy="2546458"/>
              <a:chOff x="4873367" y="2975422"/>
              <a:chExt cx="2787512" cy="2546458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5328456" y="2975422"/>
                <a:ext cx="2332423" cy="2546458"/>
                <a:chOff x="5328456" y="2975422"/>
                <a:chExt cx="2332423" cy="2546458"/>
              </a:xfrm>
            </p:grpSpPr>
            <p:grpSp>
              <p:nvGrpSpPr>
                <p:cNvPr id="27" name="Grupo 26"/>
                <p:cNvGrpSpPr/>
                <p:nvPr/>
              </p:nvGrpSpPr>
              <p:grpSpPr>
                <a:xfrm>
                  <a:off x="5328456" y="2975422"/>
                  <a:ext cx="2332423" cy="2546458"/>
                  <a:chOff x="5975053" y="3429338"/>
                  <a:chExt cx="2947860" cy="3406263"/>
                </a:xfrm>
              </p:grpSpPr>
              <p:grpSp>
                <p:nvGrpSpPr>
                  <p:cNvPr id="28" name="Grupo 27"/>
                  <p:cNvGrpSpPr/>
                  <p:nvPr/>
                </p:nvGrpSpPr>
                <p:grpSpPr>
                  <a:xfrm>
                    <a:off x="5975053" y="3429338"/>
                    <a:ext cx="2947860" cy="3020152"/>
                    <a:chOff x="5987932" y="3451876"/>
                    <a:chExt cx="2947860" cy="3020152"/>
                  </a:xfrm>
                </p:grpSpPr>
                <p:cxnSp>
                  <p:nvCxnSpPr>
                    <p:cNvPr id="30" name="Conector reto 29"/>
                    <p:cNvCxnSpPr/>
                    <p:nvPr/>
                  </p:nvCxnSpPr>
                  <p:spPr>
                    <a:xfrm>
                      <a:off x="6944718" y="3451876"/>
                      <a:ext cx="0" cy="2846231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Conector reto 30"/>
                    <p:cNvCxnSpPr/>
                    <p:nvPr/>
                  </p:nvCxnSpPr>
                  <p:spPr>
                    <a:xfrm flipH="1">
                      <a:off x="6944718" y="6286301"/>
                      <a:ext cx="1991074" cy="11806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" name="Retângulo 31"/>
                    <p:cNvSpPr/>
                    <p:nvPr/>
                  </p:nvSpPr>
                  <p:spPr>
                    <a:xfrm rot="19467387">
                      <a:off x="7604007" y="4221724"/>
                      <a:ext cx="82287" cy="225030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cxnSp>
                  <p:nvCxnSpPr>
                    <p:cNvPr id="33" name="Conector reto 32"/>
                    <p:cNvCxnSpPr/>
                    <p:nvPr/>
                  </p:nvCxnSpPr>
                  <p:spPr>
                    <a:xfrm>
                      <a:off x="6844693" y="3955225"/>
                      <a:ext cx="225808" cy="11806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Chave esquerda 33"/>
                    <p:cNvSpPr/>
                    <p:nvPr/>
                  </p:nvSpPr>
                  <p:spPr>
                    <a:xfrm>
                      <a:off x="6643141" y="3955225"/>
                      <a:ext cx="75770" cy="452226"/>
                    </a:xfrm>
                    <a:prstGeom prst="leftBrac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35" name="CaixaDeTexto 34"/>
                    <p:cNvSpPr txBox="1"/>
                    <p:nvPr/>
                  </p:nvSpPr>
                  <p:spPr>
                    <a:xfrm>
                      <a:off x="5987932" y="3922890"/>
                      <a:ext cx="893895" cy="5094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dirty="0" smtClean="0"/>
                        <a:t>0,1</a:t>
                      </a:r>
                      <a:endParaRPr lang="pt-PT" dirty="0"/>
                    </a:p>
                  </p:txBody>
                </p:sp>
                <p:sp>
                  <p:nvSpPr>
                    <p:cNvPr id="36" name="Chave esquerda 35"/>
                    <p:cNvSpPr/>
                    <p:nvPr/>
                  </p:nvSpPr>
                  <p:spPr>
                    <a:xfrm rot="16200000">
                      <a:off x="7566973" y="5699463"/>
                      <a:ext cx="143479" cy="1387988"/>
                    </a:xfrm>
                    <a:prstGeom prst="leftBrac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sp>
                <p:nvSpPr>
                  <p:cNvPr id="29" name="CaixaDeTexto 28"/>
                  <p:cNvSpPr txBox="1"/>
                  <p:nvPr/>
                </p:nvSpPr>
                <p:spPr>
                  <a:xfrm>
                    <a:off x="7477725" y="6466269"/>
                    <a:ext cx="29621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PT" dirty="0" smtClean="0"/>
                      <a:t>X </a:t>
                    </a:r>
                    <a:endParaRPr lang="pt-PT" dirty="0"/>
                  </a:p>
                </p:txBody>
              </p:sp>
            </p:grpSp>
            <p:sp>
              <p:nvSpPr>
                <p:cNvPr id="37" name="Chave esquerda 36"/>
                <p:cNvSpPr/>
                <p:nvPr/>
              </p:nvSpPr>
              <p:spPr>
                <a:xfrm>
                  <a:off x="5772204" y="3794576"/>
                  <a:ext cx="213766" cy="1362637"/>
                </a:xfrm>
                <a:prstGeom prst="leftBrac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sp>
            <p:nvSpPr>
              <p:cNvPr id="38" name="CaixaDeTexto 37"/>
              <p:cNvSpPr txBox="1"/>
              <p:nvPr/>
            </p:nvSpPr>
            <p:spPr>
              <a:xfrm>
                <a:off x="4873367" y="4152728"/>
                <a:ext cx="998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/>
                  <a:t>0,5- 0,1= =0,4</a:t>
                </a:r>
                <a:endParaRPr lang="pt-PT" dirty="0"/>
              </a:p>
            </p:txBody>
          </p:sp>
        </p:grpSp>
        <p:sp>
          <p:nvSpPr>
            <p:cNvPr id="39" name="Chave esquerda 38"/>
            <p:cNvSpPr/>
            <p:nvPr/>
          </p:nvSpPr>
          <p:spPr>
            <a:xfrm rot="8533989">
              <a:off x="6999134" y="3311410"/>
              <a:ext cx="106954" cy="1802405"/>
            </a:xfrm>
            <a:prstGeom prst="lef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7124913" y="3859758"/>
              <a:ext cx="707273" cy="38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0,5</a:t>
              </a:r>
              <a:endParaRPr lang="pt-PT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8380443" y="3555008"/>
                <a:ext cx="3631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pt-PT" b="0" dirty="0" smtClean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443" y="3555008"/>
                <a:ext cx="363184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8280921" y="3934096"/>
                <a:ext cx="3333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(=)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21" y="3934096"/>
                <a:ext cx="333355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8427990" y="4301148"/>
                <a:ext cx="3039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=0,25−0,16  (=)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990" y="4301148"/>
                <a:ext cx="303941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7934032" y="4621103"/>
                <a:ext cx="3506757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0,09   </m:t>
                          </m:r>
                        </m:e>
                      </m:rad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(=)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032" y="4621103"/>
                <a:ext cx="3506757" cy="427746"/>
              </a:xfrm>
              <a:prstGeom prst="rect">
                <a:avLst/>
              </a:prstGeom>
              <a:blipFill rotWithShape="0">
                <a:blip r:embed="rId6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535647" y="5034840"/>
                <a:ext cx="3631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647" y="5034840"/>
                <a:ext cx="363184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 </a:t>
            </a:r>
            <a:r>
              <a:rPr lang="pt-BR" sz="4400" dirty="0" err="1" smtClean="0"/>
              <a:t>Rhind’s</a:t>
            </a:r>
            <a:r>
              <a:rPr lang="pt-BR" sz="4400" dirty="0" smtClean="0"/>
              <a:t> </a:t>
            </a:r>
            <a:r>
              <a:rPr lang="pt-BR" sz="4400" dirty="0" err="1" smtClean="0"/>
              <a:t>Papyrus</a:t>
            </a:r>
            <a:endParaRPr lang="pt-BR" sz="4400" dirty="0"/>
          </a:p>
        </p:txBody>
      </p:sp>
      <p:pic>
        <p:nvPicPr>
          <p:cNvPr id="1028" name="Picture 4" descr="Resultado de imagem para papiro de rh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83" y="2950601"/>
            <a:ext cx="2797454" cy="3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rh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268" y="2004252"/>
            <a:ext cx="2553076" cy="33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map egypt anci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6" y="2004252"/>
            <a:ext cx="2586947" cy="36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305605" y="5475135"/>
            <a:ext cx="198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Rhind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 </a:t>
            </a:r>
            <a:r>
              <a:rPr lang="pt-BR" sz="4400" dirty="0" smtClean="0"/>
              <a:t>Problem 2 – Rhind’s Papyrus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0160" y="2253802"/>
            <a:ext cx="9628632" cy="1506829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800" dirty="0" smtClean="0"/>
              <a:t>As </a:t>
            </a:r>
            <a:r>
              <a:rPr lang="pt-PT" sz="2800" dirty="0" err="1" smtClean="0"/>
              <a:t>payment</a:t>
            </a:r>
            <a:r>
              <a:rPr lang="pt-PT" sz="2800" dirty="0" smtClean="0"/>
              <a:t> a </a:t>
            </a:r>
            <a:r>
              <a:rPr lang="pt-PT" sz="2800" dirty="0" err="1" smtClean="0"/>
              <a:t>farmer</a:t>
            </a:r>
            <a:r>
              <a:rPr lang="pt-PT" sz="2800" dirty="0" smtClean="0"/>
              <a:t> </a:t>
            </a:r>
            <a:r>
              <a:rPr lang="pt-PT" sz="2800" dirty="0" err="1" smtClean="0"/>
              <a:t>receives</a:t>
            </a:r>
            <a:r>
              <a:rPr lang="pt-PT" sz="2800" dirty="0" smtClean="0"/>
              <a:t> 21 </a:t>
            </a:r>
            <a:r>
              <a:rPr lang="pt-PT" sz="2800" dirty="0" err="1" smtClean="0"/>
              <a:t>units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corn</a:t>
            </a:r>
            <a:r>
              <a:rPr lang="pt-PT" sz="2800" dirty="0" smtClean="0"/>
              <a:t>. </a:t>
            </a:r>
            <a:r>
              <a:rPr lang="pt-PT" sz="2800" dirty="0" err="1" smtClean="0"/>
              <a:t>From</a:t>
            </a:r>
            <a:r>
              <a:rPr lang="pt-PT" sz="2800" dirty="0" smtClean="0"/>
              <a:t> </a:t>
            </a:r>
            <a:r>
              <a:rPr lang="pt-PT" sz="2800" dirty="0" err="1" smtClean="0"/>
              <a:t>this</a:t>
            </a:r>
            <a:r>
              <a:rPr lang="pt-PT" sz="2800" dirty="0" smtClean="0"/>
              <a:t> </a:t>
            </a:r>
            <a:r>
              <a:rPr lang="pt-PT" sz="2800" dirty="0" err="1" smtClean="0"/>
              <a:t>quantity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farmer</a:t>
            </a:r>
            <a:r>
              <a:rPr lang="pt-PT" sz="2800" dirty="0" smtClean="0"/>
              <a:t> </a:t>
            </a:r>
            <a:r>
              <a:rPr lang="pt-PT" sz="2800" dirty="0" err="1" smtClean="0"/>
              <a:t>has</a:t>
            </a:r>
            <a:r>
              <a:rPr lang="pt-PT" sz="2800" dirty="0" smtClean="0"/>
              <a:t> to </a:t>
            </a:r>
            <a:r>
              <a:rPr lang="pt-PT" sz="2800" dirty="0" err="1" smtClean="0"/>
              <a:t>give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Pharaoh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fifth</a:t>
            </a:r>
            <a:r>
              <a:rPr lang="pt-PT" sz="2800" dirty="0" smtClean="0"/>
              <a:t> </a:t>
            </a:r>
            <a:r>
              <a:rPr lang="pt-PT" sz="2800" dirty="0" err="1" smtClean="0"/>
              <a:t>part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what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farmer</a:t>
            </a:r>
            <a:r>
              <a:rPr lang="pt-PT" sz="2800" dirty="0" smtClean="0"/>
              <a:t> </a:t>
            </a:r>
            <a:r>
              <a:rPr lang="pt-PT" sz="2800" dirty="0" err="1" smtClean="0"/>
              <a:t>keeps</a:t>
            </a:r>
            <a:r>
              <a:rPr lang="pt-PT" sz="2800" dirty="0" smtClean="0"/>
              <a:t> to </a:t>
            </a:r>
            <a:r>
              <a:rPr lang="pt-PT" sz="2800" dirty="0" err="1" smtClean="0"/>
              <a:t>himself</a:t>
            </a:r>
            <a:r>
              <a:rPr lang="pt-PT" sz="2800" dirty="0" smtClean="0"/>
              <a:t>. </a:t>
            </a:r>
            <a:r>
              <a:rPr lang="pt-PT" sz="2800" dirty="0" err="1" smtClean="0"/>
              <a:t>Hom</a:t>
            </a:r>
            <a:r>
              <a:rPr lang="pt-PT" sz="2800" dirty="0" smtClean="0"/>
              <a:t> </a:t>
            </a:r>
            <a:r>
              <a:rPr lang="pt-PT" sz="2800" dirty="0" err="1" smtClean="0"/>
              <a:t>much</a:t>
            </a:r>
            <a:r>
              <a:rPr lang="pt-PT" sz="2800" dirty="0" smtClean="0"/>
              <a:t> does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farmer</a:t>
            </a:r>
            <a:r>
              <a:rPr lang="pt-PT" sz="2800" dirty="0" smtClean="0"/>
              <a:t> </a:t>
            </a:r>
            <a:r>
              <a:rPr lang="pt-PT" sz="2800" dirty="0" err="1" smtClean="0"/>
              <a:t>keep</a:t>
            </a:r>
            <a:r>
              <a:rPr lang="pt-PT" sz="2800" dirty="0" smtClean="0"/>
              <a:t>?</a:t>
            </a:r>
            <a:r>
              <a:rPr lang="pt-PT" dirty="0" smtClean="0"/>
              <a:t>	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94454" y="4430332"/>
            <a:ext cx="680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X 	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quantity</a:t>
            </a:r>
            <a:r>
              <a:rPr lang="pt-PT" sz="2800" dirty="0"/>
              <a:t> </a:t>
            </a:r>
            <a:r>
              <a:rPr lang="pt-PT" sz="2800" dirty="0" err="1"/>
              <a:t>that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 smtClean="0"/>
              <a:t>farmer</a:t>
            </a:r>
            <a:r>
              <a:rPr lang="pt-PT" sz="2800" dirty="0" smtClean="0"/>
              <a:t> </a:t>
            </a:r>
            <a:r>
              <a:rPr lang="pt-PT" sz="2800" dirty="0" err="1" smtClean="0"/>
              <a:t>keeps</a:t>
            </a:r>
            <a:endParaRPr lang="pt-PT" sz="2800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3026535" y="4691942"/>
            <a:ext cx="5795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400" dirty="0" smtClean="0"/>
              <a:t>Resolution – Rhind’s Papyrus </a:t>
            </a:r>
            <a:endParaRPr lang="pt-BR" sz="44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20305" y="2021983"/>
            <a:ext cx="11173712" cy="108182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sz="2800" dirty="0" smtClean="0"/>
              <a:t>As </a:t>
            </a:r>
            <a:r>
              <a:rPr lang="pt-PT" sz="2800" dirty="0" err="1" smtClean="0"/>
              <a:t>payment</a:t>
            </a:r>
            <a:r>
              <a:rPr lang="pt-PT" sz="2800" dirty="0" smtClean="0"/>
              <a:t> a </a:t>
            </a:r>
            <a:r>
              <a:rPr lang="pt-PT" sz="2800" dirty="0" err="1" smtClean="0"/>
              <a:t>farmer</a:t>
            </a:r>
            <a:r>
              <a:rPr lang="pt-PT" sz="2800" dirty="0" smtClean="0"/>
              <a:t> </a:t>
            </a:r>
            <a:r>
              <a:rPr lang="pt-PT" sz="2800" dirty="0" err="1" smtClean="0"/>
              <a:t>receives</a:t>
            </a:r>
            <a:r>
              <a:rPr lang="pt-PT" sz="2800" dirty="0" smtClean="0"/>
              <a:t> 21 </a:t>
            </a:r>
            <a:r>
              <a:rPr lang="pt-PT" sz="2800" dirty="0" err="1" smtClean="0"/>
              <a:t>units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corn</a:t>
            </a:r>
            <a:r>
              <a:rPr lang="pt-PT" sz="2800" dirty="0" smtClean="0"/>
              <a:t>. </a:t>
            </a:r>
            <a:r>
              <a:rPr lang="pt-PT" sz="2800" dirty="0" err="1" smtClean="0"/>
              <a:t>From</a:t>
            </a:r>
            <a:r>
              <a:rPr lang="pt-PT" sz="2800" dirty="0" smtClean="0"/>
              <a:t> </a:t>
            </a:r>
            <a:r>
              <a:rPr lang="pt-PT" sz="2800" dirty="0" err="1" smtClean="0"/>
              <a:t>this</a:t>
            </a:r>
            <a:r>
              <a:rPr lang="pt-PT" sz="2800" dirty="0" smtClean="0"/>
              <a:t> </a:t>
            </a:r>
            <a:r>
              <a:rPr lang="pt-PT" sz="2800" dirty="0" err="1" smtClean="0"/>
              <a:t>quantity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farmer</a:t>
            </a:r>
            <a:r>
              <a:rPr lang="pt-PT" sz="2800" dirty="0" smtClean="0"/>
              <a:t> </a:t>
            </a:r>
            <a:r>
              <a:rPr lang="pt-PT" sz="2800" dirty="0" err="1" smtClean="0"/>
              <a:t>has</a:t>
            </a:r>
            <a:r>
              <a:rPr lang="pt-PT" sz="2800" dirty="0" smtClean="0"/>
              <a:t> to </a:t>
            </a:r>
            <a:r>
              <a:rPr lang="pt-PT" sz="2800" dirty="0" err="1" smtClean="0"/>
              <a:t>give</a:t>
            </a:r>
            <a:r>
              <a:rPr lang="pt-PT" sz="2800" dirty="0" smtClean="0"/>
              <a:t> to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Pharaoh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fifth</a:t>
            </a:r>
            <a:r>
              <a:rPr lang="pt-PT" sz="2800" dirty="0" smtClean="0"/>
              <a:t> </a:t>
            </a:r>
            <a:r>
              <a:rPr lang="pt-PT" sz="2800" dirty="0" err="1" smtClean="0"/>
              <a:t>part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what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farmer</a:t>
            </a:r>
            <a:r>
              <a:rPr lang="pt-PT" sz="2800" dirty="0" smtClean="0"/>
              <a:t> </a:t>
            </a:r>
            <a:r>
              <a:rPr lang="pt-PT" sz="2800" dirty="0" err="1" smtClean="0"/>
              <a:t>keeps</a:t>
            </a:r>
            <a:r>
              <a:rPr lang="pt-PT" sz="2800" dirty="0" smtClean="0"/>
              <a:t> to </a:t>
            </a:r>
            <a:r>
              <a:rPr lang="pt-PT" sz="2800" dirty="0" err="1" smtClean="0"/>
              <a:t>himself</a:t>
            </a:r>
            <a:r>
              <a:rPr lang="pt-PT" sz="2800" dirty="0" smtClean="0"/>
              <a:t>. </a:t>
            </a:r>
            <a:r>
              <a:rPr lang="pt-PT" sz="2800" dirty="0" err="1" smtClean="0"/>
              <a:t>How</a:t>
            </a:r>
            <a:r>
              <a:rPr lang="pt-PT" sz="2800" dirty="0" smtClean="0"/>
              <a:t> </a:t>
            </a:r>
            <a:r>
              <a:rPr lang="pt-PT" sz="2800" dirty="0" err="1" smtClean="0"/>
              <a:t>much</a:t>
            </a:r>
            <a:r>
              <a:rPr lang="pt-PT" sz="2800" dirty="0" smtClean="0"/>
              <a:t> does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farmer</a:t>
            </a:r>
            <a:r>
              <a:rPr lang="pt-PT" sz="2800" dirty="0" smtClean="0"/>
              <a:t> </a:t>
            </a:r>
            <a:r>
              <a:rPr lang="pt-PT" sz="2800" dirty="0" err="1" smtClean="0"/>
              <a:t>keep</a:t>
            </a:r>
            <a:r>
              <a:rPr lang="pt-PT" sz="2800" dirty="0" smtClean="0"/>
              <a:t>?</a:t>
            </a:r>
            <a:r>
              <a:rPr lang="pt-PT" dirty="0" smtClean="0"/>
              <a:t>	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7"/>
              <p:cNvSpPr txBox="1">
                <a:spLocks noGrp="1"/>
              </p:cNvSpPr>
              <p:nvPr>
                <p:ph sz="half" idx="2"/>
              </p:nvPr>
            </p:nvSpPr>
            <p:spPr>
              <a:xfrm>
                <a:off x="520305" y="3716025"/>
                <a:ext cx="5335203" cy="15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 smtClean="0"/>
                  <a:t>X 	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quantity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that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 smtClean="0"/>
                  <a:t>farmer</a:t>
                </a:r>
                <a:r>
                  <a:rPr lang="pt-PT" sz="2000" dirty="0"/>
                  <a:t> </a:t>
                </a:r>
                <a:r>
                  <a:rPr lang="pt-PT" sz="2000" dirty="0" err="1" smtClean="0"/>
                  <a:t>keeps</a:t>
                </a:r>
                <a:endParaRPr lang="pt-PT" sz="2000" dirty="0" smtClean="0"/>
              </a:p>
              <a:p>
                <a:r>
                  <a:rPr lang="pt-PT" sz="2000" dirty="0" smtClean="0"/>
                  <a:t>21 </a:t>
                </a:r>
                <a:r>
                  <a:rPr lang="pt-PT" sz="2000" dirty="0" err="1" smtClean="0"/>
                  <a:t>is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the</a:t>
                </a:r>
                <a:r>
                  <a:rPr lang="pt-PT" sz="2000" dirty="0" smtClean="0"/>
                  <a:t> total </a:t>
                </a:r>
                <a:r>
                  <a:rPr lang="pt-PT" sz="2000" dirty="0" err="1" smtClean="0"/>
                  <a:t>of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corn</a:t>
                </a:r>
                <a:endParaRPr lang="pt-PT" sz="2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000" dirty="0" smtClean="0"/>
                  <a:t> </a:t>
                </a:r>
                <a:r>
                  <a:rPr lang="pt-PT" sz="2000" dirty="0" err="1" smtClean="0"/>
                  <a:t>is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the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part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that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goes</a:t>
                </a:r>
                <a:r>
                  <a:rPr lang="pt-PT" sz="2000" dirty="0" smtClean="0"/>
                  <a:t> to </a:t>
                </a:r>
                <a:r>
                  <a:rPr lang="pt-PT" sz="2000" dirty="0" err="1" smtClean="0"/>
                  <a:t>the</a:t>
                </a:r>
                <a:r>
                  <a:rPr lang="pt-PT" sz="2000" dirty="0" smtClean="0"/>
                  <a:t> </a:t>
                </a:r>
                <a:r>
                  <a:rPr lang="pt-PT" sz="2000" dirty="0" err="1" smtClean="0"/>
                  <a:t>Pharoh</a:t>
                </a:r>
                <a:endParaRPr lang="pt-PT" sz="2000" dirty="0" smtClean="0"/>
              </a:p>
            </p:txBody>
          </p:sp>
        </mc:Choice>
        <mc:Fallback xmlns="">
          <p:sp>
            <p:nvSpPr>
              <p:cNvPr id="8" name="Espaço Reservado para Conteúdo 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0305" y="3716025"/>
                <a:ext cx="5335203" cy="1587166"/>
              </a:xfrm>
              <a:prstGeom prst="rect">
                <a:avLst/>
              </a:prstGeom>
              <a:blipFill rotWithShape="0">
                <a:blip r:embed="rId3"/>
                <a:stretch>
                  <a:fillRect l="-1027" t="-2308" b="-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>
            <a:off x="1080537" y="3866499"/>
            <a:ext cx="39924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961631" y="4050929"/>
                <a:ext cx="4295625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=21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1" y="4050929"/>
                <a:ext cx="4295625" cy="618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811251" y="4670890"/>
                <a:ext cx="459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=21×5  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51" y="4670890"/>
                <a:ext cx="459638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610215" y="5051991"/>
                <a:ext cx="4647041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215" y="5051991"/>
                <a:ext cx="4647041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088668" y="5670302"/>
                <a:ext cx="3295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(=)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=17,5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668" y="5670302"/>
                <a:ext cx="329588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613001" y="3476159"/>
                <a:ext cx="3295791" cy="56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5 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=21  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01" y="3476159"/>
                <a:ext cx="3295791" cy="5667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dirty="0" smtClean="0"/>
              <a:t> </a:t>
            </a:r>
            <a:r>
              <a:rPr lang="pt-BR" sz="4400" dirty="0" smtClean="0"/>
              <a:t>Problem 3 - Archaelogical Tiles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0160" y="2186339"/>
            <a:ext cx="9628632" cy="1481071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PT" sz="2800" dirty="0" err="1" smtClean="0"/>
              <a:t>Four</a:t>
            </a:r>
            <a:r>
              <a:rPr lang="pt-PT" sz="2800" dirty="0" smtClean="0"/>
              <a:t> tiles are </a:t>
            </a:r>
            <a:r>
              <a:rPr lang="pt-PT" sz="2800" dirty="0" err="1" smtClean="0"/>
              <a:t>placed</a:t>
            </a:r>
            <a:r>
              <a:rPr lang="pt-PT" sz="2800" dirty="0" smtClean="0"/>
              <a:t> in a </a:t>
            </a:r>
            <a:r>
              <a:rPr lang="pt-PT" sz="2800" dirty="0" err="1" smtClean="0"/>
              <a:t>certain</a:t>
            </a:r>
            <a:r>
              <a:rPr lang="pt-PT" sz="2800" dirty="0" smtClean="0"/>
              <a:t> </a:t>
            </a:r>
            <a:r>
              <a:rPr lang="pt-PT" sz="2800" dirty="0" err="1" smtClean="0"/>
              <a:t>way</a:t>
            </a:r>
            <a:r>
              <a:rPr lang="pt-PT" sz="2800" dirty="0" smtClean="0"/>
              <a:t>. For </a:t>
            </a:r>
            <a:r>
              <a:rPr lang="pt-PT" sz="2800" dirty="0" err="1" smtClean="0"/>
              <a:t>this</a:t>
            </a:r>
            <a:r>
              <a:rPr lang="pt-PT" sz="2800" dirty="0" smtClean="0"/>
              <a:t> </a:t>
            </a:r>
            <a:r>
              <a:rPr lang="pt-PT" sz="2800" dirty="0" err="1" smtClean="0"/>
              <a:t>problem</a:t>
            </a:r>
            <a:r>
              <a:rPr lang="pt-PT" sz="2800" dirty="0" smtClean="0"/>
              <a:t> </a:t>
            </a:r>
            <a:r>
              <a:rPr lang="pt-PT" sz="2800" dirty="0" err="1" smtClean="0"/>
              <a:t>we</a:t>
            </a:r>
            <a:r>
              <a:rPr lang="pt-PT" sz="2800" dirty="0" smtClean="0"/>
              <a:t> are </a:t>
            </a:r>
            <a:r>
              <a:rPr lang="pt-PT" sz="2800" dirty="0" err="1" smtClean="0"/>
              <a:t>going</a:t>
            </a:r>
            <a:r>
              <a:rPr lang="pt-PT" sz="2800" dirty="0" smtClean="0"/>
              <a:t> to use </a:t>
            </a:r>
            <a:r>
              <a:rPr lang="pt-PT" sz="2800" dirty="0" err="1" smtClean="0"/>
              <a:t>only</a:t>
            </a:r>
            <a:r>
              <a:rPr lang="pt-PT" sz="2800" dirty="0" smtClean="0"/>
              <a:t> </a:t>
            </a:r>
            <a:r>
              <a:rPr lang="pt-PT" sz="2800" dirty="0" err="1" smtClean="0"/>
              <a:t>one</a:t>
            </a:r>
            <a:r>
              <a:rPr lang="pt-PT" sz="2800" dirty="0" smtClean="0"/>
              <a:t>.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side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square</a:t>
            </a:r>
            <a:r>
              <a:rPr lang="pt-PT" sz="2800" dirty="0" smtClean="0"/>
              <a:t> </a:t>
            </a:r>
            <a:r>
              <a:rPr lang="pt-PT" sz="2800" dirty="0" err="1" smtClean="0"/>
              <a:t>measures</a:t>
            </a:r>
            <a:r>
              <a:rPr lang="pt-PT" sz="2800" dirty="0" smtClean="0"/>
              <a:t> 2. </a:t>
            </a:r>
            <a:r>
              <a:rPr lang="pt-PT" sz="2800" dirty="0" err="1" smtClean="0"/>
              <a:t>What</a:t>
            </a:r>
            <a:r>
              <a:rPr lang="pt-PT" sz="2800" dirty="0" smtClean="0"/>
              <a:t> </a:t>
            </a:r>
            <a:r>
              <a:rPr lang="pt-PT" sz="2800" dirty="0" err="1" smtClean="0"/>
              <a:t>is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area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orange</a:t>
            </a:r>
            <a:r>
              <a:rPr lang="pt-PT" sz="2800" dirty="0" smtClean="0"/>
              <a:t> </a:t>
            </a:r>
            <a:r>
              <a:rPr lang="pt-PT" sz="2800" dirty="0" err="1" smtClean="0"/>
              <a:t>part</a:t>
            </a:r>
            <a:r>
              <a:rPr lang="pt-PT" sz="2800" dirty="0" smtClean="0"/>
              <a:t>? 	</a:t>
            </a:r>
            <a:endParaRPr lang="pt-PT" sz="2800" dirty="0"/>
          </a:p>
        </p:txBody>
      </p:sp>
      <p:pic>
        <p:nvPicPr>
          <p:cNvPr id="6" name="Picture 2" descr="Resultado de imagem para ladrilhos arqueolog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17" y="4025294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ladrilhos arqueologic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6" b="50471"/>
          <a:stretch/>
        </p:blipFill>
        <p:spPr bwMode="auto">
          <a:xfrm>
            <a:off x="7073507" y="4025294"/>
            <a:ext cx="2282143" cy="2247901"/>
          </a:xfrm>
          <a:prstGeom prst="rect">
            <a:avLst/>
          </a:prstGeom>
          <a:noFill/>
          <a:ln>
            <a:solidFill>
              <a:srgbClr val="D6AA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9355650" y="4025294"/>
            <a:ext cx="2130603" cy="2247901"/>
            <a:chOff x="9355650" y="4025294"/>
            <a:chExt cx="2130603" cy="2247901"/>
          </a:xfrm>
        </p:grpSpPr>
        <p:sp>
          <p:nvSpPr>
            <p:cNvPr id="4" name="Chave esquerda 3"/>
            <p:cNvSpPr/>
            <p:nvPr/>
          </p:nvSpPr>
          <p:spPr>
            <a:xfrm flipH="1">
              <a:off x="9355650" y="4025294"/>
              <a:ext cx="250287" cy="2247901"/>
            </a:xfrm>
            <a:prstGeom prst="leftBrace">
              <a:avLst>
                <a:gd name="adj1" fmla="val 8333"/>
                <a:gd name="adj2" fmla="val 51146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9760484" y="4949189"/>
              <a:ext cx="1725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2</a:t>
              </a:r>
              <a:endParaRPr lang="pt-P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46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untos educacionai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245_TF03462902_TF03462902.potx" id="{40133AEE-29B6-41FE-9947-DDF30634B4BB}" vid="{9DE7FA61-2447-42FB-ACA3-1F3F09875B9E}"/>
    </a:ext>
  </a:extLst>
</a:theme>
</file>

<file path=ppt/theme/theme2.xml><?xml version="1.0" encoding="utf-8"?>
<a:theme xmlns:a="http://schemas.openxmlformats.org/drawingml/2006/main" name="Tema do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temas educacionais, design de ilustrações de quadro negro (widescreen)</Template>
  <TotalTime>339</TotalTime>
  <Words>367</Words>
  <Application>Microsoft Office PowerPoint</Application>
  <PresentationFormat>Widescreen</PresentationFormat>
  <Paragraphs>84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Century Gothic</vt:lpstr>
      <vt:lpstr>Wingdings</vt:lpstr>
      <vt:lpstr>Assuntos educacionais 16X9</vt:lpstr>
      <vt:lpstr>Math in Archaeology</vt:lpstr>
      <vt:lpstr>Dissemination</vt:lpstr>
      <vt:lpstr>Plimpton 322</vt:lpstr>
      <vt:lpstr>Problem 1 - Plimpton 322</vt:lpstr>
      <vt:lpstr>Resolution – Plimpton 322 </vt:lpstr>
      <vt:lpstr> Rhind’s Papyrus</vt:lpstr>
      <vt:lpstr> Problem 2 – Rhind’s Papyrus</vt:lpstr>
      <vt:lpstr>Resolution – Rhind’s Papyrus </vt:lpstr>
      <vt:lpstr> Problem 3 - Archaelogical Tiles</vt:lpstr>
      <vt:lpstr>Resolution - Archaeological Tiles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in Archaeology</dc:title>
  <dc:creator>Paulo Silva</dc:creator>
  <cp:lastModifiedBy>Proprietario</cp:lastModifiedBy>
  <cp:revision>34</cp:revision>
  <dcterms:created xsi:type="dcterms:W3CDTF">2017-04-30T15:22:53Z</dcterms:created>
  <dcterms:modified xsi:type="dcterms:W3CDTF">2017-09-09T15:55:00Z</dcterms:modified>
</cp:coreProperties>
</file>