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Caveat"/>
      <p:regular r:id="rId10"/>
      <p:bold r:id="rId11"/>
    </p:embeddedFont>
    <p:embeddedFont>
      <p:font typeface="Merriweather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veat-bold.fntdata"/><Relationship Id="rId10" Type="http://schemas.openxmlformats.org/officeDocument/2006/relationships/font" Target="fonts/Caveat-regular.fntdata"/><Relationship Id="rId13" Type="http://schemas.openxmlformats.org/officeDocument/2006/relationships/font" Target="fonts/Merriweather-bold.fntdata"/><Relationship Id="rId12" Type="http://schemas.openxmlformats.org/officeDocument/2006/relationships/font" Target="fonts/Merriweath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boldItalic.fntdata"/><Relationship Id="rId14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b540889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b540889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b540889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b540889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b540889a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b540889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640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solidFill>
                  <a:srgbClr val="8E7CC3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i="1" lang="es">
                <a:solidFill>
                  <a:srgbClr val="674EA7"/>
                </a:solidFill>
                <a:latin typeface="Merriweather"/>
                <a:ea typeface="Merriweather"/>
                <a:cs typeface="Merriweather"/>
                <a:sym typeface="Merriweather"/>
              </a:rPr>
              <a:t>Typical Cuisine</a:t>
            </a:r>
            <a:endParaRPr b="1" i="1">
              <a:solidFill>
                <a:srgbClr val="674EA7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s" sz="3509">
                <a:solidFill>
                  <a:schemeClr val="dk1"/>
                </a:solidFill>
              </a:rPr>
              <a:t>By: Daniela, Tom and María</a:t>
            </a:r>
            <a:endParaRPr b="1" sz="129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95425" y="153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aveat"/>
                <a:ea typeface="Caveat"/>
                <a:cs typeface="Caveat"/>
                <a:sym typeface="Caveat"/>
              </a:rPr>
              <a:t>CZECH  CUISINE</a:t>
            </a:r>
            <a:endParaRPr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98875" y="726250"/>
            <a:ext cx="3534300" cy="3586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50">
                <a:solidFill>
                  <a:srgbClr val="202122"/>
                </a:solidFill>
                <a:highlight>
                  <a:srgbClr val="FFE599"/>
                </a:highlight>
                <a:latin typeface="Georgia"/>
                <a:ea typeface="Georgia"/>
                <a:cs typeface="Georgia"/>
                <a:sym typeface="Georgia"/>
              </a:rPr>
              <a:t>Svíčková</a:t>
            </a:r>
            <a:endParaRPr b="1" sz="1750">
              <a:solidFill>
                <a:srgbClr val="202122"/>
              </a:solidFill>
              <a:highlight>
                <a:srgbClr val="FFE599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07755" lvl="0" marL="457200" rtl="0" algn="l">
              <a:spcBef>
                <a:spcPts val="1200"/>
              </a:spcBef>
              <a:spcAft>
                <a:spcPts val="0"/>
              </a:spcAft>
              <a:buClr>
                <a:srgbClr val="202122"/>
              </a:buClr>
              <a:buSzPts val="1247"/>
              <a:buFont typeface="Georgia"/>
              <a:buChar char="●"/>
            </a:pPr>
            <a:r>
              <a:rPr lang="es" sz="1146">
                <a:solidFill>
                  <a:srgbClr val="202122"/>
                </a:solidFill>
                <a:highlight>
                  <a:srgbClr val="FFE599"/>
                </a:highlight>
              </a:rPr>
              <a:t>typical Czech dish and one of the most popular Czech meals</a:t>
            </a:r>
            <a:endParaRPr sz="1146">
              <a:solidFill>
                <a:srgbClr val="202122"/>
              </a:solidFill>
              <a:highlight>
                <a:srgbClr val="FFE599"/>
              </a:highlight>
            </a:endParaRPr>
          </a:p>
          <a:p>
            <a:pPr indent="-301405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147"/>
              <a:buChar char="●"/>
            </a:pPr>
            <a:r>
              <a:rPr lang="es" sz="1146">
                <a:solidFill>
                  <a:srgbClr val="202122"/>
                </a:solidFill>
                <a:highlight>
                  <a:srgbClr val="FFE599"/>
                </a:highlight>
              </a:rPr>
              <a:t>served with a cream topping and usually with cranberry sauce and slice of lemon in many restaurants around the Czech Republic.</a:t>
            </a:r>
            <a:endParaRPr sz="1146">
              <a:solidFill>
                <a:srgbClr val="202122"/>
              </a:solidFill>
              <a:highlight>
                <a:srgbClr val="FFE599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350">
              <a:solidFill>
                <a:srgbClr val="2021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38" y="2571738"/>
            <a:ext cx="2842975" cy="21322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068275" y="823350"/>
            <a:ext cx="3140700" cy="29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750">
                <a:solidFill>
                  <a:srgbClr val="202122"/>
                </a:solidFill>
                <a:highlight>
                  <a:srgbClr val="FFE599"/>
                </a:highlight>
                <a:latin typeface="Georgia"/>
                <a:ea typeface="Georgia"/>
                <a:cs typeface="Georgia"/>
                <a:sym typeface="Georgia"/>
              </a:rPr>
              <a:t>Ř</a:t>
            </a:r>
            <a:r>
              <a:rPr b="1" lang="es" sz="1750">
                <a:solidFill>
                  <a:srgbClr val="202122"/>
                </a:solidFill>
                <a:highlight>
                  <a:srgbClr val="FFE599"/>
                </a:highlight>
                <a:latin typeface="Georgia"/>
                <a:ea typeface="Georgia"/>
                <a:cs typeface="Georgia"/>
                <a:sym typeface="Georgia"/>
              </a:rPr>
              <a:t>ízek</a:t>
            </a:r>
            <a:endParaRPr b="1" sz="1750">
              <a:solidFill>
                <a:srgbClr val="202122"/>
              </a:solidFill>
              <a:highlight>
                <a:srgbClr val="FFE599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100"/>
              <a:buFont typeface="Georgia"/>
              <a:buChar char="●"/>
            </a:pPr>
            <a:r>
              <a:rPr lang="es" sz="1050">
                <a:solidFill>
                  <a:srgbClr val="202122"/>
                </a:solidFill>
                <a:highlight>
                  <a:srgbClr val="FFE599"/>
                </a:highlight>
              </a:rPr>
              <a:t>it is known as a </a:t>
            </a:r>
            <a:r>
              <a:rPr i="1" lang="es" sz="1050">
                <a:solidFill>
                  <a:srgbClr val="202122"/>
                </a:solidFill>
                <a:highlight>
                  <a:srgbClr val="FFE599"/>
                </a:highlight>
              </a:rPr>
              <a:t>smažený řízek</a:t>
            </a:r>
            <a:r>
              <a:rPr lang="es" sz="1050">
                <a:solidFill>
                  <a:srgbClr val="202122"/>
                </a:solidFill>
                <a:highlight>
                  <a:srgbClr val="FFE599"/>
                </a:highlight>
              </a:rPr>
              <a:t> or just </a:t>
            </a:r>
            <a:r>
              <a:rPr i="1" lang="es" sz="1050">
                <a:solidFill>
                  <a:srgbClr val="202122"/>
                </a:solidFill>
                <a:highlight>
                  <a:srgbClr val="FFE599"/>
                </a:highlight>
              </a:rPr>
              <a:t>řízek</a:t>
            </a:r>
            <a:r>
              <a:rPr lang="es" sz="1050">
                <a:solidFill>
                  <a:srgbClr val="202122"/>
                </a:solidFill>
                <a:highlight>
                  <a:srgbClr val="FFE599"/>
                </a:highlight>
              </a:rPr>
              <a:t>, and is made of pork, chicken, or veal</a:t>
            </a:r>
            <a:endParaRPr sz="1050">
              <a:solidFill>
                <a:srgbClr val="202122"/>
              </a:solidFill>
              <a:highlight>
                <a:srgbClr val="FFE599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050"/>
              <a:buChar char="●"/>
            </a:pPr>
            <a:r>
              <a:rPr lang="es" sz="1050">
                <a:solidFill>
                  <a:srgbClr val="202122"/>
                </a:solidFill>
                <a:highlight>
                  <a:srgbClr val="FFE599"/>
                </a:highlight>
              </a:rPr>
              <a:t>served with boiled or mashed potatoes or potato salad</a:t>
            </a:r>
            <a:endParaRPr sz="1050">
              <a:solidFill>
                <a:srgbClr val="202122"/>
              </a:solidFill>
              <a:highlight>
                <a:srgbClr val="FFE599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050"/>
              <a:buChar char="●"/>
            </a:pPr>
            <a:r>
              <a:rPr lang="es" sz="1050">
                <a:solidFill>
                  <a:srgbClr val="202122"/>
                </a:solidFill>
                <a:highlight>
                  <a:srgbClr val="FFE599"/>
                </a:highlight>
              </a:rPr>
              <a:t>used to be and to some degree still is a typical packed lunch for day trips</a:t>
            </a:r>
            <a:endParaRPr sz="1050">
              <a:solidFill>
                <a:srgbClr val="202122"/>
              </a:solidFill>
              <a:highlight>
                <a:srgbClr val="FFE599"/>
              </a:highlight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6375" y="2464300"/>
            <a:ext cx="3222600" cy="24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58800" y="409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aveat"/>
                <a:ea typeface="Caveat"/>
                <a:cs typeface="Caveat"/>
                <a:sym typeface="Caveat"/>
              </a:rPr>
              <a:t>SPANISH CUISINE</a:t>
            </a:r>
            <a:endParaRPr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3919800" cy="12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20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Tortilla de patata</a:t>
            </a:r>
            <a:endParaRPr b="1" sz="2067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416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es">
                <a:solidFill>
                  <a:schemeClr val="dk1"/>
                </a:solidFill>
              </a:rPr>
              <a:t>Is an omelette made </a:t>
            </a:r>
            <a:r>
              <a:rPr lang="es">
                <a:solidFill>
                  <a:schemeClr val="dk1"/>
                </a:solidFill>
              </a:rPr>
              <a:t>with</a:t>
            </a:r>
            <a:r>
              <a:rPr lang="es">
                <a:solidFill>
                  <a:schemeClr val="dk1"/>
                </a:solidFill>
              </a:rPr>
              <a:t> potatoes and </a:t>
            </a:r>
            <a:r>
              <a:rPr lang="es">
                <a:solidFill>
                  <a:schemeClr val="dk1"/>
                </a:solidFill>
              </a:rPr>
              <a:t>sometimes</a:t>
            </a:r>
            <a:r>
              <a:rPr lang="es">
                <a:solidFill>
                  <a:schemeClr val="dk1"/>
                </a:solidFill>
              </a:rPr>
              <a:t> with onion.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572000" y="1097250"/>
            <a:ext cx="4307400" cy="17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17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Gazpacho</a:t>
            </a:r>
            <a:endParaRPr b="1" sz="17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❖"/>
            </a:pPr>
            <a:r>
              <a:rPr lang="es" sz="1100">
                <a:solidFill>
                  <a:schemeClr val="dk1"/>
                </a:solidFill>
              </a:rPr>
              <a:t>Is a spanish </a:t>
            </a:r>
            <a:r>
              <a:rPr lang="es" sz="1100">
                <a:solidFill>
                  <a:schemeClr val="dk1"/>
                </a:solidFill>
              </a:rPr>
              <a:t>typical</a:t>
            </a:r>
            <a:r>
              <a:rPr lang="es" sz="1100">
                <a:solidFill>
                  <a:schemeClr val="dk1"/>
                </a:solidFill>
              </a:rPr>
              <a:t> food from Andalucía.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❖"/>
            </a:pPr>
            <a:r>
              <a:rPr lang="es" sz="1100">
                <a:solidFill>
                  <a:schemeClr val="dk1"/>
                </a:solidFill>
              </a:rPr>
              <a:t>Is cold tomato soup.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❖"/>
            </a:pPr>
            <a:r>
              <a:rPr lang="es" sz="1100">
                <a:solidFill>
                  <a:schemeClr val="dk1"/>
                </a:solidFill>
              </a:rPr>
              <a:t>We usually drink it in summer months.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300" y="3108438"/>
            <a:ext cx="2632325" cy="14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225" y="2916925"/>
            <a:ext cx="2064775" cy="206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aveat"/>
                <a:ea typeface="Caveat"/>
                <a:cs typeface="Caveat"/>
                <a:sym typeface="Caveat"/>
              </a:rPr>
              <a:t>MALTEASE CUISINE</a:t>
            </a:r>
            <a:endParaRPr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3320700" cy="15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Pastizzi</a:t>
            </a:r>
            <a:endParaRPr b="1" sz="17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0797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50"/>
              <a:buChar char="●"/>
            </a:pPr>
            <a:r>
              <a:rPr lang="es" sz="1250">
                <a:solidFill>
                  <a:srgbClr val="202122"/>
                </a:solidFill>
                <a:highlight>
                  <a:srgbClr val="FFE599"/>
                </a:highlight>
              </a:rPr>
              <a:t>Pastizzi are usually diamond-shaped or round-shaped and made with a pastry .</a:t>
            </a:r>
            <a:endParaRPr sz="1250">
              <a:highlight>
                <a:srgbClr val="FFE599"/>
              </a:highlight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425" y="2683675"/>
            <a:ext cx="2419350" cy="224092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833975" y="1152475"/>
            <a:ext cx="3000000" cy="1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highlight>
                  <a:srgbClr val="FFE599"/>
                </a:highlight>
                <a:latin typeface="Georgia"/>
                <a:ea typeface="Georgia"/>
                <a:cs typeface="Georgia"/>
                <a:sym typeface="Georgia"/>
              </a:rPr>
              <a:t>Maltese</a:t>
            </a:r>
            <a:r>
              <a:rPr b="1" lang="es" sz="1800">
                <a:solidFill>
                  <a:schemeClr val="dk1"/>
                </a:solidFill>
                <a:highlight>
                  <a:srgbClr val="FFE599"/>
                </a:highlight>
                <a:latin typeface="Georgia"/>
                <a:ea typeface="Georgia"/>
                <a:cs typeface="Georgia"/>
                <a:sym typeface="Georgia"/>
              </a:rPr>
              <a:t> Sausage</a:t>
            </a:r>
            <a:endParaRPr b="1" sz="1800">
              <a:solidFill>
                <a:schemeClr val="dk1"/>
              </a:solidFill>
              <a:highlight>
                <a:srgbClr val="FFE599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  <a:highlight>
                  <a:srgbClr val="FFE599"/>
                </a:highlight>
              </a:rPr>
              <a:t>the traditional fresh Maltese sausage,  is made from ground pork, sea salt, crushed black peppercorns and coriander seeds.</a:t>
            </a:r>
            <a:endParaRPr sz="1100">
              <a:solidFill>
                <a:schemeClr val="dk1"/>
              </a:solidFill>
              <a:highlight>
                <a:srgbClr val="FFE599"/>
              </a:highlight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987" y="3021400"/>
            <a:ext cx="275272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