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9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E4FD4-FEE5-440C-A19A-1D4FBC5F7D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0D1931-18F0-4BDB-8FB2-1A8819DEEE6C}">
      <dgm:prSet/>
      <dgm:spPr/>
      <dgm:t>
        <a:bodyPr/>
        <a:lstStyle/>
        <a:p>
          <a:r>
            <a:rPr lang="en-US"/>
            <a:t>National average income:</a:t>
          </a:r>
          <a:br>
            <a:rPr lang="en-US"/>
          </a:br>
          <a:r>
            <a:rPr lang="en-US"/>
            <a:t>    32,728 Euro/month</a:t>
          </a:r>
        </a:p>
      </dgm:t>
    </dgm:pt>
    <dgm:pt modelId="{9E734938-168F-4B07-BA85-16A4429C6DF3}" type="parTrans" cxnId="{77F166B3-D0BD-49C4-985A-FFA110E7004B}">
      <dgm:prSet/>
      <dgm:spPr/>
      <dgm:t>
        <a:bodyPr/>
        <a:lstStyle/>
        <a:p>
          <a:endParaRPr lang="en-US"/>
        </a:p>
      </dgm:t>
    </dgm:pt>
    <dgm:pt modelId="{9E912197-ED92-4373-9638-E1AFA30C3D7C}" type="sibTrans" cxnId="{77F166B3-D0BD-49C4-985A-FFA110E7004B}">
      <dgm:prSet/>
      <dgm:spPr/>
      <dgm:t>
        <a:bodyPr/>
        <a:lstStyle/>
        <a:p>
          <a:endParaRPr lang="en-US"/>
        </a:p>
      </dgm:t>
    </dgm:pt>
    <dgm:pt modelId="{1B0BD6C8-FBD6-4ACA-A88C-199B3E54863D}">
      <dgm:prSet/>
      <dgm:spPr/>
      <dgm:t>
        <a:bodyPr/>
        <a:lstStyle/>
        <a:p>
          <a:r>
            <a:rPr lang="en-US"/>
            <a:t>Vordingborg Municipality average:</a:t>
          </a:r>
          <a:br>
            <a:rPr lang="en-US"/>
          </a:br>
          <a:r>
            <a:rPr lang="en-US"/>
            <a:t>    27,796 Euro/month</a:t>
          </a:r>
        </a:p>
      </dgm:t>
    </dgm:pt>
    <dgm:pt modelId="{81B8A22C-A9EE-4E53-93E5-41F0ADC57872}" type="parTrans" cxnId="{50EAB7C4-BAE1-409B-AE87-8C0BB551CDBA}">
      <dgm:prSet/>
      <dgm:spPr/>
      <dgm:t>
        <a:bodyPr/>
        <a:lstStyle/>
        <a:p>
          <a:endParaRPr lang="en-US"/>
        </a:p>
      </dgm:t>
    </dgm:pt>
    <dgm:pt modelId="{C06F9EA5-32E3-4FE1-9EF8-D683A8AC6D42}" type="sibTrans" cxnId="{50EAB7C4-BAE1-409B-AE87-8C0BB551CDBA}">
      <dgm:prSet/>
      <dgm:spPr/>
      <dgm:t>
        <a:bodyPr/>
        <a:lstStyle/>
        <a:p>
          <a:endParaRPr lang="en-US"/>
        </a:p>
      </dgm:t>
    </dgm:pt>
    <dgm:pt modelId="{337D0B74-5F8D-4397-8706-07D8CF023957}">
      <dgm:prSet/>
      <dgm:spPr/>
      <dgm:t>
        <a:bodyPr/>
        <a:lstStyle/>
        <a:p>
          <a:r>
            <a:rPr lang="en-US"/>
            <a:t>Roughly 50% of students are from homes</a:t>
          </a:r>
          <a:br>
            <a:rPr lang="en-US"/>
          </a:br>
          <a:r>
            <a:rPr lang="en-US"/>
            <a:t>    without a secondary education</a:t>
          </a:r>
        </a:p>
      </dgm:t>
    </dgm:pt>
    <dgm:pt modelId="{41E30951-33A9-44AE-8BD5-05CCD5B5CD92}" type="parTrans" cxnId="{48F3F191-ECED-4106-8C49-803C40559976}">
      <dgm:prSet/>
      <dgm:spPr/>
      <dgm:t>
        <a:bodyPr/>
        <a:lstStyle/>
        <a:p>
          <a:endParaRPr lang="en-US"/>
        </a:p>
      </dgm:t>
    </dgm:pt>
    <dgm:pt modelId="{9494FFCD-2978-45C3-B427-EC38BED70B6F}" type="sibTrans" cxnId="{48F3F191-ECED-4106-8C49-803C40559976}">
      <dgm:prSet/>
      <dgm:spPr/>
      <dgm:t>
        <a:bodyPr/>
        <a:lstStyle/>
        <a:p>
          <a:endParaRPr lang="en-US"/>
        </a:p>
      </dgm:t>
    </dgm:pt>
    <dgm:pt modelId="{6A74E560-D095-4151-90EC-D0A9E7B45E5E}">
      <dgm:prSet/>
      <dgm:spPr/>
      <dgm:t>
        <a:bodyPr/>
        <a:lstStyle/>
        <a:p>
          <a:r>
            <a:rPr lang="en-US"/>
            <a:t>This means that students have trouble</a:t>
          </a:r>
          <a:br>
            <a:rPr lang="en-US"/>
          </a:br>
          <a:r>
            <a:rPr lang="en-US"/>
            <a:t>    getting academic help at home     </a:t>
          </a:r>
        </a:p>
      </dgm:t>
    </dgm:pt>
    <dgm:pt modelId="{7F173855-4569-4DA6-9F4D-4B92433077D8}" type="parTrans" cxnId="{1CCEA038-1533-4287-B889-FA377A6965E1}">
      <dgm:prSet/>
      <dgm:spPr/>
      <dgm:t>
        <a:bodyPr/>
        <a:lstStyle/>
        <a:p>
          <a:endParaRPr lang="en-US"/>
        </a:p>
      </dgm:t>
    </dgm:pt>
    <dgm:pt modelId="{28FB71CD-DB48-434C-B4C1-37B378DC45EE}" type="sibTrans" cxnId="{1CCEA038-1533-4287-B889-FA377A6965E1}">
      <dgm:prSet/>
      <dgm:spPr/>
      <dgm:t>
        <a:bodyPr/>
        <a:lstStyle/>
        <a:p>
          <a:endParaRPr lang="en-US"/>
        </a:p>
      </dgm:t>
    </dgm:pt>
    <dgm:pt modelId="{9D04BC8D-FBB1-4D03-8ED3-1FB99A066C64}" type="pres">
      <dgm:prSet presAssocID="{698E4FD4-FEE5-440C-A19A-1D4FBC5F7D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8DFE8-3FA5-4A72-804C-6BDBF58C9350}" type="pres">
      <dgm:prSet presAssocID="{8B0D1931-18F0-4BDB-8FB2-1A8819DEEE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855D18-8B57-4B30-819A-34A4CEA91ACB}" type="pres">
      <dgm:prSet presAssocID="{9E912197-ED92-4373-9638-E1AFA30C3D7C}" presName="spacer" presStyleCnt="0"/>
      <dgm:spPr/>
    </dgm:pt>
    <dgm:pt modelId="{C3FEFCAC-FE67-4D3A-9357-14D767C4B99C}" type="pres">
      <dgm:prSet presAssocID="{1B0BD6C8-FBD6-4ACA-A88C-199B3E5486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C1D2A7-B67C-4AB1-94CE-24FA9F615E41}" type="pres">
      <dgm:prSet presAssocID="{C06F9EA5-32E3-4FE1-9EF8-D683A8AC6D42}" presName="spacer" presStyleCnt="0"/>
      <dgm:spPr/>
    </dgm:pt>
    <dgm:pt modelId="{5C1EA5C5-C646-408C-8533-BADF8D596283}" type="pres">
      <dgm:prSet presAssocID="{337D0B74-5F8D-4397-8706-07D8CF0239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1B8182-A413-41BC-A13F-EE0F70D3F3A3}" type="pres">
      <dgm:prSet presAssocID="{9494FFCD-2978-45C3-B427-EC38BED70B6F}" presName="spacer" presStyleCnt="0"/>
      <dgm:spPr/>
    </dgm:pt>
    <dgm:pt modelId="{2D597BA2-C91A-4246-B3F2-9C1A29A7BE5A}" type="pres">
      <dgm:prSet presAssocID="{6A74E560-D095-4151-90EC-D0A9E7B45E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1B7703B-F4D9-4FB0-98BD-9ABD4071D72A}" type="presOf" srcId="{1B0BD6C8-FBD6-4ACA-A88C-199B3E54863D}" destId="{C3FEFCAC-FE67-4D3A-9357-14D767C4B99C}" srcOrd="0" destOrd="0" presId="urn:microsoft.com/office/officeart/2005/8/layout/vList2"/>
    <dgm:cxn modelId="{48F3F191-ECED-4106-8C49-803C40559976}" srcId="{698E4FD4-FEE5-440C-A19A-1D4FBC5F7D75}" destId="{337D0B74-5F8D-4397-8706-07D8CF023957}" srcOrd="2" destOrd="0" parTransId="{41E30951-33A9-44AE-8BD5-05CCD5B5CD92}" sibTransId="{9494FFCD-2978-45C3-B427-EC38BED70B6F}"/>
    <dgm:cxn modelId="{80646BFD-856C-4ACB-B018-6F066AFEBC08}" type="presOf" srcId="{337D0B74-5F8D-4397-8706-07D8CF023957}" destId="{5C1EA5C5-C646-408C-8533-BADF8D596283}" srcOrd="0" destOrd="0" presId="urn:microsoft.com/office/officeart/2005/8/layout/vList2"/>
    <dgm:cxn modelId="{3BF13BD2-DA17-4B83-91D9-A7CFD835BCB1}" type="presOf" srcId="{6A74E560-D095-4151-90EC-D0A9E7B45E5E}" destId="{2D597BA2-C91A-4246-B3F2-9C1A29A7BE5A}" srcOrd="0" destOrd="0" presId="urn:microsoft.com/office/officeart/2005/8/layout/vList2"/>
    <dgm:cxn modelId="{ADD0B72C-2626-4ED8-960B-734C19AC6D25}" type="presOf" srcId="{8B0D1931-18F0-4BDB-8FB2-1A8819DEEE6C}" destId="{0528DFE8-3FA5-4A72-804C-6BDBF58C9350}" srcOrd="0" destOrd="0" presId="urn:microsoft.com/office/officeart/2005/8/layout/vList2"/>
    <dgm:cxn modelId="{77F166B3-D0BD-49C4-985A-FFA110E7004B}" srcId="{698E4FD4-FEE5-440C-A19A-1D4FBC5F7D75}" destId="{8B0D1931-18F0-4BDB-8FB2-1A8819DEEE6C}" srcOrd="0" destOrd="0" parTransId="{9E734938-168F-4B07-BA85-16A4429C6DF3}" sibTransId="{9E912197-ED92-4373-9638-E1AFA30C3D7C}"/>
    <dgm:cxn modelId="{648E0566-C55E-48CA-8644-3B67AE31CC9C}" type="presOf" srcId="{698E4FD4-FEE5-440C-A19A-1D4FBC5F7D75}" destId="{9D04BC8D-FBB1-4D03-8ED3-1FB99A066C64}" srcOrd="0" destOrd="0" presId="urn:microsoft.com/office/officeart/2005/8/layout/vList2"/>
    <dgm:cxn modelId="{1CCEA038-1533-4287-B889-FA377A6965E1}" srcId="{698E4FD4-FEE5-440C-A19A-1D4FBC5F7D75}" destId="{6A74E560-D095-4151-90EC-D0A9E7B45E5E}" srcOrd="3" destOrd="0" parTransId="{7F173855-4569-4DA6-9F4D-4B92433077D8}" sibTransId="{28FB71CD-DB48-434C-B4C1-37B378DC45EE}"/>
    <dgm:cxn modelId="{50EAB7C4-BAE1-409B-AE87-8C0BB551CDBA}" srcId="{698E4FD4-FEE5-440C-A19A-1D4FBC5F7D75}" destId="{1B0BD6C8-FBD6-4ACA-A88C-199B3E54863D}" srcOrd="1" destOrd="0" parTransId="{81B8A22C-A9EE-4E53-93E5-41F0ADC57872}" sibTransId="{C06F9EA5-32E3-4FE1-9EF8-D683A8AC6D42}"/>
    <dgm:cxn modelId="{6E6D74C0-5895-4599-ABC1-5C5555CA922F}" type="presParOf" srcId="{9D04BC8D-FBB1-4D03-8ED3-1FB99A066C64}" destId="{0528DFE8-3FA5-4A72-804C-6BDBF58C9350}" srcOrd="0" destOrd="0" presId="urn:microsoft.com/office/officeart/2005/8/layout/vList2"/>
    <dgm:cxn modelId="{29A5685B-C66B-41EF-BD00-BCE20B4FE617}" type="presParOf" srcId="{9D04BC8D-FBB1-4D03-8ED3-1FB99A066C64}" destId="{31855D18-8B57-4B30-819A-34A4CEA91ACB}" srcOrd="1" destOrd="0" presId="urn:microsoft.com/office/officeart/2005/8/layout/vList2"/>
    <dgm:cxn modelId="{90D98F09-B5D1-4BAD-9397-9CCDAA320719}" type="presParOf" srcId="{9D04BC8D-FBB1-4D03-8ED3-1FB99A066C64}" destId="{C3FEFCAC-FE67-4D3A-9357-14D767C4B99C}" srcOrd="2" destOrd="0" presId="urn:microsoft.com/office/officeart/2005/8/layout/vList2"/>
    <dgm:cxn modelId="{B1D0967D-78D7-47E6-86C7-A5EB3E412635}" type="presParOf" srcId="{9D04BC8D-FBB1-4D03-8ED3-1FB99A066C64}" destId="{A3C1D2A7-B67C-4AB1-94CE-24FA9F615E41}" srcOrd="3" destOrd="0" presId="urn:microsoft.com/office/officeart/2005/8/layout/vList2"/>
    <dgm:cxn modelId="{84700D48-E3ED-4C85-81E6-A29E8218BBA5}" type="presParOf" srcId="{9D04BC8D-FBB1-4D03-8ED3-1FB99A066C64}" destId="{5C1EA5C5-C646-408C-8533-BADF8D596283}" srcOrd="4" destOrd="0" presId="urn:microsoft.com/office/officeart/2005/8/layout/vList2"/>
    <dgm:cxn modelId="{321517DB-B29D-4455-8730-5606FEC7D0E1}" type="presParOf" srcId="{9D04BC8D-FBB1-4D03-8ED3-1FB99A066C64}" destId="{6D1B8182-A413-41BC-A13F-EE0F70D3F3A3}" srcOrd="5" destOrd="0" presId="urn:microsoft.com/office/officeart/2005/8/layout/vList2"/>
    <dgm:cxn modelId="{5A982F4C-056D-4132-9684-B2783FB34BAB}" type="presParOf" srcId="{9D04BC8D-FBB1-4D03-8ED3-1FB99A066C64}" destId="{2D597BA2-C91A-4246-B3F2-9C1A29A7BE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8DFE8-3FA5-4A72-804C-6BDBF58C9350}">
      <dsp:nvSpPr>
        <dsp:cNvPr id="0" name=""/>
        <dsp:cNvSpPr/>
      </dsp:nvSpPr>
      <dsp:spPr>
        <a:xfrm>
          <a:off x="0" y="487825"/>
          <a:ext cx="432511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National average income:</a:t>
          </a:r>
          <a:br>
            <a:rPr lang="en-US" sz="1900" kern="1200"/>
          </a:br>
          <a:r>
            <a:rPr lang="en-US" sz="1900" kern="1200"/>
            <a:t>    32,728 Euro/month</a:t>
          </a:r>
        </a:p>
      </dsp:txBody>
      <dsp:txXfrm>
        <a:off x="35811" y="523636"/>
        <a:ext cx="4253491" cy="661968"/>
      </dsp:txXfrm>
    </dsp:sp>
    <dsp:sp modelId="{C3FEFCAC-FE67-4D3A-9357-14D767C4B99C}">
      <dsp:nvSpPr>
        <dsp:cNvPr id="0" name=""/>
        <dsp:cNvSpPr/>
      </dsp:nvSpPr>
      <dsp:spPr>
        <a:xfrm>
          <a:off x="0" y="1276136"/>
          <a:ext cx="432511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Vordingborg Municipality average:</a:t>
          </a:r>
          <a:br>
            <a:rPr lang="en-US" sz="1900" kern="1200"/>
          </a:br>
          <a:r>
            <a:rPr lang="en-US" sz="1900" kern="1200"/>
            <a:t>    27,796 Euro/month</a:t>
          </a:r>
        </a:p>
      </dsp:txBody>
      <dsp:txXfrm>
        <a:off x="35811" y="1311947"/>
        <a:ext cx="4253491" cy="661968"/>
      </dsp:txXfrm>
    </dsp:sp>
    <dsp:sp modelId="{5C1EA5C5-C646-408C-8533-BADF8D596283}">
      <dsp:nvSpPr>
        <dsp:cNvPr id="0" name=""/>
        <dsp:cNvSpPr/>
      </dsp:nvSpPr>
      <dsp:spPr>
        <a:xfrm>
          <a:off x="0" y="2064446"/>
          <a:ext cx="432511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Roughly 50% of students are from homes</a:t>
          </a:r>
          <a:br>
            <a:rPr lang="en-US" sz="1900" kern="1200"/>
          </a:br>
          <a:r>
            <a:rPr lang="en-US" sz="1900" kern="1200"/>
            <a:t>    without a secondary education</a:t>
          </a:r>
        </a:p>
      </dsp:txBody>
      <dsp:txXfrm>
        <a:off x="35811" y="2100257"/>
        <a:ext cx="4253491" cy="661968"/>
      </dsp:txXfrm>
    </dsp:sp>
    <dsp:sp modelId="{2D597BA2-C91A-4246-B3F2-9C1A29A7BE5A}">
      <dsp:nvSpPr>
        <dsp:cNvPr id="0" name=""/>
        <dsp:cNvSpPr/>
      </dsp:nvSpPr>
      <dsp:spPr>
        <a:xfrm>
          <a:off x="0" y="2852756"/>
          <a:ext cx="4325113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This means that students have trouble</a:t>
          </a:r>
          <a:br>
            <a:rPr lang="en-US" sz="1900" kern="1200"/>
          </a:br>
          <a:r>
            <a:rPr lang="en-US" sz="1900" kern="1200"/>
            <a:t>    getting academic help at home     </a:t>
          </a:r>
        </a:p>
      </dsp:txBody>
      <dsp:txXfrm>
        <a:off x="35811" y="2888567"/>
        <a:ext cx="4253491" cy="66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4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9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7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9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3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5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3D2-71C3-4B20-8ACA-1A9323A491C9}" type="datetimeFigureOut">
              <a:rPr lang="da-DK" smtClean="0"/>
              <a:t>25-08-2022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CA4989-4ACC-4946-80D9-3B7D38FB53CF}" type="slidenum">
              <a:rPr lang="da-DK" smtClean="0"/>
              <a:t>‹#›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AED1B-11F8-1E42-B14B-0EBC3201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115" y="579219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Preventing dropping out:</a:t>
            </a:r>
            <a:br>
              <a:rPr lang="en-GB" sz="3200" dirty="0"/>
            </a:br>
            <a:r>
              <a:rPr lang="en-GB" sz="2800" dirty="0"/>
              <a:t>Methodological approaches to motivate students to continue studying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F32A304-6E41-D14D-AFEE-A384E0349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115" y="2251755"/>
            <a:ext cx="4916060" cy="2354489"/>
          </a:xfr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341D19-7512-4ECD-B1C5-B3990E03C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368" y="2116476"/>
            <a:ext cx="4403989" cy="31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3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5E7A27-2759-4374-955B-51FE8848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da-DK" sz="3600"/>
              <a:t>Guidance counselors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456D6F-E291-4B44-A494-65FA81EA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Periodically check up on student absences</a:t>
            </a:r>
          </a:p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Provide advice; can also contact teachers to let them know of special circumstances</a:t>
            </a:r>
          </a:p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Can ”give students a break”</a:t>
            </a:r>
          </a:p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Provide advice on further education; can help students to switch secondary education if necessary</a:t>
            </a:r>
          </a:p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Can impose sanctions if necessary – for absences and such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4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EEB6F-2190-427E-B93C-02184EC8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da-DK" sz="3600"/>
              <a:t>Inspectors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923B0-E3C1-4D20-8FB5-4B2816903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r>
              <a:rPr lang="da-DK">
                <a:solidFill>
                  <a:srgbClr val="000000"/>
                </a:solidFill>
              </a:rPr>
              <a:t>Close contact with guidance counselors regarding student absences and special circumstances</a:t>
            </a:r>
          </a:p>
          <a:p>
            <a:r>
              <a:rPr lang="da-DK">
                <a:solidFill>
                  <a:srgbClr val="000000"/>
                </a:solidFill>
              </a:rPr>
              <a:t>Can impose more severe sanctions if necessary</a:t>
            </a:r>
          </a:p>
          <a:p>
            <a:r>
              <a:rPr lang="da-DK">
                <a:solidFill>
                  <a:srgbClr val="000000"/>
                </a:solidFill>
              </a:rPr>
              <a:t>Are in a position to make more far-reaching decisions about students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7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B5B73F30-A2D5-4775-826A-F6B21B11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Other initiatives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695A7C0-D102-4099-A85E-CEFFA8AC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Student conversations each year</a:t>
            </a:r>
            <a:br>
              <a:rPr lang="en-US" dirty="0"/>
            </a:br>
            <a:r>
              <a:rPr lang="en-US" dirty="0"/>
              <a:t>    Two teachers pr student</a:t>
            </a:r>
            <a:br>
              <a:rPr lang="en-US" dirty="0"/>
            </a:br>
            <a:r>
              <a:rPr lang="en-US" dirty="0"/>
              <a:t>    Talk about well-being, </a:t>
            </a:r>
            <a:r>
              <a:rPr lang="en-US" dirty="0" err="1"/>
              <a:t>etc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Class trips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Student-led activities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School parties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ladsholder til billede 7" descr="Et billede, der indeholder bygning, mursten, plads&#10;&#10;Automatisk genereret beskrivelse">
            <a:extLst>
              <a:ext uri="{FF2B5EF4-FFF2-40B4-BE49-F238E27FC236}">
                <a16:creationId xmlns:a16="http://schemas.microsoft.com/office/drawing/2014/main" id="{092942F5-3BFF-4FB2-AE00-0A04C1C8C4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26390" b="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9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75BF5FD-32E1-44FE-B1C6-205D289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/>
              <a:t>Structure</a:t>
            </a:r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ADE170D-7C4D-4E83-8563-4D187872C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/>
              <a:t>STX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A1FEDFA9-996E-4EB4-B934-0B5D359B6F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”normal” </a:t>
            </a:r>
            <a:r>
              <a:rPr lang="da-DK" dirty="0" err="1"/>
              <a:t>secondary</a:t>
            </a:r>
            <a:r>
              <a:rPr lang="da-DK" dirty="0"/>
              <a:t> </a:t>
            </a:r>
            <a:r>
              <a:rPr lang="da-DK" dirty="0" err="1"/>
              <a:t>education</a:t>
            </a:r>
            <a:endParaRPr lang="da-DK" dirty="0"/>
          </a:p>
          <a:p>
            <a:r>
              <a:rPr lang="da-DK" dirty="0" err="1"/>
              <a:t>Grants</a:t>
            </a:r>
            <a:r>
              <a:rPr lang="da-DK" dirty="0"/>
              <a:t> </a:t>
            </a:r>
            <a:r>
              <a:rPr lang="da-DK" dirty="0" err="1"/>
              <a:t>access</a:t>
            </a:r>
            <a:r>
              <a:rPr lang="da-DK" dirty="0"/>
              <a:t> to all </a:t>
            </a:r>
            <a:r>
              <a:rPr lang="da-DK" dirty="0" err="1"/>
              <a:t>tertiary</a:t>
            </a:r>
            <a:r>
              <a:rPr lang="da-DK" dirty="0"/>
              <a:t> </a:t>
            </a:r>
            <a:r>
              <a:rPr lang="da-DK" dirty="0" err="1"/>
              <a:t>educations</a:t>
            </a:r>
            <a:r>
              <a:rPr lang="da-DK" dirty="0"/>
              <a:t> in </a:t>
            </a:r>
            <a:r>
              <a:rPr lang="da-DK" dirty="0" err="1"/>
              <a:t>theory</a:t>
            </a:r>
            <a:r>
              <a:rPr lang="da-DK" dirty="0"/>
              <a:t> (</a:t>
            </a:r>
            <a:r>
              <a:rPr lang="da-DK" dirty="0" err="1"/>
              <a:t>university</a:t>
            </a:r>
            <a:r>
              <a:rPr lang="da-DK" dirty="0"/>
              <a:t>, business school, </a:t>
            </a:r>
            <a:r>
              <a:rPr lang="da-DK" dirty="0" err="1"/>
              <a:t>etc</a:t>
            </a:r>
            <a:r>
              <a:rPr lang="da-DK" dirty="0"/>
              <a:t>)</a:t>
            </a:r>
          </a:p>
          <a:p>
            <a:r>
              <a:rPr lang="da-DK" dirty="0"/>
              <a:t>Covers all </a:t>
            </a:r>
            <a:r>
              <a:rPr lang="da-DK" dirty="0" err="1"/>
              <a:t>subjects</a:t>
            </a:r>
            <a:r>
              <a:rPr lang="da-DK" dirty="0"/>
              <a:t>; </a:t>
            </a:r>
            <a:r>
              <a:rPr lang="da-DK" dirty="0" err="1"/>
              <a:t>including</a:t>
            </a:r>
            <a:r>
              <a:rPr lang="da-DK" dirty="0"/>
              <a:t> the more ‘</a:t>
            </a:r>
            <a:r>
              <a:rPr lang="da-DK" dirty="0" err="1"/>
              <a:t>bookish</a:t>
            </a:r>
            <a:r>
              <a:rPr lang="da-DK" dirty="0"/>
              <a:t>’ </a:t>
            </a:r>
            <a:r>
              <a:rPr lang="da-DK" dirty="0" err="1"/>
              <a:t>ones</a:t>
            </a:r>
            <a:r>
              <a:rPr lang="da-DK" dirty="0"/>
              <a:t> </a:t>
            </a:r>
            <a:r>
              <a:rPr lang="da-DK" dirty="0" err="1"/>
              <a:t>such</a:t>
            </a:r>
            <a:r>
              <a:rPr lang="da-DK" dirty="0"/>
              <a:t> as Ancient Studies</a:t>
            </a:r>
          </a:p>
          <a:p>
            <a:r>
              <a:rPr lang="da-DK" dirty="0"/>
              <a:t>More </a:t>
            </a:r>
            <a:r>
              <a:rPr lang="da-DK" dirty="0" err="1"/>
              <a:t>academic</a:t>
            </a:r>
            <a:r>
              <a:rPr lang="da-DK" dirty="0"/>
              <a:t>; </a:t>
            </a:r>
            <a:r>
              <a:rPr lang="da-DK" dirty="0" err="1"/>
              <a:t>albeit</a:t>
            </a:r>
            <a:r>
              <a:rPr lang="da-DK" dirty="0"/>
              <a:t> with </a:t>
            </a:r>
            <a:r>
              <a:rPr lang="da-DK" dirty="0" err="1"/>
              <a:t>increasing</a:t>
            </a:r>
            <a:r>
              <a:rPr lang="da-DK" dirty="0"/>
              <a:t> practical </a:t>
            </a:r>
            <a:r>
              <a:rPr lang="da-DK" dirty="0" err="1"/>
              <a:t>focus</a:t>
            </a:r>
            <a:endParaRPr lang="da-DK" dirty="0"/>
          </a:p>
          <a:p>
            <a:r>
              <a:rPr lang="da-DK" dirty="0"/>
              <a:t>522 students, 21 </a:t>
            </a:r>
            <a:r>
              <a:rPr lang="da-DK" dirty="0" err="1"/>
              <a:t>classes</a:t>
            </a: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74244CF5-C5F9-4A03-9AF2-C5DABC65E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a-DK" dirty="0"/>
              <a:t>HF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E5544B6F-B085-488E-8F5D-E33E819FB7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err="1"/>
              <a:t>Higher</a:t>
            </a:r>
            <a:r>
              <a:rPr lang="da-DK" dirty="0"/>
              <a:t> </a:t>
            </a:r>
            <a:r>
              <a:rPr lang="da-DK" dirty="0" err="1"/>
              <a:t>preparatory</a:t>
            </a:r>
            <a:r>
              <a:rPr lang="da-DK" dirty="0"/>
              <a:t> </a:t>
            </a:r>
            <a:r>
              <a:rPr lang="da-DK" dirty="0" err="1"/>
              <a:t>exam</a:t>
            </a:r>
            <a:endParaRPr lang="da-DK" dirty="0"/>
          </a:p>
          <a:p>
            <a:r>
              <a:rPr lang="da-DK" dirty="0" err="1"/>
              <a:t>Originally</a:t>
            </a:r>
            <a:r>
              <a:rPr lang="da-DK" dirty="0"/>
              <a:t> </a:t>
            </a:r>
            <a:r>
              <a:rPr lang="da-DK" dirty="0" err="1"/>
              <a:t>designed</a:t>
            </a:r>
            <a:r>
              <a:rPr lang="da-DK" dirty="0"/>
              <a:t> for </a:t>
            </a:r>
            <a:r>
              <a:rPr lang="da-DK" dirty="0" err="1"/>
              <a:t>people</a:t>
            </a:r>
            <a:r>
              <a:rPr lang="da-DK" dirty="0"/>
              <a:t> coming back to the </a:t>
            </a:r>
            <a:r>
              <a:rPr lang="da-DK" dirty="0" err="1"/>
              <a:t>education</a:t>
            </a:r>
            <a:r>
              <a:rPr lang="da-DK" dirty="0"/>
              <a:t> system </a:t>
            </a:r>
          </a:p>
          <a:p>
            <a:r>
              <a:rPr lang="da-DK" dirty="0" err="1"/>
              <a:t>Lower</a:t>
            </a:r>
            <a:r>
              <a:rPr lang="da-DK" dirty="0"/>
              <a:t> </a:t>
            </a:r>
            <a:r>
              <a:rPr lang="da-DK" dirty="0" err="1"/>
              <a:t>academic</a:t>
            </a:r>
            <a:r>
              <a:rPr lang="da-DK" dirty="0"/>
              <a:t> </a:t>
            </a:r>
            <a:r>
              <a:rPr lang="da-DK" dirty="0" err="1"/>
              <a:t>requirements</a:t>
            </a:r>
            <a:r>
              <a:rPr lang="da-DK" dirty="0"/>
              <a:t> in recent </a:t>
            </a:r>
            <a:r>
              <a:rPr lang="da-DK" dirty="0" err="1"/>
              <a:t>years</a:t>
            </a:r>
            <a:endParaRPr lang="da-DK" dirty="0"/>
          </a:p>
          <a:p>
            <a:r>
              <a:rPr lang="da-DK" dirty="0" err="1"/>
              <a:t>Doesn’t</a:t>
            </a:r>
            <a:r>
              <a:rPr lang="da-DK" dirty="0"/>
              <a:t> </a:t>
            </a:r>
            <a:r>
              <a:rPr lang="da-DK" dirty="0" err="1"/>
              <a:t>include</a:t>
            </a:r>
            <a:r>
              <a:rPr lang="da-DK" dirty="0"/>
              <a:t> </a:t>
            </a:r>
            <a:r>
              <a:rPr lang="da-DK" dirty="0" err="1"/>
              <a:t>subjects</a:t>
            </a:r>
            <a:r>
              <a:rPr lang="da-DK" dirty="0"/>
              <a:t> like Ancient Studies, for </a:t>
            </a:r>
            <a:r>
              <a:rPr lang="da-DK" dirty="0" err="1"/>
              <a:t>example</a:t>
            </a:r>
            <a:endParaRPr lang="da-DK" dirty="0"/>
          </a:p>
          <a:p>
            <a:r>
              <a:rPr lang="da-DK" dirty="0"/>
              <a:t>112 students, 5 </a:t>
            </a:r>
            <a:r>
              <a:rPr lang="da-DK" dirty="0" err="1"/>
              <a:t>classes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592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3036A-951A-454C-AB00-79AF2A58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/>
              <a:t>Structure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7F08BC-213C-493B-8B33-78E01F8A2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STX</a:t>
            </a:r>
            <a:br>
              <a:rPr lang="da-DK" dirty="0"/>
            </a:br>
            <a:r>
              <a:rPr lang="da-DK" sz="1100" dirty="0" err="1">
                <a:solidFill>
                  <a:schemeClr val="tx1"/>
                </a:solidFill>
              </a:rPr>
              <a:t>Each</a:t>
            </a:r>
            <a:r>
              <a:rPr lang="da-DK" sz="1100" dirty="0">
                <a:solidFill>
                  <a:schemeClr val="tx1"/>
                </a:solidFill>
              </a:rPr>
              <a:t> class has </a:t>
            </a:r>
            <a:r>
              <a:rPr lang="da-DK" sz="1100" dirty="0" err="1">
                <a:solidFill>
                  <a:schemeClr val="tx1"/>
                </a:solidFill>
              </a:rPr>
              <a:t>its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own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focus</a:t>
            </a:r>
            <a:endParaRPr lang="da-DK" sz="11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542D4A-29E8-4A74-93D7-9A56242B5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/>
              <a:t>Social Studies/</a:t>
            </a:r>
            <a:r>
              <a:rPr lang="da-DK" dirty="0" err="1"/>
              <a:t>Civics</a:t>
            </a:r>
            <a:r>
              <a:rPr lang="da-DK" dirty="0"/>
              <a:t> A and English A</a:t>
            </a:r>
          </a:p>
          <a:p>
            <a:r>
              <a:rPr lang="da-DK" dirty="0"/>
              <a:t>Math A and </a:t>
            </a:r>
            <a:r>
              <a:rPr lang="da-DK" dirty="0" err="1"/>
              <a:t>Physics</a:t>
            </a:r>
            <a:r>
              <a:rPr lang="da-DK" dirty="0"/>
              <a:t> B</a:t>
            </a:r>
          </a:p>
          <a:p>
            <a:r>
              <a:rPr lang="da-DK" dirty="0"/>
              <a:t>Social Studies/</a:t>
            </a:r>
            <a:r>
              <a:rPr lang="da-DK" dirty="0" err="1"/>
              <a:t>Civics</a:t>
            </a:r>
            <a:r>
              <a:rPr lang="da-DK" dirty="0"/>
              <a:t> A and Math A</a:t>
            </a:r>
          </a:p>
          <a:p>
            <a:r>
              <a:rPr lang="da-DK" dirty="0"/>
              <a:t>English A, Spanish A and German B</a:t>
            </a:r>
          </a:p>
          <a:p>
            <a:r>
              <a:rPr lang="da-DK" dirty="0"/>
              <a:t>English A, Spanish A and Latin C</a:t>
            </a:r>
          </a:p>
          <a:p>
            <a:r>
              <a:rPr lang="da-DK" dirty="0"/>
              <a:t>Math A, </a:t>
            </a:r>
            <a:r>
              <a:rPr lang="da-DK" dirty="0" err="1"/>
              <a:t>Biotech</a:t>
            </a:r>
            <a:r>
              <a:rPr lang="da-DK" dirty="0"/>
              <a:t> A and </a:t>
            </a:r>
            <a:r>
              <a:rPr lang="da-DK" dirty="0" err="1"/>
              <a:t>Physics</a:t>
            </a:r>
            <a:r>
              <a:rPr lang="da-DK" dirty="0"/>
              <a:t> B</a:t>
            </a:r>
          </a:p>
          <a:p>
            <a:r>
              <a:rPr lang="da-DK" dirty="0"/>
              <a:t>Math A, </a:t>
            </a:r>
            <a:r>
              <a:rPr lang="da-DK" dirty="0" err="1"/>
              <a:t>Physics</a:t>
            </a:r>
            <a:r>
              <a:rPr lang="da-DK" dirty="0"/>
              <a:t> B and </a:t>
            </a:r>
            <a:r>
              <a:rPr lang="da-DK" dirty="0" err="1"/>
              <a:t>Chemistry</a:t>
            </a:r>
            <a:r>
              <a:rPr lang="da-DK" dirty="0"/>
              <a:t> B</a:t>
            </a:r>
          </a:p>
          <a:p>
            <a:r>
              <a:rPr lang="da-DK" dirty="0"/>
              <a:t>English A and Music A</a:t>
            </a:r>
          </a:p>
          <a:p>
            <a:r>
              <a:rPr lang="da-DK" dirty="0" err="1"/>
              <a:t>Biology</a:t>
            </a:r>
            <a:r>
              <a:rPr lang="da-DK" dirty="0"/>
              <a:t> A and </a:t>
            </a:r>
            <a:r>
              <a:rPr lang="da-DK" dirty="0" err="1"/>
              <a:t>Chemistry</a:t>
            </a:r>
            <a:r>
              <a:rPr lang="da-DK" dirty="0"/>
              <a:t> B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1CE16F9-2FB9-4F18-B7D6-5FA13B097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HF</a:t>
            </a:r>
            <a:br>
              <a:rPr lang="da-DK" dirty="0"/>
            </a:br>
            <a:r>
              <a:rPr lang="da-DK" sz="1200" dirty="0" err="1">
                <a:solidFill>
                  <a:schemeClr val="tx1"/>
                </a:solidFill>
              </a:rPr>
              <a:t>subject</a:t>
            </a:r>
            <a:r>
              <a:rPr lang="da-DK" sz="1200" dirty="0">
                <a:solidFill>
                  <a:schemeClr val="tx1"/>
                </a:solidFill>
              </a:rPr>
              <a:t> </a:t>
            </a:r>
            <a:r>
              <a:rPr lang="da-DK" sz="1200" dirty="0" err="1">
                <a:solidFill>
                  <a:schemeClr val="tx1"/>
                </a:solidFill>
              </a:rPr>
              <a:t>package</a:t>
            </a:r>
            <a:r>
              <a:rPr lang="da-DK" sz="1200" dirty="0">
                <a:solidFill>
                  <a:schemeClr val="tx1"/>
                </a:solidFill>
              </a:rPr>
              <a:t> </a:t>
            </a:r>
            <a:r>
              <a:rPr lang="da-DK" sz="1200" dirty="0" err="1">
                <a:solidFill>
                  <a:schemeClr val="tx1"/>
                </a:solidFill>
              </a:rPr>
              <a:t>geared</a:t>
            </a:r>
            <a:r>
              <a:rPr lang="da-DK" sz="1200" dirty="0">
                <a:solidFill>
                  <a:schemeClr val="tx1"/>
                </a:solidFill>
              </a:rPr>
              <a:t> </a:t>
            </a:r>
            <a:r>
              <a:rPr lang="da-DK" sz="1200" dirty="0" err="1">
                <a:solidFill>
                  <a:schemeClr val="tx1"/>
                </a:solidFill>
              </a:rPr>
              <a:t>toward</a:t>
            </a:r>
            <a:r>
              <a:rPr lang="da-DK" sz="1200" dirty="0">
                <a:solidFill>
                  <a:schemeClr val="tx1"/>
                </a:solidFill>
              </a:rPr>
              <a:t> </a:t>
            </a:r>
            <a:r>
              <a:rPr lang="da-DK" sz="1200" dirty="0" err="1">
                <a:solidFill>
                  <a:schemeClr val="tx1"/>
                </a:solidFill>
              </a:rPr>
              <a:t>certain</a:t>
            </a:r>
            <a:r>
              <a:rPr lang="da-DK" sz="1200" dirty="0">
                <a:solidFill>
                  <a:schemeClr val="tx1"/>
                </a:solidFill>
              </a:rPr>
              <a:t> professions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5D98884-6DDB-4C1B-A2E1-F51BC69AFC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 err="1"/>
              <a:t>Pedagogy</a:t>
            </a:r>
            <a:r>
              <a:rPr lang="da-DK" dirty="0"/>
              <a:t> and </a:t>
            </a:r>
            <a:r>
              <a:rPr lang="da-DK" dirty="0" err="1"/>
              <a:t>teaching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Social Studies/</a:t>
            </a:r>
            <a:r>
              <a:rPr lang="da-DK" dirty="0" err="1"/>
              <a:t>Civics</a:t>
            </a:r>
            <a:r>
              <a:rPr lang="da-DK" dirty="0"/>
              <a:t> B and </a:t>
            </a:r>
            <a:r>
              <a:rPr lang="da-DK" dirty="0" err="1"/>
              <a:t>Psychology</a:t>
            </a:r>
            <a:r>
              <a:rPr lang="da-DK" dirty="0"/>
              <a:t> C</a:t>
            </a:r>
          </a:p>
          <a:p>
            <a:r>
              <a:rPr lang="da-DK" dirty="0"/>
              <a:t>Health and People</a:t>
            </a:r>
            <a:br>
              <a:rPr lang="da-DK" dirty="0"/>
            </a:br>
            <a:r>
              <a:rPr lang="da-DK" dirty="0" err="1"/>
              <a:t>Biology</a:t>
            </a:r>
            <a:r>
              <a:rPr lang="da-DK" dirty="0"/>
              <a:t> B and </a:t>
            </a:r>
            <a:r>
              <a:rPr lang="da-DK" dirty="0" err="1"/>
              <a:t>Psychology</a:t>
            </a:r>
            <a:r>
              <a:rPr lang="da-DK" dirty="0"/>
              <a:t> C</a:t>
            </a:r>
          </a:p>
          <a:p>
            <a:r>
              <a:rPr lang="da-DK" dirty="0"/>
              <a:t>Math and Society</a:t>
            </a:r>
            <a:br>
              <a:rPr lang="da-DK" dirty="0"/>
            </a:br>
            <a:r>
              <a:rPr lang="da-DK" dirty="0"/>
              <a:t>Social Studies/</a:t>
            </a:r>
            <a:r>
              <a:rPr lang="da-DK" dirty="0" err="1"/>
              <a:t>Civics</a:t>
            </a:r>
            <a:r>
              <a:rPr lang="da-DK" dirty="0"/>
              <a:t> B and Math B</a:t>
            </a:r>
          </a:p>
          <a:p>
            <a:r>
              <a:rPr lang="da-DK" dirty="0" err="1"/>
              <a:t>Phys</a:t>
            </a:r>
            <a:r>
              <a:rPr lang="da-DK" dirty="0"/>
              <a:t>. Ed. And Society</a:t>
            </a:r>
            <a:br>
              <a:rPr lang="da-DK" dirty="0"/>
            </a:br>
            <a:r>
              <a:rPr lang="da-DK" dirty="0" err="1"/>
              <a:t>Physical</a:t>
            </a:r>
            <a:r>
              <a:rPr lang="da-DK" dirty="0"/>
              <a:t> Education B and Social Studies/</a:t>
            </a:r>
            <a:r>
              <a:rPr lang="da-DK" dirty="0" err="1"/>
              <a:t>Civics</a:t>
            </a:r>
            <a:r>
              <a:rPr lang="da-DK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46455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FC2DD669-662C-4554-BCC0-35D35A51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CHALLENGE:</a:t>
            </a:r>
            <a:br>
              <a:rPr lang="en-US" dirty="0"/>
            </a:br>
            <a:r>
              <a:rPr lang="en-US" dirty="0" err="1"/>
              <a:t>gEOGRAPHY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C97D6FE-EE53-4D94-ADC4-26D50EA7D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46,000 Inhabitants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Some students travel 50 km each way</a:t>
            </a:r>
          </a:p>
          <a:p>
            <a:endParaRPr lang="en-US" dirty="0"/>
          </a:p>
        </p:txBody>
      </p:sp>
      <p:pic>
        <p:nvPicPr>
          <p:cNvPr id="10" name="Picture 2" descr="Map&#10;&#10;Description automatically generated">
            <a:extLst>
              <a:ext uri="{FF2B5EF4-FFF2-40B4-BE49-F238E27FC236}">
                <a16:creationId xmlns:a16="http://schemas.microsoft.com/office/drawing/2014/main" id="{581EEC73-B87D-4F70-948B-64C86EB62A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021" b="12021"/>
          <a:stretch>
            <a:fillRect/>
          </a:stretch>
        </p:blipFill>
        <p:spPr>
          <a:xfrm>
            <a:off x="6894909" y="805583"/>
            <a:ext cx="3359445" cy="4660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1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AE3C02-D476-4DBF-9C24-08DFBCB3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dirty="0"/>
              <a:t>Challenge:</a:t>
            </a:r>
            <a:r>
              <a:rPr lang="en-US" sz="2800"/>
              <a:t/>
            </a:r>
            <a:br>
              <a:rPr lang="en-US" sz="2800"/>
            </a:br>
            <a:r>
              <a:rPr lang="en-US" sz="2700"/>
              <a:t>Economy and resources</a:t>
            </a:r>
            <a:endParaRPr lang="en-US" sz="2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8" name="Pladsholder til billede 17">
            <a:extLst>
              <a:ext uri="{FF2B5EF4-FFF2-40B4-BE49-F238E27FC236}">
                <a16:creationId xmlns:a16="http://schemas.microsoft.com/office/drawing/2014/main" id="{40BD1FF4-6D22-435B-B3A9-76CA6CDFC6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971" r="2971"/>
          <a:stretch/>
        </p:blipFill>
        <p:spPr>
          <a:xfrm>
            <a:off x="6828546" y="804519"/>
            <a:ext cx="3815493" cy="5285385"/>
          </a:xfrm>
          <a:prstGeom prst="rect">
            <a:avLst/>
          </a:prstGeom>
        </p:spPr>
      </p:pic>
      <p:graphicFrame>
        <p:nvGraphicFramePr>
          <p:cNvPr id="37" name="Pladsholder til tekst 3">
            <a:extLst>
              <a:ext uri="{FF2B5EF4-FFF2-40B4-BE49-F238E27FC236}">
                <a16:creationId xmlns:a16="http://schemas.microsoft.com/office/drawing/2014/main" id="{E668DA20-D980-4794-902A-F267C4457846}"/>
              </a:ext>
            </a:extLst>
          </p:cNvPr>
          <p:cNvGraphicFramePr/>
          <p:nvPr/>
        </p:nvGraphicFramePr>
        <p:xfrm>
          <a:off x="1451579" y="2015732"/>
          <a:ext cx="4325113" cy="407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644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CA38009-1590-4265-86A9-A2110E8F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000" dirty="0" err="1"/>
              <a:t>Drop-out</a:t>
            </a:r>
            <a:r>
              <a:rPr lang="da-DK" sz="2000" dirty="0"/>
              <a:t> </a:t>
            </a:r>
            <a:r>
              <a:rPr lang="da-DK" sz="2000" dirty="0" err="1"/>
              <a:t>Prevention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6C3D57D-FE18-4C42-9D8E-53E91C6D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da-DK" dirty="0" err="1"/>
              <a:t>Systemic</a:t>
            </a:r>
            <a:r>
              <a:rPr lang="da-DK" dirty="0"/>
              <a:t> support </a:t>
            </a:r>
            <a:r>
              <a:rPr lang="da-DK" dirty="0" err="1"/>
              <a:t>structure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Class </a:t>
            </a:r>
            <a:r>
              <a:rPr lang="da-DK" dirty="0" err="1"/>
              <a:t>teachers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Guidance </a:t>
            </a:r>
            <a:r>
              <a:rPr lang="da-DK" dirty="0" err="1"/>
              <a:t>Counselors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Inspectors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pic>
        <p:nvPicPr>
          <p:cNvPr id="1026" name="Picture 2" descr="The Bro Hug: Embracing a Change in Custom - The New York Times">
            <a:extLst>
              <a:ext uri="{FF2B5EF4-FFF2-40B4-BE49-F238E27FC236}">
                <a16:creationId xmlns:a16="http://schemas.microsoft.com/office/drawing/2014/main" id="{7C0C0CCD-6575-429B-ADCB-353AC097A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46" y="1184606"/>
            <a:ext cx="4692636" cy="33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8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E7A4109-51BF-4E87-A28B-746B2CEA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da-DK" sz="2800"/>
              <a:t>Class teachers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1C6E281-E984-46EF-B38B-1CDE37BB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da-DK" dirty="0" err="1"/>
              <a:t>Two</a:t>
            </a:r>
            <a:r>
              <a:rPr lang="da-DK" dirty="0"/>
              <a:t> pr class </a:t>
            </a:r>
            <a:r>
              <a:rPr lang="da-DK" dirty="0" err="1"/>
              <a:t>until</a:t>
            </a:r>
            <a:r>
              <a:rPr lang="da-DK" dirty="0"/>
              <a:t> the </a:t>
            </a:r>
            <a:r>
              <a:rPr lang="da-DK" dirty="0" err="1"/>
              <a:t>third</a:t>
            </a:r>
            <a:r>
              <a:rPr lang="da-DK" dirty="0"/>
              <a:t> </a:t>
            </a:r>
            <a:r>
              <a:rPr lang="da-DK" dirty="0" err="1"/>
              <a:t>year</a:t>
            </a:r>
            <a:endParaRPr lang="da-DK" dirty="0"/>
          </a:p>
          <a:p>
            <a:r>
              <a:rPr lang="da-DK" dirty="0" err="1"/>
              <a:t>Periodically</a:t>
            </a:r>
            <a:r>
              <a:rPr lang="da-DK" dirty="0"/>
              <a:t> check student absences</a:t>
            </a:r>
          </a:p>
          <a:p>
            <a:r>
              <a:rPr lang="da-DK" dirty="0" err="1"/>
              <a:t>Charged</a:t>
            </a:r>
            <a:r>
              <a:rPr lang="da-DK" dirty="0"/>
              <a:t> with </a:t>
            </a:r>
            <a:r>
              <a:rPr lang="da-DK" dirty="0" err="1"/>
              <a:t>communicating</a:t>
            </a:r>
            <a:r>
              <a:rPr lang="da-DK" dirty="0"/>
              <a:t> with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teachers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problems with students or the class as a </a:t>
            </a:r>
            <a:r>
              <a:rPr lang="da-DK" dirty="0" err="1"/>
              <a:t>whole</a:t>
            </a:r>
            <a:endParaRPr lang="da-DK" dirty="0"/>
          </a:p>
          <a:p>
            <a:r>
              <a:rPr lang="da-DK" dirty="0"/>
              <a:t>Have talks with students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problems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noticed</a:t>
            </a:r>
            <a:r>
              <a:rPr lang="da-DK" dirty="0"/>
              <a:t>; </a:t>
            </a:r>
            <a:r>
              <a:rPr lang="da-DK" dirty="0" err="1"/>
              <a:t>refer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 </a:t>
            </a:r>
            <a:r>
              <a:rPr lang="da-DK" dirty="0" err="1"/>
              <a:t>further</a:t>
            </a:r>
            <a:r>
              <a:rPr lang="da-DK" dirty="0"/>
              <a:t> in the system</a:t>
            </a:r>
          </a:p>
          <a:p>
            <a:r>
              <a:rPr lang="da-DK" dirty="0" err="1"/>
              <a:t>Closer</a:t>
            </a:r>
            <a:r>
              <a:rPr lang="da-DK" dirty="0"/>
              <a:t> </a:t>
            </a:r>
            <a:r>
              <a:rPr lang="da-DK" dirty="0" err="1"/>
              <a:t>relationship</a:t>
            </a:r>
            <a:r>
              <a:rPr lang="da-DK" dirty="0"/>
              <a:t> with students</a:t>
            </a:r>
          </a:p>
        </p:txBody>
      </p:sp>
      <p:pic>
        <p:nvPicPr>
          <p:cNvPr id="10" name="Graphic 9" descr="Klasseværelse">
            <a:extLst>
              <a:ext uri="{FF2B5EF4-FFF2-40B4-BE49-F238E27FC236}">
                <a16:creationId xmlns:a16="http://schemas.microsoft.com/office/drawing/2014/main" id="{3A5E2F7B-A3EA-4CF8-87A1-570CC097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7733" y="1128652"/>
            <a:ext cx="4637119" cy="46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3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E7A4109-51BF-4E87-A28B-746B2CEA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da-DK" sz="2800" dirty="0"/>
              <a:t>Tutors (HF only)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1C6E281-E984-46EF-B38B-1CDE37BB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da-DK" dirty="0"/>
              <a:t>3 pr class both years</a:t>
            </a:r>
          </a:p>
          <a:p>
            <a:r>
              <a:rPr lang="da-DK" dirty="0" err="1"/>
              <a:t>Periodically</a:t>
            </a:r>
            <a:r>
              <a:rPr lang="da-DK" dirty="0"/>
              <a:t> check student absences</a:t>
            </a:r>
          </a:p>
          <a:p>
            <a:r>
              <a:rPr lang="da-DK" dirty="0"/>
              <a:t>Scheduled conversations throughout terms.</a:t>
            </a:r>
          </a:p>
          <a:p>
            <a:r>
              <a:rPr lang="da-DK" dirty="0"/>
              <a:t>Have talks with students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problems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noticed</a:t>
            </a:r>
            <a:r>
              <a:rPr lang="da-DK" dirty="0"/>
              <a:t>; </a:t>
            </a:r>
            <a:r>
              <a:rPr lang="da-DK" dirty="0" err="1"/>
              <a:t>refer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 </a:t>
            </a:r>
            <a:r>
              <a:rPr lang="da-DK" dirty="0" err="1"/>
              <a:t>further</a:t>
            </a:r>
            <a:r>
              <a:rPr lang="da-DK" dirty="0"/>
              <a:t> in the system</a:t>
            </a:r>
          </a:p>
          <a:p>
            <a:r>
              <a:rPr lang="da-DK" dirty="0" err="1"/>
              <a:t>Closer</a:t>
            </a:r>
            <a:r>
              <a:rPr lang="da-DK" dirty="0"/>
              <a:t> </a:t>
            </a:r>
            <a:r>
              <a:rPr lang="da-DK" dirty="0" err="1"/>
              <a:t>relationship</a:t>
            </a:r>
            <a:r>
              <a:rPr lang="da-DK" dirty="0"/>
              <a:t> with students</a:t>
            </a:r>
          </a:p>
        </p:txBody>
      </p:sp>
      <p:pic>
        <p:nvPicPr>
          <p:cNvPr id="10" name="Graphic 9" descr="Klasseværelse">
            <a:extLst>
              <a:ext uri="{FF2B5EF4-FFF2-40B4-BE49-F238E27FC236}">
                <a16:creationId xmlns:a16="http://schemas.microsoft.com/office/drawing/2014/main" id="{3A5E2F7B-A3EA-4CF8-87A1-570CC097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7733" y="1128652"/>
            <a:ext cx="4637119" cy="46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32FFEA-7409-4474-A69C-86F6F1C8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da-DK" sz="3600"/>
              <a:t>Student coach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E55557-1716-4C62-B191-93E7E78B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No official duties regarding student welfare and well-being</a:t>
            </a:r>
          </a:p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Teachers can refer students to coach who will contact and set up appointments; with student permission</a:t>
            </a:r>
          </a:p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A neutral sparring partner; coach has no ‘skin in the game’, can’t impose sanctions and isn’t there to lecture only talk and provide advice</a:t>
            </a:r>
          </a:p>
          <a:p>
            <a:pPr>
              <a:lnSpc>
                <a:spcPct val="110000"/>
              </a:lnSpc>
            </a:pPr>
            <a:r>
              <a:rPr lang="da-DK">
                <a:solidFill>
                  <a:srgbClr val="000000"/>
                </a:solidFill>
              </a:rPr>
              <a:t>Recent addition; this is the first year we’ve had her</a:t>
            </a:r>
          </a:p>
          <a:p>
            <a:pPr>
              <a:lnSpc>
                <a:spcPct val="110000"/>
              </a:lnSpc>
            </a:pPr>
            <a:endParaRPr lang="da-DK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945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</TotalTime>
  <Words>444</Words>
  <Application>Microsoft Office PowerPoint</Application>
  <PresentationFormat>Širokoúhlá obrazovka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Galleri</vt:lpstr>
      <vt:lpstr>Preventing dropping out: Methodological approaches to motivate students to continue studying</vt:lpstr>
      <vt:lpstr>Structure</vt:lpstr>
      <vt:lpstr>Structure</vt:lpstr>
      <vt:lpstr>CHALLENGE: gEOGRAPHY</vt:lpstr>
      <vt:lpstr>Challenge: Economy and resources</vt:lpstr>
      <vt:lpstr>Drop-out Prevention  </vt:lpstr>
      <vt:lpstr>Class teachers</vt:lpstr>
      <vt:lpstr>Tutors (HF only)</vt:lpstr>
      <vt:lpstr>Student coach</vt:lpstr>
      <vt:lpstr>Guidance counselors</vt:lpstr>
      <vt:lpstr>Inspectors</vt:lpstr>
      <vt:lpstr>Other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dropping out: Methodological approaches to motivate students to continue studying</dc:title>
  <dc:creator>Frederik Sorgenfrey (VORFS - Lærer - VB - VOR)</dc:creator>
  <cp:lastModifiedBy>Šimková</cp:lastModifiedBy>
  <cp:revision>4</cp:revision>
  <dcterms:created xsi:type="dcterms:W3CDTF">2021-11-14T21:04:20Z</dcterms:created>
  <dcterms:modified xsi:type="dcterms:W3CDTF">2022-08-25T07:43:26Z</dcterms:modified>
</cp:coreProperties>
</file>