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5fca4d80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5fca4d80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5fca4d8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5fca4d8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5fca4d80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5fca4d80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5fca4d80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5fca4d80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5fca4d80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25fca4d8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5fca4d8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5fca4d8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5fca4d80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5fca4d80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5fca4d80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5fca4d80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5fca4d806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5fca4d806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1" Type="http://schemas.openxmlformats.org/officeDocument/2006/relationships/hyperlink" Target="https://en.wikipedia.org/wiki/Thyme" TargetMode="External"/><Relationship Id="rId10" Type="http://schemas.openxmlformats.org/officeDocument/2006/relationships/hyperlink" Target="https://en.wikipedia.org/wiki/Bay_leaf" TargetMode="External"/><Relationship Id="rId13" Type="http://schemas.openxmlformats.org/officeDocument/2006/relationships/hyperlink" Target="https://en.wikipedia.org/wiki/Kn%C3%B6del" TargetMode="External"/><Relationship Id="rId12" Type="http://schemas.openxmlformats.org/officeDocument/2006/relationships/hyperlink" Target="https://en.wikipedia.org/wiki/Double_cream"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en.wikipedia.org/wiki/Sirloin_steak" TargetMode="External"/><Relationship Id="rId4" Type="http://schemas.openxmlformats.org/officeDocument/2006/relationships/hyperlink" Target="https://en.wikipedia.org/wiki/Carrot" TargetMode="External"/><Relationship Id="rId9" Type="http://schemas.openxmlformats.org/officeDocument/2006/relationships/hyperlink" Target="https://en.wikipedia.org/wiki/Allspice" TargetMode="External"/><Relationship Id="rId15" Type="http://schemas.openxmlformats.org/officeDocument/2006/relationships/image" Target="../media/image2.jpg"/><Relationship Id="rId14" Type="http://schemas.openxmlformats.org/officeDocument/2006/relationships/hyperlink" Target="https://en.wikipedia.org/wiki/Dumplings" TargetMode="External"/><Relationship Id="rId5" Type="http://schemas.openxmlformats.org/officeDocument/2006/relationships/hyperlink" Target="https://en.wikipedia.org/wiki/Parsley" TargetMode="External"/><Relationship Id="rId6" Type="http://schemas.openxmlformats.org/officeDocument/2006/relationships/hyperlink" Target="https://en.wikipedia.org/wiki/Celeriac" TargetMode="External"/><Relationship Id="rId7" Type="http://schemas.openxmlformats.org/officeDocument/2006/relationships/hyperlink" Target="https://en.wikipedia.org/wiki/Onion" TargetMode="External"/><Relationship Id="rId8" Type="http://schemas.openxmlformats.org/officeDocument/2006/relationships/hyperlink" Target="https://en.wikipedia.org/wiki/Black_pepp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284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a:latin typeface="Times New Roman"/>
                <a:ea typeface="Times New Roman"/>
                <a:cs typeface="Times New Roman"/>
                <a:sym typeface="Times New Roman"/>
              </a:rPr>
              <a:t>TRADITIONAL</a:t>
            </a:r>
            <a:r>
              <a:rPr lang="es">
                <a:latin typeface="Times New Roman"/>
                <a:ea typeface="Times New Roman"/>
                <a:cs typeface="Times New Roman"/>
                <a:sym typeface="Times New Roman"/>
              </a:rPr>
              <a:t> CUISINE IN CZECH REPUBLIC, SPAIN AND MALTA</a:t>
            </a:r>
            <a:endParaRPr>
              <a:latin typeface="Times New Roman"/>
              <a:ea typeface="Times New Roman"/>
              <a:cs typeface="Times New Roman"/>
              <a:sym typeface="Times New Roman"/>
            </a:endParaRPr>
          </a:p>
        </p:txBody>
      </p:sp>
      <p:sp>
        <p:nvSpPr>
          <p:cNvPr id="55" name="Google Shape;55;p13"/>
          <p:cNvSpPr txBox="1"/>
          <p:nvPr>
            <p:ph idx="1" type="subTitle"/>
          </p:nvPr>
        </p:nvSpPr>
        <p:spPr>
          <a:xfrm>
            <a:off x="311700" y="29810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Made by: Jone, Zoe, Anet and Lucía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highlight>
                  <a:srgbClr val="EA9999"/>
                </a:highlight>
              </a:rPr>
              <a:t>Imqaret </a:t>
            </a:r>
            <a:endParaRPr>
              <a:highlight>
                <a:srgbClr val="EA9999"/>
              </a:highlight>
            </a:endParaRPr>
          </a:p>
        </p:txBody>
      </p:sp>
      <p:sp>
        <p:nvSpPr>
          <p:cNvPr id="114" name="Google Shape;114;p22"/>
          <p:cNvSpPr txBox="1"/>
          <p:nvPr>
            <p:ph idx="1" type="body"/>
          </p:nvPr>
        </p:nvSpPr>
        <p:spPr>
          <a:xfrm>
            <a:off x="311700" y="1558800"/>
            <a:ext cx="4260300" cy="2025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s">
                <a:solidFill>
                  <a:schemeClr val="dk1"/>
                </a:solidFill>
              </a:rPr>
              <a:t>It’s a typical maltese dessert, made of a fried pastry filled with dates</a:t>
            </a:r>
            <a:endParaRPr>
              <a:solidFill>
                <a:schemeClr val="dk1"/>
              </a:solidFill>
            </a:endParaRPr>
          </a:p>
          <a:p>
            <a:pPr indent="-342900" lvl="0" marL="457200" rtl="0" algn="l">
              <a:spcBef>
                <a:spcPts val="0"/>
              </a:spcBef>
              <a:spcAft>
                <a:spcPts val="0"/>
              </a:spcAft>
              <a:buClr>
                <a:schemeClr val="dk1"/>
              </a:buClr>
              <a:buSzPts val="1800"/>
              <a:buChar char="●"/>
            </a:pPr>
            <a:r>
              <a:rPr lang="es">
                <a:solidFill>
                  <a:schemeClr val="dk1"/>
                </a:solidFill>
              </a:rPr>
              <a:t>It has a diamond shape</a:t>
            </a:r>
            <a:endParaRPr>
              <a:solidFill>
                <a:schemeClr val="dk1"/>
              </a:solidFill>
            </a:endParaRPr>
          </a:p>
          <a:p>
            <a:pPr indent="-342900" lvl="0" marL="457200" rtl="0" algn="l">
              <a:spcBef>
                <a:spcPts val="0"/>
              </a:spcBef>
              <a:spcAft>
                <a:spcPts val="0"/>
              </a:spcAft>
              <a:buClr>
                <a:schemeClr val="dk1"/>
              </a:buClr>
              <a:buSzPts val="1800"/>
              <a:buChar char="●"/>
            </a:pPr>
            <a:r>
              <a:rPr lang="es">
                <a:solidFill>
                  <a:schemeClr val="dk1"/>
                </a:solidFill>
              </a:rPr>
              <a:t>It name </a:t>
            </a:r>
            <a:r>
              <a:rPr lang="es">
                <a:solidFill>
                  <a:schemeClr val="dk1"/>
                </a:solidFill>
              </a:rPr>
              <a:t>comes</a:t>
            </a:r>
            <a:r>
              <a:rPr lang="es">
                <a:solidFill>
                  <a:schemeClr val="dk1"/>
                </a:solidFill>
              </a:rPr>
              <a:t> from the arabic (maqrut)</a:t>
            </a:r>
            <a:endParaRPr>
              <a:solidFill>
                <a:schemeClr val="dk1"/>
              </a:solidFill>
            </a:endParaRPr>
          </a:p>
        </p:txBody>
      </p:sp>
      <p:pic>
        <p:nvPicPr>
          <p:cNvPr id="115" name="Google Shape;115;p22"/>
          <p:cNvPicPr preferRelativeResize="0"/>
          <p:nvPr/>
        </p:nvPicPr>
        <p:blipFill rotWithShape="1">
          <a:blip r:embed="rId3">
            <a:alphaModFix/>
          </a:blip>
          <a:srcRect b="0" l="6075" r="6884" t="0"/>
          <a:stretch/>
        </p:blipFill>
        <p:spPr>
          <a:xfrm>
            <a:off x="5118075" y="1644250"/>
            <a:ext cx="3714226" cy="2432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latin typeface="Times New Roman"/>
                <a:ea typeface="Times New Roman"/>
                <a:cs typeface="Times New Roman"/>
                <a:sym typeface="Times New Roman"/>
              </a:rPr>
              <a:t>Typical Czech food</a:t>
            </a:r>
            <a:endParaRPr>
              <a:latin typeface="Times New Roman"/>
              <a:ea typeface="Times New Roman"/>
              <a:cs typeface="Times New Roman"/>
              <a:sym typeface="Times New Roman"/>
            </a:endParaRPr>
          </a:p>
        </p:txBody>
      </p:sp>
      <p:pic>
        <p:nvPicPr>
          <p:cNvPr id="61" name="Google Shape;61;p14"/>
          <p:cNvPicPr preferRelativeResize="0"/>
          <p:nvPr/>
        </p:nvPicPr>
        <p:blipFill>
          <a:blip r:embed="rId3">
            <a:alphaModFix/>
          </a:blip>
          <a:stretch>
            <a:fillRect/>
          </a:stretch>
        </p:blipFill>
        <p:spPr>
          <a:xfrm>
            <a:off x="3102463" y="2834113"/>
            <a:ext cx="2619375"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30000"/>
              </a:lnSpc>
              <a:spcBef>
                <a:spcPts val="0"/>
              </a:spcBef>
              <a:spcAft>
                <a:spcPts val="0"/>
              </a:spcAft>
              <a:buClr>
                <a:schemeClr val="dk1"/>
              </a:buClr>
              <a:buSzPct val="31578"/>
              <a:buFont typeface="Arial"/>
              <a:buNone/>
            </a:pPr>
            <a:r>
              <a:rPr lang="es" sz="3483">
                <a:highlight>
                  <a:srgbClr val="A4C2F4"/>
                </a:highlight>
                <a:latin typeface="Times New Roman"/>
                <a:ea typeface="Times New Roman"/>
                <a:cs typeface="Times New Roman"/>
                <a:sym typeface="Times New Roman"/>
              </a:rPr>
              <a:t>Svíčková</a:t>
            </a:r>
            <a:endParaRPr sz="3483">
              <a:highlight>
                <a:srgbClr val="A4C2F4"/>
              </a:highlight>
              <a:latin typeface="Times New Roman"/>
              <a:ea typeface="Times New Roman"/>
              <a:cs typeface="Times New Roman"/>
              <a:sym typeface="Times New Roman"/>
            </a:endParaRPr>
          </a:p>
          <a:p>
            <a:pPr indent="0" lvl="0" marL="0" rtl="0" algn="l">
              <a:spcBef>
                <a:spcPts val="600"/>
              </a:spcBef>
              <a:spcAft>
                <a:spcPts val="0"/>
              </a:spcAft>
              <a:buNone/>
            </a:pPr>
            <a:r>
              <a:t/>
            </a:r>
            <a:endParaRPr/>
          </a:p>
        </p:txBody>
      </p:sp>
      <p:sp>
        <p:nvSpPr>
          <p:cNvPr id="67" name="Google Shape;67;p15"/>
          <p:cNvSpPr txBox="1"/>
          <p:nvPr>
            <p:ph idx="1" type="body"/>
          </p:nvPr>
        </p:nvSpPr>
        <p:spPr>
          <a:xfrm>
            <a:off x="311700" y="1152475"/>
            <a:ext cx="4023600" cy="3416400"/>
          </a:xfrm>
          <a:prstGeom prst="rect">
            <a:avLst/>
          </a:prstGeom>
        </p:spPr>
        <p:txBody>
          <a:bodyPr anchorCtr="0" anchor="t" bIns="91425" lIns="91425" spcFirstLastPara="1" rIns="91425" wrap="square" tIns="91425">
            <a:normAutofit/>
          </a:bodyPr>
          <a:lstStyle/>
          <a:p>
            <a:pPr indent="0" lvl="0" marL="0" rtl="0" algn="l">
              <a:spcBef>
                <a:spcPts val="500"/>
              </a:spcBef>
              <a:spcAft>
                <a:spcPts val="0"/>
              </a:spcAft>
              <a:buNone/>
            </a:pPr>
            <a:r>
              <a:rPr lang="es" sz="1850">
                <a:solidFill>
                  <a:schemeClr val="dk1"/>
                </a:solidFill>
                <a:highlight>
                  <a:srgbClr val="FFFFFF"/>
                </a:highlight>
                <a:latin typeface="Times New Roman"/>
                <a:ea typeface="Times New Roman"/>
                <a:cs typeface="Times New Roman"/>
                <a:sym typeface="Times New Roman"/>
              </a:rPr>
              <a:t>It is </a:t>
            </a:r>
            <a:r>
              <a:rPr lang="es" sz="185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sirloin steak</a:t>
            </a:r>
            <a:r>
              <a:rPr lang="es" sz="1850">
                <a:solidFill>
                  <a:schemeClr val="dk1"/>
                </a:solidFill>
                <a:highlight>
                  <a:srgbClr val="FFFFFF"/>
                </a:highlight>
                <a:latin typeface="Times New Roman"/>
                <a:ea typeface="Times New Roman"/>
                <a:cs typeface="Times New Roman"/>
                <a:sym typeface="Times New Roman"/>
              </a:rPr>
              <a:t> prepared with vegetables (</a:t>
            </a:r>
            <a:r>
              <a:rPr lang="es" sz="1850">
                <a:solidFill>
                  <a:schemeClr val="dk1"/>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carrots</a:t>
            </a:r>
            <a:r>
              <a:rPr lang="es" sz="1850">
                <a:solidFill>
                  <a:schemeClr val="dk1"/>
                </a:solidFill>
                <a:highlight>
                  <a:srgbClr val="FFFFFF"/>
                </a:highlight>
                <a:latin typeface="Times New Roman"/>
                <a:ea typeface="Times New Roman"/>
                <a:cs typeface="Times New Roman"/>
                <a:sym typeface="Times New Roman"/>
              </a:rPr>
              <a:t>, </a:t>
            </a:r>
            <a:r>
              <a:rPr lang="es" sz="1850">
                <a:solidFill>
                  <a:schemeClr val="dk1"/>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parsley</a:t>
            </a:r>
            <a:r>
              <a:rPr lang="es" sz="1850">
                <a:solidFill>
                  <a:schemeClr val="dk1"/>
                </a:solidFill>
                <a:highlight>
                  <a:srgbClr val="FFFFFF"/>
                </a:highlight>
                <a:latin typeface="Times New Roman"/>
                <a:ea typeface="Times New Roman"/>
                <a:cs typeface="Times New Roman"/>
                <a:sym typeface="Times New Roman"/>
              </a:rPr>
              <a:t> root, </a:t>
            </a:r>
            <a:r>
              <a:rPr lang="es" sz="1850">
                <a:solidFill>
                  <a:schemeClr val="dk1"/>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celeriac</a:t>
            </a:r>
            <a:r>
              <a:rPr lang="es" sz="1850">
                <a:solidFill>
                  <a:schemeClr val="dk1"/>
                </a:solidFill>
                <a:highlight>
                  <a:srgbClr val="FFFFFF"/>
                </a:highlight>
                <a:latin typeface="Times New Roman"/>
                <a:ea typeface="Times New Roman"/>
                <a:cs typeface="Times New Roman"/>
                <a:sym typeface="Times New Roman"/>
              </a:rPr>
              <a:t> and </a:t>
            </a:r>
            <a:r>
              <a:rPr lang="es" sz="1850">
                <a:solidFill>
                  <a:schemeClr val="dk1"/>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onion</a:t>
            </a:r>
            <a:r>
              <a:rPr lang="es" sz="1850">
                <a:solidFill>
                  <a:schemeClr val="dk1"/>
                </a:solidFill>
                <a:highlight>
                  <a:srgbClr val="FFFFFF"/>
                </a:highlight>
                <a:latin typeface="Times New Roman"/>
                <a:ea typeface="Times New Roman"/>
                <a:cs typeface="Times New Roman"/>
                <a:sym typeface="Times New Roman"/>
              </a:rPr>
              <a:t>), spiced with </a:t>
            </a:r>
            <a:r>
              <a:rPr lang="es" sz="1850">
                <a:solidFill>
                  <a:schemeClr val="dk1"/>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black pepper</a:t>
            </a:r>
            <a:r>
              <a:rPr lang="es" sz="1850">
                <a:solidFill>
                  <a:schemeClr val="dk1"/>
                </a:solidFill>
                <a:highlight>
                  <a:srgbClr val="FFFFFF"/>
                </a:highlight>
                <a:latin typeface="Times New Roman"/>
                <a:ea typeface="Times New Roman"/>
                <a:cs typeface="Times New Roman"/>
                <a:sym typeface="Times New Roman"/>
              </a:rPr>
              <a:t>, </a:t>
            </a:r>
            <a:r>
              <a:rPr lang="es" sz="1850">
                <a:solidFill>
                  <a:schemeClr val="dk1"/>
                </a:solidFill>
                <a:highlight>
                  <a:srgbClr val="FFFFFF"/>
                </a:highlight>
                <a:uFill>
                  <a:noFill/>
                </a:uFill>
                <a:latin typeface="Times New Roman"/>
                <a:ea typeface="Times New Roman"/>
                <a:cs typeface="Times New Roman"/>
                <a:sym typeface="Times New Roman"/>
                <a:hlinkClick r:id="rId9">
                  <a:extLst>
                    <a:ext uri="{A12FA001-AC4F-418D-AE19-62706E023703}">
                      <ahyp:hlinkClr val="tx"/>
                    </a:ext>
                  </a:extLst>
                </a:hlinkClick>
              </a:rPr>
              <a:t>allspice</a:t>
            </a:r>
            <a:r>
              <a:rPr lang="es" sz="1850">
                <a:solidFill>
                  <a:schemeClr val="dk1"/>
                </a:solidFill>
                <a:highlight>
                  <a:srgbClr val="FFFFFF"/>
                </a:highlight>
                <a:latin typeface="Times New Roman"/>
                <a:ea typeface="Times New Roman"/>
                <a:cs typeface="Times New Roman"/>
                <a:sym typeface="Times New Roman"/>
              </a:rPr>
              <a:t>, </a:t>
            </a:r>
            <a:r>
              <a:rPr lang="es" sz="1850">
                <a:solidFill>
                  <a:schemeClr val="dk1"/>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bay leaf</a:t>
            </a:r>
            <a:r>
              <a:rPr lang="es" sz="1850">
                <a:solidFill>
                  <a:schemeClr val="dk1"/>
                </a:solidFill>
                <a:highlight>
                  <a:srgbClr val="FFFFFF"/>
                </a:highlight>
                <a:latin typeface="Times New Roman"/>
                <a:ea typeface="Times New Roman"/>
                <a:cs typeface="Times New Roman"/>
                <a:sym typeface="Times New Roman"/>
              </a:rPr>
              <a:t> and </a:t>
            </a:r>
            <a:r>
              <a:rPr lang="es" sz="1850">
                <a:solidFill>
                  <a:schemeClr val="dk1"/>
                </a:solidFill>
                <a:highlight>
                  <a:srgbClr val="FFFFFF"/>
                </a:highlight>
                <a:uFill>
                  <a:noFill/>
                </a:uFill>
                <a:latin typeface="Times New Roman"/>
                <a:ea typeface="Times New Roman"/>
                <a:cs typeface="Times New Roman"/>
                <a:sym typeface="Times New Roman"/>
                <a:hlinkClick r:id="rId11">
                  <a:extLst>
                    <a:ext uri="{A12FA001-AC4F-418D-AE19-62706E023703}">
                      <ahyp:hlinkClr val="tx"/>
                    </a:ext>
                  </a:extLst>
                </a:hlinkClick>
              </a:rPr>
              <a:t>thyme</a:t>
            </a:r>
            <a:r>
              <a:rPr lang="es" sz="1850">
                <a:solidFill>
                  <a:schemeClr val="dk1"/>
                </a:solidFill>
                <a:highlight>
                  <a:srgbClr val="FFFFFF"/>
                </a:highlight>
                <a:latin typeface="Times New Roman"/>
                <a:ea typeface="Times New Roman"/>
                <a:cs typeface="Times New Roman"/>
                <a:sym typeface="Times New Roman"/>
              </a:rPr>
              <a:t>, and boiled with </a:t>
            </a:r>
            <a:r>
              <a:rPr lang="es" sz="1850">
                <a:solidFill>
                  <a:schemeClr val="dk1"/>
                </a:solidFill>
                <a:highlight>
                  <a:srgbClr val="FFFFFF"/>
                </a:highlight>
                <a:uFill>
                  <a:noFill/>
                </a:uFill>
                <a:latin typeface="Times New Roman"/>
                <a:ea typeface="Times New Roman"/>
                <a:cs typeface="Times New Roman"/>
                <a:sym typeface="Times New Roman"/>
                <a:hlinkClick r:id="rId12">
                  <a:extLst>
                    <a:ext uri="{A12FA001-AC4F-418D-AE19-62706E023703}">
                      <ahyp:hlinkClr val="tx"/>
                    </a:ext>
                  </a:extLst>
                </a:hlinkClick>
              </a:rPr>
              <a:t>double cream</a:t>
            </a:r>
            <a:r>
              <a:rPr lang="es" sz="1850">
                <a:solidFill>
                  <a:schemeClr val="dk1"/>
                </a:solidFill>
                <a:highlight>
                  <a:srgbClr val="FFFFFF"/>
                </a:highlight>
                <a:latin typeface="Times New Roman"/>
                <a:ea typeface="Times New Roman"/>
                <a:cs typeface="Times New Roman"/>
                <a:sym typeface="Times New Roman"/>
              </a:rPr>
              <a:t>. It is generally served with houskové </a:t>
            </a:r>
            <a:r>
              <a:rPr lang="es" sz="1850">
                <a:solidFill>
                  <a:schemeClr val="dk1"/>
                </a:solidFill>
                <a:highlight>
                  <a:srgbClr val="FFFFFF"/>
                </a:highlight>
                <a:uFill>
                  <a:noFill/>
                </a:uFill>
                <a:latin typeface="Times New Roman"/>
                <a:ea typeface="Times New Roman"/>
                <a:cs typeface="Times New Roman"/>
                <a:sym typeface="Times New Roman"/>
                <a:hlinkClick r:id="rId13">
                  <a:extLst>
                    <a:ext uri="{A12FA001-AC4F-418D-AE19-62706E023703}">
                      <ahyp:hlinkClr val="tx"/>
                    </a:ext>
                  </a:extLst>
                </a:hlinkClick>
              </a:rPr>
              <a:t>knedlíky</a:t>
            </a:r>
            <a:r>
              <a:rPr lang="es" sz="1850">
                <a:solidFill>
                  <a:schemeClr val="dk1"/>
                </a:solidFill>
                <a:highlight>
                  <a:srgbClr val="FFFFFF"/>
                </a:highlight>
                <a:latin typeface="Times New Roman"/>
                <a:ea typeface="Times New Roman"/>
                <a:cs typeface="Times New Roman"/>
                <a:sym typeface="Times New Roman"/>
              </a:rPr>
              <a:t> (bread </a:t>
            </a:r>
            <a:r>
              <a:rPr lang="es" sz="1850">
                <a:solidFill>
                  <a:schemeClr val="dk1"/>
                </a:solidFill>
                <a:highlight>
                  <a:srgbClr val="FFFFFF"/>
                </a:highlight>
                <a:uFill>
                  <a:noFill/>
                </a:uFill>
                <a:latin typeface="Times New Roman"/>
                <a:ea typeface="Times New Roman"/>
                <a:cs typeface="Times New Roman"/>
                <a:sym typeface="Times New Roman"/>
                <a:hlinkClick r:id="rId14">
                  <a:extLst>
                    <a:ext uri="{A12FA001-AC4F-418D-AE19-62706E023703}">
                      <ahyp:hlinkClr val="tx"/>
                    </a:ext>
                  </a:extLst>
                </a:hlinkClick>
              </a:rPr>
              <a:t>dumplings</a:t>
            </a:r>
            <a:r>
              <a:rPr lang="es" sz="1850">
                <a:solidFill>
                  <a:schemeClr val="dk1"/>
                </a:solidFill>
                <a:highlight>
                  <a:srgbClr val="FFFFFF"/>
                </a:highlight>
                <a:latin typeface="Times New Roman"/>
                <a:ea typeface="Times New Roman"/>
                <a:cs typeface="Times New Roman"/>
                <a:sym typeface="Times New Roman"/>
              </a:rPr>
              <a:t>).</a:t>
            </a:r>
            <a:endParaRPr sz="1850">
              <a:solidFill>
                <a:schemeClr val="dk1"/>
              </a:solidFill>
              <a:highlight>
                <a:srgbClr val="FFFFFF"/>
              </a:highlight>
              <a:latin typeface="Times New Roman"/>
              <a:ea typeface="Times New Roman"/>
              <a:cs typeface="Times New Roman"/>
              <a:sym typeface="Times New Roman"/>
            </a:endParaRPr>
          </a:p>
          <a:p>
            <a:pPr indent="0" lvl="0" marL="63500" marR="63500" rtl="0" algn="ctr">
              <a:spcBef>
                <a:spcPts val="500"/>
              </a:spcBef>
              <a:spcAft>
                <a:spcPts val="0"/>
              </a:spcAft>
              <a:buClr>
                <a:schemeClr val="dk1"/>
              </a:buClr>
              <a:buSzPts val="1100"/>
              <a:buFont typeface="Arial"/>
              <a:buNone/>
            </a:pPr>
            <a:r>
              <a:t/>
            </a:r>
            <a:endParaRPr b="1" sz="1000">
              <a:solidFill>
                <a:schemeClr val="dk1"/>
              </a:solidFill>
              <a:highlight>
                <a:srgbClr val="F8F9FA"/>
              </a:highlight>
            </a:endParaRPr>
          </a:p>
          <a:p>
            <a:pPr indent="0" lvl="0" marL="457200" marR="63500" rtl="0" algn="l">
              <a:spcBef>
                <a:spcPts val="600"/>
              </a:spcBef>
              <a:spcAft>
                <a:spcPts val="0"/>
              </a:spcAft>
              <a:buNone/>
            </a:pPr>
            <a:r>
              <a:t/>
            </a:r>
            <a:endParaRPr sz="1000">
              <a:solidFill>
                <a:srgbClr val="202122"/>
              </a:solidFill>
              <a:highlight>
                <a:srgbClr val="F8F9FA"/>
              </a:highlight>
            </a:endParaRPr>
          </a:p>
          <a:p>
            <a:pPr indent="0" lvl="0" marL="0" rtl="0" algn="l">
              <a:spcBef>
                <a:spcPts val="700"/>
              </a:spcBef>
              <a:spcAft>
                <a:spcPts val="1200"/>
              </a:spcAft>
              <a:buNone/>
            </a:pPr>
            <a:r>
              <a:t/>
            </a:r>
            <a:endParaRPr/>
          </a:p>
        </p:txBody>
      </p:sp>
      <p:pic>
        <p:nvPicPr>
          <p:cNvPr id="68" name="Google Shape;68;p15"/>
          <p:cNvPicPr preferRelativeResize="0"/>
          <p:nvPr/>
        </p:nvPicPr>
        <p:blipFill>
          <a:blip r:embed="rId15">
            <a:alphaModFix/>
          </a:blip>
          <a:stretch>
            <a:fillRect/>
          </a:stretch>
        </p:blipFill>
        <p:spPr>
          <a:xfrm>
            <a:off x="4666250" y="1148325"/>
            <a:ext cx="4023600" cy="284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3120">
                <a:highlight>
                  <a:srgbClr val="A4C2F4"/>
                </a:highlight>
                <a:latin typeface="Times New Roman"/>
                <a:ea typeface="Times New Roman"/>
                <a:cs typeface="Times New Roman"/>
                <a:sym typeface="Times New Roman"/>
              </a:rPr>
              <a:t>Bublanina</a:t>
            </a:r>
            <a:endParaRPr sz="3120">
              <a:highlight>
                <a:srgbClr val="A4C2F4"/>
              </a:highlight>
              <a:latin typeface="Times New Roman"/>
              <a:ea typeface="Times New Roman"/>
              <a:cs typeface="Times New Roman"/>
              <a:sym typeface="Times New Roman"/>
            </a:endParaRPr>
          </a:p>
        </p:txBody>
      </p:sp>
      <p:sp>
        <p:nvSpPr>
          <p:cNvPr id="74" name="Google Shape;74;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850">
                <a:solidFill>
                  <a:srgbClr val="292929"/>
                </a:solidFill>
                <a:latin typeface="Times New Roman"/>
                <a:ea typeface="Times New Roman"/>
                <a:cs typeface="Times New Roman"/>
                <a:sym typeface="Times New Roman"/>
              </a:rPr>
              <a:t>Typical Czech dessert which can also be found in Slovakia.</a:t>
            </a:r>
            <a:endParaRPr sz="1850">
              <a:solidFill>
                <a:srgbClr val="292929"/>
              </a:solidFill>
              <a:latin typeface="Times New Roman"/>
              <a:ea typeface="Times New Roman"/>
              <a:cs typeface="Times New Roman"/>
              <a:sym typeface="Times New Roman"/>
            </a:endParaRPr>
          </a:p>
          <a:p>
            <a:pPr indent="0" lvl="0" marL="0" rtl="0" algn="l">
              <a:spcBef>
                <a:spcPts val="1200"/>
              </a:spcBef>
              <a:spcAft>
                <a:spcPts val="1200"/>
              </a:spcAft>
              <a:buNone/>
            </a:pPr>
            <a:r>
              <a:rPr lang="es" sz="1850">
                <a:solidFill>
                  <a:srgbClr val="292929"/>
                </a:solidFill>
                <a:latin typeface="Times New Roman"/>
                <a:ea typeface="Times New Roman"/>
                <a:cs typeface="Times New Roman"/>
                <a:sym typeface="Times New Roman"/>
              </a:rPr>
              <a:t>This simple dessert is prepared by mixing wheat flour, sugar, eggs, butter or oil, and baking powder into a batter, which can also contain vanilla sugar or vanilla extract, lemon zest, and milk</a:t>
            </a:r>
            <a:r>
              <a:rPr lang="es" sz="1350">
                <a:solidFill>
                  <a:srgbClr val="292929"/>
                </a:solidFill>
              </a:rPr>
              <a:t>. </a:t>
            </a:r>
            <a:endParaRPr sz="1350">
              <a:solidFill>
                <a:srgbClr val="292929"/>
              </a:solidFill>
            </a:endParaRPr>
          </a:p>
        </p:txBody>
      </p:sp>
      <p:pic>
        <p:nvPicPr>
          <p:cNvPr id="75" name="Google Shape;75;p16"/>
          <p:cNvPicPr preferRelativeResize="0"/>
          <p:nvPr/>
        </p:nvPicPr>
        <p:blipFill>
          <a:blip r:embed="rId3">
            <a:alphaModFix/>
          </a:blip>
          <a:stretch>
            <a:fillRect/>
          </a:stretch>
        </p:blipFill>
        <p:spPr>
          <a:xfrm>
            <a:off x="4692925" y="996975"/>
            <a:ext cx="3780449" cy="314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latin typeface="Times New Roman"/>
                <a:ea typeface="Times New Roman"/>
                <a:cs typeface="Times New Roman"/>
                <a:sym typeface="Times New Roman"/>
              </a:rPr>
              <a:t>Typical Spanish food</a:t>
            </a:r>
            <a:endParaRPr>
              <a:latin typeface="Times New Roman"/>
              <a:ea typeface="Times New Roman"/>
              <a:cs typeface="Times New Roman"/>
              <a:sym typeface="Times New Roman"/>
            </a:endParaRPr>
          </a:p>
        </p:txBody>
      </p:sp>
      <p:pic>
        <p:nvPicPr>
          <p:cNvPr id="81" name="Google Shape;81;p17"/>
          <p:cNvPicPr preferRelativeResize="0"/>
          <p:nvPr/>
        </p:nvPicPr>
        <p:blipFill>
          <a:blip r:embed="rId3">
            <a:alphaModFix/>
          </a:blip>
          <a:stretch>
            <a:fillRect/>
          </a:stretch>
        </p:blipFill>
        <p:spPr>
          <a:xfrm>
            <a:off x="3227063" y="3003450"/>
            <a:ext cx="2689875" cy="179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highlight>
                  <a:srgbClr val="FFE599"/>
                </a:highlight>
              </a:rPr>
              <a:t>Paella</a:t>
            </a:r>
            <a:endParaRPr>
              <a:highlight>
                <a:srgbClr val="FFE599"/>
              </a:highlight>
            </a:endParaRPr>
          </a:p>
        </p:txBody>
      </p:sp>
      <p:sp>
        <p:nvSpPr>
          <p:cNvPr id="87" name="Google Shape;87;p18"/>
          <p:cNvSpPr txBox="1"/>
          <p:nvPr>
            <p:ph idx="1" type="body"/>
          </p:nvPr>
        </p:nvSpPr>
        <p:spPr>
          <a:xfrm>
            <a:off x="392900" y="1152475"/>
            <a:ext cx="4967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s">
                <a:solidFill>
                  <a:schemeClr val="dk1"/>
                </a:solidFill>
              </a:rPr>
              <a:t>Paella is a dish originally from Valencia</a:t>
            </a:r>
            <a:endParaRPr>
              <a:solidFill>
                <a:schemeClr val="dk1"/>
              </a:solidFill>
            </a:endParaRPr>
          </a:p>
          <a:p>
            <a:pPr indent="-342900" lvl="0" marL="457200" rtl="0" algn="l">
              <a:spcBef>
                <a:spcPts val="0"/>
              </a:spcBef>
              <a:spcAft>
                <a:spcPts val="0"/>
              </a:spcAft>
              <a:buClr>
                <a:schemeClr val="dk1"/>
              </a:buClr>
              <a:buSzPts val="1800"/>
              <a:buChar char="●"/>
            </a:pPr>
            <a:r>
              <a:rPr lang="es">
                <a:solidFill>
                  <a:schemeClr val="dk1"/>
                </a:solidFill>
              </a:rPr>
              <a:t>It consists of round rice, some variety of green beans, chicken, olive oil and chicken broth.</a:t>
            </a:r>
            <a:endParaRPr>
              <a:solidFill>
                <a:schemeClr val="dk1"/>
              </a:solidFill>
            </a:endParaRPr>
          </a:p>
          <a:p>
            <a:pPr indent="-342900" lvl="0" marL="457200" rtl="0" algn="l">
              <a:spcBef>
                <a:spcPts val="0"/>
              </a:spcBef>
              <a:spcAft>
                <a:spcPts val="0"/>
              </a:spcAft>
              <a:buClr>
                <a:schemeClr val="dk1"/>
              </a:buClr>
              <a:buSzPts val="1800"/>
              <a:buChar char="●"/>
            </a:pPr>
            <a:r>
              <a:rPr lang="es">
                <a:solidFill>
                  <a:schemeClr val="dk1"/>
                </a:solidFill>
              </a:rPr>
              <a:t>There are more types like the paella de marisco and paella mixta ( combines meat from livestock, seafood and vegetables)</a:t>
            </a:r>
            <a:endParaRPr>
              <a:solidFill>
                <a:schemeClr val="dk1"/>
              </a:solidFill>
            </a:endParaRPr>
          </a:p>
          <a:p>
            <a:pPr indent="-342900" lvl="0" marL="457200" rtl="0" algn="l">
              <a:spcBef>
                <a:spcPts val="0"/>
              </a:spcBef>
              <a:spcAft>
                <a:spcPts val="0"/>
              </a:spcAft>
              <a:buClr>
                <a:schemeClr val="dk1"/>
              </a:buClr>
              <a:buSzPts val="1800"/>
              <a:buChar char="●"/>
            </a:pPr>
            <a:r>
              <a:rPr lang="es">
                <a:solidFill>
                  <a:schemeClr val="dk1"/>
                </a:solidFill>
              </a:rPr>
              <a:t>Paella means frying pan in Valencia’s regional language. </a:t>
            </a:r>
            <a:endParaRPr>
              <a:solidFill>
                <a:schemeClr val="dk1"/>
              </a:solidFill>
            </a:endParaRPr>
          </a:p>
          <a:p>
            <a:pPr indent="-342900" lvl="0" marL="457200" rtl="0" algn="l">
              <a:spcBef>
                <a:spcPts val="0"/>
              </a:spcBef>
              <a:spcAft>
                <a:spcPts val="0"/>
              </a:spcAft>
              <a:buClr>
                <a:schemeClr val="dk1"/>
              </a:buClr>
              <a:buSzPts val="1800"/>
              <a:buChar char="●"/>
            </a:pPr>
            <a:r>
              <a:rPr lang="es">
                <a:solidFill>
                  <a:schemeClr val="dk1"/>
                </a:solidFill>
              </a:rPr>
              <a:t>From the 19th century</a:t>
            </a:r>
            <a:endParaRPr>
              <a:solidFill>
                <a:schemeClr val="dk1"/>
              </a:solidFill>
            </a:endParaRPr>
          </a:p>
        </p:txBody>
      </p:sp>
      <p:pic>
        <p:nvPicPr>
          <p:cNvPr id="88" name="Google Shape;88;p18"/>
          <p:cNvPicPr preferRelativeResize="0"/>
          <p:nvPr/>
        </p:nvPicPr>
        <p:blipFill>
          <a:blip r:embed="rId3">
            <a:alphaModFix/>
          </a:blip>
          <a:stretch>
            <a:fillRect/>
          </a:stretch>
        </p:blipFill>
        <p:spPr>
          <a:xfrm>
            <a:off x="5496425" y="1152471"/>
            <a:ext cx="3279275" cy="2734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highlight>
                  <a:srgbClr val="FFE599"/>
                </a:highlight>
              </a:rPr>
              <a:t>Torrijas</a:t>
            </a:r>
            <a:endParaRPr>
              <a:highlight>
                <a:srgbClr val="FFE599"/>
              </a:highlight>
            </a:endParaRPr>
          </a:p>
        </p:txBody>
      </p:sp>
      <p:sp>
        <p:nvSpPr>
          <p:cNvPr id="94" name="Google Shape;94;p19"/>
          <p:cNvSpPr txBox="1"/>
          <p:nvPr>
            <p:ph idx="1" type="body"/>
          </p:nvPr>
        </p:nvSpPr>
        <p:spPr>
          <a:xfrm>
            <a:off x="311700" y="1152475"/>
            <a:ext cx="44838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s" sz="1600">
                <a:solidFill>
                  <a:schemeClr val="dk1"/>
                </a:solidFill>
              </a:rPr>
              <a:t>Torrijas are a typical Spanish dessert that they are made of bread, milk, cinnamon, eggs, sugar, vanilla, lemon and sometimes wine, that are fried in olive oil.</a:t>
            </a:r>
            <a:endParaRPr sz="1600">
              <a:solidFill>
                <a:schemeClr val="dk1"/>
              </a:solidFill>
            </a:endParaRPr>
          </a:p>
          <a:p>
            <a:pPr indent="-330200" lvl="0" marL="457200" rtl="0" algn="l">
              <a:spcBef>
                <a:spcPts val="0"/>
              </a:spcBef>
              <a:spcAft>
                <a:spcPts val="0"/>
              </a:spcAft>
              <a:buClr>
                <a:schemeClr val="dk1"/>
              </a:buClr>
              <a:buSzPts val="1600"/>
              <a:buChar char="●"/>
            </a:pPr>
            <a:r>
              <a:rPr lang="es" sz="1600">
                <a:solidFill>
                  <a:schemeClr val="dk1"/>
                </a:solidFill>
              </a:rPr>
              <a:t>They are a typical easter dessert</a:t>
            </a:r>
            <a:endParaRPr sz="1600">
              <a:solidFill>
                <a:schemeClr val="dk1"/>
              </a:solidFill>
            </a:endParaRPr>
          </a:p>
          <a:p>
            <a:pPr indent="-330200" lvl="0" marL="457200" rtl="0" algn="l">
              <a:spcBef>
                <a:spcPts val="0"/>
              </a:spcBef>
              <a:spcAft>
                <a:spcPts val="0"/>
              </a:spcAft>
              <a:buClr>
                <a:schemeClr val="dk1"/>
              </a:buClr>
              <a:buSzPts val="1600"/>
              <a:buChar char="●"/>
            </a:pPr>
            <a:r>
              <a:rPr lang="es" sz="1600">
                <a:solidFill>
                  <a:schemeClr val="dk1"/>
                </a:solidFill>
              </a:rPr>
              <a:t>It is also known in other countries like France (Pain Perdu), England (Poor knights of Windsor), in America (French Toast) and some more…</a:t>
            </a:r>
            <a:endParaRPr sz="1600">
              <a:solidFill>
                <a:schemeClr val="dk1"/>
              </a:solidFill>
            </a:endParaRPr>
          </a:p>
          <a:p>
            <a:pPr indent="0" lvl="0" marL="0" rtl="0" algn="l">
              <a:spcBef>
                <a:spcPts val="1200"/>
              </a:spcBef>
              <a:spcAft>
                <a:spcPts val="1200"/>
              </a:spcAft>
              <a:buNone/>
            </a:pPr>
            <a:r>
              <a:t/>
            </a:r>
            <a:endParaRPr/>
          </a:p>
        </p:txBody>
      </p:sp>
      <p:pic>
        <p:nvPicPr>
          <p:cNvPr id="95" name="Google Shape;95;p19"/>
          <p:cNvPicPr preferRelativeResize="0"/>
          <p:nvPr/>
        </p:nvPicPr>
        <p:blipFill>
          <a:blip r:embed="rId3">
            <a:alphaModFix/>
          </a:blip>
          <a:stretch>
            <a:fillRect/>
          </a:stretch>
        </p:blipFill>
        <p:spPr>
          <a:xfrm>
            <a:off x="4947900" y="950188"/>
            <a:ext cx="3820975"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latin typeface="Times New Roman"/>
                <a:ea typeface="Times New Roman"/>
                <a:cs typeface="Times New Roman"/>
                <a:sym typeface="Times New Roman"/>
              </a:rPr>
              <a:t>Typical Maltese food</a:t>
            </a:r>
            <a:endParaRPr>
              <a:latin typeface="Times New Roman"/>
              <a:ea typeface="Times New Roman"/>
              <a:cs typeface="Times New Roman"/>
              <a:sym typeface="Times New Roman"/>
            </a:endParaRPr>
          </a:p>
        </p:txBody>
      </p:sp>
      <p:pic>
        <p:nvPicPr>
          <p:cNvPr id="101" name="Google Shape;101;p20"/>
          <p:cNvPicPr preferRelativeResize="0"/>
          <p:nvPr/>
        </p:nvPicPr>
        <p:blipFill>
          <a:blip r:embed="rId3">
            <a:alphaModFix/>
          </a:blip>
          <a:stretch>
            <a:fillRect/>
          </a:stretch>
        </p:blipFill>
        <p:spPr>
          <a:xfrm>
            <a:off x="3233025" y="2730000"/>
            <a:ext cx="2677950" cy="178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3120">
                <a:highlight>
                  <a:srgbClr val="EA9999"/>
                </a:highlight>
                <a:latin typeface="Times New Roman"/>
                <a:ea typeface="Times New Roman"/>
                <a:cs typeface="Times New Roman"/>
                <a:sym typeface="Times New Roman"/>
              </a:rPr>
              <a:t>Kapunata</a:t>
            </a:r>
            <a:endParaRPr sz="3120">
              <a:highlight>
                <a:srgbClr val="EA9999"/>
              </a:highlight>
              <a:latin typeface="Times New Roman"/>
              <a:ea typeface="Times New Roman"/>
              <a:cs typeface="Times New Roman"/>
              <a:sym typeface="Times New Roman"/>
            </a:endParaRPr>
          </a:p>
        </p:txBody>
      </p:sp>
      <p:sp>
        <p:nvSpPr>
          <p:cNvPr id="107" name="Google Shape;107;p21"/>
          <p:cNvSpPr txBox="1"/>
          <p:nvPr>
            <p:ph idx="1" type="body"/>
          </p:nvPr>
        </p:nvSpPr>
        <p:spPr>
          <a:xfrm>
            <a:off x="311700" y="1152475"/>
            <a:ext cx="3876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 sz="1850">
                <a:solidFill>
                  <a:schemeClr val="dk1"/>
                </a:solidFill>
                <a:highlight>
                  <a:srgbClr val="FFFFFF"/>
                </a:highlight>
                <a:latin typeface="Times New Roman"/>
                <a:ea typeface="Times New Roman"/>
                <a:cs typeface="Times New Roman"/>
                <a:sym typeface="Times New Roman"/>
              </a:rPr>
              <a:t>Kapunata is the Maltese version of the Sicilian caponata, which is similar to France’s famous ratatouille. The main ingredients are aubergines and bell peppers, cooked with fresh tomatoes and flavored with olives and capers. It is best enjoyed as a main dish accompanied by fresh, crusty Maltese bread, or as a side dish with tuna steak.</a:t>
            </a:r>
            <a:endParaRPr sz="2800">
              <a:latin typeface="Times New Roman"/>
              <a:ea typeface="Times New Roman"/>
              <a:cs typeface="Times New Roman"/>
              <a:sym typeface="Times New Roman"/>
            </a:endParaRPr>
          </a:p>
        </p:txBody>
      </p:sp>
      <p:pic>
        <p:nvPicPr>
          <p:cNvPr id="108" name="Google Shape;108;p21"/>
          <p:cNvPicPr preferRelativeResize="0"/>
          <p:nvPr/>
        </p:nvPicPr>
        <p:blipFill>
          <a:blip r:embed="rId3">
            <a:alphaModFix/>
          </a:blip>
          <a:stretch>
            <a:fillRect/>
          </a:stretch>
        </p:blipFill>
        <p:spPr>
          <a:xfrm>
            <a:off x="4293275" y="1017725"/>
            <a:ext cx="4305475" cy="3254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