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613b1541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613b1541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60c529f7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60c529f7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60c529f7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60c529f7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60c529f7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60c529f7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60c529f7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260c529f7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60c529f7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60c529f7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60c529f7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60c529f7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60c529f7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60c529f7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60c529f7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60c529f7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60c529f7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260c529f7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613b1541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613b1541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613b1541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613b1541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613b1541a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613b1541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613b1541a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613b1541a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613b1541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613b1541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613b1541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613b1541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613b1541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613b1541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4.jpg"/><Relationship Id="rId5" Type="http://schemas.openxmlformats.org/officeDocument/2006/relationships/image" Target="../media/image15.jpg"/><Relationship Id="rId6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1554300" y="2241025"/>
            <a:ext cx="6035400" cy="861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120">
                <a:latin typeface="Georgia"/>
                <a:ea typeface="Georgia"/>
                <a:cs typeface="Georgia"/>
                <a:sym typeface="Georgia"/>
              </a:rPr>
              <a:t>CZECH TYPICAL FOOD</a:t>
            </a:r>
            <a:endParaRPr sz="412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000" y="264875"/>
            <a:ext cx="5497599" cy="47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86025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PISTO</a:t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650" y="388975"/>
            <a:ext cx="6451549" cy="43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Recipe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400g of ripe tomatoes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 large onion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 red bell pepper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 green bell pepper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 zucchini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 clove garlic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50 ml of white wine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Salt (to taste of each house)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Mild extra virgin olive oil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250" y="1213025"/>
            <a:ext cx="5024051" cy="28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199" y="127688"/>
            <a:ext cx="5694900" cy="488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462200" y="1517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ARROZ CON LECHE</a:t>
            </a: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573" y="588450"/>
            <a:ext cx="3094825" cy="412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8450" y="257175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264675" y="57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RECIPE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311700" y="1312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Whole milk 1.5L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Round rice 200g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Lemon peel (only the yellow part) 1/2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Orange peel (only the yellow part) 1/2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cinnamon stick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Salt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Sugar 180g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Unsalted butter 70g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ground cinnamon (to sprinkle)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350" y="507763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356775"/>
            <a:ext cx="4216800" cy="23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763" y="79262"/>
            <a:ext cx="5807775" cy="498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725" y="256475"/>
            <a:ext cx="4513475" cy="45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220">
                <a:latin typeface="Roboto"/>
                <a:ea typeface="Roboto"/>
                <a:cs typeface="Roboto"/>
                <a:sym typeface="Roboto"/>
              </a:rPr>
              <a:t>THANK YOU FOR YOUR ATTENTION!!!</a:t>
            </a:r>
            <a:endParaRPr sz="422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425" y="2260612"/>
            <a:ext cx="3326750" cy="22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6233" y="2571751"/>
            <a:ext cx="2634192" cy="17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Kulajda (</a:t>
            </a:r>
            <a:r>
              <a:rPr lang="es"/>
              <a:t>Dill soup)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95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" sz="1450">
                <a:solidFill>
                  <a:srgbClr val="5F6368"/>
                </a:solidFill>
                <a:highlight>
                  <a:srgbClr val="FFFFFF"/>
                </a:highlight>
              </a:rPr>
              <a:t>Kulajda</a:t>
            </a:r>
            <a:r>
              <a:rPr lang="es" sz="1450">
                <a:solidFill>
                  <a:srgbClr val="4D5156"/>
                </a:solidFill>
                <a:highlight>
                  <a:srgbClr val="FFFFFF"/>
                </a:highlight>
              </a:rPr>
              <a:t> is a Czech mushroom </a:t>
            </a:r>
            <a:r>
              <a:rPr lang="es" sz="1450">
                <a:solidFill>
                  <a:srgbClr val="5F6368"/>
                </a:solidFill>
                <a:highlight>
                  <a:srgbClr val="FFFFFF"/>
                </a:highlight>
              </a:rPr>
              <a:t>soup</a:t>
            </a:r>
            <a:r>
              <a:rPr lang="es" sz="1450">
                <a:solidFill>
                  <a:srgbClr val="4D5156"/>
                </a:solidFill>
                <a:highlight>
                  <a:srgbClr val="FFFFFF"/>
                </a:highlight>
              </a:rPr>
              <a:t> containing </a:t>
            </a:r>
            <a:r>
              <a:rPr lang="es" sz="1450">
                <a:solidFill>
                  <a:srgbClr val="5F6368"/>
                </a:solidFill>
                <a:highlight>
                  <a:srgbClr val="FFFFFF"/>
                </a:highlight>
              </a:rPr>
              <a:t>dill</a:t>
            </a:r>
            <a:r>
              <a:rPr lang="es" sz="1450">
                <a:solidFill>
                  <a:srgbClr val="4D5156"/>
                </a:solidFill>
                <a:highlight>
                  <a:srgbClr val="FFFFFF"/>
                </a:highlight>
              </a:rPr>
              <a:t> and potatoes, softened with a cream</a:t>
            </a:r>
            <a:endParaRPr sz="14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s" sz="1450">
                <a:solidFill>
                  <a:srgbClr val="4D5156"/>
                </a:solidFill>
                <a:highlight>
                  <a:srgbClr val="FFFFFF"/>
                </a:highlight>
              </a:rPr>
              <a:t>It's characterized by a typical sweet and sour taste</a:t>
            </a:r>
            <a:endParaRPr sz="22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6900" y="2027150"/>
            <a:ext cx="4432675" cy="29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373737"/>
                </a:solidFill>
                <a:highlight>
                  <a:srgbClr val="FFFFFF"/>
                </a:highlight>
              </a:rPr>
              <a:t>Svíčková na smetaně </a:t>
            </a:r>
            <a:r>
              <a:rPr lang="es" sz="1800">
                <a:solidFill>
                  <a:srgbClr val="373737"/>
                </a:solidFill>
                <a:highlight>
                  <a:srgbClr val="FFFFFF"/>
                </a:highlight>
              </a:rPr>
              <a:t>(</a:t>
            </a:r>
            <a:r>
              <a:rPr i="1" lang="es" sz="1800">
                <a:solidFill>
                  <a:srgbClr val="373737"/>
                </a:solidFill>
                <a:highlight>
                  <a:srgbClr val="FFFFFF"/>
                </a:highlight>
              </a:rPr>
              <a:t>Roast sirloin in sour cream sauce with dumplings)</a:t>
            </a:r>
            <a:endParaRPr sz="1800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2578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i="1" lang="es" sz="1450">
                <a:solidFill>
                  <a:srgbClr val="373737"/>
                </a:solidFill>
                <a:highlight>
                  <a:srgbClr val="FFFFFF"/>
                </a:highlight>
              </a:rPr>
              <a:t>roast sirloin</a:t>
            </a:r>
            <a:endParaRPr sz="14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i="1" lang="es" sz="1450">
                <a:solidFill>
                  <a:srgbClr val="373737"/>
                </a:solidFill>
                <a:highlight>
                  <a:srgbClr val="FFFFFF"/>
                </a:highlight>
              </a:rPr>
              <a:t>stewed</a:t>
            </a:r>
            <a:r>
              <a:rPr lang="es" sz="1450">
                <a:solidFill>
                  <a:srgbClr val="373737"/>
                </a:solidFill>
                <a:highlight>
                  <a:srgbClr val="FFFFFF"/>
                </a:highlight>
              </a:rPr>
              <a:t> </a:t>
            </a:r>
            <a:r>
              <a:rPr i="1" lang="es" sz="1450">
                <a:solidFill>
                  <a:srgbClr val="373737"/>
                </a:solidFill>
                <a:highlight>
                  <a:srgbClr val="FFFFFF"/>
                </a:highlight>
              </a:rPr>
              <a:t>carrot</a:t>
            </a:r>
            <a:endParaRPr sz="14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i="1" lang="es" sz="1450">
                <a:solidFill>
                  <a:srgbClr val="373737"/>
                </a:solidFill>
                <a:highlight>
                  <a:srgbClr val="FFFFFF"/>
                </a:highlight>
              </a:rPr>
              <a:t>celeriac</a:t>
            </a:r>
            <a:endParaRPr sz="14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i="1" lang="es" sz="1450">
                <a:solidFill>
                  <a:srgbClr val="373737"/>
                </a:solidFill>
                <a:highlight>
                  <a:srgbClr val="FFFFFF"/>
                </a:highlight>
              </a:rPr>
              <a:t>parsley root</a:t>
            </a:r>
            <a:r>
              <a:rPr lang="es" sz="1450">
                <a:solidFill>
                  <a:srgbClr val="373737"/>
                </a:solidFill>
                <a:highlight>
                  <a:srgbClr val="FFFFFF"/>
                </a:highlight>
              </a:rPr>
              <a:t> </a:t>
            </a:r>
            <a:endParaRPr sz="14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i="1" lang="es" sz="1450">
                <a:solidFill>
                  <a:srgbClr val="373737"/>
                </a:solidFill>
                <a:highlight>
                  <a:srgbClr val="FFFFFF"/>
                </a:highlight>
              </a:rPr>
              <a:t>onion</a:t>
            </a:r>
            <a:r>
              <a:rPr lang="es" sz="1450">
                <a:solidFill>
                  <a:srgbClr val="373737"/>
                </a:solidFill>
                <a:highlight>
                  <a:srgbClr val="FFFFFF"/>
                </a:highlight>
              </a:rPr>
              <a:t> </a:t>
            </a:r>
            <a:r>
              <a:rPr i="1" lang="es" sz="1450">
                <a:solidFill>
                  <a:srgbClr val="373737"/>
                </a:solidFill>
                <a:highlight>
                  <a:srgbClr val="FFFFFF"/>
                </a:highlight>
              </a:rPr>
              <a:t>cream</a:t>
            </a:r>
            <a:r>
              <a:rPr lang="es" sz="1450">
                <a:solidFill>
                  <a:srgbClr val="373737"/>
                </a:solidFill>
                <a:highlight>
                  <a:srgbClr val="FFFFFF"/>
                </a:highlight>
              </a:rPr>
              <a:t> </a:t>
            </a:r>
            <a:r>
              <a:rPr i="1" lang="es" sz="1450">
                <a:solidFill>
                  <a:srgbClr val="373737"/>
                </a:solidFill>
                <a:highlight>
                  <a:srgbClr val="FFFFFF"/>
                </a:highlight>
              </a:rPr>
              <a:t>boiled dumplings</a:t>
            </a:r>
            <a:endParaRPr i="1" sz="14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i="1" lang="es" sz="1450">
                <a:solidFill>
                  <a:srgbClr val="373737"/>
                </a:solidFill>
                <a:highlight>
                  <a:srgbClr val="FFFFFF"/>
                </a:highlight>
              </a:rPr>
              <a:t>cranberry compote</a:t>
            </a:r>
            <a:endParaRPr sz="210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825" y="1528975"/>
            <a:ext cx="5185575" cy="29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373737"/>
                </a:solidFill>
                <a:highlight>
                  <a:srgbClr val="FFFFFF"/>
                </a:highlight>
              </a:rPr>
              <a:t>Vepřo knedlo zelo </a:t>
            </a:r>
            <a:r>
              <a:rPr lang="es" sz="1800">
                <a:solidFill>
                  <a:srgbClr val="373737"/>
                </a:solidFill>
                <a:highlight>
                  <a:srgbClr val="FFFFFF"/>
                </a:highlight>
              </a:rPr>
              <a:t>(</a:t>
            </a:r>
            <a:r>
              <a:rPr i="1" lang="es" sz="1800">
                <a:solidFill>
                  <a:srgbClr val="373737"/>
                </a:solidFill>
                <a:highlight>
                  <a:srgbClr val="FFFFFF"/>
                </a:highlight>
              </a:rPr>
              <a:t>Roast pork with dumplings and sauerkraut)</a:t>
            </a:r>
            <a:endParaRPr sz="1800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i="1" lang="es" sz="1450">
                <a:solidFill>
                  <a:srgbClr val="373737"/>
                </a:solidFill>
                <a:highlight>
                  <a:srgbClr val="FFFFFF"/>
                </a:highlight>
              </a:rPr>
              <a:t>roast pork neck</a:t>
            </a:r>
            <a:endParaRPr sz="14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i="1" lang="es" sz="1450">
                <a:solidFill>
                  <a:srgbClr val="373737"/>
                </a:solidFill>
                <a:highlight>
                  <a:srgbClr val="FFFFFF"/>
                </a:highlight>
              </a:rPr>
              <a:t>sauerkraut</a:t>
            </a:r>
            <a:endParaRPr sz="14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i="1" lang="es" sz="1450">
                <a:solidFill>
                  <a:srgbClr val="373737"/>
                </a:solidFill>
                <a:highlight>
                  <a:srgbClr val="FFFFFF"/>
                </a:highlight>
              </a:rPr>
              <a:t>stewed cabbage</a:t>
            </a:r>
            <a:endParaRPr sz="14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i="1" lang="es" sz="1450">
                <a:solidFill>
                  <a:srgbClr val="373737"/>
                </a:solidFill>
                <a:highlight>
                  <a:srgbClr val="FFFFFF"/>
                </a:highlight>
              </a:rPr>
              <a:t>bread dumplings</a:t>
            </a:r>
            <a:endParaRPr sz="1450">
              <a:solidFill>
                <a:srgbClr val="373737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i="1" lang="es" sz="1450">
                <a:solidFill>
                  <a:srgbClr val="373737"/>
                </a:solidFill>
                <a:highlight>
                  <a:srgbClr val="FFFFFF"/>
                </a:highlight>
              </a:rPr>
              <a:t>potato dumplings</a:t>
            </a:r>
            <a:endParaRPr sz="210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825" y="1509650"/>
            <a:ext cx="4571850" cy="32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50">
                <a:solidFill>
                  <a:srgbClr val="373737"/>
                </a:solidFill>
                <a:highlight>
                  <a:srgbClr val="FFFFFF"/>
                </a:highlight>
              </a:rPr>
              <a:t>Krupicová kaše (</a:t>
            </a:r>
            <a:r>
              <a:rPr i="1" lang="es" sz="2550">
                <a:solidFill>
                  <a:srgbClr val="373737"/>
                </a:solidFill>
                <a:highlight>
                  <a:srgbClr val="FFFFFF"/>
                </a:highlight>
              </a:rPr>
              <a:t>Semolina porridge</a:t>
            </a:r>
            <a:r>
              <a:rPr lang="es" sz="2550">
                <a:solidFill>
                  <a:srgbClr val="373737"/>
                </a:solidFill>
                <a:highlight>
                  <a:srgbClr val="FFFFFF"/>
                </a:highlight>
              </a:rPr>
              <a:t>)</a:t>
            </a:r>
            <a:endParaRPr sz="4200"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450">
                <a:solidFill>
                  <a:schemeClr val="dk1"/>
                </a:solidFill>
                <a:highlight>
                  <a:srgbClr val="FFFFFF"/>
                </a:highlight>
              </a:rPr>
              <a:t>Is a hot breakfast cereal</a:t>
            </a:r>
            <a:endParaRPr sz="1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450">
                <a:solidFill>
                  <a:schemeClr val="dk1"/>
                </a:solidFill>
                <a:highlight>
                  <a:srgbClr val="FFFFFF"/>
                </a:highlight>
              </a:rPr>
              <a:t>Smooth in texture and mild in taste</a:t>
            </a:r>
            <a:endParaRPr sz="1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450">
                <a:solidFill>
                  <a:schemeClr val="dk1"/>
                </a:solidFill>
                <a:highlight>
                  <a:srgbClr val="FFFFFF"/>
                </a:highlight>
              </a:rPr>
              <a:t>It is made by combining semolina flour with warm water or milk</a:t>
            </a:r>
            <a:endParaRPr sz="160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1675" y="2155675"/>
            <a:ext cx="5230626" cy="274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ctrTitle"/>
          </p:nvPr>
        </p:nvSpPr>
        <p:spPr>
          <a:xfrm>
            <a:off x="2041500" y="1875900"/>
            <a:ext cx="5061000" cy="13917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100">
                <a:latin typeface="Georgia"/>
                <a:ea typeface="Georgia"/>
                <a:cs typeface="Georgia"/>
                <a:sym typeface="Georgia"/>
              </a:rPr>
              <a:t>SPANISH </a:t>
            </a:r>
            <a:r>
              <a:rPr lang="es" sz="4100">
                <a:latin typeface="Georgia"/>
                <a:ea typeface="Georgia"/>
                <a:cs typeface="Georgia"/>
                <a:sym typeface="Georgia"/>
              </a:rPr>
              <a:t>TYPICAL FOOD</a:t>
            </a:r>
            <a:endParaRPr sz="41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480950" y="2285400"/>
            <a:ext cx="143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MIGAS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075" y="512399"/>
            <a:ext cx="6200175" cy="41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86925" y="576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Recipe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396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500 gr of hard bread. 300 ml of water.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1 dessert spoon of salt.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2-3 fresh sausages.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2 green peppers.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3 strips (1 cm thick) of fresh bacon or pancetta.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6 cloves of dried garlic.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100 ml of olive oil.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213" y="445013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4">
            <a:alphaModFix/>
          </a:blip>
          <a:srcRect b="18120" l="0" r="0" t="0"/>
          <a:stretch/>
        </p:blipFill>
        <p:spPr>
          <a:xfrm>
            <a:off x="5803575" y="2920025"/>
            <a:ext cx="1914525" cy="19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9625" y="1088125"/>
            <a:ext cx="27241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236950" y="635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You can add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450" y="2843063"/>
            <a:ext cx="27146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950" y="31774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1313" y="8854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8788" y="930075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