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35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2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343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997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13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363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951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397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02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56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67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56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64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3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10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6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81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4B51F-D804-4EDB-AAAF-BDF51F75A4A0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97DE1-17B0-4B5D-AC98-F11AEC3BE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4385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Spanish Language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40"/>
            <a:ext cx="8144134" cy="26108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Tom, Joseph, </a:t>
            </a:r>
            <a:r>
              <a:rPr lang="en-GB" dirty="0" err="1" smtClean="0">
                <a:latin typeface="Comic Sans MS" panose="030F0702030302020204" pitchFamily="66" charset="0"/>
              </a:rPr>
              <a:t>Aitor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550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Origin of the Spanish Language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687228" cy="3599316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GB" dirty="0" smtClean="0">
                <a:latin typeface="Comic Sans MS" panose="030F0702030302020204" pitchFamily="66" charset="0"/>
              </a:rPr>
              <a:t> This is an Indo-European language that is an evolution of the “Vulgar Latin” which was spoken in the middle ages until the contemporary age in the most of Europe. </a:t>
            </a:r>
          </a:p>
          <a:p>
            <a:pPr algn="just">
              <a:buBlip>
                <a:blip r:embed="rId2"/>
              </a:buBlip>
            </a:pPr>
            <a:endParaRPr lang="en-GB" dirty="0">
              <a:latin typeface="Comic Sans MS" panose="030F0702030302020204" pitchFamily="66" charset="0"/>
            </a:endParaRPr>
          </a:p>
          <a:p>
            <a:pPr algn="just">
              <a:buBlip>
                <a:blip r:embed="rId2"/>
              </a:buBlip>
            </a:pPr>
            <a:r>
              <a:rPr lang="en-GB" dirty="0" smtClean="0">
                <a:latin typeface="Comic Sans MS" panose="030F0702030302020204" pitchFamily="66" charset="0"/>
              </a:rPr>
              <a:t> It was the official language of the Roman Empire, Africa and the near East apart from the Greek language</a:t>
            </a:r>
            <a:r>
              <a:rPr lang="en-GB" dirty="0" smtClean="0"/>
              <a:t>.</a:t>
            </a:r>
          </a:p>
        </p:txBody>
      </p:sp>
      <p:pic>
        <p:nvPicPr>
          <p:cNvPr id="1026" name="Picture 2" descr="The History of the Spanish Language Flashcards | Quizl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760" y="2499615"/>
            <a:ext cx="47625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1844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Comic Sans MS" panose="030F0702030302020204" pitchFamily="66" charset="0"/>
              </a:rPr>
              <a:t>¿</a:t>
            </a:r>
            <a:r>
              <a:rPr lang="es-ES" dirty="0" err="1" smtClean="0">
                <a:latin typeface="Comic Sans MS" panose="030F0702030302020204" pitchFamily="66" charset="0"/>
              </a:rPr>
              <a:t>Where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is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it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spoken</a:t>
            </a:r>
            <a:r>
              <a:rPr lang="es-ES" dirty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70372"/>
            <a:ext cx="9613861" cy="3599316"/>
          </a:xfrm>
        </p:spPr>
        <p:txBody>
          <a:bodyPr numCol="3">
            <a:normAutofit/>
          </a:bodyPr>
          <a:lstStyle/>
          <a:p>
            <a:pPr marL="0" indent="0">
              <a:buNone/>
            </a:pPr>
            <a:r>
              <a:rPr lang="es-ES" sz="2000" dirty="0" err="1" smtClean="0">
                <a:latin typeface="Comic Sans MS" panose="030F0702030302020204" pitchFamily="66" charset="0"/>
              </a:rPr>
              <a:t>Spanish</a:t>
            </a:r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err="1" smtClean="0">
                <a:latin typeface="Comic Sans MS" panose="030F0702030302020204" pitchFamily="66" charset="0"/>
              </a:rPr>
              <a:t>is</a:t>
            </a:r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err="1" smtClean="0">
                <a:latin typeface="Comic Sans MS" panose="030F0702030302020204" pitchFamily="66" charset="0"/>
              </a:rPr>
              <a:t>Spoken</a:t>
            </a:r>
            <a:r>
              <a:rPr lang="es-ES" sz="2000" dirty="0" smtClean="0">
                <a:latin typeface="Comic Sans MS" panose="030F0702030302020204" pitchFamily="66" charset="0"/>
              </a:rPr>
              <a:t> in: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Argentina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Bolivia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Chile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Colombia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Costa Rica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Cuba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Dominican Republic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Ecuador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Equatorial </a:t>
            </a:r>
            <a:r>
              <a:rPr lang="en-GB" sz="2000" dirty="0">
                <a:latin typeface="Comic Sans MS" panose="030F0702030302020204" pitchFamily="66" charset="0"/>
              </a:rPr>
              <a:t>Guinea</a:t>
            </a:r>
            <a:r>
              <a:rPr lang="en-GB" sz="2000" dirty="0" smtClean="0">
                <a:latin typeface="Comic Sans MS" panose="030F0702030302020204" pitchFamily="66" charset="0"/>
              </a:rPr>
              <a:t>,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El Salvador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Guatemala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Honduras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Mexico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Nicaragua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Panama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 Paraguay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 Peru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Puerto </a:t>
            </a:r>
            <a:r>
              <a:rPr lang="en-GB" sz="2000" dirty="0">
                <a:latin typeface="Comic Sans MS" panose="030F0702030302020204" pitchFamily="66" charset="0"/>
              </a:rPr>
              <a:t>Rico</a:t>
            </a:r>
            <a:r>
              <a:rPr lang="en-GB" sz="2000" dirty="0" smtClean="0">
                <a:latin typeface="Comic Sans MS" panose="030F0702030302020204" pitchFamily="66" charset="0"/>
              </a:rPr>
              <a:t>,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Spain 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Uruguay</a:t>
            </a:r>
          </a:p>
          <a:p>
            <a:pPr>
              <a:buBlip>
                <a:blip r:embed="rId2"/>
              </a:buBlip>
            </a:pPr>
            <a:r>
              <a:rPr lang="en-GB" sz="2000" dirty="0" smtClean="0">
                <a:latin typeface="Comic Sans MS" panose="030F0702030302020204" pitchFamily="66" charset="0"/>
              </a:rPr>
              <a:t> Venezuela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Tasks - Miss. Batten's Spanish Webqu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354" y="3957510"/>
            <a:ext cx="4696690" cy="27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4122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Comic Sans MS" panose="030F0702030302020204" pitchFamily="66" charset="0"/>
              </a:rPr>
              <a:t>¿</a:t>
            </a:r>
            <a:r>
              <a:rPr lang="es-ES" dirty="0" err="1" smtClean="0">
                <a:latin typeface="Comic Sans MS" panose="030F0702030302020204" pitchFamily="66" charset="0"/>
              </a:rPr>
              <a:t>How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many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people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speak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Spanish</a:t>
            </a:r>
            <a:r>
              <a:rPr lang="es-ES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Around</a:t>
            </a:r>
            <a:r>
              <a:rPr lang="es-ES" dirty="0" smtClean="0">
                <a:latin typeface="Comic Sans MS" panose="030F0702030302020204" pitchFamily="66" charset="0"/>
              </a:rPr>
              <a:t> 543 </a:t>
            </a:r>
            <a:r>
              <a:rPr lang="es-ES" dirty="0" err="1" smtClean="0">
                <a:latin typeface="Comic Sans MS" panose="030F0702030302020204" pitchFamily="66" charset="0"/>
              </a:rPr>
              <a:t>million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people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speak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S</a:t>
            </a:r>
            <a:r>
              <a:rPr lang="es-ES" dirty="0" err="1" smtClean="0">
                <a:latin typeface="Comic Sans MS" panose="030F0702030302020204" pitchFamily="66" charset="0"/>
              </a:rPr>
              <a:t>panish</a:t>
            </a:r>
            <a:r>
              <a:rPr lang="es-ES" dirty="0" smtClean="0">
                <a:latin typeface="Comic Sans MS" panose="030F0702030302020204" pitchFamily="66" charset="0"/>
              </a:rPr>
              <a:t> and </a:t>
            </a:r>
            <a:r>
              <a:rPr lang="es-ES" dirty="0" err="1" smtClean="0">
                <a:latin typeface="Comic Sans MS" panose="030F0702030302020204" pitchFamily="66" charset="0"/>
              </a:rPr>
              <a:t>around</a:t>
            </a:r>
            <a:r>
              <a:rPr lang="es-ES" dirty="0" smtClean="0">
                <a:latin typeface="Comic Sans MS" panose="030F0702030302020204" pitchFamily="66" charset="0"/>
              </a:rPr>
              <a:t> 460 </a:t>
            </a:r>
            <a:r>
              <a:rPr lang="es-ES" dirty="0" err="1" smtClean="0">
                <a:latin typeface="Comic Sans MS" panose="030F0702030302020204" pitchFamily="66" charset="0"/>
              </a:rPr>
              <a:t>million</a:t>
            </a:r>
            <a:r>
              <a:rPr lang="es-ES" dirty="0" smtClean="0">
                <a:latin typeface="Comic Sans MS" panose="030F0702030302020204" pitchFamily="66" charset="0"/>
              </a:rPr>
              <a:t>     are </a:t>
            </a:r>
            <a:r>
              <a:rPr lang="es-ES" dirty="0" err="1" smtClean="0">
                <a:latin typeface="Comic Sans MS" panose="030F0702030302020204" pitchFamily="66" charset="0"/>
              </a:rPr>
              <a:t>natives</a:t>
            </a:r>
            <a:r>
              <a:rPr lang="es-ES" dirty="0" smtClean="0">
                <a:latin typeface="Comic Sans MS" panose="030F0702030302020204" pitchFamily="66" charset="0"/>
              </a:rPr>
              <a:t>.</a:t>
            </a:r>
          </a:p>
          <a:p>
            <a:endParaRPr lang="es-ES" dirty="0">
              <a:latin typeface="Comic Sans MS" panose="030F0702030302020204" pitchFamily="66" charset="0"/>
            </a:endParaRPr>
          </a:p>
          <a:p>
            <a:endParaRPr lang="es-ES" dirty="0" smtClean="0">
              <a:latin typeface="Comic Sans MS" panose="030F0702030302020204" pitchFamily="66" charset="0"/>
            </a:endParaRPr>
          </a:p>
          <a:p>
            <a:pPr>
              <a:buBlip>
                <a:blip r:embed="rId2"/>
              </a:buBlip>
            </a:pP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It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is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around</a:t>
            </a:r>
            <a:r>
              <a:rPr lang="es-ES" dirty="0" smtClean="0">
                <a:latin typeface="Comic Sans MS" panose="030F0702030302020204" pitchFamily="66" charset="0"/>
              </a:rPr>
              <a:t> 6% of </a:t>
            </a:r>
            <a:r>
              <a:rPr lang="es-ES" dirty="0" err="1" smtClean="0">
                <a:latin typeface="Comic Sans MS" panose="030F0702030302020204" pitchFamily="66" charset="0"/>
              </a:rPr>
              <a:t>the</a:t>
            </a:r>
            <a:r>
              <a:rPr lang="es-ES" dirty="0" smtClean="0">
                <a:latin typeface="Comic Sans MS" panose="030F0702030302020204" pitchFamily="66" charset="0"/>
              </a:rPr>
              <a:t> total </a:t>
            </a:r>
            <a:r>
              <a:rPr lang="es-ES" dirty="0" err="1" smtClean="0">
                <a:latin typeface="Comic Sans MS" panose="030F0702030302020204" pitchFamily="66" charset="0"/>
              </a:rPr>
              <a:t>population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94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Comic Sans MS" panose="030F0702030302020204" pitchFamily="66" charset="0"/>
              </a:rPr>
              <a:t>Some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Spanish</a:t>
            </a:r>
            <a:r>
              <a:rPr lang="es-ES" dirty="0" smtClean="0">
                <a:latin typeface="Comic Sans MS" panose="030F0702030302020204" pitchFamily="66" charset="0"/>
              </a:rPr>
              <a:t> </a:t>
            </a:r>
            <a:r>
              <a:rPr lang="es-ES" dirty="0" err="1" smtClean="0">
                <a:latin typeface="Comic Sans MS" panose="030F0702030302020204" pitchFamily="66" charset="0"/>
              </a:rPr>
              <a:t>words</a:t>
            </a:r>
            <a:r>
              <a:rPr lang="es-ES" dirty="0">
                <a:latin typeface="Comic Sans MS" panose="030F0702030302020204" pitchFamily="66" charset="0"/>
              </a:rPr>
              <a:t>: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360312"/>
              </p:ext>
            </p:extLst>
          </p:nvPr>
        </p:nvGraphicFramePr>
        <p:xfrm>
          <a:off x="680282" y="2245360"/>
          <a:ext cx="9613900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6950">
                  <a:extLst>
                    <a:ext uri="{9D8B030D-6E8A-4147-A177-3AD203B41FA5}">
                      <a16:colId xmlns:a16="http://schemas.microsoft.com/office/drawing/2014/main" val="1061151242"/>
                    </a:ext>
                  </a:extLst>
                </a:gridCol>
                <a:gridCol w="4806950">
                  <a:extLst>
                    <a:ext uri="{9D8B030D-6E8A-4147-A177-3AD203B41FA5}">
                      <a16:colId xmlns:a16="http://schemas.microsoft.com/office/drawing/2014/main" val="3479239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>
                          <a:latin typeface="Comic Sans MS" panose="030F0702030302020204" pitchFamily="66" charset="0"/>
                        </a:rPr>
                        <a:t>Spanish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English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502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Hola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latin typeface="Comic Sans MS" panose="030F0702030302020204" pitchFamily="66" charset="0"/>
                        </a:rPr>
                        <a:t>Hello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25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Adiós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latin typeface="Comic Sans MS" panose="030F0702030302020204" pitchFamily="66" charset="0"/>
                        </a:rPr>
                        <a:t>Goodbye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57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Buenos días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latin typeface="Comic Sans MS" panose="030F0702030302020204" pitchFamily="66" charset="0"/>
                        </a:rPr>
                        <a:t>Good</a:t>
                      </a:r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ES" dirty="0" err="1" smtClean="0">
                          <a:latin typeface="Comic Sans MS" panose="030F0702030302020204" pitchFamily="66" charset="0"/>
                        </a:rPr>
                        <a:t>morning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497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Buenas noches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latin typeface="Comic Sans MS" panose="030F0702030302020204" pitchFamily="66" charset="0"/>
                        </a:rPr>
                        <a:t>Goodnight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433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Buenas tardes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latin typeface="Comic Sans MS" panose="030F0702030302020204" pitchFamily="66" charset="0"/>
                        </a:rPr>
                        <a:t>Good</a:t>
                      </a:r>
                      <a:r>
                        <a:rPr lang="es-ES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ES" baseline="0" dirty="0" err="1" smtClean="0">
                          <a:latin typeface="Comic Sans MS" panose="030F0702030302020204" pitchFamily="66" charset="0"/>
                        </a:rPr>
                        <a:t>afternoon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7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Gracias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latin typeface="Comic Sans MS" panose="030F0702030302020204" pitchFamily="66" charset="0"/>
                        </a:rPr>
                        <a:t>Thank</a:t>
                      </a:r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ES" dirty="0" err="1" smtClean="0">
                          <a:latin typeface="Comic Sans MS" panose="030F0702030302020204" pitchFamily="66" charset="0"/>
                        </a:rPr>
                        <a:t>You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388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Perdón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latin typeface="Comic Sans MS" panose="030F0702030302020204" pitchFamily="66" charset="0"/>
                        </a:rPr>
                        <a:t>Sorry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04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Por Favor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latin typeface="Comic Sans MS" panose="030F0702030302020204" pitchFamily="66" charset="0"/>
                        </a:rPr>
                        <a:t>Please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871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Si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Yes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25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No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No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015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¿Qué</a:t>
                      </a:r>
                      <a:r>
                        <a:rPr lang="es-ES" baseline="0" dirty="0" smtClean="0">
                          <a:latin typeface="Comic Sans MS" panose="030F0702030302020204" pitchFamily="66" charset="0"/>
                        </a:rPr>
                        <a:t> tal?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latin typeface="Comic Sans MS" panose="030F0702030302020204" pitchFamily="66" charset="0"/>
                        </a:rPr>
                        <a:t>How</a:t>
                      </a:r>
                      <a:r>
                        <a:rPr lang="es-ES" dirty="0" smtClean="0">
                          <a:latin typeface="Comic Sans MS" panose="030F0702030302020204" pitchFamily="66" charset="0"/>
                        </a:rPr>
                        <a:t> are</a:t>
                      </a:r>
                      <a:r>
                        <a:rPr lang="es-ES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ES" baseline="0" dirty="0" err="1" smtClean="0">
                          <a:latin typeface="Comic Sans MS" panose="030F0702030302020204" pitchFamily="66" charset="0"/>
                        </a:rPr>
                        <a:t>you</a:t>
                      </a:r>
                      <a:r>
                        <a:rPr lang="es-ES" baseline="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3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4447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n en galerí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1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991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39</TotalTime>
  <Words>199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Comic Sans MS</vt:lpstr>
      <vt:lpstr>Trebuchet MS</vt:lpstr>
      <vt:lpstr>Berlin</vt:lpstr>
      <vt:lpstr>Spanish Language</vt:lpstr>
      <vt:lpstr>Origin of the Spanish Language</vt:lpstr>
      <vt:lpstr>¿Where is it spoken?</vt:lpstr>
      <vt:lpstr>¿How many people speak Spanish?</vt:lpstr>
      <vt:lpstr>Some Spanish words: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Language</dc:title>
  <dc:creator>Windows User</dc:creator>
  <cp:lastModifiedBy>Windows User</cp:lastModifiedBy>
  <cp:revision>5</cp:revision>
  <dcterms:created xsi:type="dcterms:W3CDTF">2022-05-09T07:25:08Z</dcterms:created>
  <dcterms:modified xsi:type="dcterms:W3CDTF">2022-05-09T08:04:50Z</dcterms:modified>
</cp:coreProperties>
</file>