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c372f36a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c372f36a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c372f36a3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c372f36a3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c372f36a3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c372f36a3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c372f36a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c372f36a3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c372f355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c372f355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c372f36a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c372f36a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c372f36a3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c372f36a3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c372f36a3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c372f36a3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c372f36a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c372f36a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c372f36a3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c372f36a3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c372f36a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c372f36a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15677124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15677124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c372f36a3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c372f36a3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c372f36a3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c372f36a3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c372f36a3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c372f36a3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15677124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15677124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372f36a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372f36a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750" b="1">
                <a:solidFill>
                  <a:srgbClr val="1155CC"/>
                </a:solidFill>
              </a:rPr>
              <a:t>S.A.E.D (TUITION SUPPORT SERVICE) </a:t>
            </a:r>
            <a:endParaRPr sz="275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520">
              <a:solidFill>
                <a:srgbClr val="0000FF"/>
              </a:solidFill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220250" y="1557300"/>
            <a:ext cx="85206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Students taken sick and undergoing medical treatment at home are eligible for this programme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Sick students are taught at home by specialized educational personnel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S.A.E.D  teachers work in full coordination with the schools regularly attended by sick students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Subject syllabuses are complied with and school assessment carried out  </a:t>
            </a:r>
            <a:endParaRPr sz="220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200">
                <a:solidFill>
                  <a:srgbClr val="0000FF"/>
                </a:solidFill>
              </a:rPr>
              <a:t> </a:t>
            </a:r>
            <a:endParaRPr sz="2200">
              <a:solidFill>
                <a:srgbClr val="0000FF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900" y="262150"/>
            <a:ext cx="1103400" cy="12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750" b="1">
                <a:solidFill>
                  <a:srgbClr val="1155CC"/>
                </a:solidFill>
              </a:rPr>
              <a:t>THERAPEUTIC PEDAGOGY PROGRAMME </a:t>
            </a:r>
            <a:endParaRPr sz="275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520">
              <a:solidFill>
                <a:srgbClr val="0000FF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220275" y="1518100"/>
            <a:ext cx="8520600" cy="3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Students under long-term medical surveillance at hospitals are eligible for the programme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 A specialized educational team is sent to hospitals to teach young patients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Regular attendance and assessment is guaranteed through the convalescence spell 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A smooth reinstatement into regular tuition is aimed at  </a:t>
            </a:r>
            <a:endParaRPr sz="220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solidFill>
                <a:srgbClr val="0000FF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900" y="262150"/>
            <a:ext cx="1103400" cy="12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298650" y="222950"/>
            <a:ext cx="824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750" b="1">
                <a:solidFill>
                  <a:srgbClr val="1155CC"/>
                </a:solidFill>
              </a:rPr>
              <a:t>A.R.R.M.I. (TUITION FOR UNDER 18-YEAR-OLD OFFENDERS) </a:t>
            </a:r>
            <a:endParaRPr sz="275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520">
              <a:solidFill>
                <a:srgbClr val="0000FF"/>
              </a:solidFill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220300" y="1737350"/>
            <a:ext cx="85206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 A specialized educational team is sent to rehabilitation institutions for young offenders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Regular attendance and assessment is guaranteed through the rehabilitation period 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Young offenders undergoing rehabilitation are expected to be open to new educational prospects when ripe for a socially acceptable comeback </a:t>
            </a:r>
            <a:endParaRPr sz="220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solidFill>
                <a:srgbClr val="0000FF"/>
              </a:solidFill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025" y="317225"/>
            <a:ext cx="1103400" cy="12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144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520" b="1">
                <a:solidFill>
                  <a:srgbClr val="CFE2F3"/>
                </a:solidFill>
              </a:rPr>
              <a:t>NATIONWIDE LEVEL:</a:t>
            </a:r>
            <a:endParaRPr sz="4520" b="1">
              <a:solidFill>
                <a:srgbClr val="CFE2F3"/>
              </a:solidFill>
            </a:endParaRPr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403150" y="15925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●"/>
            </a:pPr>
            <a:r>
              <a:rPr lang="es" sz="2500" b="1">
                <a:solidFill>
                  <a:srgbClr val="9900FF"/>
                </a:solidFill>
              </a:rPr>
              <a:t>BASIC VOCATIONAL TRAINING PROGRAMME (F.P.B) </a:t>
            </a:r>
            <a:endParaRPr sz="2500" b="1">
              <a:solidFill>
                <a:srgbClr val="9900FF"/>
              </a:solidFill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403150" y="2495600"/>
            <a:ext cx="84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500"/>
              <a:buChar char="●"/>
            </a:pPr>
            <a:r>
              <a:rPr lang="es" sz="2500" b="1">
                <a:solidFill>
                  <a:srgbClr val="9900FF"/>
                </a:solidFill>
              </a:rPr>
              <a:t>COMPENSATORY EDUCATION PROGRAMME</a:t>
            </a:r>
            <a:endParaRPr sz="2500" b="1">
              <a:solidFill>
                <a:srgbClr val="9900FF"/>
              </a:solidFill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111250" y="1023163"/>
            <a:ext cx="8095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500" b="1">
              <a:solidFill>
                <a:schemeClr val="dk2"/>
              </a:solidFill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403150" y="3398625"/>
            <a:ext cx="8095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500" b="1">
              <a:solidFill>
                <a:schemeClr val="dk2"/>
              </a:solidFill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403150" y="3398625"/>
            <a:ext cx="852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500"/>
              <a:buChar char="●"/>
            </a:pPr>
            <a:r>
              <a:rPr lang="es" sz="2500" b="1">
                <a:solidFill>
                  <a:srgbClr val="9900FF"/>
                </a:solidFill>
              </a:rPr>
              <a:t>TRAINING AND LABOUR INSERTION (UFILs)</a:t>
            </a:r>
            <a:endParaRPr sz="2500" b="1">
              <a:solidFill>
                <a:srgbClr val="9900FF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403150" y="4075825"/>
            <a:ext cx="81531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2500"/>
              <a:buChar char="●"/>
            </a:pPr>
            <a:r>
              <a:rPr lang="es" sz="2500" b="1">
                <a:solidFill>
                  <a:srgbClr val="B4A7D6"/>
                </a:solidFill>
              </a:rPr>
              <a:t>PMAR (LEARNING IMPROVEMENT PROGRAMMES)</a:t>
            </a:r>
            <a:r>
              <a:rPr lang="es" sz="2500" b="1">
                <a:solidFill>
                  <a:srgbClr val="9900FF"/>
                </a:solidFill>
              </a:rPr>
              <a:t> </a:t>
            </a:r>
            <a:endParaRPr sz="2500" b="1">
              <a:solidFill>
                <a:srgbClr val="99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6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CC0000"/>
                </a:solidFill>
              </a:rPr>
              <a:t>BASIC VOCATIONAL TRAINING PROGRAMME 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Abandonment and truancy are prevented by means of a professional basic training programme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Secondary school or junior secondary education students with low assessment grades and likely to repeat years are elligible for this programme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Remotivation and new educational prospects are established through educational strategies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Procedures are set up and assessed by school counselling teams</a:t>
            </a:r>
            <a:endParaRPr sz="2420">
              <a:solidFill>
                <a:srgbClr val="B45F06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2220">
              <a:solidFill>
                <a:srgbClr val="B45F0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CC0000"/>
                </a:solidFill>
              </a:rPr>
              <a:t>COMPENSATORY EDUCATION  PROGRAMME 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311700" y="1923025"/>
            <a:ext cx="8520600" cy="25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With similar objectives to the previous programme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Aimed at students with poor academic prospects but reluctant to basic vocational training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Procedures are set up and assessed by school counselling teams</a:t>
            </a:r>
            <a:endParaRPr sz="2420">
              <a:solidFill>
                <a:srgbClr val="B45F06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2220">
              <a:solidFill>
                <a:srgbClr val="B45F0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CC0000"/>
                </a:solidFill>
              </a:rPr>
              <a:t>TRAINING AND LABOUR INSERTION UNITS (UFILs) 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1387450"/>
            <a:ext cx="8520600" cy="25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With similar goals to the previous programmes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Conflictive or misbehaving students with poor academic performance and in risk of social exclusion are targeted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Unlike other special programmes’ approach, the low number of students involved in each UFIL makes the whole difference 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Procedures are set up and assessed by school counselling teams in agreement with social assistants</a:t>
            </a:r>
            <a:endParaRPr sz="2420">
              <a:solidFill>
                <a:srgbClr val="B45F06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2220">
              <a:solidFill>
                <a:srgbClr val="B45F0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CC0000"/>
                </a:solidFill>
              </a:rPr>
              <a:t>PMAR (LEARNING IMPROVEMENT PROGRAMMES) 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11700" y="1087000"/>
            <a:ext cx="8520600" cy="25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PMAR eligible students are free from any misconduct or discipline problems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Foreseeable absenteeism and low assessment levels due to a lack of motivation are frequently observed   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A new adapted curriculum is programmed between years 2 and 3 (secondary school to secondary education)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Subjects are grouped together in realms (science and humanities) taught by specialized teachers</a:t>
            </a:r>
            <a:endParaRPr sz="2420">
              <a:solidFill>
                <a:srgbClr val="B45F06"/>
              </a:solidFill>
            </a:endParaRPr>
          </a:p>
          <a:p>
            <a:pPr marL="457200" lvl="0" indent="-3822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420"/>
              <a:buChar char="●"/>
            </a:pPr>
            <a:r>
              <a:rPr lang="es" sz="2420">
                <a:solidFill>
                  <a:srgbClr val="B45F06"/>
                </a:solidFill>
              </a:rPr>
              <a:t>The educational goal is to come back to a regular syllabus in year 4 (15 and 16 years old).</a:t>
            </a:r>
            <a:endParaRPr sz="2420">
              <a:solidFill>
                <a:srgbClr val="B45F06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2220">
              <a:solidFill>
                <a:srgbClr val="B45F0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075" y="445025"/>
            <a:ext cx="2720350" cy="36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25" y="445025"/>
            <a:ext cx="5522149" cy="15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5599" y="2022375"/>
            <a:ext cx="2973476" cy="2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390083" y="89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0000"/>
                </a:solidFill>
              </a:rPr>
              <a:t>IES Joaquín Turina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168000" y="39705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2CC"/>
                </a:solidFill>
              </a:rPr>
              <a:t>SCHOOL DROP-OUT PREVENTION PROGRAMMES</a:t>
            </a:r>
            <a:endParaRPr b="1">
              <a:solidFill>
                <a:srgbClr val="FFF2CC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4113" y="2950575"/>
            <a:ext cx="6032524" cy="9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2796" y="270121"/>
            <a:ext cx="1374175" cy="13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032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5620" b="1">
                <a:solidFill>
                  <a:srgbClr val="76A5AF"/>
                </a:solidFill>
              </a:rPr>
              <a:t>SCHOOL LEVEL :</a:t>
            </a:r>
            <a:endParaRPr sz="5620" b="1">
              <a:solidFill>
                <a:srgbClr val="76A5AF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2142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SPLIT CLASSES</a:t>
            </a:r>
            <a:endParaRPr sz="3000" b="1">
              <a:solidFill>
                <a:srgbClr val="38761D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2715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CURRICULAR  BACK-UP  (</a:t>
            </a:r>
            <a:r>
              <a:rPr lang="es" sz="3000" b="1" i="1">
                <a:solidFill>
                  <a:srgbClr val="38761D"/>
                </a:solidFill>
              </a:rPr>
              <a:t>Refuerza</a:t>
            </a:r>
            <a:r>
              <a:rPr lang="es" sz="3000" b="1">
                <a:solidFill>
                  <a:srgbClr val="38761D"/>
                </a:solidFill>
              </a:rPr>
              <a:t> programme)</a:t>
            </a:r>
            <a:endParaRPr sz="3000" b="1">
              <a:solidFill>
                <a:srgbClr val="38761D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270" y="749682"/>
            <a:ext cx="1139025" cy="11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11700" y="3911200"/>
            <a:ext cx="764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SCHOOL ABSENTEEISM PROTOCOL </a:t>
            </a:r>
            <a:endParaRPr sz="3000" b="1">
              <a:solidFill>
                <a:srgbClr val="3876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1032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5620" b="1">
                <a:solidFill>
                  <a:srgbClr val="76A5AF"/>
                </a:solidFill>
              </a:rPr>
              <a:t>SPLIT CLASSES</a:t>
            </a:r>
            <a:endParaRPr sz="5620" b="1">
              <a:solidFill>
                <a:srgbClr val="76A5AF"/>
              </a:solidFill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2160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A class is broken down into small-ratio groups </a:t>
            </a:r>
            <a:endParaRPr sz="3000" b="1">
              <a:solidFill>
                <a:srgbClr val="38761D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328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Students with lower levels or insufficient performance are closely focused on </a:t>
            </a:r>
            <a:endParaRPr sz="3000" b="1">
              <a:solidFill>
                <a:srgbClr val="38761D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270" y="749682"/>
            <a:ext cx="1139025" cy="11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11700" y="4398000"/>
            <a:ext cx="764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Boards of principals plan strategies </a:t>
            </a:r>
            <a:endParaRPr sz="3000" b="1">
              <a:solidFill>
                <a:srgbClr val="3876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84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320" b="1">
                <a:solidFill>
                  <a:srgbClr val="76A5AF"/>
                </a:solidFill>
              </a:rPr>
              <a:t>CURRICULAR BACK-UP (</a:t>
            </a:r>
            <a:r>
              <a:rPr lang="es" sz="4320" b="1" i="1">
                <a:solidFill>
                  <a:srgbClr val="76A5AF"/>
                </a:solidFill>
              </a:rPr>
              <a:t>REFUERZA</a:t>
            </a:r>
            <a:r>
              <a:rPr lang="es" sz="4320" b="1">
                <a:solidFill>
                  <a:srgbClr val="76A5AF"/>
                </a:solidFill>
              </a:rPr>
              <a:t> PROGRAMME)</a:t>
            </a:r>
            <a:endParaRPr sz="4320" b="1">
              <a:solidFill>
                <a:srgbClr val="76A5AF"/>
              </a:solidFill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2142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On students’ and parental request</a:t>
            </a:r>
            <a:endParaRPr sz="3000" b="1">
              <a:solidFill>
                <a:srgbClr val="38761D"/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2715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Students needing special reinforcement attend evening lessons on the school premises </a:t>
            </a:r>
            <a:endParaRPr sz="3000" b="1">
              <a:solidFill>
                <a:srgbClr val="38761D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270" y="484207"/>
            <a:ext cx="1139025" cy="11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11700" y="3911200"/>
            <a:ext cx="764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3000" b="1">
              <a:solidFill>
                <a:srgbClr val="3876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374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620" b="1">
                <a:solidFill>
                  <a:srgbClr val="76A5AF"/>
                </a:solidFill>
              </a:rPr>
              <a:t>SCHOOL ABSENTEEISM PROTOCOL</a:t>
            </a:r>
            <a:endParaRPr sz="4120" b="1">
              <a:solidFill>
                <a:srgbClr val="76A5AF"/>
              </a:solidFill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82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Teachers’ daily roll call detects absentees -- proof is required</a:t>
            </a:r>
            <a:endParaRPr sz="3000" b="1">
              <a:solidFill>
                <a:srgbClr val="38761D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2932438"/>
            <a:ext cx="85206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Repeated unjustified absence is considered truancy</a:t>
            </a:r>
            <a:endParaRPr sz="3000" b="1">
              <a:solidFill>
                <a:srgbClr val="38761D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270" y="598732"/>
            <a:ext cx="1139025" cy="11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311700" y="3966000"/>
            <a:ext cx="76428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es" sz="3000" b="1">
                <a:solidFill>
                  <a:srgbClr val="38761D"/>
                </a:solidFill>
              </a:rPr>
              <a:t>A file is opened on truancy records and sent up to the local authority </a:t>
            </a:r>
            <a:endParaRPr sz="3000" b="1">
              <a:solidFill>
                <a:srgbClr val="3876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1707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520" b="1">
                <a:solidFill>
                  <a:schemeClr val="lt1"/>
                </a:solidFill>
              </a:rPr>
              <a:t>LOCAL-EDUCATIONAL- AUTHORITY LEVEL:</a:t>
            </a:r>
            <a:endParaRPr sz="4520" b="1">
              <a:solidFill>
                <a:schemeClr val="lt1"/>
              </a:solidFill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03150" y="1683813"/>
            <a:ext cx="85206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500"/>
              <a:buChar char="●"/>
            </a:pPr>
            <a:r>
              <a:rPr lang="es" sz="2500" b="1">
                <a:solidFill>
                  <a:srgbClr val="FFE599"/>
                </a:solidFill>
              </a:rPr>
              <a:t>COVID-19 TUITION SUPPORT PERSONNEL </a:t>
            </a:r>
            <a:endParaRPr sz="2500" b="1">
              <a:solidFill>
                <a:srgbClr val="FFE599"/>
              </a:solidFill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03150" y="2256525"/>
            <a:ext cx="8520600" cy="5727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500"/>
              <a:buChar char="●"/>
            </a:pPr>
            <a:r>
              <a:rPr lang="es" sz="2500" b="1">
                <a:solidFill>
                  <a:srgbClr val="FFE599"/>
                </a:solidFill>
              </a:rPr>
              <a:t>THERAPEUTIC PEDAGOGY PROGRAMME</a:t>
            </a:r>
            <a:endParaRPr sz="2500" b="1">
              <a:solidFill>
                <a:srgbClr val="FFE599"/>
              </a:solidFill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403150" y="3322238"/>
            <a:ext cx="8095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500" b="1">
              <a:solidFill>
                <a:schemeClr val="dk2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03150" y="3387575"/>
            <a:ext cx="8520600" cy="10119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500"/>
              <a:buChar char="●"/>
            </a:pPr>
            <a:r>
              <a:rPr lang="es" sz="2500" b="1">
                <a:solidFill>
                  <a:srgbClr val="FFE599"/>
                </a:solidFill>
              </a:rPr>
              <a:t>ARRMI (Underage Offenders’ Rehabilitation and Reinsertion Agency) </a:t>
            </a:r>
            <a:endParaRPr sz="2500" b="1">
              <a:solidFill>
                <a:srgbClr val="FFE599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403150" y="2818175"/>
            <a:ext cx="8520600" cy="569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500"/>
              <a:buChar char="●"/>
            </a:pPr>
            <a:r>
              <a:rPr lang="es" sz="2500" b="1">
                <a:solidFill>
                  <a:srgbClr val="FFE599"/>
                </a:solidFill>
              </a:rPr>
              <a:t>S.A.E.D. (TUITION SUPPORT SERVICE)</a:t>
            </a:r>
            <a:endParaRPr sz="2500" b="1">
              <a:solidFill>
                <a:srgbClr val="FFE5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6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6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750" b="1">
                <a:solidFill>
                  <a:srgbClr val="1155CC"/>
                </a:solidFill>
              </a:rPr>
              <a:t>COVID-19 TUITION SUPPORT PERSONNEL </a:t>
            </a:r>
            <a:endParaRPr sz="275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520">
              <a:solidFill>
                <a:srgbClr val="0000FF"/>
              </a:solidFill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11700" y="1374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A team of subject- specialized teachers is hired temporarily by the local authority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Reduced (bubble) groups are taken over and taught in different subjects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Secondary school classes sharing shifts are broken into smaller groups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s" sz="2200">
                <a:solidFill>
                  <a:srgbClr val="0000FF"/>
                </a:solidFill>
              </a:rPr>
              <a:t>Secondary education classes are split into shifts and require no temporary specialized teachers. </a:t>
            </a:r>
            <a:endParaRPr sz="2200">
              <a:solidFill>
                <a:srgbClr val="0000FF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900" y="262150"/>
            <a:ext cx="1103400" cy="12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609</Words>
  <Application>Microsoft Office PowerPoint</Application>
  <PresentationFormat>Předvádění na obrazovce (16:9)</PresentationFormat>
  <Paragraphs>67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Prezentace aplikace PowerPoint</vt:lpstr>
      <vt:lpstr>Prezentace aplikace PowerPoint</vt:lpstr>
      <vt:lpstr>IES Joaquín Turina</vt:lpstr>
      <vt:lpstr>SCHOOL LEVEL :</vt:lpstr>
      <vt:lpstr>SPLIT CLASSES</vt:lpstr>
      <vt:lpstr>CURRICULAR BACK-UP (REFUERZA PROGRAMME)</vt:lpstr>
      <vt:lpstr>SCHOOL ABSENTEEISM PROTOCOL</vt:lpstr>
      <vt:lpstr>LOCAL-EDUCATIONAL- AUTHORITY LEVEL:</vt:lpstr>
      <vt:lpstr>COVID-19 TUITION SUPPORT PERSONNEL  </vt:lpstr>
      <vt:lpstr>S.A.E.D (TUITION SUPPORT SERVICE)  </vt:lpstr>
      <vt:lpstr>THERAPEUTIC PEDAGOGY PROGRAMME  </vt:lpstr>
      <vt:lpstr>A.R.R.M.I. (TUITION FOR UNDER 18-YEAR-OLD OFFENDERS)  </vt:lpstr>
      <vt:lpstr>NATIONWIDE LEVEL:</vt:lpstr>
      <vt:lpstr>BASIC VOCATIONAL TRAINING PROGRAMME </vt:lpstr>
      <vt:lpstr>COMPENSATORY EDUCATION  PROGRAMME </vt:lpstr>
      <vt:lpstr>TRAINING AND LABOUR INSERTION UNITS (UFILs) </vt:lpstr>
      <vt:lpstr>PMAR (LEARNING IMPROVEMENT PROGRAMMES)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Šimková</dc:creator>
  <cp:lastModifiedBy>Šimková</cp:lastModifiedBy>
  <cp:revision>1</cp:revision>
  <dcterms:modified xsi:type="dcterms:W3CDTF">2022-08-22T09:47:11Z</dcterms:modified>
</cp:coreProperties>
</file>