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embeddedFontLst>
    <p:embeddedFont>
      <p:font typeface="Roboto" panose="020B0604020202020204" charset="0"/>
      <p:regular r:id="rId36"/>
      <p:bold r:id="rId37"/>
      <p:italic r:id="rId38"/>
      <p:boldItalic r:id="rId39"/>
    </p:embeddedFont>
    <p:embeddedFont>
      <p:font typeface="Open Sans" panose="020B0604020202020204" charset="0"/>
      <p:regular r:id="rId40"/>
      <p:bold r:id="rId41"/>
      <p:italic r:id="rId42"/>
      <p:boldItalic r:id="rId43"/>
    </p:embeddedFont>
    <p:embeddedFont>
      <p:font typeface="Economica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a1548dd5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a1548dd5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a1548dd5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a1548dd5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a1548dd5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a1548dd5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a1548dd51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a1548dd51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a1548dd51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a1548dd51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a1548dd51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1a1548dd51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a1548dd51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a1548dd51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a1548dd51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1a1548dd51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a1548dd51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1a1548dd51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a1548dd51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a1548dd51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1a1548dd5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1a1548dd5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1a1548dd5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1a1548dd5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1a1548dd51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1a1548dd51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a1548dd51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1a1548dd51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a1548dd51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a1548dd51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a1548dd5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1a1548dd51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a1548dd5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1a1548dd5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a1548dd5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1a1548dd5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1a1548dd51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1a1548dd51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a1548dd51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a1548dd51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a1548dd5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a1548dd5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a1548dd5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a1548dd51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a1548dd5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1a1548dd5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1a1548dd51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1a1548dd51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a1548dd5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1a1548dd5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a1548dd5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1a1548dd5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1a0ac71dc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1a0ac71dc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1a0ac71dc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1a0ac71dc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a1548dd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1a1548dd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a0ac71dca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a0ac71dca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a0ac71dc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a0ac71dc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a0ac71dca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a0ac71dca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GloNIXBG8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unter-Reformatio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hyperlink" Target="https://en.wikipedia.org/wiki/Late_Renaissance" TargetMode="External"/><Relationship Id="rId4" Type="http://schemas.openxmlformats.org/officeDocument/2006/relationships/hyperlink" Target="https://en.wikipedia.org/wiki/Sacred_music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r5z7f4HHx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Improvisaci%C3%B3n_musica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hyperlink" Target="https://es.wikipedia.org/wiki/Virtuosismo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QP-WOkLxn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p%C3%A9ra-Comiqu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x6IFevjrF4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udeCPBXDiU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sic_of_the_Czech_Land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UXhEzIuRh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imple.wikipedia.org/wiki/Song" TargetMode="External"/><Relationship Id="rId13" Type="http://schemas.openxmlformats.org/officeDocument/2006/relationships/image" Target="../media/image7.png"/><Relationship Id="rId3" Type="http://schemas.openxmlformats.org/officeDocument/2006/relationships/hyperlink" Target="https://simple.wikipedia.org/wiki/Bed%C5%99ich_Smetana" TargetMode="External"/><Relationship Id="rId7" Type="http://schemas.openxmlformats.org/officeDocument/2006/relationships/hyperlink" Target="https://simple.wikipedia.org/wiki/Piano" TargetMode="External"/><Relationship Id="rId12" Type="http://schemas.openxmlformats.org/officeDocument/2006/relationships/hyperlink" Target="https://simple.wikipedia.org/wiki/United_Stat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imple.wikipedia.org/wiki/String_quartet" TargetMode="External"/><Relationship Id="rId11" Type="http://schemas.openxmlformats.org/officeDocument/2006/relationships/hyperlink" Target="https://simple.wikipedia.org/wiki/Symphony" TargetMode="External"/><Relationship Id="rId5" Type="http://schemas.openxmlformats.org/officeDocument/2006/relationships/hyperlink" Target="https://simple.wikipedia.org/wiki/Chamber_music" TargetMode="External"/><Relationship Id="rId10" Type="http://schemas.openxmlformats.org/officeDocument/2006/relationships/hyperlink" Target="https://simple.wikipedia.org/wiki/Oratorio" TargetMode="External"/><Relationship Id="rId4" Type="http://schemas.openxmlformats.org/officeDocument/2006/relationships/hyperlink" Target="https://simple.wikipedia.org/wiki/Leo%C5%A1_Jan%C3%A1%C4%8Dek" TargetMode="External"/><Relationship Id="rId9" Type="http://schemas.openxmlformats.org/officeDocument/2006/relationships/hyperlink" Target="https://simple.wikipedia.org/wiki/Oper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02000" y="125460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Composers of Classical music from Spain, Malta and Czech Republic</a:t>
            </a:r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300" y="3021237"/>
            <a:ext cx="1837675" cy="12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4388" y="2994200"/>
            <a:ext cx="1919960" cy="127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1750" y="2994200"/>
            <a:ext cx="1918749" cy="127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Sample</a:t>
            </a: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Antonín Dvořák - Z Nového světa (From the New World) Largo - YouTube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0000" y="1638373"/>
            <a:ext cx="5017076" cy="28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Spanish classical music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ctrTitle"/>
          </p:nvPr>
        </p:nvSpPr>
        <p:spPr>
          <a:xfrm>
            <a:off x="2709700" y="1444250"/>
            <a:ext cx="39267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Tomás Luis De Victoria</a:t>
            </a: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Basic information</a:t>
            </a:r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9041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Born - 1548 (Sanchidrián)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Died - 20.8. 1611 (Madrid)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 played two main instruments: organ and voice.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Victoria is the most significant composer of the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Counter-Reformation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in Spain, and one of the best-regarded composers of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sacred music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in the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late Renaissance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5024" y="1085850"/>
            <a:ext cx="2795000" cy="33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205175" y="132150"/>
            <a:ext cx="85848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Works</a:t>
            </a:r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403675" y="1614350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●"/>
            </a:pPr>
            <a:r>
              <a:rPr lang="cs"/>
              <a:t>Ave Maris Stella (1576)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●"/>
            </a:pPr>
            <a:r>
              <a:rPr lang="cs"/>
              <a:t>O Magnum mysterium (1592)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Laetatus sum (1600)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Los motetes: O vos omnes (1572)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Vidi speciosam (1572)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Officium hebdomadae (1585)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625" y="198100"/>
            <a:ext cx="1068325" cy="134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375" y="432076"/>
            <a:ext cx="3568525" cy="3481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Sample</a:t>
            </a: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https://youtu.be/ahgfA1CKWR4</a:t>
            </a:r>
            <a:endParaRPr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700" y="1679450"/>
            <a:ext cx="5606625" cy="2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Manuel de Falla</a:t>
            </a: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311700" y="3442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Basic information</a:t>
            </a: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5651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Born-</a:t>
            </a:r>
            <a:r>
              <a:rPr lang="cs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23 November 1876</a:t>
            </a:r>
            <a:endParaRPr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Died- 14 November 1946)</a:t>
            </a:r>
            <a:endParaRPr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 was one of Spain's most important musicians of the first half of the 20th century.</a:t>
            </a:r>
            <a:endParaRPr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Manuel de Falla y Matheu was</a:t>
            </a:r>
            <a:r>
              <a:rPr lang="cs" b="1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cs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Spanish composer and pianist.</a:t>
            </a:r>
            <a:endParaRPr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3472" y="120275"/>
            <a:ext cx="2900650" cy="456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Works</a:t>
            </a:r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032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90525" algn="l" rtl="0">
              <a:spcBef>
                <a:spcPts val="600"/>
              </a:spcBef>
              <a:spcAft>
                <a:spcPts val="0"/>
              </a:spcAft>
              <a:buClr>
                <a:srgbClr val="202122"/>
              </a:buClr>
              <a:buSzPts val="2550"/>
              <a:buChar char="●"/>
            </a:pPr>
            <a:r>
              <a:rPr lang="cs" sz="2550">
                <a:solidFill>
                  <a:srgbClr val="202122"/>
                </a:solidFill>
                <a:highlight>
                  <a:srgbClr val="FFFFFF"/>
                </a:highlight>
              </a:rPr>
              <a:t>Noche en los jardines de España (1916)</a:t>
            </a:r>
            <a:endParaRPr sz="2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90525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550"/>
              <a:buChar char="●"/>
            </a:pPr>
            <a:r>
              <a:rPr lang="cs" sz="2550">
                <a:solidFill>
                  <a:srgbClr val="202122"/>
                </a:solidFill>
                <a:highlight>
                  <a:srgbClr val="FFFFFF"/>
                </a:highlight>
              </a:rPr>
              <a:t>El amor brujo (1915)</a:t>
            </a:r>
            <a:endParaRPr sz="2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90525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550"/>
              <a:buChar char="●"/>
            </a:pPr>
            <a:r>
              <a:rPr lang="cs" sz="2550">
                <a:solidFill>
                  <a:srgbClr val="202122"/>
                </a:solidFill>
                <a:highlight>
                  <a:srgbClr val="FFFFFF"/>
                </a:highlight>
              </a:rPr>
              <a:t>El Sombrero de tres Picos (1919)</a:t>
            </a:r>
            <a:endParaRPr sz="2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375" y="655825"/>
            <a:ext cx="2942543" cy="392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Sample</a:t>
            </a:r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Manuel de Falla ‒ Noches en los jardines de España - YouTube</a:t>
            </a:r>
            <a:endParaRPr/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6800" y="1641900"/>
            <a:ext cx="2980525" cy="298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Czech classical music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Joaquín Turina</a:t>
            </a:r>
            <a:endParaRPr/>
          </a:p>
        </p:txBody>
      </p:sp>
      <p:sp>
        <p:nvSpPr>
          <p:cNvPr id="189" name="Google Shape;189;p3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Basic information</a:t>
            </a:r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9041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Born - 9.12.1882  (Sevilla)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Died - 14.1.1949 (Madrid)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 played the piano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cs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Since childhood he was known as a child prodigy</a:t>
            </a: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cs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When he was only four years old</a:t>
            </a:r>
            <a:r>
              <a:rPr lang="cs"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, he improvised</a:t>
            </a:r>
            <a:r>
              <a:rPr lang="cs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"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virtuousl</a:t>
            </a:r>
            <a:r>
              <a:rPr lang="cs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y on the accordion that one of his maids had given him</a:t>
            </a: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cs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He had the opportunity to receive his first music lessons at the Colegio del Santo Ángel and was in charge of accompanying the girls' choir.</a:t>
            </a: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9250" y="229700"/>
            <a:ext cx="2996300" cy="417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Works</a:t>
            </a:r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body" idx="1"/>
          </p:nvPr>
        </p:nvSpPr>
        <p:spPr>
          <a:xfrm>
            <a:off x="311700" y="1147225"/>
            <a:ext cx="4032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78380" algn="l" rtl="0">
              <a:spcBef>
                <a:spcPts val="600"/>
              </a:spcBef>
              <a:spcAft>
                <a:spcPts val="0"/>
              </a:spcAft>
              <a:buClr>
                <a:srgbClr val="202122"/>
              </a:buClr>
              <a:buSzPct val="100000"/>
              <a:buChar char="●"/>
            </a:pPr>
            <a:r>
              <a:rPr lang="cs" sz="2550">
                <a:solidFill>
                  <a:srgbClr val="202122"/>
                </a:solidFill>
                <a:highlight>
                  <a:srgbClr val="FFFFFF"/>
                </a:highlight>
              </a:rPr>
              <a:t>Danzas fantásticas (1919)</a:t>
            </a:r>
            <a:endParaRPr sz="2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7838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ct val="100000"/>
              <a:buChar char="●"/>
            </a:pPr>
            <a:r>
              <a:rPr lang="cs" sz="2550">
                <a:solidFill>
                  <a:srgbClr val="202122"/>
                </a:solidFill>
                <a:highlight>
                  <a:srgbClr val="FFFFFF"/>
                </a:highlight>
              </a:rPr>
              <a:t>Sinfonía sevillana (1920)</a:t>
            </a:r>
            <a:endParaRPr sz="2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7838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ct val="100000"/>
              <a:buChar char="●"/>
            </a:pPr>
            <a:r>
              <a:rPr lang="cs" sz="2550">
                <a:solidFill>
                  <a:srgbClr val="202122"/>
                </a:solidFill>
                <a:highlight>
                  <a:srgbClr val="FFFFFF"/>
                </a:highlight>
              </a:rPr>
              <a:t>La procesión del Rocío(1913)</a:t>
            </a:r>
            <a:endParaRPr sz="2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5199" y="222152"/>
            <a:ext cx="3273499" cy="427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Sample</a:t>
            </a:r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Joaquín Turina: Danzas fantásticas Op. 22 (1919) - YouTube</a:t>
            </a: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325" y="363725"/>
            <a:ext cx="3370576" cy="43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Maltese classical music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Nicolas Isouard</a:t>
            </a:r>
            <a:endParaRPr/>
          </a:p>
        </p:txBody>
      </p:sp>
      <p:sp>
        <p:nvSpPr>
          <p:cNvPr id="221" name="Google Shape;221;p37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Basic information</a:t>
            </a:r>
            <a:endParaRPr/>
          </a:p>
        </p:txBody>
      </p:sp>
      <p:sp>
        <p:nvSpPr>
          <p:cNvPr id="227" name="Google Shape;227;p3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5532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Born- 18 May 1773 (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Valletta)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Died- 23 March 1818 (Paris)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He composed for the Théâtre de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hlinkClick r:id="rId3"/>
              </a:rPr>
              <a:t>l'Opéra</a:t>
            </a:r>
            <a:r>
              <a:rPr lang="cs"/>
              <a:t>-Comique, writing 30 works for it.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He composed masses, motets, cantatas, romances and duos, along with over 45 operas.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8325" y="1273825"/>
            <a:ext cx="2963724" cy="317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Works</a:t>
            </a:r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53544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02122"/>
              </a:buClr>
              <a:buSzPct val="100000"/>
              <a:buChar char="●"/>
            </a:pPr>
            <a:r>
              <a:rPr lang="cs" sz="7200">
                <a:solidFill>
                  <a:srgbClr val="202122"/>
                </a:solidFill>
                <a:highlight>
                  <a:srgbClr val="FFFFFF"/>
                </a:highlight>
              </a:rPr>
              <a:t>Les confidences (1803)</a:t>
            </a:r>
            <a:endParaRPr sz="72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ct val="100000"/>
              <a:buChar char="●"/>
            </a:pPr>
            <a:r>
              <a:rPr lang="cs" sz="7200">
                <a:solidFill>
                  <a:srgbClr val="202122"/>
                </a:solidFill>
                <a:highlight>
                  <a:srgbClr val="FFFFFF"/>
                </a:highlight>
              </a:rPr>
              <a:t>Aladin, ou La Lampe merveilleuse (1822)</a:t>
            </a:r>
            <a:endParaRPr sz="72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ct val="100000"/>
              <a:buChar char="●"/>
            </a:pPr>
            <a:r>
              <a:rPr lang="cs" sz="7200">
                <a:solidFill>
                  <a:srgbClr val="202122"/>
                </a:solidFill>
                <a:highlight>
                  <a:srgbClr val="FFFFFF"/>
                </a:highlight>
              </a:rPr>
              <a:t>Un Jour à  Paris, ou Leçon singulière (1808)</a:t>
            </a:r>
            <a:endParaRPr sz="72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ct val="100000"/>
              <a:buChar char="●"/>
            </a:pPr>
            <a:r>
              <a:rPr lang="cs" sz="7200">
                <a:solidFill>
                  <a:srgbClr val="202122"/>
                </a:solidFill>
                <a:highlight>
                  <a:srgbClr val="FFFFFF"/>
                </a:highlight>
              </a:rPr>
              <a:t>Le victime des arts, ou La Fête de famille (1811)</a:t>
            </a:r>
            <a:endParaRPr sz="72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ct val="100000"/>
              <a:buChar char="●"/>
            </a:pPr>
            <a:r>
              <a:rPr lang="cs" sz="7200">
                <a:solidFill>
                  <a:srgbClr val="202122"/>
                </a:solidFill>
                <a:highlight>
                  <a:srgbClr val="FFFFFF"/>
                </a:highlight>
              </a:rPr>
              <a:t>Le Billet de loterie (1811)</a:t>
            </a:r>
            <a:endParaRPr sz="72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ct val="100000"/>
              <a:buChar char="●"/>
            </a:pPr>
            <a:r>
              <a:rPr lang="cs" sz="7200">
                <a:solidFill>
                  <a:srgbClr val="202122"/>
                </a:solidFill>
                <a:highlight>
                  <a:srgbClr val="FFFFFF"/>
                </a:highlight>
              </a:rPr>
              <a:t>Le Prince de Catane (1813)</a:t>
            </a:r>
            <a:endParaRPr sz="72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ct val="100000"/>
              <a:buChar char="●"/>
            </a:pPr>
            <a:r>
              <a:rPr lang="cs" sz="7200">
                <a:solidFill>
                  <a:srgbClr val="202122"/>
                </a:solidFill>
                <a:highlight>
                  <a:srgbClr val="FFFFFF"/>
                </a:highlight>
              </a:rPr>
              <a:t>L'Une pour l'autre, ou L'Enlèvement (1816)</a:t>
            </a:r>
            <a:endParaRPr sz="72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55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50" i="1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5" name="Google Shape;2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7275" y="726013"/>
            <a:ext cx="2618802" cy="36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Sample</a:t>
            </a:r>
            <a:endParaRPr/>
          </a:p>
        </p:txBody>
      </p:sp>
      <p:sp>
        <p:nvSpPr>
          <p:cNvPr id="241" name="Google Shape;241;p4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NICOLO ISOUARD: "Cendrillon" (1810)- Overture and Duet from Act II - YouTube</a:t>
            </a:r>
            <a:endParaRPr/>
          </a:p>
        </p:txBody>
      </p:sp>
      <p:pic>
        <p:nvPicPr>
          <p:cNvPr id="242" name="Google Shape;24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9650" y="1570650"/>
            <a:ext cx="4235173" cy="317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Antonio Nani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Bedřich Smetana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Basic information</a:t>
            </a:r>
            <a:endParaRPr/>
          </a:p>
        </p:txBody>
      </p:sp>
      <p:sp>
        <p:nvSpPr>
          <p:cNvPr id="253" name="Google Shape;253;p4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Born - 6 October 1842 (Valletta)</a:t>
            </a:r>
            <a:endParaRPr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Died - 25 February 1929 (Valletta)</a:t>
            </a:r>
            <a:endParaRPr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Maltese composer and a member of a prominent family of Maltese musicians and composers</a:t>
            </a:r>
            <a:endParaRPr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 composed both sacred music and operas</a:t>
            </a:r>
            <a:endParaRPr/>
          </a:p>
        </p:txBody>
      </p:sp>
      <p:pic>
        <p:nvPicPr>
          <p:cNvPr id="254" name="Google Shape;25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250" y="712400"/>
            <a:ext cx="2881175" cy="396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Works</a:t>
            </a:r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858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02122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Zorilla (1872)</a:t>
            </a:r>
            <a:endParaRPr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6858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 cavalieri di Malta (1880)</a:t>
            </a:r>
            <a:endParaRPr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685800" lvl="0" indent="-342900" algn="l" rtl="0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Agnese Visconti (1889)</a:t>
            </a:r>
            <a:endParaRPr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1" name="Google Shape;26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000" y="874472"/>
            <a:ext cx="2626150" cy="35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Sample</a:t>
            </a:r>
            <a:endParaRPr/>
          </a:p>
        </p:txBody>
      </p:sp>
      <p:sp>
        <p:nvSpPr>
          <p:cNvPr id="267" name="Google Shape;267;p4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Antonio Nani - Messa in onore di S. Paolo Naufrago (1871) - YouTube</a:t>
            </a:r>
            <a:endParaRPr/>
          </a:p>
        </p:txBody>
      </p:sp>
      <p:pic>
        <p:nvPicPr>
          <p:cNvPr id="268" name="Google Shape;26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1900" y="1596475"/>
            <a:ext cx="3170324" cy="315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5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Thank you for your attention </a:t>
            </a:r>
            <a:r>
              <a:rPr lang="cs" sz="440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♥</a:t>
            </a:r>
            <a:endParaRPr sz="7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Basic information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562425" y="1147225"/>
            <a:ext cx="4452300" cy="30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202122"/>
              </a:buClr>
              <a:buSzPts val="1800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</a:rPr>
              <a:t>Born – 2.3.1824 (Litomyšl)</a:t>
            </a:r>
            <a:endParaRPr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</a:rPr>
              <a:t>Died – 12.5. 1884 (Prague)</a:t>
            </a:r>
            <a:endParaRPr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>
                <a:solidFill>
                  <a:srgbClr val="202122"/>
                </a:solidFill>
                <a:highlight>
                  <a:srgbClr val="FFFFFF"/>
                </a:highlight>
              </a:rPr>
              <a:t>He has been regarded in his homeland as the father of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hlinkClick r:id="rId3"/>
              </a:rPr>
              <a:t>Czech musi</a:t>
            </a:r>
            <a:r>
              <a:rPr lang="cs"/>
              <a:t>c</a:t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7975" y="553850"/>
            <a:ext cx="2609430" cy="369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Works</a:t>
            </a: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00"/>
              <a:buFont typeface="Arial"/>
              <a:buChar char="●"/>
            </a:pPr>
            <a:r>
              <a:rPr lang="cs" sz="17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Braniboři v Čechách (1862)</a:t>
            </a:r>
            <a:endParaRPr sz="1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00"/>
              <a:buFont typeface="Arial"/>
              <a:buChar char="●"/>
            </a:pPr>
            <a:r>
              <a:rPr lang="cs" sz="17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Prodaná nevěsta (1864)</a:t>
            </a:r>
            <a:endParaRPr sz="1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00"/>
              <a:buFont typeface="Arial"/>
              <a:buChar char="●"/>
            </a:pPr>
            <a:r>
              <a:rPr lang="cs" sz="17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Dalibor (1866)</a:t>
            </a:r>
            <a:endParaRPr sz="1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00"/>
              <a:buFont typeface="Arial"/>
              <a:buChar char="●"/>
            </a:pPr>
            <a:r>
              <a:rPr lang="cs" sz="17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Libuše (1869)</a:t>
            </a:r>
            <a:endParaRPr sz="1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Dvě vdovy (1873)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Hubička (1875)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Tajemství (1877)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Čertova stěna (1880)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Viola (1872)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477" y="377300"/>
            <a:ext cx="2895549" cy="42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Sample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Prodaná nevěsta/ Bartered Bride - Duett "Znám jednu dívku, ta má dukáty" Dvorský &amp; Novák - YouTube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2350" y="1692200"/>
            <a:ext cx="3965124" cy="297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Antonín Dvořák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Basic information</a:t>
            </a: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9041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Born - 8.8. 1841 (Nelahozeves)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Died - 1.5. 1904 (Prague)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Along with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Smetana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Janáček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Dvořák is one of three most famous composers who wrote nationalist Czech music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 wrote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chamber music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including several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/>
              </a:rPr>
              <a:t>string quartets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/>
              </a:rPr>
              <a:t>piano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music,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8"/>
              </a:rPr>
              <a:t>songs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9"/>
              </a:rPr>
              <a:t>operas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0"/>
              </a:rPr>
              <a:t>oratorios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and nine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1"/>
              </a:rPr>
              <a:t>symphonies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last of his symphonies is known as the </a:t>
            </a:r>
            <a:r>
              <a:rPr lang="cs" i="1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New World 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Symphony because he wrote it in the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2"/>
              </a:rPr>
              <a:t>United States</a:t>
            </a:r>
            <a:r>
              <a:rPr lang="c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97850" y="694525"/>
            <a:ext cx="2901925" cy="358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Works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6761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Symphony no. 1 Zvonické zvony (Zvonické bells) (1865)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Symphony no. 9 Novosvětská (New world) (1893)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Čert a Káča (The Devil and Kate) (1899)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Rusalka (1900)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●"/>
            </a:pPr>
            <a:r>
              <a:rPr lang="cs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Slovanské tance (Slavic dances) (1878)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075" y="726013"/>
            <a:ext cx="2715286" cy="369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759</Words>
  <Application>Microsoft Office PowerPoint</Application>
  <PresentationFormat>Předvádění na obrazovce (16:9)</PresentationFormat>
  <Paragraphs>117</Paragraphs>
  <Slides>33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Roboto</vt:lpstr>
      <vt:lpstr>Open Sans</vt:lpstr>
      <vt:lpstr>Economica</vt:lpstr>
      <vt:lpstr>Arial</vt:lpstr>
      <vt:lpstr>Luxe</vt:lpstr>
      <vt:lpstr>Composers of Classical music from Spain, Malta and Czech Republic</vt:lpstr>
      <vt:lpstr>Czech classical music</vt:lpstr>
      <vt:lpstr>Bedřich Smetana</vt:lpstr>
      <vt:lpstr>Basic information</vt:lpstr>
      <vt:lpstr>Works</vt:lpstr>
      <vt:lpstr>Sample</vt:lpstr>
      <vt:lpstr>Antonín Dvořák</vt:lpstr>
      <vt:lpstr>Basic information</vt:lpstr>
      <vt:lpstr>Works</vt:lpstr>
      <vt:lpstr>Sample</vt:lpstr>
      <vt:lpstr>Spanish classical music</vt:lpstr>
      <vt:lpstr>Tomás Luis De Victoria</vt:lpstr>
      <vt:lpstr>Basic information</vt:lpstr>
      <vt:lpstr>Works</vt:lpstr>
      <vt:lpstr>Sample</vt:lpstr>
      <vt:lpstr>Manuel de Falla</vt:lpstr>
      <vt:lpstr>Basic information</vt:lpstr>
      <vt:lpstr>Works</vt:lpstr>
      <vt:lpstr>Sample</vt:lpstr>
      <vt:lpstr>Joaquín Turina</vt:lpstr>
      <vt:lpstr>Basic information</vt:lpstr>
      <vt:lpstr>Works</vt:lpstr>
      <vt:lpstr>Sample</vt:lpstr>
      <vt:lpstr>Maltese classical music</vt:lpstr>
      <vt:lpstr>Nicolas Isouard</vt:lpstr>
      <vt:lpstr>Basic information</vt:lpstr>
      <vt:lpstr>Works</vt:lpstr>
      <vt:lpstr>Sample</vt:lpstr>
      <vt:lpstr>Antonio Nani</vt:lpstr>
      <vt:lpstr>Basic information</vt:lpstr>
      <vt:lpstr>Works</vt:lpstr>
      <vt:lpstr>Sample</vt:lpstr>
      <vt:lpstr>Thank you for your attention 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Composers of Classical music from Spain, Malta and Czech Republic</dc:title>
  <dc:creator>Šimková</dc:creator>
  <cp:lastModifiedBy>Šimková</cp:lastModifiedBy>
  <cp:revision>1</cp:revision>
  <dcterms:modified xsi:type="dcterms:W3CDTF">2022-03-15T12:16:34Z</dcterms:modified>
</cp:coreProperties>
</file>