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Classical</a:t>
            </a:r>
            <a:r>
              <a:rPr lang="cs-CZ" dirty="0" smtClean="0"/>
              <a:t> music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, </a:t>
            </a:r>
            <a:r>
              <a:rPr lang="cs-CZ" dirty="0" err="1" smtClean="0"/>
              <a:t>spain</a:t>
            </a:r>
            <a:r>
              <a:rPr lang="cs-CZ" dirty="0" smtClean="0"/>
              <a:t> and malta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7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Classical</a:t>
            </a:r>
            <a:r>
              <a:rPr lang="cs-CZ" dirty="0" smtClean="0"/>
              <a:t> music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7" y="1329559"/>
            <a:ext cx="10614501" cy="5528441"/>
          </a:xfrm>
        </p:spPr>
        <p:txBody>
          <a:bodyPr>
            <a:normAutofit lnSpcReduction="10000"/>
          </a:bodyPr>
          <a:lstStyle/>
          <a:p>
            <a:r>
              <a:rPr lang="en-US" sz="1750" dirty="0"/>
              <a:t>Classical music generally refers to the formal musical tradition of the Western world, considered to be distinct from Western folk music or popular music </a:t>
            </a:r>
            <a:r>
              <a:rPr lang="en-US" sz="1750" dirty="0" smtClean="0"/>
              <a:t>traditions</a:t>
            </a:r>
            <a:endParaRPr lang="cs-CZ" sz="1750" dirty="0" smtClean="0"/>
          </a:p>
          <a:p>
            <a:r>
              <a:rPr lang="en-US" sz="1750" dirty="0"/>
              <a:t>In addition to formality, classical music is often characterized by complexity in its musical form and harmonic </a:t>
            </a:r>
            <a:r>
              <a:rPr lang="en-US" sz="1750" dirty="0" smtClean="0"/>
              <a:t>organization</a:t>
            </a:r>
            <a:r>
              <a:rPr lang="cs-CZ" sz="1750" dirty="0" smtClean="0"/>
              <a:t> </a:t>
            </a:r>
          </a:p>
          <a:p>
            <a:r>
              <a:rPr lang="en-US" sz="1750" dirty="0"/>
              <a:t>The earliest extant music manuscripts date from the Carolingian Empire (800–888</a:t>
            </a:r>
            <a:r>
              <a:rPr lang="en-US" sz="1750" dirty="0" smtClean="0"/>
              <a:t>)</a:t>
            </a:r>
            <a:endParaRPr lang="cs-CZ" sz="1750" dirty="0" smtClean="0"/>
          </a:p>
          <a:p>
            <a:r>
              <a:rPr lang="en-US" sz="1750" dirty="0"/>
              <a:t>By the mid-12th century France became the major European musical center</a:t>
            </a:r>
            <a:r>
              <a:rPr lang="en-US" sz="1750" dirty="0" smtClean="0"/>
              <a:t>: </a:t>
            </a:r>
            <a:r>
              <a:rPr lang="en-US" sz="1750" dirty="0"/>
              <a:t>the religious Notre-Dame school first fully explored organized </a:t>
            </a:r>
            <a:r>
              <a:rPr lang="en-US" sz="1750" dirty="0" smtClean="0"/>
              <a:t>rhythms</a:t>
            </a:r>
            <a:endParaRPr lang="cs-CZ" sz="1750" dirty="0" smtClean="0"/>
          </a:p>
          <a:p>
            <a:r>
              <a:rPr lang="en-US" sz="1750" dirty="0"/>
              <a:t>The Baroque period (1580–1750) </a:t>
            </a:r>
            <a:r>
              <a:rPr lang="en-US" sz="1750" dirty="0" err="1" smtClean="0"/>
              <a:t>increas</a:t>
            </a:r>
            <a:r>
              <a:rPr lang="cs-CZ" sz="1750" dirty="0" err="1" smtClean="0"/>
              <a:t>ed</a:t>
            </a:r>
            <a:r>
              <a:rPr lang="en-US" sz="1750" dirty="0" smtClean="0"/>
              <a:t> </a:t>
            </a:r>
            <a:r>
              <a:rPr lang="en-US" sz="1750" dirty="0"/>
              <a:t>importance of musical </a:t>
            </a:r>
            <a:r>
              <a:rPr lang="en-US" sz="1750" dirty="0" smtClean="0"/>
              <a:t>instruments</a:t>
            </a:r>
            <a:r>
              <a:rPr lang="cs-CZ" sz="1750" dirty="0" smtClean="0"/>
              <a:t> – most </a:t>
            </a:r>
            <a:r>
              <a:rPr lang="cs-CZ" sz="1750" dirty="0" err="1" smtClean="0"/>
              <a:t>famous</a:t>
            </a:r>
            <a:r>
              <a:rPr lang="cs-CZ" sz="1750" dirty="0" smtClean="0"/>
              <a:t> </a:t>
            </a:r>
            <a:r>
              <a:rPr lang="cs-CZ" sz="1750" dirty="0" err="1" smtClean="0"/>
              <a:t>composer</a:t>
            </a:r>
            <a:r>
              <a:rPr lang="cs-CZ" sz="1750" dirty="0" smtClean="0"/>
              <a:t> </a:t>
            </a:r>
            <a:r>
              <a:rPr lang="cs-CZ" sz="1750" dirty="0" err="1" smtClean="0"/>
              <a:t>of</a:t>
            </a:r>
            <a:r>
              <a:rPr lang="cs-CZ" sz="1750" dirty="0" smtClean="0"/>
              <a:t> </a:t>
            </a:r>
            <a:r>
              <a:rPr lang="cs-CZ" sz="1750" dirty="0" err="1" smtClean="0"/>
              <a:t>this</a:t>
            </a:r>
            <a:r>
              <a:rPr lang="cs-CZ" sz="1750" dirty="0" smtClean="0"/>
              <a:t> period - Johann </a:t>
            </a:r>
            <a:r>
              <a:rPr lang="cs-CZ" sz="1750" dirty="0"/>
              <a:t>Sebastian Bach</a:t>
            </a:r>
            <a:endParaRPr lang="cs-CZ" sz="1750" dirty="0" smtClean="0"/>
          </a:p>
          <a:p>
            <a:r>
              <a:rPr lang="en-US" sz="1750" dirty="0"/>
              <a:t>Italy remained dominant, being the birthplace of opera, the soloist centered concerto genre, the organized sonata </a:t>
            </a:r>
            <a:r>
              <a:rPr lang="en-US" sz="1750" dirty="0" smtClean="0"/>
              <a:t>form</a:t>
            </a:r>
            <a:endParaRPr lang="cs-CZ" sz="1750" dirty="0" smtClean="0"/>
          </a:p>
          <a:p>
            <a:r>
              <a:rPr lang="cs-CZ" sz="1750" dirty="0" err="1" smtClean="0"/>
              <a:t>Classical</a:t>
            </a:r>
            <a:r>
              <a:rPr lang="cs-CZ" sz="1750" dirty="0" smtClean="0"/>
              <a:t> </a:t>
            </a:r>
            <a:r>
              <a:rPr lang="cs-CZ" sz="1750" dirty="0"/>
              <a:t>period (1730–1820) </a:t>
            </a:r>
            <a:r>
              <a:rPr lang="cs-CZ" sz="1750" dirty="0" err="1"/>
              <a:t>composers</a:t>
            </a:r>
            <a:r>
              <a:rPr lang="cs-CZ" sz="1750" dirty="0"/>
              <a:t> such as Wolfgang Amadeus Mozart, Joseph Haydn, and Ludwig van Beethoven </a:t>
            </a:r>
            <a:r>
              <a:rPr lang="cs-CZ" sz="1750" dirty="0" err="1"/>
              <a:t>created</a:t>
            </a:r>
            <a:r>
              <a:rPr lang="cs-CZ" sz="1750" dirty="0"/>
              <a:t> </a:t>
            </a:r>
            <a:r>
              <a:rPr lang="cs-CZ" sz="1750" dirty="0" err="1"/>
              <a:t>widely</a:t>
            </a:r>
            <a:r>
              <a:rPr lang="cs-CZ" sz="1750" dirty="0"/>
              <a:t> </a:t>
            </a:r>
            <a:r>
              <a:rPr lang="cs-CZ" sz="1750" dirty="0" err="1"/>
              <a:t>admired</a:t>
            </a:r>
            <a:r>
              <a:rPr lang="cs-CZ" sz="1750" dirty="0"/>
              <a:t> </a:t>
            </a:r>
            <a:r>
              <a:rPr lang="cs-CZ" sz="1750" dirty="0" err="1"/>
              <a:t>representatives</a:t>
            </a:r>
            <a:r>
              <a:rPr lang="cs-CZ" sz="1750" dirty="0"/>
              <a:t> </a:t>
            </a:r>
            <a:r>
              <a:rPr lang="cs-CZ" sz="1750" dirty="0" err="1"/>
              <a:t>of</a:t>
            </a:r>
            <a:r>
              <a:rPr lang="cs-CZ" sz="1750" dirty="0"/>
              <a:t> </a:t>
            </a:r>
            <a:r>
              <a:rPr lang="cs-CZ" sz="1750" dirty="0" err="1"/>
              <a:t>absolute</a:t>
            </a:r>
            <a:r>
              <a:rPr lang="cs-CZ" sz="1750" dirty="0"/>
              <a:t> music</a:t>
            </a:r>
            <a:r>
              <a:rPr lang="cs-CZ" sz="1750" dirty="0" smtClean="0"/>
              <a:t>, </a:t>
            </a:r>
            <a:r>
              <a:rPr lang="cs-CZ" sz="1750" dirty="0" err="1"/>
              <a:t>including</a:t>
            </a:r>
            <a:r>
              <a:rPr lang="cs-CZ" sz="1750" dirty="0"/>
              <a:t> </a:t>
            </a:r>
            <a:r>
              <a:rPr lang="cs-CZ" sz="1750" dirty="0" err="1"/>
              <a:t>symphonies</a:t>
            </a:r>
            <a:r>
              <a:rPr lang="cs-CZ" sz="1750" dirty="0"/>
              <a:t>, </a:t>
            </a:r>
            <a:r>
              <a:rPr lang="cs-CZ" sz="1750" dirty="0" err="1"/>
              <a:t>string</a:t>
            </a:r>
            <a:r>
              <a:rPr lang="cs-CZ" sz="1750" dirty="0"/>
              <a:t> </a:t>
            </a:r>
            <a:r>
              <a:rPr lang="cs-CZ" sz="1750" dirty="0" err="1"/>
              <a:t>quartets</a:t>
            </a:r>
            <a:r>
              <a:rPr lang="cs-CZ" sz="1750" dirty="0"/>
              <a:t> and </a:t>
            </a:r>
            <a:r>
              <a:rPr lang="cs-CZ" sz="1750" dirty="0" err="1" smtClean="0"/>
              <a:t>concertos</a:t>
            </a:r>
            <a:endParaRPr lang="cs-CZ" sz="1750" dirty="0" smtClean="0"/>
          </a:p>
          <a:p>
            <a:r>
              <a:rPr lang="en-US" sz="1750" dirty="0" smtClean="0"/>
              <a:t>Romantic </a:t>
            </a:r>
            <a:r>
              <a:rPr lang="en-US" sz="1750" dirty="0"/>
              <a:t>music (1800–1910) focused instead on programmatic music, for which the art song, symphonic poem and various piano </a:t>
            </a:r>
            <a:r>
              <a:rPr lang="en-US" sz="1750" dirty="0" smtClean="0"/>
              <a:t>genres</a:t>
            </a:r>
            <a:endParaRPr lang="cs-CZ" sz="1750" dirty="0" smtClean="0"/>
          </a:p>
          <a:p>
            <a:r>
              <a:rPr lang="cs-CZ" sz="1750" dirty="0"/>
              <a:t>By </a:t>
            </a:r>
            <a:r>
              <a:rPr lang="cs-CZ" sz="1750" dirty="0" err="1"/>
              <a:t>the</a:t>
            </a:r>
            <a:r>
              <a:rPr lang="cs-CZ" sz="1750" dirty="0"/>
              <a:t> </a:t>
            </a:r>
            <a:r>
              <a:rPr lang="cs-CZ" sz="1750" dirty="0" smtClean="0"/>
              <a:t>20th-century m</a:t>
            </a:r>
            <a:r>
              <a:rPr lang="en-US" sz="1750" dirty="0" smtClean="0"/>
              <a:t>any </a:t>
            </a:r>
            <a:r>
              <a:rPr lang="en-US" sz="1750" dirty="0"/>
              <a:t>composers actively avoided past techniques and genres in the lens of modernism</a:t>
            </a:r>
            <a:r>
              <a:rPr lang="cs-CZ" sz="1750" dirty="0" smtClean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889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Classical</a:t>
            </a:r>
            <a:r>
              <a:rPr lang="cs-CZ" dirty="0" smtClean="0"/>
              <a:t> music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061558"/>
            <a:ext cx="10178322" cy="4305992"/>
          </a:xfrm>
        </p:spPr>
        <p:txBody>
          <a:bodyPr>
            <a:normAutofit/>
          </a:bodyPr>
          <a:lstStyle/>
          <a:p>
            <a:r>
              <a:rPr lang="en-US" sz="1750" dirty="0"/>
              <a:t>Early evidence of music </a:t>
            </a:r>
            <a:r>
              <a:rPr lang="cs-CZ" sz="1750" dirty="0" smtClean="0"/>
              <a:t>in Czech Republic</a:t>
            </a:r>
            <a:r>
              <a:rPr lang="en-US" sz="1750" dirty="0" smtClean="0"/>
              <a:t> </a:t>
            </a:r>
            <a:r>
              <a:rPr lang="en-US" sz="1750" dirty="0"/>
              <a:t>is documented in manuscripts from the library of the Cistercian monastery in </a:t>
            </a:r>
            <a:r>
              <a:rPr lang="en-US" sz="1750" dirty="0" err="1"/>
              <a:t>Vyšší</a:t>
            </a:r>
            <a:r>
              <a:rPr lang="en-US" sz="1750" dirty="0"/>
              <a:t> </a:t>
            </a:r>
            <a:r>
              <a:rPr lang="en-US" sz="1750" dirty="0" err="1"/>
              <a:t>Brod</a:t>
            </a:r>
            <a:r>
              <a:rPr lang="en-US" sz="1750" dirty="0"/>
              <a:t> (founded in 1259</a:t>
            </a:r>
            <a:r>
              <a:rPr lang="en-US" sz="1750" dirty="0" smtClean="0"/>
              <a:t>)</a:t>
            </a:r>
            <a:endParaRPr lang="cs-CZ" sz="1750" dirty="0" smtClean="0"/>
          </a:p>
          <a:p>
            <a:r>
              <a:rPr lang="en-US" sz="1750" dirty="0"/>
              <a:t>One of the most important is manuscript No. 42, from </a:t>
            </a:r>
            <a:r>
              <a:rPr lang="en-US" sz="1750" dirty="0" smtClean="0"/>
              <a:t>1410</a:t>
            </a:r>
            <a:r>
              <a:rPr lang="cs-CZ" sz="1750" dirty="0" smtClean="0"/>
              <a:t> - i</a:t>
            </a:r>
            <a:r>
              <a:rPr lang="en-US" sz="1750" dirty="0" smtClean="0"/>
              <a:t>t </a:t>
            </a:r>
            <a:r>
              <a:rPr lang="en-US" sz="1750" dirty="0"/>
              <a:t>contains a hymn called </a:t>
            </a:r>
            <a:r>
              <a:rPr lang="en-US" sz="1750" dirty="0" err="1"/>
              <a:t>Jezu</a:t>
            </a:r>
            <a:r>
              <a:rPr lang="en-US" sz="1750" dirty="0"/>
              <a:t> </a:t>
            </a:r>
            <a:r>
              <a:rPr lang="en-US" sz="1750" dirty="0" err="1"/>
              <a:t>Kriste</a:t>
            </a:r>
            <a:r>
              <a:rPr lang="en-US" sz="1750" dirty="0"/>
              <a:t>, </a:t>
            </a:r>
            <a:r>
              <a:rPr lang="en-US" sz="1750" dirty="0" err="1"/>
              <a:t>ščedrý</a:t>
            </a:r>
            <a:r>
              <a:rPr lang="en-US" sz="1750" dirty="0"/>
              <a:t> </a:t>
            </a:r>
            <a:r>
              <a:rPr lang="en-US" sz="1750" dirty="0" err="1"/>
              <a:t>kněže</a:t>
            </a:r>
            <a:r>
              <a:rPr lang="en-US" sz="1750" dirty="0"/>
              <a:t> ("Jesus Christ Bountiful Prince"), that people would sing during the preaching of John </a:t>
            </a:r>
            <a:r>
              <a:rPr lang="en-US" sz="1750" dirty="0" smtClean="0"/>
              <a:t>Huss</a:t>
            </a:r>
            <a:endParaRPr lang="cs-CZ" sz="1750" dirty="0" smtClean="0"/>
          </a:p>
          <a:p>
            <a:r>
              <a:rPr lang="cs-CZ" sz="1750" dirty="0" err="1"/>
              <a:t>The</a:t>
            </a:r>
            <a:r>
              <a:rPr lang="cs-CZ" sz="1750" dirty="0"/>
              <a:t> Czech </a:t>
            </a:r>
            <a:r>
              <a:rPr lang="cs-CZ" sz="1750" dirty="0" err="1"/>
              <a:t>classicism</a:t>
            </a:r>
            <a:r>
              <a:rPr lang="cs-CZ" sz="1750" dirty="0"/>
              <a:t> period </a:t>
            </a:r>
            <a:r>
              <a:rPr lang="cs-CZ" sz="1750" dirty="0" err="1"/>
              <a:t>is</a:t>
            </a:r>
            <a:r>
              <a:rPr lang="cs-CZ" sz="1750" dirty="0"/>
              <a:t> </a:t>
            </a:r>
            <a:r>
              <a:rPr lang="cs-CZ" sz="1750" dirty="0" err="1"/>
              <a:t>exemplified</a:t>
            </a:r>
            <a:r>
              <a:rPr lang="cs-CZ" sz="1750" dirty="0"/>
              <a:t> by František Xaver Brixi, Johann </a:t>
            </a:r>
            <a:r>
              <a:rPr lang="cs-CZ" sz="1750" dirty="0" err="1"/>
              <a:t>Baptist</a:t>
            </a:r>
            <a:r>
              <a:rPr lang="cs-CZ" sz="1750" dirty="0"/>
              <a:t> </a:t>
            </a:r>
            <a:r>
              <a:rPr lang="cs-CZ" sz="1750" dirty="0" err="1"/>
              <a:t>Wanhal</a:t>
            </a:r>
            <a:r>
              <a:rPr lang="cs-CZ" sz="1750" dirty="0"/>
              <a:t>, and Augustin </a:t>
            </a:r>
            <a:r>
              <a:rPr lang="cs-CZ" sz="1750" dirty="0" smtClean="0"/>
              <a:t>Šenkýř</a:t>
            </a:r>
          </a:p>
          <a:p>
            <a:r>
              <a:rPr lang="en-US" sz="1750" dirty="0"/>
              <a:t>The founder of Czech national music </a:t>
            </a:r>
            <a:r>
              <a:rPr lang="en-US" sz="1750" dirty="0" err="1"/>
              <a:t>Bedřich</a:t>
            </a:r>
            <a:r>
              <a:rPr lang="en-US" sz="1750" dirty="0"/>
              <a:t> Smetana was inspired by the Bohemian Forest while creating his symphonic poem </a:t>
            </a:r>
            <a:r>
              <a:rPr lang="en-US" sz="1750" dirty="0" smtClean="0"/>
              <a:t>Vltava</a:t>
            </a:r>
            <a:endParaRPr lang="cs-CZ" sz="1750" dirty="0" smtClean="0"/>
          </a:p>
          <a:p>
            <a:r>
              <a:rPr lang="cs-CZ" sz="1750" dirty="0" smtClean="0"/>
              <a:t>Bedřich Smetana (1824-1884) - Vltava</a:t>
            </a:r>
          </a:p>
          <a:p>
            <a:r>
              <a:rPr lang="cs-CZ" sz="1750" dirty="0" smtClean="0"/>
              <a:t>Antonín Dvořák (1841-1904) – Rusalka, Čert a Káča</a:t>
            </a:r>
          </a:p>
          <a:p>
            <a:r>
              <a:rPr lang="cs-CZ" sz="1750" dirty="0" smtClean="0"/>
              <a:t>Leoš Janáček (1854-1928) – Šárka, Osud</a:t>
            </a:r>
          </a:p>
          <a:p>
            <a:endParaRPr lang="cs-CZ" sz="1750" dirty="0" smtClean="0"/>
          </a:p>
          <a:p>
            <a:endParaRPr lang="cs-CZ" sz="175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-168" b="14340"/>
          <a:stretch/>
        </p:blipFill>
        <p:spPr>
          <a:xfrm>
            <a:off x="6340839" y="4501971"/>
            <a:ext cx="1501868" cy="19869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-280" b="21368"/>
          <a:stretch/>
        </p:blipFill>
        <p:spPr>
          <a:xfrm>
            <a:off x="8048012" y="4501971"/>
            <a:ext cx="1738424" cy="19869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r="347" b="14010"/>
          <a:stretch/>
        </p:blipFill>
        <p:spPr>
          <a:xfrm>
            <a:off x="9991741" y="4501971"/>
            <a:ext cx="1754787" cy="19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38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Classical</a:t>
            </a:r>
            <a:r>
              <a:rPr lang="cs-CZ" dirty="0" smtClean="0"/>
              <a:t> music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spain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287518"/>
            <a:ext cx="10940322" cy="3593591"/>
          </a:xfrm>
        </p:spPr>
        <p:txBody>
          <a:bodyPr>
            <a:normAutofit/>
          </a:bodyPr>
          <a:lstStyle/>
          <a:p>
            <a:r>
              <a:rPr lang="en-US" dirty="0"/>
              <a:t>The Iberian peninsula has had a history of receiving different musical influences from around the Mediterranean Sea and across </a:t>
            </a:r>
            <a:r>
              <a:rPr lang="en-US" dirty="0" smtClean="0"/>
              <a:t>Europe</a:t>
            </a:r>
            <a:endParaRPr lang="cs-CZ" dirty="0" smtClean="0"/>
          </a:p>
          <a:p>
            <a:r>
              <a:rPr lang="en-US" dirty="0"/>
              <a:t>By the end of the 17th century the "classical" musical culture of Spain was in decline, and was to remain that way until the 19th </a:t>
            </a:r>
            <a:r>
              <a:rPr lang="en-US" dirty="0" smtClean="0"/>
              <a:t>century</a:t>
            </a:r>
            <a:endParaRPr lang="cs-CZ" dirty="0" smtClean="0"/>
          </a:p>
          <a:p>
            <a:r>
              <a:rPr lang="en-US" dirty="0"/>
              <a:t>Classicism in Spain, when it arrived, was inspired by Italian </a:t>
            </a:r>
            <a:r>
              <a:rPr lang="en-US" dirty="0" smtClean="0"/>
              <a:t>models</a:t>
            </a:r>
            <a:endParaRPr lang="cs-CZ" dirty="0" smtClean="0"/>
          </a:p>
          <a:p>
            <a:r>
              <a:rPr lang="cs-CZ" dirty="0" err="1" smtClean="0"/>
              <a:t>Joaquin</a:t>
            </a:r>
            <a:r>
              <a:rPr lang="cs-CZ" dirty="0" smtClean="0"/>
              <a:t> </a:t>
            </a:r>
            <a:r>
              <a:rPr lang="cs-CZ" dirty="0" err="1" smtClean="0"/>
              <a:t>Turina</a:t>
            </a:r>
            <a:r>
              <a:rPr lang="cs-CZ" dirty="0" smtClean="0"/>
              <a:t> (+1882-1949) – </a:t>
            </a:r>
            <a:r>
              <a:rPr lang="cs-CZ" dirty="0" err="1" smtClean="0"/>
              <a:t>Danzas</a:t>
            </a:r>
            <a:r>
              <a:rPr lang="cs-CZ" dirty="0" smtClean="0"/>
              <a:t> </a:t>
            </a:r>
            <a:r>
              <a:rPr lang="cs-CZ" dirty="0" err="1" smtClean="0"/>
              <a:t>Fantasticas</a:t>
            </a:r>
            <a:r>
              <a:rPr lang="cs-CZ" dirty="0" smtClean="0"/>
              <a:t> , Sinfonia </a:t>
            </a:r>
            <a:r>
              <a:rPr lang="cs-CZ" dirty="0" err="1" smtClean="0"/>
              <a:t>sevillana</a:t>
            </a:r>
            <a:r>
              <a:rPr lang="cs-CZ" dirty="0" smtClean="0"/>
              <a:t>, La </a:t>
            </a:r>
            <a:r>
              <a:rPr lang="cs-CZ" dirty="0" err="1" smtClean="0"/>
              <a:t>procesion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Rocio</a:t>
            </a:r>
            <a:endParaRPr lang="cs-CZ" dirty="0" smtClean="0"/>
          </a:p>
          <a:p>
            <a:r>
              <a:rPr lang="cs-CZ" dirty="0" err="1" smtClean="0"/>
              <a:t>Jesus</a:t>
            </a:r>
            <a:r>
              <a:rPr lang="cs-CZ" dirty="0" smtClean="0"/>
              <a:t> </a:t>
            </a:r>
            <a:r>
              <a:rPr lang="cs-CZ" dirty="0" err="1" smtClean="0"/>
              <a:t>Guridi</a:t>
            </a:r>
            <a:r>
              <a:rPr lang="cs-CZ" dirty="0" smtClean="0"/>
              <a:t> (+1886-1961) – </a:t>
            </a:r>
            <a:r>
              <a:rPr lang="cs-CZ" dirty="0" err="1" smtClean="0"/>
              <a:t>Diez</a:t>
            </a:r>
            <a:r>
              <a:rPr lang="cs-CZ" dirty="0" smtClean="0"/>
              <a:t> </a:t>
            </a:r>
            <a:r>
              <a:rPr lang="cs-CZ" dirty="0" err="1" smtClean="0"/>
              <a:t>melodias</a:t>
            </a:r>
            <a:r>
              <a:rPr lang="cs-CZ" dirty="0" smtClean="0"/>
              <a:t> </a:t>
            </a:r>
            <a:r>
              <a:rPr lang="cs-CZ" dirty="0" err="1" smtClean="0"/>
              <a:t>vascas</a:t>
            </a:r>
            <a:r>
              <a:rPr lang="cs-CZ" dirty="0" smtClean="0"/>
              <a:t>, el </a:t>
            </a:r>
            <a:r>
              <a:rPr lang="cs-CZ" dirty="0" err="1" smtClean="0"/>
              <a:t>caserio</a:t>
            </a:r>
            <a:endParaRPr lang="cs-CZ" dirty="0" smtClean="0"/>
          </a:p>
          <a:p>
            <a:r>
              <a:rPr lang="cs-CZ" dirty="0" err="1" smtClean="0"/>
              <a:t>Joaquin</a:t>
            </a:r>
            <a:r>
              <a:rPr lang="cs-CZ" dirty="0" smtClean="0"/>
              <a:t> </a:t>
            </a:r>
            <a:r>
              <a:rPr lang="cs-CZ" dirty="0" err="1" smtClean="0"/>
              <a:t>Rodrigo</a:t>
            </a:r>
            <a:r>
              <a:rPr lang="cs-CZ" dirty="0" smtClean="0"/>
              <a:t> (+1901-1999) – </a:t>
            </a:r>
            <a:r>
              <a:rPr lang="cs-CZ" dirty="0" err="1" smtClean="0"/>
              <a:t>Concierto</a:t>
            </a:r>
            <a:r>
              <a:rPr lang="cs-CZ" dirty="0" smtClean="0"/>
              <a:t> de Aranjuez, </a:t>
            </a:r>
            <a:r>
              <a:rPr lang="cs-CZ" dirty="0" err="1" smtClean="0"/>
              <a:t>Fantasia</a:t>
            </a:r>
            <a:r>
              <a:rPr lang="cs-CZ" dirty="0" smtClean="0"/>
              <a:t> para </a:t>
            </a:r>
            <a:r>
              <a:rPr lang="cs-CZ" dirty="0" err="1" smtClean="0"/>
              <a:t>un</a:t>
            </a:r>
            <a:r>
              <a:rPr lang="cs-CZ" dirty="0" smtClean="0"/>
              <a:t> </a:t>
            </a:r>
            <a:r>
              <a:rPr lang="cs-CZ" dirty="0" err="1" smtClean="0"/>
              <a:t>Gentilhombre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350" b="31679"/>
          <a:stretch/>
        </p:blipFill>
        <p:spPr>
          <a:xfrm>
            <a:off x="1988405" y="4565290"/>
            <a:ext cx="2217889" cy="21439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895" t="-204" r="-746" b="35747"/>
          <a:stretch/>
        </p:blipFill>
        <p:spPr>
          <a:xfrm>
            <a:off x="4943020" y="4565290"/>
            <a:ext cx="2280688" cy="21487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1" t="9362" r="415" b="30279"/>
          <a:stretch/>
        </p:blipFill>
        <p:spPr>
          <a:xfrm>
            <a:off x="7960434" y="4565290"/>
            <a:ext cx="2299555" cy="214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51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Classical</a:t>
            </a:r>
            <a:r>
              <a:rPr lang="cs-CZ" dirty="0" smtClean="0"/>
              <a:t> music </a:t>
            </a:r>
            <a:r>
              <a:rPr lang="cs-CZ" dirty="0" err="1" smtClean="0"/>
              <a:t>of</a:t>
            </a:r>
            <a:r>
              <a:rPr lang="cs-CZ" dirty="0" smtClean="0"/>
              <a:t> malta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7358" y="1571105"/>
            <a:ext cx="9063000" cy="5203767"/>
          </a:xfrm>
        </p:spPr>
        <p:txBody>
          <a:bodyPr>
            <a:normAutofit/>
          </a:bodyPr>
          <a:lstStyle/>
          <a:p>
            <a:r>
              <a:rPr lang="cs-CZ" sz="1750" dirty="0"/>
              <a:t>Charles </a:t>
            </a:r>
            <a:r>
              <a:rPr lang="cs-CZ" sz="1750" dirty="0" err="1"/>
              <a:t>Camilleri</a:t>
            </a:r>
            <a:r>
              <a:rPr lang="cs-CZ" sz="1750" dirty="0"/>
              <a:t> </a:t>
            </a:r>
            <a:r>
              <a:rPr lang="cs-CZ" sz="1750" dirty="0" smtClean="0"/>
              <a:t>(1931 </a:t>
            </a:r>
            <a:r>
              <a:rPr lang="cs-CZ" sz="1750" dirty="0"/>
              <a:t>– </a:t>
            </a:r>
            <a:r>
              <a:rPr lang="cs-CZ" sz="1750" dirty="0" smtClean="0"/>
              <a:t>2009)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as </a:t>
            </a:r>
            <a:r>
              <a:rPr lang="en-US" sz="1400" dirty="0"/>
              <a:t>a teenager, </a:t>
            </a:r>
            <a:r>
              <a:rPr lang="cs-CZ" sz="1400" dirty="0" smtClean="0"/>
              <a:t>he </a:t>
            </a:r>
            <a:r>
              <a:rPr lang="en-US" sz="1400" dirty="0" smtClean="0"/>
              <a:t>composed </a:t>
            </a:r>
            <a:r>
              <a:rPr lang="en-US" sz="1400" dirty="0"/>
              <a:t>many works based on folk music and legends of his native </a:t>
            </a:r>
            <a:r>
              <a:rPr lang="en-US" sz="1400" dirty="0" smtClean="0"/>
              <a:t>Malta</a:t>
            </a:r>
            <a:endParaRPr lang="cs-CZ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composed </a:t>
            </a:r>
            <a:r>
              <a:rPr lang="en-US" sz="1400" dirty="0"/>
              <a:t>over 100 works for orchestra, chamber ensemble, voice and solo </a:t>
            </a:r>
            <a:r>
              <a:rPr lang="en-US" sz="1400" dirty="0" smtClean="0"/>
              <a:t>instruments</a:t>
            </a:r>
            <a:endParaRPr lang="cs-CZ" sz="1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dirty="0" smtClean="0"/>
              <a:t>his most </a:t>
            </a:r>
            <a:r>
              <a:rPr lang="cs-CZ" sz="1400" dirty="0" err="1" smtClean="0"/>
              <a:t>famous</a:t>
            </a:r>
            <a:r>
              <a:rPr lang="cs-CZ" sz="1400" dirty="0" smtClean="0"/>
              <a:t> </a:t>
            </a:r>
            <a:r>
              <a:rPr lang="cs-CZ" sz="1400" dirty="0" err="1" smtClean="0"/>
              <a:t>piece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music </a:t>
            </a:r>
            <a:r>
              <a:rPr lang="cs-CZ" sz="1400" dirty="0" err="1" smtClean="0"/>
              <a:t>is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Maltese</a:t>
            </a:r>
            <a:r>
              <a:rPr lang="cs-CZ" sz="1400" dirty="0" smtClean="0"/>
              <a:t> </a:t>
            </a:r>
            <a:r>
              <a:rPr lang="cs-CZ" sz="1400" dirty="0" err="1" smtClean="0"/>
              <a:t>Suite</a:t>
            </a:r>
            <a:r>
              <a:rPr lang="cs-CZ" sz="1400" dirty="0" smtClean="0"/>
              <a:t>,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Maltese</a:t>
            </a:r>
            <a:r>
              <a:rPr lang="cs-CZ" sz="1400" dirty="0" smtClean="0"/>
              <a:t> </a:t>
            </a:r>
            <a:r>
              <a:rPr lang="cs-CZ" sz="1400" dirty="0" err="1" smtClean="0"/>
              <a:t>Dances</a:t>
            </a:r>
            <a:r>
              <a:rPr lang="cs-CZ" sz="1400" dirty="0" smtClean="0"/>
              <a:t> and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Mediterranean</a:t>
            </a:r>
            <a:r>
              <a:rPr lang="cs-CZ" sz="1400" dirty="0" smtClean="0"/>
              <a:t> </a:t>
            </a:r>
            <a:r>
              <a:rPr lang="cs-CZ" sz="1400" dirty="0" err="1" smtClean="0"/>
              <a:t>Dances</a:t>
            </a:r>
            <a:endParaRPr lang="cs-CZ" sz="1400" dirty="0" smtClean="0"/>
          </a:p>
          <a:p>
            <a:r>
              <a:rPr lang="cs-CZ" sz="1750" dirty="0" smtClean="0"/>
              <a:t>Nicolo </a:t>
            </a:r>
            <a:r>
              <a:rPr lang="cs-CZ" sz="1750" dirty="0" err="1" smtClean="0"/>
              <a:t>Isouard</a:t>
            </a:r>
            <a:r>
              <a:rPr lang="cs-CZ" sz="1750" dirty="0" smtClean="0"/>
              <a:t> (1775-1818)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500" dirty="0" smtClean="0"/>
              <a:t>h</a:t>
            </a:r>
            <a:r>
              <a:rPr lang="en-US" sz="1500" dirty="0" smtClean="0"/>
              <a:t>e </a:t>
            </a:r>
            <a:r>
              <a:rPr lang="en-US" sz="1500" dirty="0"/>
              <a:t>moved to Paris, where he worked as a free composer and became friends with </a:t>
            </a:r>
            <a:r>
              <a:rPr lang="en-US" sz="1500" dirty="0" err="1"/>
              <a:t>Rodolphe</a:t>
            </a:r>
            <a:r>
              <a:rPr lang="en-US" sz="1500" dirty="0"/>
              <a:t> </a:t>
            </a:r>
            <a:r>
              <a:rPr lang="en-US" sz="1500" dirty="0" smtClean="0"/>
              <a:t>Kreutzer</a:t>
            </a:r>
            <a:endParaRPr lang="cs-CZ" sz="15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500" dirty="0" smtClean="0"/>
              <a:t>h</a:t>
            </a:r>
            <a:r>
              <a:rPr lang="en-US" sz="1500" dirty="0" smtClean="0"/>
              <a:t>e </a:t>
            </a:r>
            <a:r>
              <a:rPr lang="en-US" sz="1500" dirty="0"/>
              <a:t>composed masses, motets, cantatas, romances, and duos, along with over 45 </a:t>
            </a:r>
            <a:r>
              <a:rPr lang="en-US" sz="1500" dirty="0" smtClean="0"/>
              <a:t>operas</a:t>
            </a:r>
            <a:endParaRPr lang="cs-CZ" sz="15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500" dirty="0"/>
              <a:t>h</a:t>
            </a:r>
            <a:r>
              <a:rPr lang="cs-CZ" sz="1500" dirty="0" smtClean="0"/>
              <a:t>e </a:t>
            </a:r>
            <a:r>
              <a:rPr lang="cs-CZ" sz="1500" dirty="0" err="1" smtClean="0"/>
              <a:t>was</a:t>
            </a:r>
            <a:r>
              <a:rPr lang="cs-CZ" sz="1500" dirty="0" smtClean="0"/>
              <a:t> very </a:t>
            </a:r>
            <a:r>
              <a:rPr lang="cs-CZ" sz="1500" dirty="0" err="1" smtClean="0"/>
              <a:t>famous</a:t>
            </a:r>
            <a:r>
              <a:rPr lang="cs-CZ" sz="1500" dirty="0" smtClean="0"/>
              <a:t> in </a:t>
            </a:r>
            <a:r>
              <a:rPr lang="cs-CZ" sz="1500" dirty="0" err="1" smtClean="0"/>
              <a:t>france</a:t>
            </a:r>
            <a:r>
              <a:rPr lang="cs-CZ" sz="1500" dirty="0" smtClean="0"/>
              <a:t> and his </a:t>
            </a:r>
            <a:r>
              <a:rPr lang="cs-CZ" sz="1500" dirty="0" err="1" smtClean="0"/>
              <a:t>operas</a:t>
            </a:r>
            <a:r>
              <a:rPr lang="cs-CZ" sz="1500" dirty="0" smtClean="0"/>
              <a:t> </a:t>
            </a:r>
            <a:r>
              <a:rPr lang="cs-CZ" sz="1500" dirty="0" err="1" smtClean="0"/>
              <a:t>were</a:t>
            </a:r>
            <a:r>
              <a:rPr lang="cs-CZ" sz="1500" dirty="0" smtClean="0"/>
              <a:t> </a:t>
            </a:r>
            <a:r>
              <a:rPr lang="cs-CZ" sz="1500" dirty="0" err="1" smtClean="0"/>
              <a:t>performed</a:t>
            </a:r>
            <a:r>
              <a:rPr lang="cs-CZ" sz="1500" dirty="0" smtClean="0"/>
              <a:t> </a:t>
            </a:r>
            <a:r>
              <a:rPr lang="cs-CZ" sz="1500" dirty="0" err="1" smtClean="0"/>
              <a:t>all</a:t>
            </a:r>
            <a:r>
              <a:rPr lang="cs-CZ" sz="1500" dirty="0" smtClean="0"/>
              <a:t> </a:t>
            </a:r>
            <a:r>
              <a:rPr lang="cs-CZ" sz="1500" dirty="0" err="1" smtClean="0"/>
              <a:t>over</a:t>
            </a:r>
            <a:r>
              <a:rPr lang="cs-CZ" sz="1500" dirty="0" smtClean="0"/>
              <a:t> </a:t>
            </a:r>
            <a:r>
              <a:rPr lang="cs-CZ" sz="1500" dirty="0" err="1" smtClean="0"/>
              <a:t>Europe</a:t>
            </a:r>
            <a:r>
              <a:rPr lang="cs-CZ" sz="1500" dirty="0" smtClean="0"/>
              <a:t> </a:t>
            </a:r>
            <a:r>
              <a:rPr lang="cs-CZ" sz="1500" dirty="0" err="1" smtClean="0"/>
              <a:t>with</a:t>
            </a:r>
            <a:r>
              <a:rPr lang="cs-CZ" sz="1500" dirty="0"/>
              <a:t> </a:t>
            </a:r>
            <a:r>
              <a:rPr lang="cs-CZ" sz="1500" dirty="0" smtClean="0"/>
              <a:t>his most </a:t>
            </a:r>
            <a:r>
              <a:rPr lang="cs-CZ" sz="1500" dirty="0" err="1" smtClean="0"/>
              <a:t>famous</a:t>
            </a:r>
            <a:r>
              <a:rPr lang="cs-CZ" sz="1500" dirty="0" smtClean="0"/>
              <a:t> </a:t>
            </a:r>
            <a:r>
              <a:rPr lang="cs-CZ" sz="1500" dirty="0" err="1" smtClean="0"/>
              <a:t>one</a:t>
            </a:r>
            <a:r>
              <a:rPr lang="cs-CZ" sz="1500" dirty="0" smtClean="0"/>
              <a:t> </a:t>
            </a:r>
            <a:r>
              <a:rPr lang="cs-CZ" sz="1500" dirty="0" err="1" smtClean="0"/>
              <a:t>being</a:t>
            </a:r>
            <a:r>
              <a:rPr lang="cs-CZ" sz="1500" dirty="0" smtClean="0"/>
              <a:t> </a:t>
            </a:r>
            <a:r>
              <a:rPr lang="cs-CZ" sz="1500" dirty="0" err="1" smtClean="0"/>
              <a:t>Cendrillon</a:t>
            </a:r>
            <a:endParaRPr lang="cs-CZ" sz="1500" dirty="0" smtClean="0"/>
          </a:p>
          <a:p>
            <a:r>
              <a:rPr lang="cs-CZ" sz="1750" dirty="0"/>
              <a:t>Robert </a:t>
            </a:r>
            <a:r>
              <a:rPr lang="cs-CZ" sz="1750" dirty="0" err="1" smtClean="0"/>
              <a:t>Sammut</a:t>
            </a:r>
            <a:r>
              <a:rPr lang="cs-CZ" sz="1750" dirty="0" smtClean="0"/>
              <a:t> (1869-1934)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550" dirty="0" smtClean="0"/>
              <a:t>h</a:t>
            </a:r>
            <a:r>
              <a:rPr lang="en-US" sz="1550" dirty="0" smtClean="0"/>
              <a:t>e </a:t>
            </a:r>
            <a:r>
              <a:rPr lang="en-US" sz="1550" dirty="0"/>
              <a:t>studied medicine at the Royal University of Malta and the University of </a:t>
            </a:r>
            <a:r>
              <a:rPr lang="en-US" sz="1550" dirty="0" smtClean="0"/>
              <a:t>Edinburgh</a:t>
            </a:r>
            <a:endParaRPr lang="cs-CZ" sz="155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50" dirty="0"/>
              <a:t>While studying in Edinburgh he had once been asked to sing the Maltese </a:t>
            </a:r>
            <a:r>
              <a:rPr lang="en-US" sz="1550" dirty="0" smtClean="0"/>
              <a:t>Anthem</a:t>
            </a:r>
            <a:r>
              <a:rPr lang="cs-CZ" sz="1550" dirty="0"/>
              <a:t> </a:t>
            </a:r>
            <a:r>
              <a:rPr lang="cs-CZ" sz="1550" dirty="0" smtClean="0"/>
              <a:t>-</a:t>
            </a:r>
            <a:r>
              <a:rPr lang="en-US" sz="1550" dirty="0" smtClean="0"/>
              <a:t> </a:t>
            </a:r>
            <a:r>
              <a:rPr lang="en-US" sz="1550" dirty="0"/>
              <a:t>Malta did not have one, induced him to do something about </a:t>
            </a:r>
            <a:r>
              <a:rPr lang="en-US" sz="1550" dirty="0" smtClean="0"/>
              <a:t>it</a:t>
            </a:r>
            <a:endParaRPr lang="cs-CZ" sz="155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550" dirty="0" smtClean="0"/>
              <a:t>h</a:t>
            </a:r>
            <a:r>
              <a:rPr lang="en-US" sz="1550" dirty="0" smtClean="0"/>
              <a:t>e </a:t>
            </a:r>
            <a:r>
              <a:rPr lang="en-US" sz="1550" dirty="0"/>
              <a:t>wrote some simple notes, however the pressure of his work made him forget about </a:t>
            </a:r>
            <a:r>
              <a:rPr lang="en-US" sz="1550" dirty="0" smtClean="0"/>
              <a:t>them</a:t>
            </a:r>
            <a:endParaRPr lang="cs-CZ" sz="155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550" dirty="0"/>
              <a:t>h</a:t>
            </a:r>
            <a:r>
              <a:rPr lang="cs-CZ" sz="1550" dirty="0" smtClean="0"/>
              <a:t>is most </a:t>
            </a:r>
            <a:r>
              <a:rPr lang="cs-CZ" sz="1550" dirty="0" err="1" smtClean="0"/>
              <a:t>famous</a:t>
            </a:r>
            <a:r>
              <a:rPr lang="cs-CZ" sz="1550" dirty="0"/>
              <a:t> </a:t>
            </a:r>
            <a:r>
              <a:rPr lang="cs-CZ" sz="1550" dirty="0" err="1" smtClean="0"/>
              <a:t>piece</a:t>
            </a:r>
            <a:r>
              <a:rPr lang="cs-CZ" sz="1550" dirty="0" smtClean="0"/>
              <a:t> </a:t>
            </a:r>
            <a:r>
              <a:rPr lang="cs-CZ" sz="1550" dirty="0" err="1" smtClean="0"/>
              <a:t>of</a:t>
            </a:r>
            <a:r>
              <a:rPr lang="cs-CZ" sz="1550" dirty="0"/>
              <a:t> music </a:t>
            </a:r>
            <a:r>
              <a:rPr lang="cs-CZ" sz="1550" dirty="0" smtClean="0"/>
              <a:t>Innu </a:t>
            </a:r>
            <a:r>
              <a:rPr lang="cs-CZ" sz="1550" dirty="0" err="1" smtClean="0"/>
              <a:t>Malti</a:t>
            </a:r>
            <a:r>
              <a:rPr lang="cs-CZ" sz="1550" dirty="0" smtClean="0"/>
              <a:t> – </a:t>
            </a:r>
            <a:r>
              <a:rPr lang="cs-CZ" sz="1550" dirty="0" err="1" smtClean="0"/>
              <a:t>the</a:t>
            </a:r>
            <a:r>
              <a:rPr lang="cs-CZ" sz="1550" dirty="0" smtClean="0"/>
              <a:t> </a:t>
            </a:r>
            <a:r>
              <a:rPr lang="cs-CZ" sz="1550" dirty="0" err="1" smtClean="0"/>
              <a:t>national</a:t>
            </a:r>
            <a:r>
              <a:rPr lang="cs-CZ" sz="1550" dirty="0" smtClean="0"/>
              <a:t> anthem</a:t>
            </a:r>
            <a:endParaRPr lang="cs-CZ" sz="155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3198" y="983398"/>
            <a:ext cx="1663962" cy="18620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059" y="2924018"/>
            <a:ext cx="1433941" cy="18620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701" y="4859491"/>
            <a:ext cx="1568505" cy="18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41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083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176</TotalTime>
  <Words>661</Words>
  <Application>Microsoft Office PowerPoint</Application>
  <PresentationFormat>Širokoúhlá obrazovka</PresentationFormat>
  <Paragraphs>42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Courier New</vt:lpstr>
      <vt:lpstr>Gill Sans MT</vt:lpstr>
      <vt:lpstr>Impact</vt:lpstr>
      <vt:lpstr>Badge</vt:lpstr>
      <vt:lpstr>Classical music</vt:lpstr>
      <vt:lpstr>Classical music</vt:lpstr>
      <vt:lpstr>Classical music of czech republic</vt:lpstr>
      <vt:lpstr>Classical music of spain</vt:lpstr>
      <vt:lpstr>Classical music of malta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music</dc:title>
  <dc:creator>Eliška</dc:creator>
  <cp:lastModifiedBy>Šimková</cp:lastModifiedBy>
  <cp:revision>17</cp:revision>
  <dcterms:created xsi:type="dcterms:W3CDTF">2022-03-09T21:03:21Z</dcterms:created>
  <dcterms:modified xsi:type="dcterms:W3CDTF">2022-03-17T13:51:50Z</dcterms:modified>
</cp:coreProperties>
</file>