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70" r:id="rId6"/>
    <p:sldId id="281" r:id="rId7"/>
    <p:sldId id="258" r:id="rId8"/>
    <p:sldId id="259" r:id="rId9"/>
    <p:sldId id="260" r:id="rId10"/>
    <p:sldId id="282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71" r:id="rId20"/>
    <p:sldId id="272" r:id="rId21"/>
    <p:sldId id="273" r:id="rId22"/>
    <p:sldId id="274" r:id="rId23"/>
    <p:sldId id="275" r:id="rId24"/>
    <p:sldId id="280" r:id="rId25"/>
    <p:sldId id="277" r:id="rId26"/>
    <p:sldId id="278" r:id="rId27"/>
    <p:sldId id="269" r:id="rId28"/>
  </p:sldIdLst>
  <p:sldSz cx="12192000" cy="6858000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1800" b="0" strike="noStrike" spc="-1">
                <a:latin typeface="Arial"/>
              </a:rPr>
              <a:t>Klikněte pro úpravu formátu textu nadpisu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latin typeface="Arial"/>
              </a:rPr>
              <a:t>Klikněte pro úpravu formátu textu nadpisu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1800" b="0" strike="noStrike" spc="-1">
                <a:latin typeface="Arial"/>
              </a:rPr>
              <a:t>Klikněte pro úpravu formátu textu nadpisu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5" name="CustomShape 2"/>
          <p:cNvSpPr/>
          <p:nvPr/>
        </p:nvSpPr>
        <p:spPr>
          <a:xfrm>
            <a:off x="0" y="0"/>
            <a:ext cx="7538760" cy="6856920"/>
          </a:xfrm>
          <a:custGeom>
            <a:avLst/>
            <a:gdLst/>
            <a:ahLst/>
            <a:cxnLst/>
            <a:rect l="l" t="t" r="r" b="b"/>
            <a:pathLst>
              <a:path w="7539505" h="6857542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16" name="Group 3"/>
          <p:cNvGrpSpPr/>
          <p:nvPr/>
        </p:nvGrpSpPr>
        <p:grpSpPr>
          <a:xfrm>
            <a:off x="7293240" y="681480"/>
            <a:ext cx="1561320" cy="1172520"/>
            <a:chOff x="7293240" y="681480"/>
            <a:chExt cx="1561320" cy="1172520"/>
          </a:xfrm>
        </p:grpSpPr>
        <p:sp>
          <p:nvSpPr>
            <p:cNvPr id="117" name="CustomShape 4"/>
            <p:cNvSpPr/>
            <p:nvPr/>
          </p:nvSpPr>
          <p:spPr>
            <a:xfrm>
              <a:off x="7293240" y="1030320"/>
              <a:ext cx="934200" cy="823680"/>
            </a:xfrm>
            <a:custGeom>
              <a:avLst/>
              <a:gdLst/>
              <a:ahLst/>
              <a:cxnLst/>
              <a:rect l="l" t="t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44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8" name="CustomShape 5"/>
            <p:cNvSpPr/>
            <p:nvPr/>
          </p:nvSpPr>
          <p:spPr>
            <a:xfrm>
              <a:off x="8093160" y="681480"/>
              <a:ext cx="761400" cy="671040"/>
            </a:xfrm>
            <a:custGeom>
              <a:avLst/>
              <a:gdLst/>
              <a:ahLst/>
              <a:cxnLst/>
              <a:rect l="l" t="t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44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19" name="CustomShape 6"/>
          <p:cNvSpPr/>
          <p:nvPr/>
        </p:nvSpPr>
        <p:spPr>
          <a:xfrm>
            <a:off x="539280" y="1270080"/>
            <a:ext cx="5844240" cy="431712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GB" sz="7200" b="0" strike="noStrike" spc="-1">
                <a:solidFill>
                  <a:srgbClr val="FFFFFF"/>
                </a:solidFill>
                <a:latin typeface="Calibri Light"/>
              </a:rPr>
              <a:t> Æsthetic Essence’s final presentation</a:t>
            </a:r>
            <a:endParaRPr lang="en-GB" sz="7200" b="0" strike="noStrike" spc="-1">
              <a:latin typeface="Arial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F462D3B-761C-4AD1-9E41-AB6BC3C52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23" y="4888800"/>
            <a:ext cx="4248597" cy="139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0" y="68148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9" name="CustomShape 2"/>
          <p:cNvSpPr/>
          <p:nvPr/>
        </p:nvSpPr>
        <p:spPr>
          <a:xfrm>
            <a:off x="0" y="0"/>
            <a:ext cx="6126120" cy="6856920"/>
          </a:xfrm>
          <a:custGeom>
            <a:avLst/>
            <a:gdLst/>
            <a:ahLst/>
            <a:cxnLst/>
            <a:rect l="l" t="t" r="r" b="b"/>
            <a:pathLst>
              <a:path w="6126740" h="6857542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160" name="CustomShape 3"/>
          <p:cNvSpPr/>
          <p:nvPr/>
        </p:nvSpPr>
        <p:spPr>
          <a:xfrm>
            <a:off x="767160" y="1289160"/>
            <a:ext cx="4152960" cy="427896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cs-CZ" sz="5400" spc="-1" dirty="0" err="1">
                <a:solidFill>
                  <a:schemeClr val="bg1"/>
                </a:solidFill>
                <a:latin typeface="Arial"/>
              </a:rPr>
              <a:t>Human</a:t>
            </a:r>
            <a:r>
              <a:rPr lang="cs-CZ" sz="5400" spc="-1" dirty="0">
                <a:solidFill>
                  <a:schemeClr val="bg1"/>
                </a:solidFill>
                <a:latin typeface="Arial"/>
              </a:rPr>
              <a:t> </a:t>
            </a:r>
            <a:r>
              <a:rPr lang="cs-CZ" sz="5400" spc="-1" dirty="0" err="1">
                <a:solidFill>
                  <a:schemeClr val="bg1"/>
                </a:solidFill>
                <a:latin typeface="Arial"/>
              </a:rPr>
              <a:t>Resources</a:t>
            </a:r>
            <a:endParaRPr lang="en-GB" sz="5400" b="0" strike="noStrike" spc="-1" dirty="0">
              <a:solidFill>
                <a:schemeClr val="bg1"/>
              </a:solidFill>
              <a:latin typeface="Arial"/>
            </a:endParaRPr>
          </a:p>
        </p:txBody>
      </p:sp>
      <p:grpSp>
        <p:nvGrpSpPr>
          <p:cNvPr id="161" name="Group 4"/>
          <p:cNvGrpSpPr/>
          <p:nvPr/>
        </p:nvGrpSpPr>
        <p:grpSpPr>
          <a:xfrm>
            <a:off x="6103080" y="681480"/>
            <a:ext cx="1561320" cy="1172520"/>
            <a:chOff x="6103080" y="681480"/>
            <a:chExt cx="1561320" cy="1172520"/>
          </a:xfrm>
        </p:grpSpPr>
        <p:sp>
          <p:nvSpPr>
            <p:cNvPr id="162" name="CustomShape 5"/>
            <p:cNvSpPr/>
            <p:nvPr/>
          </p:nvSpPr>
          <p:spPr>
            <a:xfrm>
              <a:off x="6103080" y="1030320"/>
              <a:ext cx="934200" cy="823680"/>
            </a:xfrm>
            <a:custGeom>
              <a:avLst/>
              <a:gdLst/>
              <a:ahLst/>
              <a:cxnLst/>
              <a:rect l="l" t="t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44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3" name="CustomShape 6"/>
            <p:cNvSpPr/>
            <p:nvPr/>
          </p:nvSpPr>
          <p:spPr>
            <a:xfrm>
              <a:off x="6903000" y="681480"/>
              <a:ext cx="761400" cy="671040"/>
            </a:xfrm>
            <a:custGeom>
              <a:avLst/>
              <a:gdLst/>
              <a:ahLst/>
              <a:cxnLst/>
              <a:rect l="l" t="t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44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64" name="CustomShape 7"/>
          <p:cNvSpPr/>
          <p:nvPr/>
        </p:nvSpPr>
        <p:spPr>
          <a:xfrm>
            <a:off x="6570180" y="2781360"/>
            <a:ext cx="4776120" cy="314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Keeping an eye on employees</a:t>
            </a:r>
            <a:endParaRPr lang="en-GB" sz="24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</a:rPr>
              <a:t>Commucation</a:t>
            </a:r>
            <a:endParaRPr lang="en-GB" sz="24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Manager: Filip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</a:rPr>
              <a:t>Šindelář</a:t>
            </a:r>
            <a:endParaRPr lang="en-GB" sz="2400" b="0" strike="noStrike" spc="-1" dirty="0">
              <a:latin typeface="Arial"/>
            </a:endParaRPr>
          </a:p>
        </p:txBody>
      </p:sp>
      <p:pic>
        <p:nvPicPr>
          <p:cNvPr id="3" name="Obrázek 2" descr="Obsah obrázku osoba, obloha, exteriér, čepice&#10;&#10;Popis byl vytvořen automaticky">
            <a:extLst>
              <a:ext uri="{FF2B5EF4-FFF2-40B4-BE49-F238E27FC236}">
                <a16:creationId xmlns:a16="http://schemas.microsoft.com/office/drawing/2014/main" id="{D24931EC-63D7-4F8E-B517-EF9D08FBB24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996" y="16920"/>
            <a:ext cx="3133475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0" y="72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6" name="CustomShape 2"/>
          <p:cNvSpPr/>
          <p:nvPr/>
        </p:nvSpPr>
        <p:spPr>
          <a:xfrm>
            <a:off x="0" y="0"/>
            <a:ext cx="6126120" cy="6856920"/>
          </a:xfrm>
          <a:custGeom>
            <a:avLst/>
            <a:gdLst/>
            <a:ahLst/>
            <a:cxnLst/>
            <a:rect l="l" t="t" r="r" b="b"/>
            <a:pathLst>
              <a:path w="6126740" h="6857542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7" name="CustomShape 3"/>
          <p:cNvSpPr/>
          <p:nvPr/>
        </p:nvSpPr>
        <p:spPr>
          <a:xfrm>
            <a:off x="767160" y="1289160"/>
            <a:ext cx="4152960" cy="427896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GB" sz="5400" b="0" strike="noStrike" spc="-1">
                <a:solidFill>
                  <a:srgbClr val="FFFFFF"/>
                </a:solidFill>
                <a:latin typeface="Calibri Light"/>
              </a:rPr>
              <a:t>Finances</a:t>
            </a:r>
            <a:endParaRPr lang="en-GB" sz="5400" b="0" strike="noStrike" spc="-1">
              <a:latin typeface="Arial"/>
            </a:endParaRPr>
          </a:p>
        </p:txBody>
      </p:sp>
      <p:grpSp>
        <p:nvGrpSpPr>
          <p:cNvPr id="168" name="Group 4"/>
          <p:cNvGrpSpPr/>
          <p:nvPr/>
        </p:nvGrpSpPr>
        <p:grpSpPr>
          <a:xfrm>
            <a:off x="6103080" y="681480"/>
            <a:ext cx="1561320" cy="1172520"/>
            <a:chOff x="6103080" y="681480"/>
            <a:chExt cx="1561320" cy="1172520"/>
          </a:xfrm>
        </p:grpSpPr>
        <p:sp>
          <p:nvSpPr>
            <p:cNvPr id="169" name="CustomShape 5"/>
            <p:cNvSpPr/>
            <p:nvPr/>
          </p:nvSpPr>
          <p:spPr>
            <a:xfrm>
              <a:off x="6103080" y="1030320"/>
              <a:ext cx="934200" cy="823680"/>
            </a:xfrm>
            <a:custGeom>
              <a:avLst/>
              <a:gdLst/>
              <a:ahLst/>
              <a:cxnLst/>
              <a:rect l="l" t="t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44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0" name="CustomShape 6"/>
            <p:cNvSpPr/>
            <p:nvPr/>
          </p:nvSpPr>
          <p:spPr>
            <a:xfrm>
              <a:off x="6903000" y="681480"/>
              <a:ext cx="761400" cy="671040"/>
            </a:xfrm>
            <a:custGeom>
              <a:avLst/>
              <a:gdLst/>
              <a:ahLst/>
              <a:cxnLst/>
              <a:rect l="l" t="t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44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71" name="CustomShape 7"/>
          <p:cNvSpPr/>
          <p:nvPr/>
        </p:nvSpPr>
        <p:spPr>
          <a:xfrm>
            <a:off x="6126120" y="2883600"/>
            <a:ext cx="4776120" cy="383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GB" sz="18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000" b="0" strike="noStrike" spc="-1" dirty="0">
                <a:solidFill>
                  <a:srgbClr val="000000"/>
                </a:solidFill>
                <a:latin typeface="Calibri"/>
              </a:rPr>
              <a:t>Finance control </a:t>
            </a:r>
            <a:endParaRPr lang="en-GB" sz="20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000" b="0" strike="noStrike" spc="-1" dirty="0">
                <a:solidFill>
                  <a:srgbClr val="000000"/>
                </a:solidFill>
                <a:latin typeface="Calibri"/>
              </a:rPr>
              <a:t>Accounting</a:t>
            </a:r>
            <a:endParaRPr lang="en-GB" sz="20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000" b="0" strike="noStrike" spc="-1" dirty="0">
                <a:solidFill>
                  <a:srgbClr val="000000"/>
                </a:solidFill>
                <a:latin typeface="Calibri"/>
              </a:rPr>
              <a:t>Base capital: 1800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</a:rPr>
              <a:t>Kč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</a:rPr>
              <a:t> (after few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</a:rPr>
              <a:t>kickstarter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</a:rPr>
              <a:t> sales it grew to 3 315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</a:rPr>
              <a:t>Kč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</a:rPr>
              <a:t>)</a:t>
            </a:r>
            <a:endParaRPr lang="en-GB" sz="20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000" b="0" strike="noStrike" spc="-1" dirty="0">
                <a:solidFill>
                  <a:srgbClr val="000000"/>
                </a:solidFill>
                <a:latin typeface="Calibri"/>
              </a:rPr>
              <a:t>2020 gain: 3 890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</a:rPr>
              <a:t>Kč</a:t>
            </a:r>
            <a:endParaRPr lang="en-GB" sz="20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000" b="0" strike="noStrike" spc="-1" dirty="0">
                <a:solidFill>
                  <a:srgbClr val="000000"/>
                </a:solidFill>
                <a:latin typeface="Calibri"/>
              </a:rPr>
              <a:t>2021 gain: 4 015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</a:rPr>
              <a:t>Kč</a:t>
            </a:r>
            <a:endParaRPr lang="en-GB" sz="20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000" b="0" strike="noStrike" spc="-1" dirty="0">
                <a:solidFill>
                  <a:srgbClr val="000000"/>
                </a:solidFill>
                <a:latin typeface="Calibri"/>
              </a:rPr>
              <a:t>Final results: 4 248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</a:rPr>
              <a:t>Kč</a:t>
            </a:r>
            <a:endParaRPr lang="en-GB" sz="20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000" b="0" strike="noStrike" spc="-1" dirty="0">
                <a:solidFill>
                  <a:srgbClr val="000000"/>
                </a:solidFill>
                <a:latin typeface="Calibri"/>
              </a:rPr>
              <a:t>Costs of running the company: 6 975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</a:rPr>
              <a:t>Kč</a:t>
            </a:r>
            <a:endParaRPr lang="cs-CZ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000" spc="-1" dirty="0">
                <a:solidFill>
                  <a:srgbClr val="000000"/>
                </a:solidFill>
                <a:latin typeface="Calibri"/>
              </a:rPr>
              <a:t>Manager: Adéla </a:t>
            </a:r>
            <a:r>
              <a:rPr lang="cs-CZ" sz="2000" spc="-1" dirty="0" err="1">
                <a:solidFill>
                  <a:srgbClr val="000000"/>
                </a:solidFill>
                <a:latin typeface="Calibri"/>
              </a:rPr>
              <a:t>Síposová</a:t>
            </a:r>
            <a:endParaRPr lang="en-GB" sz="20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GB" sz="20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GB" sz="2000" b="0" strike="noStrike" spc="-1" dirty="0">
              <a:latin typeface="Arial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0AF4C08-8EF7-49E2-BD8A-951B455DFCE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63484" y="656690"/>
            <a:ext cx="3784606" cy="2471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3" name="CustomShape 2"/>
          <p:cNvSpPr/>
          <p:nvPr/>
        </p:nvSpPr>
        <p:spPr>
          <a:xfrm>
            <a:off x="0" y="1080"/>
            <a:ext cx="6126120" cy="6856920"/>
          </a:xfrm>
          <a:custGeom>
            <a:avLst/>
            <a:gdLst/>
            <a:ahLst/>
            <a:cxnLst/>
            <a:rect l="l" t="t" r="r" b="b"/>
            <a:pathLst>
              <a:path w="6126740" h="6857542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4" name="CustomShape 3"/>
          <p:cNvSpPr/>
          <p:nvPr/>
        </p:nvSpPr>
        <p:spPr>
          <a:xfrm>
            <a:off x="767160" y="1030320"/>
            <a:ext cx="4152960" cy="217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4400" b="0" strike="noStrike" spc="-1">
                <a:solidFill>
                  <a:srgbClr val="FFFFFF"/>
                </a:solidFill>
                <a:latin typeface="Calibri Light"/>
              </a:rPr>
              <a:t>Graph of finances</a:t>
            </a:r>
            <a:endParaRPr lang="en-GB" sz="4400" b="0" strike="noStrike" spc="-1">
              <a:latin typeface="Arial"/>
            </a:endParaRPr>
          </a:p>
        </p:txBody>
      </p:sp>
      <p:grpSp>
        <p:nvGrpSpPr>
          <p:cNvPr id="175" name="Group 4"/>
          <p:cNvGrpSpPr/>
          <p:nvPr/>
        </p:nvGrpSpPr>
        <p:grpSpPr>
          <a:xfrm>
            <a:off x="640080" y="640080"/>
            <a:ext cx="1127520" cy="846720"/>
            <a:chOff x="640080" y="640080"/>
            <a:chExt cx="1127520" cy="846720"/>
          </a:xfrm>
        </p:grpSpPr>
        <p:sp>
          <p:nvSpPr>
            <p:cNvPr id="176" name="CustomShape 5"/>
            <p:cNvSpPr/>
            <p:nvPr/>
          </p:nvSpPr>
          <p:spPr>
            <a:xfrm>
              <a:off x="640080" y="892080"/>
              <a:ext cx="674640" cy="594720"/>
            </a:xfrm>
            <a:custGeom>
              <a:avLst/>
              <a:gdLst/>
              <a:ahLst/>
              <a:cxnLst/>
              <a:rect l="l" t="t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440">
              <a:solidFill>
                <a:schemeClr val="bg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7" name="CustomShape 6"/>
            <p:cNvSpPr/>
            <p:nvPr/>
          </p:nvSpPr>
          <p:spPr>
            <a:xfrm>
              <a:off x="1217880" y="640080"/>
              <a:ext cx="549720" cy="484560"/>
            </a:xfrm>
            <a:custGeom>
              <a:avLst/>
              <a:gdLst/>
              <a:ahLst/>
              <a:cxnLst/>
              <a:rect l="l" t="t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440">
              <a:solidFill>
                <a:schemeClr val="bg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178" name="Obrázek 4"/>
          <p:cNvPicPr/>
          <p:nvPr/>
        </p:nvPicPr>
        <p:blipFill>
          <a:blip r:embed="rId2"/>
          <a:stretch/>
        </p:blipFill>
        <p:spPr>
          <a:xfrm>
            <a:off x="5328000" y="1728360"/>
            <a:ext cx="6649920" cy="4031640"/>
          </a:xfrm>
          <a:prstGeom prst="rect">
            <a:avLst/>
          </a:prstGeom>
          <a:ln w="190440" cap="rnd">
            <a:solidFill>
              <a:srgbClr val="FFFFFF"/>
            </a:solidFill>
            <a:round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0" y="-36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0" name="CustomShape 2"/>
          <p:cNvSpPr/>
          <p:nvPr/>
        </p:nvSpPr>
        <p:spPr>
          <a:xfrm>
            <a:off x="0" y="0"/>
            <a:ext cx="6126120" cy="6856920"/>
          </a:xfrm>
          <a:custGeom>
            <a:avLst/>
            <a:gdLst/>
            <a:ahLst/>
            <a:cxnLst/>
            <a:rect l="l" t="t" r="r" b="b"/>
            <a:pathLst>
              <a:path w="6126740" h="6857542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1" name="CustomShape 3"/>
          <p:cNvSpPr/>
          <p:nvPr/>
        </p:nvSpPr>
        <p:spPr>
          <a:xfrm>
            <a:off x="767160" y="1289160"/>
            <a:ext cx="4152960" cy="427896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GB" sz="5400" b="0" strike="noStrike" spc="-1">
                <a:solidFill>
                  <a:srgbClr val="FFFFFF"/>
                </a:solidFill>
                <a:latin typeface="Calibri Light"/>
              </a:rPr>
              <a:t>Management</a:t>
            </a:r>
            <a:endParaRPr lang="en-GB" sz="5400" b="0" strike="noStrike" spc="-1">
              <a:latin typeface="Arial"/>
            </a:endParaRPr>
          </a:p>
        </p:txBody>
      </p:sp>
      <p:grpSp>
        <p:nvGrpSpPr>
          <p:cNvPr id="182" name="Group 4"/>
          <p:cNvGrpSpPr/>
          <p:nvPr/>
        </p:nvGrpSpPr>
        <p:grpSpPr>
          <a:xfrm>
            <a:off x="6103080" y="681480"/>
            <a:ext cx="1561320" cy="1172520"/>
            <a:chOff x="6103080" y="681480"/>
            <a:chExt cx="1561320" cy="1172520"/>
          </a:xfrm>
        </p:grpSpPr>
        <p:sp>
          <p:nvSpPr>
            <p:cNvPr id="183" name="CustomShape 5"/>
            <p:cNvSpPr/>
            <p:nvPr/>
          </p:nvSpPr>
          <p:spPr>
            <a:xfrm>
              <a:off x="6103080" y="1030320"/>
              <a:ext cx="934200" cy="823680"/>
            </a:xfrm>
            <a:custGeom>
              <a:avLst/>
              <a:gdLst/>
              <a:ahLst/>
              <a:cxnLst/>
              <a:rect l="l" t="t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44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4" name="CustomShape 6"/>
            <p:cNvSpPr/>
            <p:nvPr/>
          </p:nvSpPr>
          <p:spPr>
            <a:xfrm>
              <a:off x="6903000" y="681480"/>
              <a:ext cx="761400" cy="671040"/>
            </a:xfrm>
            <a:custGeom>
              <a:avLst/>
              <a:gdLst/>
              <a:ahLst/>
              <a:cxnLst/>
              <a:rect l="l" t="t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44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85" name="CustomShape 7"/>
          <p:cNvSpPr/>
          <p:nvPr/>
        </p:nvSpPr>
        <p:spPr>
          <a:xfrm>
            <a:off x="6126120" y="1701360"/>
            <a:ext cx="5653800" cy="340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Keeping eye on the production </a:t>
            </a:r>
            <a:endParaRPr lang="en-GB" sz="24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Pitching new ideas</a:t>
            </a:r>
            <a:endParaRPr lang="en-GB" sz="24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400" spc="-1" dirty="0">
                <a:solidFill>
                  <a:srgbClr val="000000"/>
                </a:solidFill>
                <a:latin typeface="Calibri"/>
              </a:rPr>
              <a:t>Boss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: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</a:rPr>
              <a:t>Pavlína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</a:rPr>
              <a:t>Tylšová</a:t>
            </a:r>
            <a:endParaRPr lang="en-GB" sz="24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400" spc="-1" dirty="0">
                <a:solidFill>
                  <a:srgbClr val="000000"/>
                </a:solidFill>
                <a:latin typeface="Calibri"/>
              </a:rPr>
              <a:t>A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</a:rPr>
              <a:t>ssistant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: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</a:rPr>
              <a:t>Karolína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</a:rPr>
              <a:t>Kaválková</a:t>
            </a:r>
            <a:endParaRPr lang="en-GB" sz="24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 rot="5400000">
            <a:off x="10878422" y="3030947"/>
            <a:ext cx="5235478" cy="214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7" name="CustomShape 2"/>
          <p:cNvSpPr/>
          <p:nvPr/>
        </p:nvSpPr>
        <p:spPr>
          <a:xfrm>
            <a:off x="0" y="0"/>
            <a:ext cx="6126120" cy="6856920"/>
          </a:xfrm>
          <a:custGeom>
            <a:avLst/>
            <a:gdLst/>
            <a:ahLst/>
            <a:cxnLst/>
            <a:rect l="l" t="t" r="r" b="b"/>
            <a:pathLst>
              <a:path w="6126740" h="6857542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8" name="CustomShape 3"/>
          <p:cNvSpPr/>
          <p:nvPr/>
        </p:nvSpPr>
        <p:spPr>
          <a:xfrm>
            <a:off x="767160" y="1289160"/>
            <a:ext cx="4152960" cy="427896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GB" sz="5400" b="0" strike="noStrike" spc="-1" dirty="0">
                <a:solidFill>
                  <a:srgbClr val="FFFFFF"/>
                </a:solidFill>
                <a:latin typeface="Calibri Light"/>
              </a:rPr>
              <a:t>Production</a:t>
            </a:r>
            <a:endParaRPr lang="en-GB" sz="5400" b="0" strike="noStrike" spc="-1" dirty="0">
              <a:latin typeface="Arial"/>
            </a:endParaRPr>
          </a:p>
        </p:txBody>
      </p:sp>
      <p:grpSp>
        <p:nvGrpSpPr>
          <p:cNvPr id="189" name="Group 4"/>
          <p:cNvGrpSpPr/>
          <p:nvPr/>
        </p:nvGrpSpPr>
        <p:grpSpPr>
          <a:xfrm>
            <a:off x="6103080" y="681480"/>
            <a:ext cx="1561320" cy="1172520"/>
            <a:chOff x="6103080" y="681480"/>
            <a:chExt cx="1561320" cy="1172520"/>
          </a:xfrm>
        </p:grpSpPr>
        <p:sp>
          <p:nvSpPr>
            <p:cNvPr id="190" name="CustomShape 5"/>
            <p:cNvSpPr/>
            <p:nvPr/>
          </p:nvSpPr>
          <p:spPr>
            <a:xfrm>
              <a:off x="6103080" y="1030320"/>
              <a:ext cx="934200" cy="823680"/>
            </a:xfrm>
            <a:custGeom>
              <a:avLst/>
              <a:gdLst/>
              <a:ahLst/>
              <a:cxnLst/>
              <a:rect l="l" t="t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44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1" name="CustomShape 6"/>
            <p:cNvSpPr/>
            <p:nvPr/>
          </p:nvSpPr>
          <p:spPr>
            <a:xfrm>
              <a:off x="6903000" y="681480"/>
              <a:ext cx="761400" cy="671040"/>
            </a:xfrm>
            <a:custGeom>
              <a:avLst/>
              <a:gdLst/>
              <a:ahLst/>
              <a:cxnLst/>
              <a:rect l="l" t="t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44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92" name="CustomShape 7"/>
          <p:cNvSpPr/>
          <p:nvPr/>
        </p:nvSpPr>
        <p:spPr>
          <a:xfrm rot="2400">
            <a:off x="6287678" y="3483461"/>
            <a:ext cx="4776120" cy="314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Mainline production </a:t>
            </a:r>
            <a:endParaRPr lang="en-GB" sz="24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The most important field in the company</a:t>
            </a:r>
            <a:endParaRPr lang="en-GB" sz="24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Manager: Sabina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</a:rPr>
              <a:t>Mrázková</a:t>
            </a:r>
            <a:endParaRPr lang="en-GB" sz="24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Employees: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</a:rPr>
              <a:t>Klára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</a:rPr>
              <a:t>Kylarová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</a:rPr>
              <a:t>Eliška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</a:rPr>
              <a:t>Nyklíčková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</a:rPr>
              <a:t>Matěj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</a:rPr>
              <a:t>Sedláček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, Darina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</a:rPr>
              <a:t>Kratochvílová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</a:rPr>
              <a:t>Denisa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</a:rPr>
              <a:t>Šolínová</a:t>
            </a:r>
            <a:endParaRPr lang="en-GB" sz="2400" b="0" strike="noStrike" spc="-1" dirty="0">
              <a:latin typeface="Arial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B3526DA-B5B6-4E6F-8E4E-FE0086E0C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64965" y="514872"/>
            <a:ext cx="3720489" cy="271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4" name="CustomShape 2"/>
          <p:cNvSpPr/>
          <p:nvPr/>
        </p:nvSpPr>
        <p:spPr>
          <a:xfrm>
            <a:off x="0" y="0"/>
            <a:ext cx="7538760" cy="6856920"/>
          </a:xfrm>
          <a:custGeom>
            <a:avLst/>
            <a:gdLst/>
            <a:ahLst/>
            <a:cxnLst/>
            <a:rect l="l" t="t" r="r" b="b"/>
            <a:pathLst>
              <a:path w="7539505" h="6857542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95" name="Group 3"/>
          <p:cNvGrpSpPr/>
          <p:nvPr/>
        </p:nvGrpSpPr>
        <p:grpSpPr>
          <a:xfrm>
            <a:off x="7293240" y="681480"/>
            <a:ext cx="1561320" cy="1172520"/>
            <a:chOff x="7293240" y="681480"/>
            <a:chExt cx="1561320" cy="1172520"/>
          </a:xfrm>
        </p:grpSpPr>
        <p:sp>
          <p:nvSpPr>
            <p:cNvPr id="196" name="CustomShape 4"/>
            <p:cNvSpPr/>
            <p:nvPr/>
          </p:nvSpPr>
          <p:spPr>
            <a:xfrm>
              <a:off x="7293240" y="1030320"/>
              <a:ext cx="934200" cy="823680"/>
            </a:xfrm>
            <a:custGeom>
              <a:avLst/>
              <a:gdLst/>
              <a:ahLst/>
              <a:cxnLst/>
              <a:rect l="l" t="t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44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7" name="CustomShape 5"/>
            <p:cNvSpPr/>
            <p:nvPr/>
          </p:nvSpPr>
          <p:spPr>
            <a:xfrm>
              <a:off x="8093160" y="681480"/>
              <a:ext cx="761400" cy="671040"/>
            </a:xfrm>
            <a:custGeom>
              <a:avLst/>
              <a:gdLst/>
              <a:ahLst/>
              <a:cxnLst/>
              <a:rect l="l" t="t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44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98" name="CustomShape 6"/>
          <p:cNvSpPr/>
          <p:nvPr/>
        </p:nvSpPr>
        <p:spPr>
          <a:xfrm>
            <a:off x="539280" y="1270080"/>
            <a:ext cx="5844240" cy="431712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GB" sz="7200" b="0" strike="noStrike" spc="-1" dirty="0">
                <a:solidFill>
                  <a:srgbClr val="FFFFFF"/>
                </a:solidFill>
                <a:latin typeface="Calibri Light"/>
              </a:rPr>
              <a:t>Showcase of products</a:t>
            </a:r>
            <a:endParaRPr lang="en-GB" sz="7200" b="0" strike="noStrike" spc="-1" dirty="0">
              <a:latin typeface="Arial"/>
            </a:endParaRPr>
          </a:p>
        </p:txBody>
      </p:sp>
      <p:pic>
        <p:nvPicPr>
          <p:cNvPr id="199" name="Obrázek 3" descr="Obsah obrázku interiér&#10;&#10;Popis se vygeneroval automaticky."/>
          <p:cNvPicPr/>
          <p:nvPr/>
        </p:nvPicPr>
        <p:blipFill>
          <a:blip r:embed="rId2"/>
          <a:stretch/>
        </p:blipFill>
        <p:spPr>
          <a:xfrm rot="222600">
            <a:off x="8227800" y="2550240"/>
            <a:ext cx="3233160" cy="1919520"/>
          </a:xfrm>
          <a:prstGeom prst="rect">
            <a:avLst/>
          </a:prstGeom>
          <a:ln w="190440" cap="rnd">
            <a:solidFill>
              <a:srgbClr val="FFFFFF"/>
            </a:solidFill>
            <a:round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0" name="Obrázek 5" descr="Obsah obrázku interiér&#10;&#10;Popis se vygeneroval automaticky."/>
          <p:cNvPicPr/>
          <p:nvPr/>
        </p:nvPicPr>
        <p:blipFill>
          <a:blip r:embed="rId3"/>
          <a:stretch/>
        </p:blipFill>
        <p:spPr>
          <a:xfrm>
            <a:off x="7344000" y="4834440"/>
            <a:ext cx="2636280" cy="1789200"/>
          </a:xfrm>
          <a:prstGeom prst="rect">
            <a:avLst/>
          </a:prstGeom>
          <a:ln w="190440" cap="rnd">
            <a:solidFill>
              <a:srgbClr val="FFFFFF"/>
            </a:solidFill>
            <a:round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1" name="Obrázek 7" descr="Obsah obrázku jídlo, interiér, různé, dezert&#10;&#10;Popis se vygeneroval automaticky."/>
          <p:cNvPicPr/>
          <p:nvPr/>
        </p:nvPicPr>
        <p:blipFill>
          <a:blip r:embed="rId4"/>
          <a:stretch/>
        </p:blipFill>
        <p:spPr>
          <a:xfrm rot="21243600">
            <a:off x="7428600" y="314280"/>
            <a:ext cx="2742480" cy="1780200"/>
          </a:xfrm>
          <a:prstGeom prst="rect">
            <a:avLst/>
          </a:prstGeom>
          <a:ln w="190440" cap="rnd">
            <a:solidFill>
              <a:srgbClr val="FFFFFF"/>
            </a:solidFill>
            <a:round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 rot="16200000">
            <a:off x="800280" y="1492200"/>
            <a:ext cx="3332880" cy="3498480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3" name="CustomShape 2"/>
          <p:cNvSpPr/>
          <p:nvPr/>
        </p:nvSpPr>
        <p:spPr>
          <a:xfrm>
            <a:off x="1008000" y="1967400"/>
            <a:ext cx="2628360" cy="2546640"/>
          </a:xfrm>
          <a:prstGeom prst="rect">
            <a:avLst/>
          </a:prstGeom>
          <a:solidFill>
            <a:srgbClr val="404040"/>
          </a:solidFill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GB" sz="3600" b="0" strike="noStrike" spc="-1">
                <a:solidFill>
                  <a:srgbClr val="FFFFFF"/>
                </a:solidFill>
                <a:latin typeface="Calibri Light"/>
              </a:rPr>
              <a:t>Graph of sold products</a:t>
            </a:r>
            <a:endParaRPr lang="en-GB" sz="3600" b="0" strike="noStrike" spc="-1">
              <a:latin typeface="Arial"/>
            </a:endParaRPr>
          </a:p>
        </p:txBody>
      </p:sp>
      <p:graphicFrame>
        <p:nvGraphicFramePr>
          <p:cNvPr id="204" name="Table 3"/>
          <p:cNvGraphicFramePr/>
          <p:nvPr>
            <p:extLst>
              <p:ext uri="{D42A27DB-BD31-4B8C-83A1-F6EECF244321}">
                <p14:modId xmlns:p14="http://schemas.microsoft.com/office/powerpoint/2010/main" val="2228805162"/>
              </p:ext>
            </p:extLst>
          </p:nvPr>
        </p:nvGraphicFramePr>
        <p:xfrm>
          <a:off x="5238960" y="6717"/>
          <a:ext cx="5945040" cy="6837215"/>
        </p:xfrm>
        <a:graphic>
          <a:graphicData uri="http://schemas.openxmlformats.org/drawingml/2006/table">
            <a:tbl>
              <a:tblPr/>
              <a:tblGrid>
                <a:gridCol w="218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863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3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product</a:t>
                      </a:r>
                      <a:endParaRPr lang="en-GB" sz="13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3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scents</a:t>
                      </a:r>
                      <a:endParaRPr lang="en-GB" sz="13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3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products sold</a:t>
                      </a:r>
                      <a:endParaRPr lang="en-GB" sz="13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637">
                <a:tc row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t/>
                      </a:r>
                      <a:br/>
                      <a:endParaRPr lang="en-GB" sz="1300" b="0" strike="noStrike" spc="-1">
                        <a:latin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t/>
                      </a:r>
                      <a:br/>
                      <a:r>
                        <a:rPr lang="en-GB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soap</a:t>
                      </a:r>
                      <a:endParaRPr lang="en-GB" sz="1300" b="0" strike="noStrike" spc="-1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vanilla</a:t>
                      </a:r>
                      <a:endParaRPr lang="en-GB" sz="1300" b="0" strike="noStrike" spc="-1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15 </a:t>
                      </a:r>
                      <a:endParaRPr lang="en-GB" sz="1300" b="0" strike="noStrike" spc="-1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63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jasmine</a:t>
                      </a:r>
                      <a:endParaRPr lang="en-GB" sz="1300" b="0" strike="noStrike" spc="-1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  <a:endParaRPr lang="en-GB" sz="1300" b="0" strike="noStrike" spc="-1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63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levander</a:t>
                      </a:r>
                      <a:endParaRPr lang="en-GB" sz="1300" b="0" strike="noStrike" spc="-1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  <a:endParaRPr lang="en-GB" sz="1300" b="0" strike="noStrike" spc="-1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63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coconut</a:t>
                      </a:r>
                      <a:endParaRPr lang="en-GB" sz="1300" b="0" strike="noStrike" spc="-1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en-GB" sz="1300" b="0" strike="noStrike" spc="-1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863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3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Mango and lemon</a:t>
                      </a:r>
                      <a:endParaRPr lang="en-GB" sz="1300" b="0" strike="noStrike" spc="-1" dirty="0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  <a:endParaRPr lang="en-GB" sz="1300" b="0" strike="noStrike" spc="-1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637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Soap sold</a:t>
                      </a:r>
                      <a:endParaRPr lang="en-GB" sz="1300" b="0" strike="noStrike" spc="-1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66</a:t>
                      </a:r>
                      <a:endParaRPr lang="en-GB" sz="1300" b="0" strike="noStrike" spc="-1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8637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t/>
                      </a:r>
                      <a:br/>
                      <a:endParaRPr lang="en-GB" sz="1300" b="0" strike="noStrike" spc="-1">
                        <a:latin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t/>
                      </a:r>
                      <a:br/>
                      <a:endParaRPr lang="en-GB" sz="1300" b="0" strike="noStrike" spc="-1">
                        <a:latin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Skin cream</a:t>
                      </a:r>
                      <a:endParaRPr lang="en-GB" sz="1300" b="0" strike="noStrike" spc="-1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vanilla</a:t>
                      </a:r>
                      <a:endParaRPr lang="en-GB" sz="1300" b="0" strike="noStrike" spc="-1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lang="en-GB" sz="1300" b="0" strike="noStrike" spc="-1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863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Milk chocolate</a:t>
                      </a:r>
                      <a:endParaRPr lang="en-GB" sz="1300" b="0" strike="noStrike" spc="-1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lang="en-GB" sz="1300" b="0" strike="noStrike" spc="-1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863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Sea buckthorn</a:t>
                      </a:r>
                      <a:endParaRPr lang="en-GB" sz="1300" b="0" strike="noStrike" spc="-1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endParaRPr lang="en-GB" sz="1300" b="0" strike="noStrike" spc="-1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722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300" b="0" strike="noStrike" spc="-1" dirty="0" err="1">
                          <a:solidFill>
                            <a:srgbClr val="000000"/>
                          </a:solidFill>
                          <a:latin typeface="Calibri"/>
                        </a:rPr>
                        <a:t>Melon</a:t>
                      </a:r>
                      <a:r>
                        <a:rPr lang="cs-CZ" sz="13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 and </a:t>
                      </a:r>
                      <a:r>
                        <a:rPr lang="cs-CZ" sz="1300" b="0" strike="noStrike" spc="-1" dirty="0" err="1">
                          <a:solidFill>
                            <a:srgbClr val="000000"/>
                          </a:solidFill>
                          <a:latin typeface="Calibri"/>
                        </a:rPr>
                        <a:t>cucumber</a:t>
                      </a:r>
                      <a:endParaRPr lang="en-GB" sz="1300" b="0" strike="noStrike" spc="-1" dirty="0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endParaRPr lang="en-GB" sz="1300" b="0" strike="noStrike" spc="-1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8637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Skin cream sold</a:t>
                      </a:r>
                      <a:endParaRPr lang="en-GB" sz="1300" b="0" strike="noStrike" spc="-1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  <a:endParaRPr lang="en-GB" sz="1300" b="0" strike="noStrike" spc="-1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8637">
                <a:tc row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t/>
                      </a:r>
                      <a:br/>
                      <a:endParaRPr lang="en-GB" sz="1300" b="0" strike="noStrike" spc="-1">
                        <a:latin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t/>
                      </a:r>
                      <a:br/>
                      <a:endParaRPr lang="en-GB" sz="1300" b="0" strike="noStrike" spc="-1">
                        <a:latin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Bath bombs</a:t>
                      </a:r>
                      <a:endParaRPr lang="en-GB" sz="1300" b="0" strike="noStrike" spc="-1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Mango and lemon</a:t>
                      </a:r>
                      <a:endParaRPr lang="en-GB" sz="1300" b="0" strike="noStrike" spc="-1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  <a:endParaRPr lang="en-GB" sz="1300" b="0" strike="noStrike" spc="-1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863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Pomegranate</a:t>
                      </a:r>
                      <a:endParaRPr lang="en-GB" sz="1300" b="0" strike="noStrike" spc="-1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  <a:endParaRPr lang="en-GB" sz="1300" b="0" strike="noStrike" spc="-1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863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Bubble gum </a:t>
                      </a:r>
                      <a:endParaRPr lang="en-GB" sz="1300" b="0" strike="noStrike" spc="-1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en-GB" sz="1300" b="0" strike="noStrike" spc="-1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863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mojito</a:t>
                      </a:r>
                      <a:endParaRPr lang="en-GB" sz="1300" b="0" strike="noStrike" spc="-1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GB" sz="1300" b="0" strike="noStrike" spc="-1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863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Plums and cherries </a:t>
                      </a:r>
                      <a:endParaRPr lang="en-GB" sz="1300" b="0" strike="noStrike" spc="-1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  <a:endParaRPr lang="en-GB" sz="1300" b="0" strike="noStrike" spc="-1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9863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300" b="0" strike="noStrike" spc="-1" dirty="0" err="1">
                          <a:solidFill>
                            <a:srgbClr val="000000"/>
                          </a:solidFill>
                          <a:latin typeface="Calibri"/>
                        </a:rPr>
                        <a:t>Blueberry</a:t>
                      </a:r>
                      <a:r>
                        <a:rPr lang="cs-CZ" sz="13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 and </a:t>
                      </a:r>
                      <a:r>
                        <a:rPr lang="cs-CZ" sz="1300" b="0" strike="noStrike" spc="-1" dirty="0" err="1">
                          <a:solidFill>
                            <a:srgbClr val="000000"/>
                          </a:solidFill>
                          <a:latin typeface="Calibri"/>
                        </a:rPr>
                        <a:t>blackberry</a:t>
                      </a:r>
                      <a:endParaRPr lang="en-GB" sz="1300" b="0" strike="noStrike" spc="-1" dirty="0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en-GB" sz="1300" b="0" strike="noStrike" spc="-1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98637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300" b="0" strike="noStrike" spc="-1" dirty="0" err="1">
                          <a:solidFill>
                            <a:srgbClr val="000000"/>
                          </a:solidFill>
                          <a:latin typeface="Calibri"/>
                        </a:rPr>
                        <a:t>Bath</a:t>
                      </a:r>
                      <a:r>
                        <a:rPr lang="cs-CZ" sz="13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300" b="0" strike="noStrike" spc="-1" dirty="0" err="1">
                          <a:solidFill>
                            <a:srgbClr val="000000"/>
                          </a:solidFill>
                          <a:latin typeface="Calibri"/>
                        </a:rPr>
                        <a:t>bombs</a:t>
                      </a:r>
                      <a:r>
                        <a:rPr lang="cs-CZ" sz="13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 sold</a:t>
                      </a:r>
                      <a:endParaRPr lang="en-GB" sz="1300" b="0" strike="noStrike" spc="-1" dirty="0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  <a:endParaRPr lang="en-GB" sz="1300" b="0" strike="noStrike" spc="-1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98637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t/>
                      </a:r>
                      <a:br/>
                      <a:endParaRPr lang="en-GB" sz="1300" b="0" strike="noStrike" spc="-1">
                        <a:latin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Lip balm</a:t>
                      </a:r>
                      <a:endParaRPr lang="en-GB" sz="1300" b="0" strike="noStrike" spc="-1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Blueberry and blackberry</a:t>
                      </a:r>
                      <a:endParaRPr lang="en-GB" sz="1300" b="0" strike="noStrike" spc="-1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en-GB" sz="1300" b="0" strike="noStrike" spc="-1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48725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Milk chocolate</a:t>
                      </a:r>
                      <a:endParaRPr lang="en-GB" sz="1300" b="0" strike="noStrike" spc="-1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en-GB" sz="1300" b="0" strike="noStrike" spc="-1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98637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Lip balm sold</a:t>
                      </a:r>
                      <a:endParaRPr lang="en-GB" sz="1300" b="0" strike="noStrike" spc="-1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3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lang="en-GB" sz="1300" b="0" strike="noStrike" spc="-1" dirty="0">
                        <a:latin typeface="Calibri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205" name="CustomShape 4"/>
          <p:cNvSpPr/>
          <p:nvPr/>
        </p:nvSpPr>
        <p:spPr>
          <a:xfrm>
            <a:off x="4724280" y="3200400"/>
            <a:ext cx="2742480" cy="36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9BE6F6B-19BD-443C-8FB0-FA45F13F95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9505" cy="6857542"/>
          </a:xfrm>
          <a:custGeom>
            <a:avLst/>
            <a:gdLst>
              <a:gd name="connsiteX0" fmla="*/ 0 w 7539505"/>
              <a:gd name="connsiteY0" fmla="*/ 0 h 6857542"/>
              <a:gd name="connsiteX1" fmla="*/ 6392832 w 7539505"/>
              <a:gd name="connsiteY1" fmla="*/ 0 h 6857542"/>
              <a:gd name="connsiteX2" fmla="*/ 6405479 w 7539505"/>
              <a:gd name="connsiteY2" fmla="*/ 31774 h 6857542"/>
              <a:gd name="connsiteX3" fmla="*/ 7460487 w 7539505"/>
              <a:gd name="connsiteY3" fmla="*/ 2682457 h 6857542"/>
              <a:gd name="connsiteX4" fmla="*/ 7460487 w 7539505"/>
              <a:gd name="connsiteY4" fmla="*/ 3752208 h 6857542"/>
              <a:gd name="connsiteX5" fmla="*/ 6302983 w 7539505"/>
              <a:gd name="connsiteY5" fmla="*/ 6660411 h 6857542"/>
              <a:gd name="connsiteX6" fmla="*/ 6224521 w 7539505"/>
              <a:gd name="connsiteY6" fmla="*/ 6857542 h 6857542"/>
              <a:gd name="connsiteX7" fmla="*/ 0 w 7539505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39505" h="6857542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AAE609-C327-4952-BB48-254E9015AD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93178" y="681628"/>
            <a:ext cx="1562267" cy="1172973"/>
            <a:chOff x="7493121" y="1000124"/>
            <a:chExt cx="1562267" cy="1172973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94F06CAB-1C7B-4E12-B1B8-5F7067FDAD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312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48448472-893D-4CE9-9024-B0F79813BF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29322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1EC5F8B9-1C58-4875-A7F5-178A35856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14" y="1270007"/>
            <a:ext cx="5845097" cy="4317987"/>
          </a:xfrm>
          <a:ln>
            <a:solidFill>
              <a:schemeClr val="accent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7200" kern="12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Products</a:t>
            </a:r>
            <a:endParaRPr lang="en-US" sz="7200" kern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19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45BF01-625E-4022-91E5-488DB3FCB7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0658" cy="68580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8B5DD40-66BA-4A83-8A73-CAC97F2D9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2745736"/>
            <a:ext cx="3703320" cy="1366528"/>
          </a:xfrm>
          <a:solidFill>
            <a:schemeClr val="tx1">
              <a:alpha val="50000"/>
            </a:schemeClr>
          </a:solidFill>
          <a:ln w="25400" cap="sq" cmpd="sng">
            <a:solidFill>
              <a:schemeClr val="bg1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cs-CZ" sz="4000" dirty="0" err="1">
                <a:solidFill>
                  <a:schemeClr val="bg1"/>
                </a:solidFill>
              </a:rPr>
              <a:t>Soap</a:t>
            </a:r>
            <a:endParaRPr lang="en-US" sz="4000" dirty="0">
              <a:solidFill>
                <a:schemeClr val="bg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E442549-290E-4B7E-892E-F2DB911DD2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7" y="-2"/>
            <a:ext cx="7537704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822E602-2380-4DB0-995C-5FB448752312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5294377" y="640080"/>
            <a:ext cx="6049953" cy="2523854"/>
          </a:xfrm>
        </p:spPr>
        <p:txBody>
          <a:bodyPr anchor="b">
            <a:normAutofit/>
          </a:bodyPr>
          <a:lstStyle/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Vegan</a:t>
            </a:r>
          </a:p>
          <a:p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Scents</a:t>
            </a: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fontAlgn="t">
              <a:spcBef>
                <a:spcPts val="0"/>
              </a:spcBef>
            </a:pPr>
            <a:r>
              <a:rPr lang="cs-CZ" sz="2400" b="0" i="0" u="none" strike="noStrike" kern="1200" spc="-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DejaVu Sans" panose="020B0603030804020204" pitchFamily="34" charset="0"/>
                <a:cs typeface="Calibri" panose="020F0502020204030204" pitchFamily="34" charset="0"/>
              </a:rPr>
              <a:t>vanilla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400" b="0" i="0" u="none" strike="noStrike" kern="1200" spc="-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DejaVu Sans" panose="020B0603030804020204" pitchFamily="34" charset="0"/>
                <a:cs typeface="Calibri" panose="020F0502020204030204" pitchFamily="34" charset="0"/>
              </a:rPr>
              <a:t>jasmine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400" b="0" i="0" u="none" strike="noStrike" kern="1200" spc="-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DejaVu Sans" panose="020B0603030804020204" pitchFamily="34" charset="0"/>
                <a:cs typeface="Calibri" panose="020F0502020204030204" pitchFamily="34" charset="0"/>
              </a:rPr>
              <a:t>levander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400" b="0" i="0" u="none" strike="noStrike" kern="1200" spc="-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DejaVu Sans" panose="020B0603030804020204" pitchFamily="34" charset="0"/>
                <a:cs typeface="Calibri" panose="020F0502020204030204" pitchFamily="34" charset="0"/>
              </a:rPr>
              <a:t>coconut</a:t>
            </a:r>
            <a:r>
              <a:rPr lang="cs-CZ" sz="2400" b="0" i="0" u="none" strike="noStrike" kern="1200" spc="-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DejaVu Sans" panose="020B0603030804020204" pitchFamily="34" charset="0"/>
                <a:cs typeface="Calibri" panose="020F0502020204030204" pitchFamily="34" charset="0"/>
              </a:rPr>
              <a:t>, Mango and </a:t>
            </a:r>
            <a:r>
              <a:rPr lang="cs-CZ" sz="2400" kern="1200" spc="-1" dirty="0">
                <a:solidFill>
                  <a:schemeClr val="tx1"/>
                </a:solidFill>
                <a:latin typeface="Calibri" panose="020F0502020204030204" pitchFamily="34" charset="0"/>
                <a:ea typeface="DejaVu Sans" panose="020B0603030804020204" pitchFamily="34" charset="0"/>
                <a:cs typeface="Calibri" panose="020F0502020204030204" pitchFamily="34" charset="0"/>
              </a:rPr>
              <a:t>citrus</a:t>
            </a:r>
            <a:endParaRPr lang="cs-CZ" sz="2400" b="0" i="0" u="none" strike="noStrike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881F7B8-1A1D-490A-BDB2-073039982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8" y="3085322"/>
            <a:ext cx="3474010" cy="205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EDD83F7-7F53-449C-BCC1-B3435844E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953" y="4804117"/>
            <a:ext cx="3570048" cy="205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903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45BF01-625E-4022-91E5-488DB3FCB7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0658" cy="68580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2730EC6-0659-48CF-9DFA-32D637921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2745736"/>
            <a:ext cx="3703320" cy="1366528"/>
          </a:xfrm>
          <a:solidFill>
            <a:schemeClr val="tx1">
              <a:alpha val="50000"/>
            </a:schemeClr>
          </a:solidFill>
          <a:ln w="25400" cap="sq" cmpd="sng">
            <a:solidFill>
              <a:schemeClr val="bg1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cs-CZ" sz="4000" dirty="0" err="1">
                <a:solidFill>
                  <a:schemeClr val="bg1"/>
                </a:solidFill>
              </a:rPr>
              <a:t>Bath</a:t>
            </a:r>
            <a:r>
              <a:rPr lang="cs-CZ" sz="4000" dirty="0">
                <a:solidFill>
                  <a:schemeClr val="bg1"/>
                </a:solidFill>
              </a:rPr>
              <a:t> Bomb</a:t>
            </a:r>
            <a:endParaRPr lang="en-US" sz="4000" dirty="0">
              <a:solidFill>
                <a:schemeClr val="bg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E442549-290E-4B7E-892E-F2DB911DD2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7" y="-2"/>
            <a:ext cx="7537704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FE4BCBE-E062-418C-8065-69540D4F3C8C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5294377" y="640080"/>
            <a:ext cx="6049953" cy="2523854"/>
          </a:xfrm>
        </p:spPr>
        <p:txBody>
          <a:bodyPr anchor="b">
            <a:normAutofit/>
          </a:bodyPr>
          <a:lstStyle/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Vegan</a:t>
            </a: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Scents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cs-CZ" sz="2400" spc="-1" dirty="0">
              <a:solidFill>
                <a:srgbClr val="000000"/>
              </a:solidFill>
              <a:latin typeface="Calibri" panose="020F0502020204030204" pitchFamily="34" charset="0"/>
              <a:ea typeface="DejaVu Sans" panose="020B0603030804020204" pitchFamily="34" charset="0"/>
              <a:cs typeface="DejaVu Sans" panose="020B0603030804020204" pitchFamily="34" charset="0"/>
            </a:endParaRPr>
          </a:p>
          <a:p>
            <a:pPr marL="457200" lvl="1" fontAlgn="t">
              <a:spcBef>
                <a:spcPts val="0"/>
              </a:spcBef>
            </a:pPr>
            <a:r>
              <a:rPr lang="cs-CZ" sz="2400" b="0" i="0" u="none" strike="noStrike" kern="1200" spc="-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DejaVu Sans" panose="020B0603030804020204" pitchFamily="34" charset="0"/>
                <a:cs typeface="Calibri" panose="020F0502020204030204" pitchFamily="34" charset="0"/>
              </a:rPr>
              <a:t>Pomegranate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400" b="0" i="0" u="none" strike="noStrike" kern="1200" spc="-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DejaVu Sans" panose="020B0603030804020204" pitchFamily="34" charset="0"/>
                <a:cs typeface="Calibri" panose="020F0502020204030204" pitchFamily="34" charset="0"/>
              </a:rPr>
              <a:t>Bubble</a:t>
            </a:r>
            <a:r>
              <a:rPr lang="cs-CZ" sz="2400" b="0" i="0" u="none" strike="noStrike" kern="1200" spc="-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DejaVu Sans" panose="020B0603030804020204" pitchFamily="34" charset="0"/>
                <a:cs typeface="Calibri" panose="020F0502020204030204" pitchFamily="34" charset="0"/>
              </a:rPr>
              <a:t> gum, </a:t>
            </a:r>
            <a:r>
              <a:rPr lang="cs-CZ" sz="2400" spc="-1" dirty="0" err="1">
                <a:solidFill>
                  <a:schemeClr val="tx1"/>
                </a:solidFill>
                <a:latin typeface="Calibri" panose="020F0502020204030204" pitchFamily="34" charset="0"/>
                <a:ea typeface="DejaVu Sans" panose="020B0603030804020204" pitchFamily="34" charset="0"/>
                <a:cs typeface="Calibri" panose="020F0502020204030204" pitchFamily="34" charset="0"/>
              </a:rPr>
              <a:t>M</a:t>
            </a:r>
            <a:r>
              <a:rPr lang="cs-CZ" sz="2400" b="0" i="0" u="none" strike="noStrike" kern="1200" spc="-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DejaVu Sans" panose="020B0603030804020204" pitchFamily="34" charset="0"/>
                <a:cs typeface="Calibri" panose="020F0502020204030204" pitchFamily="34" charset="0"/>
              </a:rPr>
              <a:t>ojito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400" b="0" i="0" u="none" strike="noStrike" kern="1200" spc="-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DejaVu Sans" panose="020B0603030804020204" pitchFamily="34" charset="0"/>
                <a:cs typeface="Calibri" panose="020F0502020204030204" pitchFamily="34" charset="0"/>
              </a:rPr>
              <a:t>Plums</a:t>
            </a:r>
            <a:r>
              <a:rPr lang="cs-CZ" sz="2400" b="0" i="0" u="none" strike="noStrike" kern="1200" spc="-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DejaVu Sans" panose="020B0603030804020204" pitchFamily="34" charset="0"/>
                <a:cs typeface="Calibri" panose="020F0502020204030204" pitchFamily="34" charset="0"/>
              </a:rPr>
              <a:t> and </a:t>
            </a:r>
            <a:r>
              <a:rPr lang="cs-CZ" sz="2400" b="0" i="0" u="none" strike="noStrike" kern="1200" spc="-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DejaVu Sans" panose="020B0603030804020204" pitchFamily="34" charset="0"/>
                <a:cs typeface="Calibri" panose="020F0502020204030204" pitchFamily="34" charset="0"/>
              </a:rPr>
              <a:t>cherries</a:t>
            </a:r>
            <a:r>
              <a:rPr lang="cs-CZ" sz="2400" spc="-1" dirty="0">
                <a:solidFill>
                  <a:schemeClr val="tx1"/>
                </a:solidFill>
                <a:latin typeface="Calibri" panose="020F0502020204030204" pitchFamily="34" charset="0"/>
                <a:ea typeface="DejaVu Sans" panose="020B0603030804020204" pitchFamily="34" charset="0"/>
                <a:cs typeface="Calibri" panose="020F0502020204030204" pitchFamily="34" charset="0"/>
              </a:rPr>
              <a:t>, </a:t>
            </a:r>
            <a:r>
              <a:rPr lang="cs-CZ" sz="2400" b="0" i="0" u="none" strike="noStrike" kern="1200" spc="-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DejaVu Sans" panose="020B0603030804020204" pitchFamily="34" charset="0"/>
                <a:cs typeface="Calibri" panose="020F0502020204030204" pitchFamily="34" charset="0"/>
              </a:rPr>
              <a:t>Blueberry</a:t>
            </a:r>
            <a:r>
              <a:rPr lang="cs-CZ" sz="2400" b="0" i="0" u="none" strike="noStrike" kern="1200" spc="-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DejaVu Sans" panose="020B0603030804020204" pitchFamily="34" charset="0"/>
                <a:cs typeface="Calibri" panose="020F0502020204030204" pitchFamily="34" charset="0"/>
              </a:rPr>
              <a:t> and </a:t>
            </a:r>
            <a:r>
              <a:rPr lang="cs-CZ" sz="2400" b="0" i="0" u="none" strike="noStrike" kern="1200" spc="-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DejaVu Sans" panose="020B0603030804020204" pitchFamily="34" charset="0"/>
                <a:cs typeface="Calibri" panose="020F0502020204030204" pitchFamily="34" charset="0"/>
              </a:rPr>
              <a:t>blackberry</a:t>
            </a:r>
            <a:endParaRPr lang="cs-CZ" sz="2400" b="0" i="0" u="none" strike="noStrike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5B17E60-AA94-4720-98EA-477F40CF8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666" y="3163934"/>
            <a:ext cx="5504966" cy="310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780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1" name="CustomShape 2"/>
          <p:cNvSpPr/>
          <p:nvPr/>
        </p:nvSpPr>
        <p:spPr>
          <a:xfrm>
            <a:off x="0" y="0"/>
            <a:ext cx="6126120" cy="6856920"/>
          </a:xfrm>
          <a:custGeom>
            <a:avLst/>
            <a:gdLst/>
            <a:ahLst/>
            <a:cxnLst/>
            <a:rect l="l" t="t" r="r" b="b"/>
            <a:pathLst>
              <a:path w="6126740" h="6857542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2" name="CustomShape 3"/>
          <p:cNvSpPr/>
          <p:nvPr/>
        </p:nvSpPr>
        <p:spPr>
          <a:xfrm>
            <a:off x="767160" y="1289160"/>
            <a:ext cx="4152960" cy="427896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GB" sz="5400" b="0" strike="noStrike" spc="-1">
                <a:solidFill>
                  <a:srgbClr val="FFFFFF"/>
                </a:solidFill>
                <a:latin typeface="Calibri Light"/>
              </a:rPr>
              <a:t>About us</a:t>
            </a:r>
            <a:endParaRPr lang="en-GB" sz="5400" b="0" strike="noStrike" spc="-1">
              <a:latin typeface="Arial"/>
            </a:endParaRPr>
          </a:p>
        </p:txBody>
      </p:sp>
      <p:grpSp>
        <p:nvGrpSpPr>
          <p:cNvPr id="123" name="Group 4"/>
          <p:cNvGrpSpPr/>
          <p:nvPr/>
        </p:nvGrpSpPr>
        <p:grpSpPr>
          <a:xfrm>
            <a:off x="6103080" y="681480"/>
            <a:ext cx="1561320" cy="1172520"/>
            <a:chOff x="6103080" y="681480"/>
            <a:chExt cx="1561320" cy="1172520"/>
          </a:xfrm>
        </p:grpSpPr>
        <p:sp>
          <p:nvSpPr>
            <p:cNvPr id="124" name="CustomShape 5"/>
            <p:cNvSpPr/>
            <p:nvPr/>
          </p:nvSpPr>
          <p:spPr>
            <a:xfrm>
              <a:off x="6103080" y="1030320"/>
              <a:ext cx="934200" cy="823680"/>
            </a:xfrm>
            <a:custGeom>
              <a:avLst/>
              <a:gdLst/>
              <a:ahLst/>
              <a:cxnLst/>
              <a:rect l="l" t="t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44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5" name="CustomShape 6"/>
            <p:cNvSpPr/>
            <p:nvPr/>
          </p:nvSpPr>
          <p:spPr>
            <a:xfrm>
              <a:off x="6903000" y="681480"/>
              <a:ext cx="761400" cy="671040"/>
            </a:xfrm>
            <a:custGeom>
              <a:avLst/>
              <a:gdLst/>
              <a:ahLst/>
              <a:cxnLst/>
              <a:rect l="l" t="t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44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26" name="CustomShape 7"/>
          <p:cNvSpPr/>
          <p:nvPr/>
        </p:nvSpPr>
        <p:spPr>
          <a:xfrm>
            <a:off x="6514200" y="1854720"/>
            <a:ext cx="4776120" cy="314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Founded by students of Academia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</a:rPr>
              <a:t>Mercurii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 from the 3rd grade </a:t>
            </a:r>
            <a:endParaRPr lang="en-GB" sz="24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We produce natural, eco-friendly cosmetic products</a:t>
            </a:r>
            <a:endParaRPr lang="en-GB" sz="24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</a:rPr>
              <a:t>Sortiment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 of products: soap, </a:t>
            </a:r>
            <a:r>
              <a:rPr lang="cs-CZ" sz="2400" b="0" strike="noStrike" spc="-1" dirty="0">
                <a:solidFill>
                  <a:srgbClr val="000000"/>
                </a:solidFill>
                <a:latin typeface="Calibri"/>
              </a:rPr>
              <a:t>hand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 cream, bath bombs or lip balm</a:t>
            </a:r>
            <a:endParaRPr lang="en-GB" sz="24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GB" sz="24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45BF01-625E-4022-91E5-488DB3FCB7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0658" cy="68580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6B9B569-D68F-4E1D-9FBF-622DEA12D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2745736"/>
            <a:ext cx="3703320" cy="1366528"/>
          </a:xfrm>
          <a:solidFill>
            <a:schemeClr val="tx1">
              <a:alpha val="50000"/>
            </a:schemeClr>
          </a:solidFill>
          <a:ln w="25400" cap="sq" cmpd="sng">
            <a:solidFill>
              <a:schemeClr val="bg1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Hand </a:t>
            </a:r>
            <a:r>
              <a:rPr lang="cs-CZ" sz="4000" dirty="0" err="1">
                <a:solidFill>
                  <a:schemeClr val="bg1"/>
                </a:solidFill>
              </a:rPr>
              <a:t>cream</a:t>
            </a:r>
            <a:endParaRPr lang="en-US" sz="4000" dirty="0">
              <a:solidFill>
                <a:schemeClr val="bg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E442549-290E-4B7E-892E-F2DB911DD2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7" y="-2"/>
            <a:ext cx="7537704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C0CC6B1-87EC-429E-8AC5-8A7A7C16CDCE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5294377" y="640080"/>
            <a:ext cx="6049953" cy="2523854"/>
          </a:xfrm>
        </p:spPr>
        <p:txBody>
          <a:bodyPr anchor="b">
            <a:normAutofit/>
          </a:bodyPr>
          <a:lstStyle/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Vegan</a:t>
            </a:r>
          </a:p>
          <a:p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Moisturizing</a:t>
            </a: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Scents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lvl="1"/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cs-CZ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Vanilla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Watermelon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cucumber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Milk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	</a:t>
            </a:r>
            <a:r>
              <a:rPr lang="cs-CZ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chocolate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buckthorn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D3A257F-F430-4C1B-A835-EA0FD5BD9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927" y="3429000"/>
            <a:ext cx="5574403" cy="314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6166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45BF01-625E-4022-91E5-488DB3FCB7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0658" cy="68580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2D40AAC-DD52-4F88-B5FB-5FD30BC18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2745736"/>
            <a:ext cx="3703320" cy="1366528"/>
          </a:xfrm>
          <a:solidFill>
            <a:schemeClr val="tx1">
              <a:alpha val="50000"/>
            </a:schemeClr>
          </a:solidFill>
          <a:ln w="25400" cap="sq" cmpd="sng">
            <a:solidFill>
              <a:schemeClr val="bg1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Lip </a:t>
            </a:r>
            <a:r>
              <a:rPr lang="cs-CZ" sz="4000" dirty="0" err="1">
                <a:solidFill>
                  <a:schemeClr val="bg1"/>
                </a:solidFill>
              </a:rPr>
              <a:t>balm</a:t>
            </a:r>
            <a:endParaRPr lang="en-US" sz="4000" dirty="0">
              <a:solidFill>
                <a:schemeClr val="bg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E442549-290E-4B7E-892E-F2DB911DD2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7" y="-2"/>
            <a:ext cx="7537704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A3779DC-89BE-4BE3-8855-AC80C0BE14BA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5126146" y="577744"/>
            <a:ext cx="6049953" cy="2523854"/>
          </a:xfrm>
        </p:spPr>
        <p:txBody>
          <a:bodyPr anchor="b">
            <a:normAutofit/>
          </a:bodyPr>
          <a:lstStyle/>
          <a:p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Moisturaizing</a:t>
            </a: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Scents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1"/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cs-CZ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Blueberry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blackberry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Milk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chocolate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1642F7B-96B8-4230-9BDE-BA006A7C4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287" y="3291841"/>
            <a:ext cx="5871998" cy="330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0874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9BE6F6B-19BD-443C-8FB0-FA45F13F95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9505" cy="6857542"/>
          </a:xfrm>
          <a:custGeom>
            <a:avLst/>
            <a:gdLst>
              <a:gd name="connsiteX0" fmla="*/ 0 w 7539505"/>
              <a:gd name="connsiteY0" fmla="*/ 0 h 6857542"/>
              <a:gd name="connsiteX1" fmla="*/ 6392832 w 7539505"/>
              <a:gd name="connsiteY1" fmla="*/ 0 h 6857542"/>
              <a:gd name="connsiteX2" fmla="*/ 6405479 w 7539505"/>
              <a:gd name="connsiteY2" fmla="*/ 31774 h 6857542"/>
              <a:gd name="connsiteX3" fmla="*/ 7460487 w 7539505"/>
              <a:gd name="connsiteY3" fmla="*/ 2682457 h 6857542"/>
              <a:gd name="connsiteX4" fmla="*/ 7460487 w 7539505"/>
              <a:gd name="connsiteY4" fmla="*/ 3752208 h 6857542"/>
              <a:gd name="connsiteX5" fmla="*/ 6302983 w 7539505"/>
              <a:gd name="connsiteY5" fmla="*/ 6660411 h 6857542"/>
              <a:gd name="connsiteX6" fmla="*/ 6224521 w 7539505"/>
              <a:gd name="connsiteY6" fmla="*/ 6857542 h 6857542"/>
              <a:gd name="connsiteX7" fmla="*/ 0 w 7539505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39505" h="6857542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AAE609-C327-4952-BB48-254E9015AD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93178" y="681628"/>
            <a:ext cx="1562267" cy="1172973"/>
            <a:chOff x="7493121" y="1000124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94F06CAB-1C7B-4E12-B1B8-5F7067FDAD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312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48448472-893D-4CE9-9024-B0F79813BF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29322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170" name="Picture 2">
            <a:extLst>
              <a:ext uri="{FF2B5EF4-FFF2-40B4-BE49-F238E27FC236}">
                <a16:creationId xmlns:a16="http://schemas.microsoft.com/office/drawing/2014/main" id="{05CB78CA-4AD9-4E56-82D5-38BFA3D80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2916" y="-408258"/>
            <a:ext cx="3250224" cy="468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D5257896-F527-4CDF-8836-459517F18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210" y="308902"/>
            <a:ext cx="5078437" cy="312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DA69FE73-D10E-4F65-8D35-2B995291A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7" y="3730768"/>
            <a:ext cx="4684544" cy="295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E8249070-B46B-49A1-979C-0EEFF7E02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47" y="3559127"/>
            <a:ext cx="5078437" cy="325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30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9BE6F6B-19BD-443C-8FB0-FA45F13F95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9505" cy="6857542"/>
          </a:xfrm>
          <a:custGeom>
            <a:avLst/>
            <a:gdLst>
              <a:gd name="connsiteX0" fmla="*/ 0 w 7539505"/>
              <a:gd name="connsiteY0" fmla="*/ 0 h 6857542"/>
              <a:gd name="connsiteX1" fmla="*/ 6392832 w 7539505"/>
              <a:gd name="connsiteY1" fmla="*/ 0 h 6857542"/>
              <a:gd name="connsiteX2" fmla="*/ 6405479 w 7539505"/>
              <a:gd name="connsiteY2" fmla="*/ 31774 h 6857542"/>
              <a:gd name="connsiteX3" fmla="*/ 7460487 w 7539505"/>
              <a:gd name="connsiteY3" fmla="*/ 2682457 h 6857542"/>
              <a:gd name="connsiteX4" fmla="*/ 7460487 w 7539505"/>
              <a:gd name="connsiteY4" fmla="*/ 3752208 h 6857542"/>
              <a:gd name="connsiteX5" fmla="*/ 6302983 w 7539505"/>
              <a:gd name="connsiteY5" fmla="*/ 6660411 h 6857542"/>
              <a:gd name="connsiteX6" fmla="*/ 6224521 w 7539505"/>
              <a:gd name="connsiteY6" fmla="*/ 6857542 h 6857542"/>
              <a:gd name="connsiteX7" fmla="*/ 0 w 7539505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39505" h="6857542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AAE609-C327-4952-BB48-254E9015AD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93178" y="681628"/>
            <a:ext cx="1562267" cy="1172973"/>
            <a:chOff x="7493121" y="1000124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94F06CAB-1C7B-4E12-B1B8-5F7067FDAD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312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48448472-893D-4CE9-9024-B0F79813BF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29322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8577C005-1DB9-47E7-A727-B6A2608B2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14" y="1270007"/>
            <a:ext cx="5845097" cy="4317987"/>
          </a:xfrm>
          <a:ln>
            <a:solidFill>
              <a:schemeClr val="accent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7200" kern="12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Closing</a:t>
            </a:r>
            <a:endParaRPr lang="en-US" sz="7200" kern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CF49AF8-BF91-4368-9C62-4CF5E817173F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7638757" y="2251872"/>
            <a:ext cx="4431323" cy="40785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1000"/>
              </a:spcBef>
            </a:pPr>
            <a:r>
              <a:rPr lang="cs-CZ" sz="2400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End: 25th </a:t>
            </a:r>
            <a:r>
              <a:rPr lang="cs-CZ" sz="2400" kern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2400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July 2021</a:t>
            </a:r>
          </a:p>
          <a:p>
            <a:pPr>
              <a:spcBef>
                <a:spcPts val="1000"/>
              </a:spcBef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Profit: 4 248 Kč</a:t>
            </a:r>
            <a:endParaRPr lang="cs-CZ" sz="2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1000"/>
              </a:spcBef>
            </a:pPr>
            <a:r>
              <a:rPr lang="cs-CZ" sz="2400" kern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cs-CZ" sz="2400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kern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really</a:t>
            </a:r>
            <a:r>
              <a:rPr lang="cs-CZ" sz="2400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kern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enjoyed</a:t>
            </a:r>
            <a:r>
              <a:rPr lang="cs-CZ" sz="2400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kern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cs-CZ" sz="2400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kern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experience</a:t>
            </a:r>
            <a:endParaRPr lang="cs-CZ" sz="2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1000"/>
              </a:spcBef>
            </a:pPr>
            <a:endParaRPr lang="en-US" sz="2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91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4EC5B7B-EE26-4415-8706-59C094A8E6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"/>
          <a:stretch/>
        </p:blipFill>
        <p:spPr bwMode="auto">
          <a:xfrm>
            <a:off x="20" y="10"/>
            <a:ext cx="121889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23BE37B-58F3-4B35-A016-6F0C2E520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517" y="269678"/>
            <a:ext cx="4004603" cy="1367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dirty="0">
                <a:solidFill>
                  <a:srgbClr val="FFFFFF"/>
                </a:solidFill>
              </a:rPr>
              <a:t>Our Team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060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7" name="CustomShape 2"/>
          <p:cNvSpPr/>
          <p:nvPr/>
        </p:nvSpPr>
        <p:spPr>
          <a:xfrm>
            <a:off x="0" y="0"/>
            <a:ext cx="7538760" cy="6856920"/>
          </a:xfrm>
          <a:custGeom>
            <a:avLst/>
            <a:gdLst/>
            <a:ahLst/>
            <a:cxnLst/>
            <a:rect l="l" t="t" r="r" b="b"/>
            <a:pathLst>
              <a:path w="7539505" h="6857542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208" name="Group 3"/>
          <p:cNvGrpSpPr/>
          <p:nvPr/>
        </p:nvGrpSpPr>
        <p:grpSpPr>
          <a:xfrm>
            <a:off x="7293240" y="681480"/>
            <a:ext cx="1561320" cy="1172520"/>
            <a:chOff x="7293240" y="681480"/>
            <a:chExt cx="1561320" cy="1172520"/>
          </a:xfrm>
        </p:grpSpPr>
        <p:sp>
          <p:nvSpPr>
            <p:cNvPr id="209" name="CustomShape 4"/>
            <p:cNvSpPr/>
            <p:nvPr/>
          </p:nvSpPr>
          <p:spPr>
            <a:xfrm>
              <a:off x="7293240" y="1030320"/>
              <a:ext cx="934200" cy="823680"/>
            </a:xfrm>
            <a:custGeom>
              <a:avLst/>
              <a:gdLst/>
              <a:ahLst/>
              <a:cxnLst/>
              <a:rect l="l" t="t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44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0" name="CustomShape 5"/>
            <p:cNvSpPr/>
            <p:nvPr/>
          </p:nvSpPr>
          <p:spPr>
            <a:xfrm>
              <a:off x="8093160" y="681480"/>
              <a:ext cx="761400" cy="671040"/>
            </a:xfrm>
            <a:custGeom>
              <a:avLst/>
              <a:gdLst/>
              <a:ahLst/>
              <a:cxnLst/>
              <a:rect l="l" t="t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44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11" name="CustomShape 6"/>
          <p:cNvSpPr/>
          <p:nvPr/>
        </p:nvSpPr>
        <p:spPr>
          <a:xfrm>
            <a:off x="539280" y="1270080"/>
            <a:ext cx="5844240" cy="431712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GB" sz="7200" b="0" strike="noStrike" spc="-1">
                <a:solidFill>
                  <a:srgbClr val="FFFFFF"/>
                </a:solidFill>
                <a:latin typeface="Calibri Light"/>
              </a:rPr>
              <a:t>Thank you for your attention</a:t>
            </a:r>
            <a:endParaRPr lang="en-GB" sz="7200" b="0" strike="noStrike" spc="-1">
              <a:latin typeface="Arial"/>
            </a:endParaRPr>
          </a:p>
        </p:txBody>
      </p:sp>
      <p:sp>
        <p:nvSpPr>
          <p:cNvPr id="212" name="CustomShape 7"/>
          <p:cNvSpPr/>
          <p:nvPr/>
        </p:nvSpPr>
        <p:spPr>
          <a:xfrm>
            <a:off x="8004960" y="3252240"/>
            <a:ext cx="4046760" cy="94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B2069EE-A08E-44F0-B3F9-3CF8CC2DCA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6740" cy="6857542"/>
          </a:xfrm>
          <a:custGeom>
            <a:avLst/>
            <a:gdLst>
              <a:gd name="connsiteX0" fmla="*/ 0 w 6126740"/>
              <a:gd name="connsiteY0" fmla="*/ 0 h 6857542"/>
              <a:gd name="connsiteX1" fmla="*/ 4980067 w 6126740"/>
              <a:gd name="connsiteY1" fmla="*/ 0 h 6857542"/>
              <a:gd name="connsiteX2" fmla="*/ 4992714 w 6126740"/>
              <a:gd name="connsiteY2" fmla="*/ 31774 h 6857542"/>
              <a:gd name="connsiteX3" fmla="*/ 6047722 w 6126740"/>
              <a:gd name="connsiteY3" fmla="*/ 2682457 h 6857542"/>
              <a:gd name="connsiteX4" fmla="*/ 6047722 w 6126740"/>
              <a:gd name="connsiteY4" fmla="*/ 3752208 h 6857542"/>
              <a:gd name="connsiteX5" fmla="*/ 4890218 w 6126740"/>
              <a:gd name="connsiteY5" fmla="*/ 6660411 h 6857542"/>
              <a:gd name="connsiteX6" fmla="*/ 4811756 w 6126740"/>
              <a:gd name="connsiteY6" fmla="*/ 6857542 h 6857542"/>
              <a:gd name="connsiteX7" fmla="*/ 0 w 6126740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26740" h="6857542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330546A-FC8C-4E19-B775-260FA377D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289146"/>
            <a:ext cx="4153626" cy="4279709"/>
          </a:xfrm>
          <a:ln>
            <a:solidFill>
              <a:schemeClr val="accent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5400" kern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Start</a:t>
            </a:r>
            <a:endParaRPr lang="en-US" sz="5400" kern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2BF2FB-8A96-4B53-86A0-04755C545E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03027" y="681628"/>
            <a:ext cx="1562267" cy="1172973"/>
            <a:chOff x="7493121" y="1000124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93D4739-55F8-4E73-8F98-AF42D54BD4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312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1AA190F-FB42-4BED-8AA1-A5A01B43C9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29322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Podnadpis 2">
            <a:extLst>
              <a:ext uri="{FF2B5EF4-FFF2-40B4-BE49-F238E27FC236}">
                <a16:creationId xmlns:a16="http://schemas.microsoft.com/office/drawing/2014/main" id="{8C4166DA-A0D7-4CA2-A127-44917E7D0A1A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318468" y="2884887"/>
            <a:ext cx="5937441" cy="4443629"/>
          </a:xfrm>
        </p:spPr>
        <p:txBody>
          <a:bodyPr/>
          <a:lstStyle/>
          <a:p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started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October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2020</a:t>
            </a:r>
          </a:p>
          <a:p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team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consists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members</a:t>
            </a: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member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had to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give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150 Kč as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share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capital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share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capital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: 1 800 Kč</a:t>
            </a:r>
          </a:p>
          <a:p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Snack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day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as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another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form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earnings</a:t>
            </a: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Snack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day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: 1 515 Kč</a:t>
            </a:r>
          </a:p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: 3 315 Kč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CAEFE0-6210-49BF-AC26-E9C7C6F02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99564" y="450874"/>
            <a:ext cx="3432303" cy="253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21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9BE6F6B-19BD-443C-8FB0-FA45F13F95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9505" cy="6857542"/>
          </a:xfrm>
          <a:custGeom>
            <a:avLst/>
            <a:gdLst>
              <a:gd name="connsiteX0" fmla="*/ 0 w 7539505"/>
              <a:gd name="connsiteY0" fmla="*/ 0 h 6857542"/>
              <a:gd name="connsiteX1" fmla="*/ 6392832 w 7539505"/>
              <a:gd name="connsiteY1" fmla="*/ 0 h 6857542"/>
              <a:gd name="connsiteX2" fmla="*/ 6405479 w 7539505"/>
              <a:gd name="connsiteY2" fmla="*/ 31774 h 6857542"/>
              <a:gd name="connsiteX3" fmla="*/ 7460487 w 7539505"/>
              <a:gd name="connsiteY3" fmla="*/ 2682457 h 6857542"/>
              <a:gd name="connsiteX4" fmla="*/ 7460487 w 7539505"/>
              <a:gd name="connsiteY4" fmla="*/ 3752208 h 6857542"/>
              <a:gd name="connsiteX5" fmla="*/ 6302983 w 7539505"/>
              <a:gd name="connsiteY5" fmla="*/ 6660411 h 6857542"/>
              <a:gd name="connsiteX6" fmla="*/ 6224521 w 7539505"/>
              <a:gd name="connsiteY6" fmla="*/ 6857542 h 6857542"/>
              <a:gd name="connsiteX7" fmla="*/ 0 w 7539505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39505" h="6857542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AAE609-C327-4952-BB48-254E9015AD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93178" y="681628"/>
            <a:ext cx="1562267" cy="1172973"/>
            <a:chOff x="7493121" y="1000124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94F06CAB-1C7B-4E12-B1B8-5F7067FDAD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312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48448472-893D-4CE9-9024-B0F79813BF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29322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E045CA85-1874-4BCC-A38D-38C792FC7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993"/>
            <a:ext cx="3530991" cy="30923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7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Snack</a:t>
            </a:r>
            <a:r>
              <a:rPr lang="cs-CZ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7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Day</a:t>
            </a:r>
            <a:r>
              <a:rPr lang="cs-CZ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endParaRPr lang="en-US" sz="7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D6DC390-2694-4F5E-A06B-B899871A02A6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7792278" y="2251873"/>
            <a:ext cx="3681454" cy="23542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1000"/>
              </a:spcBef>
            </a:pPr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44C5D14-7636-4CE6-A3E3-0D736EF20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63139" y="1228681"/>
            <a:ext cx="6858000" cy="439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Obsah obrázku osoba, zeď, interiér, skupina&#10;&#10;Popis byl vytvořen automaticky">
            <a:extLst>
              <a:ext uri="{FF2B5EF4-FFF2-40B4-BE49-F238E27FC236}">
                <a16:creationId xmlns:a16="http://schemas.microsoft.com/office/drawing/2014/main" id="{06DB3EA7-A84A-475D-BAB4-ACE317A1C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619" y="2938314"/>
            <a:ext cx="5726727" cy="3748879"/>
          </a:xfrm>
          <a:prstGeom prst="rect">
            <a:avLst/>
          </a:prstGeom>
        </p:spPr>
      </p:pic>
      <p:pic>
        <p:nvPicPr>
          <p:cNvPr id="7" name="Obrázek 6" descr="Obsah obrázku jídlo, zelenina&#10;&#10;Popis byl vytvořen automaticky">
            <a:extLst>
              <a:ext uri="{FF2B5EF4-FFF2-40B4-BE49-F238E27FC236}">
                <a16:creationId xmlns:a16="http://schemas.microsoft.com/office/drawing/2014/main" id="{3E12754B-E193-4072-9990-B64398F2312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394" y="291658"/>
            <a:ext cx="4336498" cy="24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8" name="CustomShape 2"/>
          <p:cNvSpPr/>
          <p:nvPr/>
        </p:nvSpPr>
        <p:spPr>
          <a:xfrm>
            <a:off x="0" y="0"/>
            <a:ext cx="6126120" cy="6856920"/>
          </a:xfrm>
          <a:custGeom>
            <a:avLst/>
            <a:gdLst/>
            <a:ahLst/>
            <a:cxnLst/>
            <a:rect l="l" t="t" r="r" b="b"/>
            <a:pathLst>
              <a:path w="6126740" h="6857542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9" name="CustomShape 3"/>
          <p:cNvSpPr/>
          <p:nvPr/>
        </p:nvSpPr>
        <p:spPr>
          <a:xfrm>
            <a:off x="767160" y="1289160"/>
            <a:ext cx="4152960" cy="427896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cs-CZ" sz="5400" b="0" strike="noStrike" spc="-1">
                <a:solidFill>
                  <a:srgbClr val="FFFFFF"/>
                </a:solidFill>
                <a:latin typeface="Calibri Light"/>
              </a:rPr>
              <a:t>Infrastructure</a:t>
            </a:r>
            <a:endParaRPr lang="en-GB" sz="5400" b="0" strike="noStrike" spc="-1">
              <a:latin typeface="Arial"/>
            </a:endParaRPr>
          </a:p>
        </p:txBody>
      </p:sp>
      <p:grpSp>
        <p:nvGrpSpPr>
          <p:cNvPr id="130" name="Group 4"/>
          <p:cNvGrpSpPr/>
          <p:nvPr/>
        </p:nvGrpSpPr>
        <p:grpSpPr>
          <a:xfrm>
            <a:off x="6103080" y="681480"/>
            <a:ext cx="1561320" cy="1172520"/>
            <a:chOff x="6103080" y="681480"/>
            <a:chExt cx="1561320" cy="1172520"/>
          </a:xfrm>
        </p:grpSpPr>
        <p:sp>
          <p:nvSpPr>
            <p:cNvPr id="131" name="CustomShape 5"/>
            <p:cNvSpPr/>
            <p:nvPr/>
          </p:nvSpPr>
          <p:spPr>
            <a:xfrm>
              <a:off x="6103080" y="1030320"/>
              <a:ext cx="934200" cy="823680"/>
            </a:xfrm>
            <a:custGeom>
              <a:avLst/>
              <a:gdLst/>
              <a:ahLst/>
              <a:cxnLst/>
              <a:rect l="l" t="t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44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2" name="CustomShape 6"/>
            <p:cNvSpPr/>
            <p:nvPr/>
          </p:nvSpPr>
          <p:spPr>
            <a:xfrm>
              <a:off x="6903000" y="681480"/>
              <a:ext cx="761400" cy="671040"/>
            </a:xfrm>
            <a:custGeom>
              <a:avLst/>
              <a:gdLst/>
              <a:ahLst/>
              <a:cxnLst/>
              <a:rect l="l" t="t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44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33" name="CustomShape 7"/>
          <p:cNvSpPr/>
          <p:nvPr/>
        </p:nvSpPr>
        <p:spPr>
          <a:xfrm>
            <a:off x="6514200" y="1854000"/>
            <a:ext cx="4776120" cy="314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Our personnel was sorted into 4 fields </a:t>
            </a:r>
            <a:endParaRPr lang="en-GB" sz="24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Marketing, production, finances and </a:t>
            </a:r>
            <a:r>
              <a:rPr lang="cs-CZ" sz="2400" spc="-1" dirty="0" err="1">
                <a:solidFill>
                  <a:srgbClr val="000000"/>
                </a:solidFill>
                <a:latin typeface="Calibri"/>
              </a:rPr>
              <a:t>human</a:t>
            </a:r>
            <a:r>
              <a:rPr lang="cs-CZ" sz="24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2400" spc="-1" dirty="0" err="1">
                <a:solidFill>
                  <a:srgbClr val="000000"/>
                </a:solidFill>
                <a:latin typeface="Calibri"/>
              </a:rPr>
              <a:t>resources</a:t>
            </a:r>
            <a:endParaRPr lang="en-GB" sz="24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Each field had it’s own function and manager</a:t>
            </a:r>
            <a:endParaRPr lang="en-GB" sz="24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5" name="CustomShape 2"/>
          <p:cNvSpPr/>
          <p:nvPr/>
        </p:nvSpPr>
        <p:spPr>
          <a:xfrm>
            <a:off x="0" y="0"/>
            <a:ext cx="6126120" cy="6856920"/>
          </a:xfrm>
          <a:custGeom>
            <a:avLst/>
            <a:gdLst/>
            <a:ahLst/>
            <a:cxnLst/>
            <a:rect l="l" t="t" r="r" b="b"/>
            <a:pathLst>
              <a:path w="6126740" h="6857542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6" name="CustomShape 3"/>
          <p:cNvSpPr/>
          <p:nvPr/>
        </p:nvSpPr>
        <p:spPr>
          <a:xfrm>
            <a:off x="767160" y="1289160"/>
            <a:ext cx="4152960" cy="427896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GB" sz="5400" b="0" strike="noStrike" spc="-1">
                <a:solidFill>
                  <a:srgbClr val="FFFFFF"/>
                </a:solidFill>
                <a:latin typeface="Calibri Light"/>
              </a:rPr>
              <a:t>Marketing</a:t>
            </a:r>
            <a:endParaRPr lang="en-GB" sz="5400" b="0" strike="noStrike" spc="-1">
              <a:latin typeface="Arial"/>
            </a:endParaRPr>
          </a:p>
        </p:txBody>
      </p:sp>
      <p:grpSp>
        <p:nvGrpSpPr>
          <p:cNvPr id="137" name="Group 4"/>
          <p:cNvGrpSpPr/>
          <p:nvPr/>
        </p:nvGrpSpPr>
        <p:grpSpPr>
          <a:xfrm>
            <a:off x="6103080" y="681480"/>
            <a:ext cx="1561320" cy="1172520"/>
            <a:chOff x="6103080" y="681480"/>
            <a:chExt cx="1561320" cy="1172520"/>
          </a:xfrm>
        </p:grpSpPr>
        <p:sp>
          <p:nvSpPr>
            <p:cNvPr id="138" name="CustomShape 5"/>
            <p:cNvSpPr/>
            <p:nvPr/>
          </p:nvSpPr>
          <p:spPr>
            <a:xfrm>
              <a:off x="6103080" y="1030320"/>
              <a:ext cx="934200" cy="823680"/>
            </a:xfrm>
            <a:custGeom>
              <a:avLst/>
              <a:gdLst/>
              <a:ahLst/>
              <a:cxnLst/>
              <a:rect l="l" t="t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44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9" name="CustomShape 6"/>
            <p:cNvSpPr/>
            <p:nvPr/>
          </p:nvSpPr>
          <p:spPr>
            <a:xfrm>
              <a:off x="6903000" y="681480"/>
              <a:ext cx="761400" cy="671040"/>
            </a:xfrm>
            <a:custGeom>
              <a:avLst/>
              <a:gdLst/>
              <a:ahLst/>
              <a:cxnLst/>
              <a:rect l="l" t="t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44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40" name="CustomShape 7"/>
          <p:cNvSpPr/>
          <p:nvPr/>
        </p:nvSpPr>
        <p:spPr>
          <a:xfrm>
            <a:off x="6373523" y="3428460"/>
            <a:ext cx="4776120" cy="314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Logo and motto</a:t>
            </a:r>
            <a:endParaRPr lang="en-GB" sz="24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Social media</a:t>
            </a:r>
            <a:endParaRPr lang="en-GB" sz="24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Communication with customers</a:t>
            </a:r>
            <a:endParaRPr lang="en-GB" sz="24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Advertisement</a:t>
            </a:r>
            <a:endParaRPr lang="en-GB" sz="24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Manager: Filip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</a:rPr>
              <a:t>Ducháč</a:t>
            </a:r>
            <a:endParaRPr lang="en-GB" sz="24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Employees: Filip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</a:rPr>
              <a:t>Vaněk</a:t>
            </a:r>
            <a:endParaRPr lang="en-GB" sz="2400" b="0" strike="noStrike" spc="-1" dirty="0">
              <a:latin typeface="Arial"/>
            </a:endParaRPr>
          </a:p>
        </p:txBody>
      </p:sp>
      <p:pic>
        <p:nvPicPr>
          <p:cNvPr id="3" name="Obrázek 2" descr="Obsah obrázku kousek, plavání&#10;&#10;Popis byl vytvořen automaticky">
            <a:extLst>
              <a:ext uri="{FF2B5EF4-FFF2-40B4-BE49-F238E27FC236}">
                <a16:creationId xmlns:a16="http://schemas.microsoft.com/office/drawing/2014/main" id="{280410B9-4AF7-4152-9FCC-821B89382D1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77349" y="392826"/>
            <a:ext cx="3545061" cy="2759410"/>
          </a:xfrm>
          <a:prstGeom prst="rect">
            <a:avLst/>
          </a:prstGeom>
        </p:spPr>
      </p:pic>
      <p:pic>
        <p:nvPicPr>
          <p:cNvPr id="5" name="Obrázek 4" descr="Obsah obrázku osoba, muž&#10;&#10;Popis byl vytvořen automaticky">
            <a:extLst>
              <a:ext uri="{FF2B5EF4-FFF2-40B4-BE49-F238E27FC236}">
                <a16:creationId xmlns:a16="http://schemas.microsoft.com/office/drawing/2014/main" id="{88FFCF82-5676-47E8-855B-A3FAE49A2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710" y="164235"/>
            <a:ext cx="3056050" cy="2635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2" name="CustomShape 2"/>
          <p:cNvSpPr/>
          <p:nvPr/>
        </p:nvSpPr>
        <p:spPr>
          <a:xfrm>
            <a:off x="0" y="0"/>
            <a:ext cx="7538760" cy="6856920"/>
          </a:xfrm>
          <a:custGeom>
            <a:avLst/>
            <a:gdLst/>
            <a:ahLst/>
            <a:cxnLst/>
            <a:rect l="l" t="t" r="r" b="b"/>
            <a:pathLst>
              <a:path w="7539505" h="6857542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43" name="Group 3"/>
          <p:cNvGrpSpPr/>
          <p:nvPr/>
        </p:nvGrpSpPr>
        <p:grpSpPr>
          <a:xfrm>
            <a:off x="7293240" y="681480"/>
            <a:ext cx="1561320" cy="1172520"/>
            <a:chOff x="7293240" y="681480"/>
            <a:chExt cx="1561320" cy="1172520"/>
          </a:xfrm>
        </p:grpSpPr>
        <p:sp>
          <p:nvSpPr>
            <p:cNvPr id="144" name="CustomShape 4"/>
            <p:cNvSpPr/>
            <p:nvPr/>
          </p:nvSpPr>
          <p:spPr>
            <a:xfrm>
              <a:off x="7293240" y="1030320"/>
              <a:ext cx="934200" cy="823680"/>
            </a:xfrm>
            <a:custGeom>
              <a:avLst/>
              <a:gdLst/>
              <a:ahLst/>
              <a:cxnLst/>
              <a:rect l="l" t="t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44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5" name="CustomShape 5"/>
            <p:cNvSpPr/>
            <p:nvPr/>
          </p:nvSpPr>
          <p:spPr>
            <a:xfrm>
              <a:off x="8093160" y="681480"/>
              <a:ext cx="761400" cy="671040"/>
            </a:xfrm>
            <a:custGeom>
              <a:avLst/>
              <a:gdLst/>
              <a:ahLst/>
              <a:cxnLst/>
              <a:rect l="l" t="t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44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46" name="CustomShape 6"/>
          <p:cNvSpPr/>
          <p:nvPr/>
        </p:nvSpPr>
        <p:spPr>
          <a:xfrm>
            <a:off x="539280" y="1270080"/>
            <a:ext cx="5844240" cy="431712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GB" sz="7200" b="0" strike="noStrike" spc="-1">
                <a:solidFill>
                  <a:srgbClr val="FFFFFF"/>
                </a:solidFill>
                <a:latin typeface="Calibri Light"/>
              </a:rPr>
              <a:t>Company’s logo</a:t>
            </a:r>
            <a:endParaRPr lang="en-GB" sz="7200" b="0" strike="noStrike" spc="-1">
              <a:latin typeface="Arial"/>
            </a:endParaRPr>
          </a:p>
        </p:txBody>
      </p:sp>
      <p:sp>
        <p:nvSpPr>
          <p:cNvPr id="147" name="CustomShape 7"/>
          <p:cNvSpPr/>
          <p:nvPr/>
        </p:nvSpPr>
        <p:spPr>
          <a:xfrm>
            <a:off x="4724280" y="3200400"/>
            <a:ext cx="2742480" cy="36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8" name="CustomShape 8"/>
          <p:cNvSpPr/>
          <p:nvPr/>
        </p:nvSpPr>
        <p:spPr>
          <a:xfrm>
            <a:off x="4724280" y="3200400"/>
            <a:ext cx="2742480" cy="36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9" name="CustomShape 9"/>
          <p:cNvSpPr/>
          <p:nvPr/>
        </p:nvSpPr>
        <p:spPr>
          <a:xfrm>
            <a:off x="4724280" y="3200400"/>
            <a:ext cx="2742480" cy="36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0" name="Obrázek 9"/>
          <p:cNvPicPr/>
          <p:nvPr/>
        </p:nvPicPr>
        <p:blipFill>
          <a:blip r:embed="rId2"/>
          <a:stretch/>
        </p:blipFill>
        <p:spPr>
          <a:xfrm>
            <a:off x="7785360" y="2653560"/>
            <a:ext cx="4111560" cy="3952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14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16">
            <a:extLst>
              <a:ext uri="{FF2B5EF4-FFF2-40B4-BE49-F238E27FC236}">
                <a16:creationId xmlns:a16="http://schemas.microsoft.com/office/drawing/2014/main" id="{3B2069EE-A08E-44F0-B3F9-3CF8CC2DCA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6740" cy="6857542"/>
          </a:xfrm>
          <a:custGeom>
            <a:avLst/>
            <a:gdLst>
              <a:gd name="connsiteX0" fmla="*/ 0 w 6126740"/>
              <a:gd name="connsiteY0" fmla="*/ 0 h 6857542"/>
              <a:gd name="connsiteX1" fmla="*/ 4980067 w 6126740"/>
              <a:gd name="connsiteY1" fmla="*/ 0 h 6857542"/>
              <a:gd name="connsiteX2" fmla="*/ 4992714 w 6126740"/>
              <a:gd name="connsiteY2" fmla="*/ 31774 h 6857542"/>
              <a:gd name="connsiteX3" fmla="*/ 6047722 w 6126740"/>
              <a:gd name="connsiteY3" fmla="*/ 2682457 h 6857542"/>
              <a:gd name="connsiteX4" fmla="*/ 6047722 w 6126740"/>
              <a:gd name="connsiteY4" fmla="*/ 3752208 h 6857542"/>
              <a:gd name="connsiteX5" fmla="*/ 4890218 w 6126740"/>
              <a:gd name="connsiteY5" fmla="*/ 6660411 h 6857542"/>
              <a:gd name="connsiteX6" fmla="*/ 4811756 w 6126740"/>
              <a:gd name="connsiteY6" fmla="*/ 6857542 h 6857542"/>
              <a:gd name="connsiteX7" fmla="*/ 0 w 6126740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26740" h="6857542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6A5D917-0B61-4640-8E95-8BBAD01A6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289146"/>
            <a:ext cx="4153626" cy="4279709"/>
          </a:xfrm>
          <a:ln>
            <a:solidFill>
              <a:srgbClr val="92D050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cs-CZ" sz="5400" dirty="0">
                <a:solidFill>
                  <a:schemeClr val="bg1"/>
                </a:solidFill>
              </a:rPr>
              <a:t>Motto</a:t>
            </a:r>
            <a:endParaRPr lang="en-US" sz="5400" dirty="0">
              <a:solidFill>
                <a:schemeClr val="bg1"/>
              </a:solidFill>
            </a:endParaRPr>
          </a:p>
        </p:txBody>
      </p:sp>
      <p:grpSp>
        <p:nvGrpSpPr>
          <p:cNvPr id="39" name="Group 18">
            <a:extLst>
              <a:ext uri="{FF2B5EF4-FFF2-40B4-BE49-F238E27FC236}">
                <a16:creationId xmlns:a16="http://schemas.microsoft.com/office/drawing/2014/main" id="{E12BF2FB-8A96-4B53-86A0-04755C545E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03027" y="681628"/>
            <a:ext cx="1562267" cy="1172973"/>
            <a:chOff x="7493121" y="1000124"/>
            <a:chExt cx="1562267" cy="1172973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893D4739-55F8-4E73-8F98-AF42D54BD4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312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A1AA190F-FB42-4BED-8AA1-A5A01B43C9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29322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1" name="Zástupný text 2">
            <a:extLst>
              <a:ext uri="{FF2B5EF4-FFF2-40B4-BE49-F238E27FC236}">
                <a16:creationId xmlns:a16="http://schemas.microsoft.com/office/drawing/2014/main" id="{2134384B-F30B-42F6-BB47-D2C795633306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514140" y="1854601"/>
            <a:ext cx="5274586" cy="3148798"/>
          </a:xfrm>
        </p:spPr>
        <p:txBody>
          <a:bodyPr anchor="ctr">
            <a:normAutofit/>
          </a:bodyPr>
          <a:lstStyle/>
          <a:p>
            <a:pPr algn="ctr"/>
            <a:r>
              <a:rPr lang="cs-CZ" sz="3000" dirty="0" err="1"/>
              <a:t>Feel</a:t>
            </a:r>
            <a:r>
              <a:rPr lang="cs-CZ" sz="3000" dirty="0"/>
              <a:t> </a:t>
            </a:r>
            <a:r>
              <a:rPr lang="cs-CZ" sz="3000" dirty="0" err="1"/>
              <a:t>nature</a:t>
            </a:r>
            <a:r>
              <a:rPr lang="cs-CZ" sz="3000" dirty="0"/>
              <a:t> on </a:t>
            </a:r>
            <a:r>
              <a:rPr lang="cs-CZ" sz="3000" dirty="0" err="1"/>
              <a:t>your</a:t>
            </a:r>
            <a:r>
              <a:rPr lang="cs-CZ" sz="3000" dirty="0"/>
              <a:t> </a:t>
            </a:r>
            <a:r>
              <a:rPr lang="cs-CZ" sz="3000" dirty="0" err="1"/>
              <a:t>own</a:t>
            </a:r>
            <a:r>
              <a:rPr lang="cs-CZ" sz="3000" dirty="0"/>
              <a:t> skin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73238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2" name="CustomShape 2"/>
          <p:cNvSpPr/>
          <p:nvPr/>
        </p:nvSpPr>
        <p:spPr>
          <a:xfrm>
            <a:off x="0" y="0"/>
            <a:ext cx="7538760" cy="6856920"/>
          </a:xfrm>
          <a:custGeom>
            <a:avLst/>
            <a:gdLst/>
            <a:ahLst/>
            <a:cxnLst/>
            <a:rect l="l" t="t" r="r" b="b"/>
            <a:pathLst>
              <a:path w="7539505" h="6857542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/>
            <a:r>
              <a:rPr lang="en-GB" sz="1800" b="0" strike="noStrike" spc="-1">
                <a:latin typeface="Arial"/>
              </a:rPr>
              <a:t>;</a:t>
            </a:r>
          </a:p>
        </p:txBody>
      </p:sp>
      <p:grpSp>
        <p:nvGrpSpPr>
          <p:cNvPr id="153" name="Group 3"/>
          <p:cNvGrpSpPr/>
          <p:nvPr/>
        </p:nvGrpSpPr>
        <p:grpSpPr>
          <a:xfrm>
            <a:off x="7293240" y="681480"/>
            <a:ext cx="1561320" cy="1172520"/>
            <a:chOff x="7293240" y="681480"/>
            <a:chExt cx="1561320" cy="1172520"/>
          </a:xfrm>
        </p:grpSpPr>
        <p:sp>
          <p:nvSpPr>
            <p:cNvPr id="154" name="CustomShape 4"/>
            <p:cNvSpPr/>
            <p:nvPr/>
          </p:nvSpPr>
          <p:spPr>
            <a:xfrm>
              <a:off x="7293240" y="1030320"/>
              <a:ext cx="934200" cy="823680"/>
            </a:xfrm>
            <a:custGeom>
              <a:avLst/>
              <a:gdLst/>
              <a:ahLst/>
              <a:cxnLst/>
              <a:rect l="l" t="t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44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5" name="CustomShape 5"/>
            <p:cNvSpPr/>
            <p:nvPr/>
          </p:nvSpPr>
          <p:spPr>
            <a:xfrm>
              <a:off x="8093160" y="681480"/>
              <a:ext cx="761400" cy="671040"/>
            </a:xfrm>
            <a:custGeom>
              <a:avLst/>
              <a:gdLst/>
              <a:ahLst/>
              <a:cxnLst/>
              <a:rect l="l" t="t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44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56" name="CustomShape 6"/>
          <p:cNvSpPr/>
          <p:nvPr/>
        </p:nvSpPr>
        <p:spPr>
          <a:xfrm>
            <a:off x="138960" y="1270080"/>
            <a:ext cx="6451560" cy="431712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GB" sz="7200" b="0" strike="noStrike" spc="-1">
                <a:solidFill>
                  <a:srgbClr val="FFFFFF"/>
                </a:solidFill>
                <a:latin typeface="Calibri Light"/>
              </a:rPr>
              <a:t>Showcase of advertising</a:t>
            </a:r>
            <a:endParaRPr lang="en-GB" sz="7200" b="0" strike="noStrike" spc="-1">
              <a:latin typeface="Arial"/>
            </a:endParaRPr>
          </a:p>
        </p:txBody>
      </p:sp>
      <p:pic>
        <p:nvPicPr>
          <p:cNvPr id="157" name="Obrázek 5"/>
          <p:cNvPicPr/>
          <p:nvPr/>
        </p:nvPicPr>
        <p:blipFill>
          <a:blip r:embed="rId2"/>
          <a:stretch/>
        </p:blipFill>
        <p:spPr>
          <a:xfrm>
            <a:off x="7272000" y="135360"/>
            <a:ext cx="4611600" cy="656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</TotalTime>
  <Words>376</Words>
  <Application>Microsoft Office PowerPoint</Application>
  <PresentationFormat>Širokoúhlá obrazovka</PresentationFormat>
  <Paragraphs>137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DejaVu Sans</vt:lpstr>
      <vt:lpstr>Symbol</vt:lpstr>
      <vt:lpstr>Wingdings</vt:lpstr>
      <vt:lpstr>Office Theme</vt:lpstr>
      <vt:lpstr>Office Theme</vt:lpstr>
      <vt:lpstr>Office Theme</vt:lpstr>
      <vt:lpstr>Prezentace aplikace PowerPoint</vt:lpstr>
      <vt:lpstr>Prezentace aplikace PowerPoint</vt:lpstr>
      <vt:lpstr>Start</vt:lpstr>
      <vt:lpstr>Snack Day </vt:lpstr>
      <vt:lpstr>Prezentace aplikace PowerPoint</vt:lpstr>
      <vt:lpstr>Prezentace aplikace PowerPoint</vt:lpstr>
      <vt:lpstr>Prezentace aplikace PowerPoint</vt:lpstr>
      <vt:lpstr>Motto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Products</vt:lpstr>
      <vt:lpstr>Soap</vt:lpstr>
      <vt:lpstr>Bath Bomb</vt:lpstr>
      <vt:lpstr>Hand cream</vt:lpstr>
      <vt:lpstr>Lip balm</vt:lpstr>
      <vt:lpstr>Prezentace aplikace PowerPoint</vt:lpstr>
      <vt:lpstr>Closing</vt:lpstr>
      <vt:lpstr>Our Team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subject/>
  <dc:creator>Šimková</dc:creator>
  <dc:description/>
  <cp:lastModifiedBy>Šimková</cp:lastModifiedBy>
  <cp:revision>278</cp:revision>
  <dcterms:created xsi:type="dcterms:W3CDTF">2021-06-10T17:28:08Z</dcterms:created>
  <dcterms:modified xsi:type="dcterms:W3CDTF">2021-11-16T07:54:06Z</dcterms:modified>
  <dc:language>en-GB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Širokoúhlá obrazovka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14</vt:i4>
  </property>
</Properties>
</file>