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5/18/2022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Spanish language</a:t>
            </a:r>
          </a:p>
        </p:txBody>
      </p:sp>
      <p:sp>
        <p:nvSpPr>
          <p:cNvPr id="3" name="Subtitle 2"/>
          <p:cNvSpPr>
            <a:spLocks noGrp="1"/>
          </p:cNvSpPr>
          <p:nvPr>
            <p:ph type="subTitle" idx="1"/>
          </p:nvPr>
        </p:nvSpPr>
        <p:spPr/>
        <p:txBody>
          <a:bodyPr/>
          <a:lstStyle/>
          <a:p>
            <a:r>
              <a:rPr lang="en-GB" dirty="0"/>
              <a:t>From Jerome, Francesco, Enzo</a:t>
            </a:r>
          </a:p>
        </p:txBody>
      </p:sp>
    </p:spTree>
    <p:extLst>
      <p:ext uri="{BB962C8B-B14F-4D97-AF65-F5344CB8AC3E}">
        <p14:creationId xmlns:p14="http://schemas.microsoft.com/office/powerpoint/2010/main" val="981592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Origin of the language</a:t>
            </a:r>
          </a:p>
        </p:txBody>
      </p:sp>
      <p:sp>
        <p:nvSpPr>
          <p:cNvPr id="3" name="Content Placeholder 2"/>
          <p:cNvSpPr>
            <a:spLocks noGrp="1"/>
          </p:cNvSpPr>
          <p:nvPr>
            <p:ph idx="1"/>
          </p:nvPr>
        </p:nvSpPr>
        <p:spPr/>
        <p:txBody>
          <a:bodyPr/>
          <a:lstStyle/>
          <a:p>
            <a:pPr marL="0" indent="0">
              <a:buNone/>
            </a:pPr>
            <a:r>
              <a:rPr lang="en-GB" sz="2000" dirty="0">
                <a:latin typeface="Calibri" panose="020F0502020204030204" pitchFamily="34" charset="0"/>
                <a:cs typeface="Calibri" panose="020F0502020204030204" pitchFamily="34" charset="0"/>
              </a:rPr>
              <a:t>Castilian Spanish originated as a continuation of spoken Latin in several areas of northern and central Spain. Eventually, the variety spoken in the city of Toledo around the 13th century became the basis for the written standard. With the Reconquista, this northern dialect spread to the south, where it almost entirely replaced or absorbed the local Romance dialects, at the same time as it borrowed many words from Andalusia Arabic and was influenced by Mozarabic  and medieval Judaeo-Spanish . These languages had vanished in the Iberian Peninsula by the late 16th century.</a:t>
            </a:r>
          </a:p>
          <a:p>
            <a:pPr marL="0" indent="0">
              <a:buNone/>
            </a:pPr>
            <a:endParaRPr lang="en-GB" dirty="0"/>
          </a:p>
        </p:txBody>
      </p:sp>
      <p:pic>
        <p:nvPicPr>
          <p:cNvPr id="1027" name="Picture 3" descr="The History of the Spanish Language | Lingvis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061729" y="2823051"/>
            <a:ext cx="2818948" cy="2555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006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is Spanish spoken</a:t>
            </a:r>
          </a:p>
        </p:txBody>
      </p:sp>
      <p:sp>
        <p:nvSpPr>
          <p:cNvPr id="3" name="Content Placeholder 2"/>
          <p:cNvSpPr>
            <a:spLocks noGrp="1"/>
          </p:cNvSpPr>
          <p:nvPr>
            <p:ph idx="1"/>
          </p:nvPr>
        </p:nvSpPr>
        <p:spPr/>
        <p:txBody>
          <a:bodyPr/>
          <a:lstStyle/>
          <a:p>
            <a:r>
              <a:rPr lang="en-GB" dirty="0"/>
              <a:t>The Spanish language is spoken in Spain, Latin America, the Philippines only speak dialect of Spanish and in Equatorial</a:t>
            </a:r>
            <a:r>
              <a:rPr lang="en-GB" dirty="0">
                <a:solidFill>
                  <a:srgbClr val="1A1A1A"/>
                </a:solidFill>
                <a:latin typeface="Georgia" panose="02040502050405020303" pitchFamily="18" charset="0"/>
              </a:rPr>
              <a:t> </a:t>
            </a:r>
            <a:r>
              <a:rPr lang="en-GB" dirty="0"/>
              <a:t>Guinea.</a:t>
            </a:r>
          </a:p>
          <a:p>
            <a:endParaRPr lang="en-GB" dirty="0"/>
          </a:p>
        </p:txBody>
      </p:sp>
      <p:pic>
        <p:nvPicPr>
          <p:cNvPr id="2050" name="Picture 2" descr="Spanish language - Hurraki - Plain Language Diction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6729" y="3183775"/>
            <a:ext cx="6297877" cy="2777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128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many people speaks Spanish</a:t>
            </a:r>
          </a:p>
        </p:txBody>
      </p:sp>
      <p:sp>
        <p:nvSpPr>
          <p:cNvPr id="3" name="Content Placeholder 2"/>
          <p:cNvSpPr>
            <a:spLocks noGrp="1"/>
          </p:cNvSpPr>
          <p:nvPr>
            <p:ph idx="1"/>
          </p:nvPr>
        </p:nvSpPr>
        <p:spPr/>
        <p:txBody>
          <a:bodyPr/>
          <a:lstStyle/>
          <a:p>
            <a:pPr>
              <a:lnSpc>
                <a:spcPts val="27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dirty="0">
                <a:latin typeface="Calibri Light" panose="020F0302020204030204" pitchFamily="34" charset="0"/>
                <a:cs typeface="Calibri Light" panose="020F0302020204030204" pitchFamily="34" charset="0"/>
              </a:rPr>
              <a:t>The Spanish language is spoken from 580 million which is 7.6% of the worlds population. The main countries which speak it are Spain, Argentina, </a:t>
            </a:r>
            <a:r>
              <a:rPr lang="es-ES" dirty="0">
                <a:latin typeface="Calibri Light" panose="020F0302020204030204" pitchFamily="34" charset="0"/>
                <a:cs typeface="Calibri Light" panose="020F0302020204030204" pitchFamily="34" charset="0"/>
              </a:rPr>
              <a:t>Bolivia, </a:t>
            </a:r>
            <a:r>
              <a:rPr lang="en-GB" dirty="0">
                <a:latin typeface="Calibri Light" panose="020F0302020204030204" pitchFamily="34" charset="0"/>
                <a:ea typeface="Times New Roman" panose="02020603050405020304" pitchFamily="18" charset="0"/>
                <a:cs typeface="Times New Roman" panose="02020603050405020304" pitchFamily="18" charset="0"/>
              </a:rPr>
              <a:t>Chile, Colombia, Costa Rica, Cuba, Dominican Republic, Ecuador, El Salvador, Guatemala, Honduras, Mexico, Nicaragua, Panama, Paraguay, Peru.</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6" name="Picture 5"/>
          <p:cNvPicPr>
            <a:picLocks noChangeAspect="1"/>
          </p:cNvPicPr>
          <p:nvPr/>
        </p:nvPicPr>
        <p:blipFill>
          <a:blip r:embed="rId2"/>
          <a:stretch>
            <a:fillRect/>
          </a:stretch>
        </p:blipFill>
        <p:spPr>
          <a:xfrm>
            <a:off x="2913092" y="3715336"/>
            <a:ext cx="4335606" cy="2686348"/>
          </a:xfrm>
          <a:prstGeom prst="rect">
            <a:avLst/>
          </a:prstGeom>
        </p:spPr>
      </p:pic>
    </p:spTree>
    <p:extLst>
      <p:ext uri="{BB962C8B-B14F-4D97-AF65-F5344CB8AC3E}">
        <p14:creationId xmlns:p14="http://schemas.microsoft.com/office/powerpoint/2010/main" val="140191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examples of Spanish</a:t>
            </a:r>
          </a:p>
        </p:txBody>
      </p:sp>
      <p:sp>
        <p:nvSpPr>
          <p:cNvPr id="3" name="Content Placeholder 2"/>
          <p:cNvSpPr>
            <a:spLocks noGrp="1"/>
          </p:cNvSpPr>
          <p:nvPr>
            <p:ph idx="1"/>
          </p:nvPr>
        </p:nvSpPr>
        <p:spPr/>
        <p:txBody>
          <a:bodyPr/>
          <a:lstStyle/>
          <a:p>
            <a:r>
              <a:rPr lang="en-GB" dirty="0"/>
              <a:t>Hello = </a:t>
            </a:r>
            <a:r>
              <a:rPr lang="en-GB" dirty="0" err="1"/>
              <a:t>Hola</a:t>
            </a:r>
            <a:endParaRPr lang="en-GB" dirty="0"/>
          </a:p>
          <a:p>
            <a:r>
              <a:rPr lang="en-GB" dirty="0"/>
              <a:t>Good morning = </a:t>
            </a:r>
            <a:r>
              <a:rPr lang="es-ES" dirty="0"/>
              <a:t>Buenos días</a:t>
            </a:r>
          </a:p>
          <a:p>
            <a:r>
              <a:rPr lang="es-ES" dirty="0" err="1"/>
              <a:t>Good</a:t>
            </a:r>
            <a:r>
              <a:rPr lang="es-ES" dirty="0"/>
              <a:t> </a:t>
            </a:r>
            <a:r>
              <a:rPr lang="es-ES" dirty="0" err="1"/>
              <a:t>night</a:t>
            </a:r>
            <a:r>
              <a:rPr lang="es-ES" dirty="0"/>
              <a:t> =  Buenas noches</a:t>
            </a:r>
          </a:p>
          <a:p>
            <a:r>
              <a:rPr lang="es-ES" dirty="0" err="1"/>
              <a:t>Goodbye</a:t>
            </a:r>
            <a:r>
              <a:rPr lang="es-ES" dirty="0"/>
              <a:t> = Adiós</a:t>
            </a:r>
          </a:p>
          <a:p>
            <a:r>
              <a:rPr lang="es-ES" dirty="0" err="1"/>
              <a:t>Thank</a:t>
            </a:r>
            <a:r>
              <a:rPr lang="es-ES" dirty="0"/>
              <a:t> </a:t>
            </a:r>
            <a:r>
              <a:rPr lang="es-ES" dirty="0" err="1"/>
              <a:t>you</a:t>
            </a:r>
            <a:r>
              <a:rPr lang="es-ES" dirty="0"/>
              <a:t>= Gracias</a:t>
            </a:r>
          </a:p>
          <a:p>
            <a:r>
              <a:rPr lang="es-ES"/>
              <a:t>¿Dónde </a:t>
            </a:r>
            <a:r>
              <a:rPr lang="es-ES" dirty="0"/>
              <a:t>está </a:t>
            </a:r>
            <a:r>
              <a:rPr lang="es-ES"/>
              <a:t>el baño? </a:t>
            </a:r>
            <a:r>
              <a:rPr lang="es-ES" dirty="0"/>
              <a:t>= </a:t>
            </a:r>
            <a:r>
              <a:rPr lang="es-ES" dirty="0" err="1"/>
              <a:t>Where</a:t>
            </a:r>
            <a:r>
              <a:rPr lang="es-ES" dirty="0"/>
              <a:t> </a:t>
            </a:r>
            <a:r>
              <a:rPr lang="es-ES" dirty="0" err="1"/>
              <a:t>is</a:t>
            </a:r>
            <a:r>
              <a:rPr lang="es-ES" dirty="0"/>
              <a:t> </a:t>
            </a:r>
            <a:r>
              <a:rPr lang="es-ES" dirty="0" err="1"/>
              <a:t>the</a:t>
            </a:r>
            <a:r>
              <a:rPr lang="es-ES" dirty="0"/>
              <a:t> </a:t>
            </a:r>
            <a:r>
              <a:rPr lang="es-ES" dirty="0" err="1"/>
              <a:t>bathroom</a:t>
            </a:r>
            <a:r>
              <a:rPr lang="es-ES" dirty="0"/>
              <a:t>?</a:t>
            </a:r>
          </a:p>
          <a:p>
            <a:endParaRPr lang="en-GB" dirty="0"/>
          </a:p>
        </p:txBody>
      </p:sp>
    </p:spTree>
    <p:extLst>
      <p:ext uri="{BB962C8B-B14F-4D97-AF65-F5344CB8AC3E}">
        <p14:creationId xmlns:p14="http://schemas.microsoft.com/office/powerpoint/2010/main" val="189080219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31</TotalTime>
  <Words>241</Words>
  <Application>Microsoft Office PowerPoint</Application>
  <PresentationFormat>Widescreen</PresentationFormat>
  <Paragraphs>15</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Georgia</vt:lpstr>
      <vt:lpstr>Trebuchet MS</vt:lpstr>
      <vt:lpstr>Wingdings 3</vt:lpstr>
      <vt:lpstr>Facet</vt:lpstr>
      <vt:lpstr>The Spanish language</vt:lpstr>
      <vt:lpstr>Origin of the language</vt:lpstr>
      <vt:lpstr>Where is Spanish spoken</vt:lpstr>
      <vt:lpstr>How many people speaks Spanish</vt:lpstr>
      <vt:lpstr>Some examples of Spanish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Spanish language</dc:title>
  <dc:creator>Windows User</dc:creator>
  <cp:lastModifiedBy>Diana Gomez Cantoral</cp:lastModifiedBy>
  <cp:revision>5</cp:revision>
  <dcterms:created xsi:type="dcterms:W3CDTF">2022-05-09T07:24:36Z</dcterms:created>
  <dcterms:modified xsi:type="dcterms:W3CDTF">2022-05-18T19:25:33Z</dcterms:modified>
</cp:coreProperties>
</file>