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Amarante" panose="020B0604020202020204" charset="-18"/>
      <p:regular r:id="rId17"/>
    </p:embeddedFont>
    <p:embeddedFont>
      <p:font typeface="Comic Sans MS" panose="030F0702030302020204" pitchFamily="66" charset="0"/>
      <p:regular r:id="rId18"/>
      <p:bold r:id="rId19"/>
      <p:italic r:id="rId20"/>
      <p:boldItalic r:id="rId21"/>
    </p:embeddedFont>
    <p:embeddedFont>
      <p:font typeface="Overlock" panose="020B0604020202020204" charset="0"/>
      <p:regular r:id="rId22"/>
      <p:bold r:id="rId23"/>
      <p:italic r:id="rId24"/>
      <p:boldItalic r:id="rId25"/>
    </p:embeddedFont>
    <p:embeddedFont>
      <p:font typeface="Nunito"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160783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75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44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93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37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12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04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08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48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8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43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Naslovni diapozitiv">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Naslov in navpično besedilo">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Navpični naslov in besedil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Glava odseka">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ve vsebini">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rimerjava">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amo naslov">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razen">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Naslov in vsebina">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Naslov in slika">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l-SI" sz="1200" b="0" i="0" u="none" strike="noStrike" cap="none">
                <a:solidFill>
                  <a:srgbClr val="888888"/>
                </a:solidFill>
                <a:latin typeface="Calibri"/>
                <a:ea typeface="Calibri"/>
                <a:cs typeface="Calibri"/>
                <a:sym typeface="Calibri"/>
              </a:rPr>
              <a:t>‹#›</a:t>
            </a:fld>
            <a:endParaRPr lang="sl-SI"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youtube.com/v/1DIZjBRNfFs" TargetMode="External"/><Relationship Id="rId4" Type="http://schemas.openxmlformats.org/officeDocument/2006/relationships/hyperlink" Target="https://www.youtube.com/watch?v=1DIZjBRNfF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17761" y="-297"/>
            <a:ext cx="12156477" cy="6858593"/>
          </a:xfrm>
          <a:prstGeom prst="rect">
            <a:avLst/>
          </a:prstGeom>
          <a:noFill/>
          <a:ln>
            <a:noFill/>
          </a:ln>
        </p:spPr>
      </p:pic>
      <p:sp>
        <p:nvSpPr>
          <p:cNvPr id="85" name="Shape 85"/>
          <p:cNvSpPr txBox="1">
            <a:spLocks noGrp="1"/>
          </p:cNvSpPr>
          <p:nvPr>
            <p:ph type="ctrTitle"/>
          </p:nvPr>
        </p:nvSpPr>
        <p:spPr>
          <a:xfrm>
            <a:off x="503350" y="1122375"/>
            <a:ext cx="11230799" cy="23876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7030A0"/>
              </a:buClr>
              <a:buSzPct val="25000"/>
              <a:buFont typeface="Overlock"/>
              <a:buNone/>
            </a:pPr>
            <a:r>
              <a:rPr lang="sl-SI" sz="7200" b="0" i="0" u="none" strike="noStrike" cap="none">
                <a:solidFill>
                  <a:srgbClr val="7030A0"/>
                </a:solidFill>
                <a:latin typeface="Overlock"/>
                <a:ea typeface="Overlock"/>
                <a:cs typeface="Overlock"/>
                <a:sym typeface="Overlock"/>
              </a:rPr>
              <a:t>What do </a:t>
            </a:r>
            <a:r>
              <a:rPr lang="sl-SI" sz="7200" b="1" i="1" u="none" strike="noStrike" cap="none">
                <a:solidFill>
                  <a:srgbClr val="7030A0"/>
                </a:solidFill>
                <a:latin typeface="Overlock"/>
                <a:ea typeface="Overlock"/>
                <a:cs typeface="Overlock"/>
                <a:sym typeface="Overlock"/>
              </a:rPr>
              <a:t>bees</a:t>
            </a:r>
            <a:r>
              <a:rPr lang="sl-SI" sz="7200" b="0" i="0" u="none" strike="noStrike" cap="none">
                <a:solidFill>
                  <a:srgbClr val="7030A0"/>
                </a:solidFill>
                <a:latin typeface="Overlock"/>
                <a:ea typeface="Overlock"/>
                <a:cs typeface="Overlock"/>
                <a:sym typeface="Overlock"/>
              </a:rPr>
              <a:t> and </a:t>
            </a:r>
            <a:r>
              <a:rPr lang="sl-SI" sz="7200" b="1" i="1" u="none" strike="noStrike" cap="none">
                <a:solidFill>
                  <a:srgbClr val="7030A0"/>
                </a:solidFill>
                <a:latin typeface="Overlock"/>
                <a:ea typeface="Overlock"/>
                <a:cs typeface="Overlock"/>
                <a:sym typeface="Overlock"/>
              </a:rPr>
              <a:t>bumblebees</a:t>
            </a:r>
            <a:r>
              <a:rPr lang="sl-SI" sz="7200" b="1" i="0" u="none" strike="noStrike" cap="none">
                <a:solidFill>
                  <a:srgbClr val="7030A0"/>
                </a:solidFill>
                <a:latin typeface="Overlock"/>
                <a:ea typeface="Overlock"/>
                <a:cs typeface="Overlock"/>
                <a:sym typeface="Overlock"/>
              </a:rPr>
              <a:t> </a:t>
            </a:r>
            <a:r>
              <a:rPr lang="sl-SI" sz="7200" i="0" u="none" strike="noStrike" cap="none">
                <a:solidFill>
                  <a:srgbClr val="7030A0"/>
                </a:solidFill>
                <a:latin typeface="Overlock"/>
                <a:ea typeface="Overlock"/>
                <a:cs typeface="Overlock"/>
                <a:sym typeface="Overlock"/>
              </a:rPr>
              <a:t>do in</a:t>
            </a:r>
            <a:r>
              <a:rPr lang="sl-SI" sz="7200" b="1" i="0" u="none" strike="noStrike" cap="none">
                <a:solidFill>
                  <a:srgbClr val="7030A0"/>
                </a:solidFill>
                <a:latin typeface="Overlock"/>
                <a:ea typeface="Overlock"/>
                <a:cs typeface="Overlock"/>
                <a:sym typeface="Overlock"/>
              </a:rPr>
              <a:t> winter?</a:t>
            </a:r>
          </a:p>
        </p:txBody>
      </p:sp>
      <p:sp>
        <p:nvSpPr>
          <p:cNvPr id="86" name="Shape 86"/>
          <p:cNvSpPr txBox="1"/>
          <p:nvPr/>
        </p:nvSpPr>
        <p:spPr>
          <a:xfrm>
            <a:off x="503350" y="5300800"/>
            <a:ext cx="7613099" cy="1317000"/>
          </a:xfrm>
          <a:prstGeom prst="rect">
            <a:avLst/>
          </a:prstGeom>
          <a:noFill/>
          <a:ln>
            <a:noFill/>
          </a:ln>
        </p:spPr>
        <p:txBody>
          <a:bodyPr lIns="91425" tIns="91425" rIns="91425" bIns="91425" anchor="ctr" anchorCtr="0">
            <a:noAutofit/>
          </a:bodyPr>
          <a:lstStyle/>
          <a:p>
            <a:pPr lvl="0" rtl="0">
              <a:lnSpc>
                <a:spcPct val="138000"/>
              </a:lnSpc>
              <a:spcBef>
                <a:spcPts val="0"/>
              </a:spcBef>
              <a:buNone/>
            </a:pPr>
            <a:r>
              <a:rPr lang="sl-SI" sz="2400" b="1">
                <a:solidFill>
                  <a:srgbClr val="9900FF"/>
                </a:solidFill>
              </a:rPr>
              <a:t>By Andraž I. K.</a:t>
            </a:r>
          </a:p>
          <a:p>
            <a:pPr lvl="0" rtl="0">
              <a:lnSpc>
                <a:spcPct val="138000"/>
              </a:lnSpc>
              <a:spcBef>
                <a:spcPts val="0"/>
              </a:spcBef>
              <a:buNone/>
            </a:pPr>
            <a:r>
              <a:rPr lang="sl-SI" sz="2400" b="1">
                <a:solidFill>
                  <a:srgbClr val="9900FF"/>
                </a:solidFill>
              </a:rPr>
              <a:t>School: OŠ Slivnica pri Celju, Slovenia</a:t>
            </a:r>
          </a:p>
          <a:p>
            <a:pPr lvl="0" rtl="0">
              <a:lnSpc>
                <a:spcPct val="138000"/>
              </a:lnSpc>
              <a:spcBef>
                <a:spcPts val="0"/>
              </a:spcBef>
              <a:buNone/>
            </a:pPr>
            <a:r>
              <a:rPr lang="sl-SI" sz="2400" b="1">
                <a:solidFill>
                  <a:srgbClr val="9900FF"/>
                </a:solidFill>
              </a:rPr>
              <a:t>School year: 2015/2016</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pic>
        <p:nvPicPr>
          <p:cNvPr id="150" name="Shape 150"/>
          <p:cNvPicPr preferRelativeResize="0"/>
          <p:nvPr/>
        </p:nvPicPr>
        <p:blipFill rotWithShape="1">
          <a:blip r:embed="rId4">
            <a:alphaModFix/>
          </a:blip>
          <a:srcRect l="4927" t="9290" r="3989" b="10753"/>
          <a:stretch/>
        </p:blipFill>
        <p:spPr>
          <a:xfrm>
            <a:off x="2429000" y="3260850"/>
            <a:ext cx="3376175" cy="3173099"/>
          </a:xfrm>
          <a:prstGeom prst="rect">
            <a:avLst/>
          </a:prstGeom>
          <a:noFill/>
          <a:ln>
            <a:noFill/>
          </a:ln>
        </p:spPr>
      </p:pic>
      <p:sp>
        <p:nvSpPr>
          <p:cNvPr id="151" name="Shape 151"/>
          <p:cNvSpPr/>
          <p:nvPr/>
        </p:nvSpPr>
        <p:spPr>
          <a:xfrm>
            <a:off x="4986300" y="1316025"/>
            <a:ext cx="4474500" cy="1623000"/>
          </a:xfrm>
          <a:prstGeom prst="cloudCallout">
            <a:avLst>
              <a:gd name="adj1" fmla="val -49346"/>
              <a:gd name="adj2" fmla="val 80639"/>
            </a:avLst>
          </a:prstGeom>
          <a:noFill/>
          <a:ln w="38100"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sl-SI" sz="2000" b="1" i="1">
                <a:solidFill>
                  <a:srgbClr val="FFFF00"/>
                </a:solidFill>
                <a:latin typeface="Comic Sans MS"/>
                <a:ea typeface="Comic Sans MS"/>
                <a:cs typeface="Comic Sans MS"/>
                <a:sym typeface="Comic Sans MS"/>
              </a:rPr>
              <a:t>See you in spring! </a:t>
            </a:r>
          </a:p>
          <a:p>
            <a:pPr lvl="0">
              <a:spcBef>
                <a:spcPts val="0"/>
              </a:spcBef>
              <a:buNone/>
            </a:pPr>
            <a:r>
              <a:rPr lang="sl-SI" sz="2000" b="1" i="1">
                <a:solidFill>
                  <a:srgbClr val="FFFF00"/>
                </a:solidFill>
                <a:latin typeface="Comic Sans MS"/>
                <a:ea typeface="Comic Sans MS"/>
                <a:cs typeface="Comic Sans MS"/>
                <a:sym typeface="Comic Sans MS"/>
              </a:rPr>
              <a:t>I’m just having a little rest! </a:t>
            </a:r>
            <a:r>
              <a:rPr lang="sl-SI" sz="2000" b="1">
                <a:solidFill>
                  <a:srgbClr val="FFFF00"/>
                </a:solidFill>
                <a:latin typeface="Comic Sans MS"/>
                <a:ea typeface="Comic Sans MS"/>
                <a:cs typeface="Comic Sans MS"/>
                <a:sym typeface="Comic Sans MS"/>
              </a:rPr>
              <a:t>;-)</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a:picLocks noGrp="1"/>
          </p:cNvPicPr>
          <p:nvPr>
            <p:ph type="body" idx="1"/>
          </p:nvPr>
        </p:nvPicPr>
        <p:blipFill rotWithShape="1">
          <a:blip r:embed="rId3">
            <a:alphaModFix/>
          </a:blip>
          <a:srcRect/>
          <a:stretch/>
        </p:blipFill>
        <p:spPr>
          <a:xfrm>
            <a:off x="0" y="-5"/>
            <a:ext cx="12192000" cy="6858000"/>
          </a:xfrm>
          <a:prstGeom prst="rect">
            <a:avLst/>
          </a:prstGeom>
          <a:noFill/>
          <a:ln>
            <a:noFill/>
          </a:ln>
        </p:spPr>
      </p:pic>
      <p:sp>
        <p:nvSpPr>
          <p:cNvPr id="92" name="Shape 92"/>
          <p:cNvSpPr txBox="1">
            <a:spLocks noGrp="1"/>
          </p:cNvSpPr>
          <p:nvPr>
            <p:ph type="title"/>
          </p:nvPr>
        </p:nvSpPr>
        <p:spPr>
          <a:xfrm>
            <a:off x="152399" y="315150"/>
            <a:ext cx="63255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sl-SI" sz="4400" b="0" i="0" u="sng" strike="noStrike" cap="none">
                <a:solidFill>
                  <a:schemeClr val="hlink"/>
                </a:solidFill>
                <a:latin typeface="Calibri"/>
                <a:ea typeface="Calibri"/>
                <a:cs typeface="Calibri"/>
                <a:sym typeface="Calibri"/>
                <a:hlinkClick r:id="rId4"/>
              </a:rPr>
              <a:t>This is winter in Slovenia</a:t>
            </a:r>
          </a:p>
        </p:txBody>
      </p:sp>
      <p:sp>
        <p:nvSpPr>
          <p:cNvPr id="93" name="Shape 93"/>
          <p:cNvSpPr/>
          <p:nvPr/>
        </p:nvSpPr>
        <p:spPr>
          <a:xfrm>
            <a:off x="152400" y="38145"/>
            <a:ext cx="219931" cy="2769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sl-SI" sz="1200" b="0" i="0" u="none" strike="noStrike" cap="none">
                <a:solidFill>
                  <a:schemeClr val="dk1"/>
                </a:solidFill>
                <a:latin typeface="Calibri"/>
                <a:ea typeface="Calibri"/>
                <a:cs typeface="Calibri"/>
                <a:sym typeface="Calibri"/>
              </a:rPr>
              <a:t> </a:t>
            </a:r>
          </a:p>
        </p:txBody>
      </p:sp>
      <p:sp>
        <p:nvSpPr>
          <p:cNvPr id="94" name="Shape 94"/>
          <p:cNvSpPr/>
          <p:nvPr/>
        </p:nvSpPr>
        <p:spPr>
          <a:xfrm>
            <a:off x="152400" y="266745"/>
            <a:ext cx="219931" cy="2769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sl-SI" sz="1200" b="0" i="0" u="none" strike="noStrike" cap="none">
                <a:solidFill>
                  <a:schemeClr val="dk1"/>
                </a:solidFill>
                <a:latin typeface="Calibri"/>
                <a:ea typeface="Calibri"/>
                <a:cs typeface="Calibri"/>
                <a:sym typeface="Calibri"/>
              </a:rPr>
              <a:t> </a:t>
            </a:r>
          </a:p>
        </p:txBody>
      </p:sp>
      <p:sp>
        <p:nvSpPr>
          <p:cNvPr id="95" name="Shape 95"/>
          <p:cNvSpPr/>
          <p:nvPr/>
        </p:nvSpPr>
        <p:spPr>
          <a:xfrm>
            <a:off x="0" y="43933"/>
            <a:ext cx="184730" cy="36933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96" name="Shape 96">
            <a:hlinkClick r:id="rId5"/>
          </p:cNvPr>
          <p:cNvSpPr/>
          <p:nvPr/>
        </p:nvSpPr>
        <p:spPr>
          <a:xfrm>
            <a:off x="7757325" y="266750"/>
            <a:ext cx="4035775" cy="3026825"/>
          </a:xfrm>
          <a:prstGeom prst="rect">
            <a:avLst/>
          </a:prstGeom>
          <a:blipFill>
            <a:blip r:embed="rId6">
              <a:alphaModFix/>
            </a:blip>
            <a:stretch>
              <a:fillRect/>
            </a:stretch>
          </a:blipFill>
          <a:ln>
            <a:noFill/>
          </a:ln>
        </p:spPr>
      </p:sp>
      <p:sp>
        <p:nvSpPr>
          <p:cNvPr id="97" name="Shape 97"/>
          <p:cNvSpPr/>
          <p:nvPr/>
        </p:nvSpPr>
        <p:spPr>
          <a:xfrm>
            <a:off x="6419325" y="818875"/>
            <a:ext cx="1023599" cy="5265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a:picLocks noGrp="1"/>
          </p:cNvPicPr>
          <p:nvPr>
            <p:ph type="body" idx="1"/>
          </p:nvPr>
        </p:nvPicPr>
        <p:blipFill rotWithShape="1">
          <a:blip r:embed="rId3">
            <a:alphaModFix/>
          </a:blip>
          <a:srcRect/>
          <a:stretch/>
        </p:blipFill>
        <p:spPr>
          <a:xfrm>
            <a:off x="0" y="0"/>
            <a:ext cx="12157074" cy="6858000"/>
          </a:xfrm>
          <a:prstGeom prst="rect">
            <a:avLst/>
          </a:prstGeom>
          <a:noFill/>
          <a:ln>
            <a:noFill/>
          </a:ln>
        </p:spPr>
      </p:pic>
      <p:sp>
        <p:nvSpPr>
          <p:cNvPr id="103" name="Shape 103"/>
          <p:cNvSpPr txBox="1">
            <a:spLocks noGrp="1"/>
          </p:cNvSpPr>
          <p:nvPr>
            <p:ph type="title"/>
          </p:nvPr>
        </p:nvSpPr>
        <p:spPr>
          <a:xfrm>
            <a:off x="244700" y="1038200"/>
            <a:ext cx="11424000" cy="23249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FF00"/>
              </a:buClr>
              <a:buSzPct val="25000"/>
              <a:buFont typeface="Amarante"/>
              <a:buNone/>
            </a:pPr>
            <a:r>
              <a:rPr lang="sl-SI" sz="3600" b="0" i="0" u="none" strike="noStrike" cap="none">
                <a:solidFill>
                  <a:srgbClr val="FFFF00"/>
                </a:solidFill>
                <a:latin typeface="Amarante"/>
                <a:ea typeface="Amarante"/>
                <a:cs typeface="Amarante"/>
                <a:sym typeface="Amarante"/>
              </a:rPr>
              <a:t/>
            </a:r>
            <a:br>
              <a:rPr lang="sl-SI" sz="3600" b="0" i="0" u="none" strike="noStrike" cap="none">
                <a:solidFill>
                  <a:srgbClr val="FFFF00"/>
                </a:solidFill>
                <a:latin typeface="Amarante"/>
                <a:ea typeface="Amarante"/>
                <a:cs typeface="Amarante"/>
                <a:sym typeface="Amarante"/>
              </a:rPr>
            </a:br>
            <a:r>
              <a:rPr lang="sl-SI" sz="3600" b="0" i="0" u="none" strike="noStrike" cap="none">
                <a:solidFill>
                  <a:srgbClr val="FFFF00"/>
                </a:solidFill>
                <a:latin typeface="Amarante"/>
                <a:ea typeface="Amarante"/>
                <a:cs typeface="Amarante"/>
                <a:sym typeface="Amarante"/>
              </a:rPr>
              <a:t/>
            </a:r>
            <a:br>
              <a:rPr lang="sl-SI" sz="3600" b="0" i="0" u="none" strike="noStrike" cap="none">
                <a:solidFill>
                  <a:srgbClr val="FFFF00"/>
                </a:solidFill>
                <a:latin typeface="Amarante"/>
                <a:ea typeface="Amarante"/>
                <a:cs typeface="Amarante"/>
                <a:sym typeface="Amarante"/>
              </a:rPr>
            </a:br>
            <a:r>
              <a:rPr lang="sl-SI" sz="3600" b="0" i="0" u="none" strike="noStrike" cap="none">
                <a:solidFill>
                  <a:srgbClr val="FFFF00"/>
                </a:solidFill>
                <a:latin typeface="Amarante"/>
                <a:ea typeface="Amarante"/>
                <a:cs typeface="Amarante"/>
                <a:sym typeface="Amarante"/>
              </a:rPr>
              <a:t>Some people </a:t>
            </a:r>
            <a:r>
              <a:rPr lang="sl-SI" sz="3600">
                <a:solidFill>
                  <a:srgbClr val="FFFF00"/>
                </a:solidFill>
                <a:latin typeface="Amarante"/>
                <a:ea typeface="Amarante"/>
                <a:cs typeface="Amarante"/>
                <a:sym typeface="Amarante"/>
              </a:rPr>
              <a:t>believe that </a:t>
            </a:r>
            <a:r>
              <a:rPr lang="sl-SI" sz="3600" b="0" i="0" u="none" strike="noStrike" cap="none">
                <a:solidFill>
                  <a:srgbClr val="FFFF00"/>
                </a:solidFill>
                <a:latin typeface="Amarante"/>
                <a:ea typeface="Amarante"/>
                <a:cs typeface="Amarante"/>
                <a:sym typeface="Amarante"/>
              </a:rPr>
              <a:t>bees sleep during the winter. </a:t>
            </a:r>
          </a:p>
          <a:p>
            <a:pPr marL="0" marR="0" lvl="0" indent="0" algn="ctr" rtl="0">
              <a:lnSpc>
                <a:spcPct val="90000"/>
              </a:lnSpc>
              <a:spcBef>
                <a:spcPts val="0"/>
              </a:spcBef>
              <a:buClr>
                <a:srgbClr val="FFFF00"/>
              </a:buClr>
              <a:buSzPct val="25000"/>
              <a:buFont typeface="Amarante"/>
              <a:buNone/>
            </a:pPr>
            <a:endParaRPr sz="3600">
              <a:solidFill>
                <a:srgbClr val="FFFF00"/>
              </a:solidFill>
              <a:latin typeface="Amarante"/>
              <a:ea typeface="Amarante"/>
              <a:cs typeface="Amarante"/>
              <a:sym typeface="Amarante"/>
            </a:endParaRPr>
          </a:p>
          <a:p>
            <a:pPr marL="0" marR="0" lvl="0" indent="0" algn="ctr" rtl="0">
              <a:lnSpc>
                <a:spcPct val="90000"/>
              </a:lnSpc>
              <a:spcBef>
                <a:spcPts val="0"/>
              </a:spcBef>
              <a:buClr>
                <a:srgbClr val="FFFF00"/>
              </a:buClr>
              <a:buSzPct val="25000"/>
              <a:buFont typeface="Amarante"/>
              <a:buNone/>
            </a:pPr>
            <a:r>
              <a:rPr lang="sl-SI" sz="3600" b="0" i="0" u="none" strike="noStrike" cap="none">
                <a:solidFill>
                  <a:srgbClr val="FFFF00"/>
                </a:solidFill>
                <a:latin typeface="Amarante"/>
                <a:ea typeface="Amarante"/>
                <a:cs typeface="Amarante"/>
                <a:sym typeface="Amarante"/>
              </a:rPr>
              <a:t>But they</a:t>
            </a:r>
            <a:r>
              <a:rPr lang="sl-SI" sz="3600">
                <a:solidFill>
                  <a:srgbClr val="FFFF00"/>
                </a:solidFill>
                <a:latin typeface="Amarante"/>
                <a:ea typeface="Amarante"/>
                <a:cs typeface="Amarante"/>
                <a:sym typeface="Amarante"/>
              </a:rPr>
              <a:t> don’t! They only </a:t>
            </a:r>
            <a:r>
              <a:rPr lang="sl-SI" sz="3600" b="1" i="1" u="sng">
                <a:solidFill>
                  <a:srgbClr val="FFFF00"/>
                </a:solidFill>
                <a:latin typeface="Amarante"/>
                <a:ea typeface="Amarante"/>
                <a:cs typeface="Amarante"/>
                <a:sym typeface="Amarante"/>
              </a:rPr>
              <a:t>rest</a:t>
            </a:r>
            <a:r>
              <a:rPr lang="sl-SI" sz="3600">
                <a:solidFill>
                  <a:srgbClr val="FFFF00"/>
                </a:solidFill>
                <a:latin typeface="Amarante"/>
                <a:ea typeface="Amarante"/>
                <a:cs typeface="Amarante"/>
                <a:sym typeface="Amarante"/>
              </a:rPr>
              <a:t>.</a:t>
            </a:r>
            <a:r>
              <a:rPr lang="sl-SI" sz="3600" b="0" i="0" u="none" strike="noStrike" cap="none">
                <a:solidFill>
                  <a:srgbClr val="FFFF00"/>
                </a:solidFill>
                <a:latin typeface="Amarante"/>
                <a:ea typeface="Amarante"/>
                <a:cs typeface="Amarante"/>
                <a:sym typeface="Amarante"/>
              </a:rPr>
              <a:t/>
            </a:r>
            <a:br>
              <a:rPr lang="sl-SI" sz="3600" b="0" i="0" u="none" strike="noStrike" cap="none">
                <a:solidFill>
                  <a:srgbClr val="FFFF00"/>
                </a:solidFill>
                <a:latin typeface="Amarante"/>
                <a:ea typeface="Amarante"/>
                <a:cs typeface="Amarante"/>
                <a:sym typeface="Amarante"/>
              </a:rPr>
            </a:br>
            <a:endParaRPr lang="sl-SI" sz="3600" b="0" i="0" u="none" strike="noStrike" cap="none">
              <a:solidFill>
                <a:srgbClr val="FFFF00"/>
              </a:solidFill>
              <a:latin typeface="Amarante"/>
              <a:ea typeface="Amarante"/>
              <a:cs typeface="Amarante"/>
              <a:sym typeface="Amarante"/>
            </a:endParaRPr>
          </a:p>
        </p:txBody>
      </p:sp>
      <p:sp>
        <p:nvSpPr>
          <p:cNvPr id="104" name="Shape 104"/>
          <p:cNvSpPr txBox="1">
            <a:spLocks noGrp="1"/>
          </p:cNvSpPr>
          <p:nvPr>
            <p:ph type="body" idx="1"/>
          </p:nvPr>
        </p:nvSpPr>
        <p:spPr>
          <a:xfrm rot="-1011331">
            <a:off x="139269" y="4998463"/>
            <a:ext cx="2353077" cy="130925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888888"/>
              </a:buClr>
              <a:buSzPct val="25000"/>
              <a:buFont typeface="Arial"/>
              <a:buNone/>
            </a:pPr>
            <a:endParaRPr sz="800" b="0" i="0" u="none" strike="noStrike" cap="none">
              <a:solidFill>
                <a:schemeClr val="lt2"/>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a:picLocks noGrp="1"/>
          </p:cNvPicPr>
          <p:nvPr>
            <p:ph type="body" idx="1"/>
          </p:nvPr>
        </p:nvPicPr>
        <p:blipFill rotWithShape="1">
          <a:blip r:embed="rId3">
            <a:alphaModFix/>
          </a:blip>
          <a:srcRect/>
          <a:stretch/>
        </p:blipFill>
        <p:spPr>
          <a:xfrm>
            <a:off x="18008" y="0"/>
            <a:ext cx="12155981" cy="6858000"/>
          </a:xfrm>
          <a:prstGeom prst="rect">
            <a:avLst/>
          </a:prstGeom>
          <a:noFill/>
          <a:ln>
            <a:noFill/>
          </a:ln>
        </p:spPr>
      </p:pic>
      <p:sp>
        <p:nvSpPr>
          <p:cNvPr id="110" name="Shape 110"/>
          <p:cNvSpPr txBox="1"/>
          <p:nvPr/>
        </p:nvSpPr>
        <p:spPr>
          <a:xfrm>
            <a:off x="2450050" y="2317650"/>
            <a:ext cx="8539499" cy="1491600"/>
          </a:xfrm>
          <a:prstGeom prst="rect">
            <a:avLst/>
          </a:prstGeom>
          <a:noFill/>
          <a:ln>
            <a:noFill/>
          </a:ln>
        </p:spPr>
        <p:txBody>
          <a:bodyPr lIns="91425" tIns="91425" rIns="91425" bIns="91425" anchor="t" anchorCtr="0">
            <a:noAutofit/>
          </a:bodyPr>
          <a:lstStyle/>
          <a:p>
            <a:pPr lvl="0">
              <a:spcBef>
                <a:spcPts val="0"/>
              </a:spcBef>
              <a:buNone/>
            </a:pPr>
            <a:r>
              <a:rPr lang="sl-SI" sz="9600" b="1" i="1">
                <a:solidFill>
                  <a:srgbClr val="FF00FF"/>
                </a:solidFill>
                <a:latin typeface="Overlock"/>
                <a:ea typeface="Overlock"/>
                <a:cs typeface="Overlock"/>
                <a:sym typeface="Overlock"/>
              </a:rPr>
              <a:t>~ HONEY BEES ~</a:t>
            </a:r>
            <a:r>
              <a:rPr lang="sl-SI" sz="7200" b="1" i="1">
                <a:solidFill>
                  <a:srgbClr val="7030A0"/>
                </a:solidFill>
                <a:latin typeface="Overlock"/>
                <a:ea typeface="Overlock"/>
                <a:cs typeface="Overlock"/>
                <a:sym typeface="Overlock"/>
              </a:rPr>
              <a:t> </a:t>
            </a:r>
            <a:r>
              <a:rPr lang="sl-SI" sz="7200" b="1">
                <a:solidFill>
                  <a:srgbClr val="FF00FF"/>
                </a:solidFill>
              </a:rPr>
              <a:t>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a:picLocks noGrp="1"/>
          </p:cNvPicPr>
          <p:nvPr>
            <p:ph type="body" idx="1"/>
          </p:nvPr>
        </p:nvPicPr>
        <p:blipFill rotWithShape="1">
          <a:blip r:embed="rId3">
            <a:alphaModFix/>
          </a:blip>
          <a:srcRect/>
          <a:stretch/>
        </p:blipFill>
        <p:spPr>
          <a:xfrm>
            <a:off x="0" y="0"/>
            <a:ext cx="12172950" cy="6858000"/>
          </a:xfrm>
          <a:prstGeom prst="rect">
            <a:avLst/>
          </a:prstGeom>
          <a:noFill/>
          <a:ln>
            <a:noFill/>
          </a:ln>
        </p:spPr>
      </p:pic>
      <p:sp>
        <p:nvSpPr>
          <p:cNvPr id="116" name="Shape 116"/>
          <p:cNvSpPr txBox="1">
            <a:spLocks noGrp="1"/>
          </p:cNvSpPr>
          <p:nvPr>
            <p:ph type="title"/>
          </p:nvPr>
        </p:nvSpPr>
        <p:spPr>
          <a:xfrm>
            <a:off x="2379300" y="658025"/>
            <a:ext cx="9662700" cy="5410799"/>
          </a:xfrm>
          <a:prstGeom prst="rect">
            <a:avLst/>
          </a:prstGeom>
          <a:noFill/>
          <a:ln>
            <a:noFill/>
          </a:ln>
        </p:spPr>
        <p:txBody>
          <a:bodyPr lIns="91425" tIns="45700" rIns="91425" bIns="45700" anchor="b" anchorCtr="0">
            <a:noAutofit/>
          </a:bodyPr>
          <a:lstStyle/>
          <a:p>
            <a:pPr marL="0" marR="0" lvl="0" indent="0" algn="just" rtl="0">
              <a:lnSpc>
                <a:spcPct val="90000"/>
              </a:lnSpc>
              <a:spcBef>
                <a:spcPts val="0"/>
              </a:spcBef>
              <a:buClr>
                <a:srgbClr val="FFC000"/>
              </a:buClr>
              <a:buSzPct val="25000"/>
              <a:buFont typeface="Federo"/>
              <a:buNone/>
            </a:pPr>
            <a:r>
              <a:rPr lang="sl-SI" sz="3600" b="1">
                <a:solidFill>
                  <a:srgbClr val="FF00FF"/>
                </a:solidFill>
                <a:latin typeface="Overlock"/>
                <a:ea typeface="Overlock"/>
                <a:cs typeface="Overlock"/>
                <a:sym typeface="Overlock"/>
              </a:rPr>
              <a:t>In winter the honey bees form a </a:t>
            </a:r>
            <a:r>
              <a:rPr lang="sl-SI" sz="3600" b="1" u="sng">
                <a:solidFill>
                  <a:srgbClr val="FF00FF"/>
                </a:solidFill>
                <a:latin typeface="Overlock"/>
                <a:ea typeface="Overlock"/>
                <a:cs typeface="Overlock"/>
                <a:sym typeface="Overlock"/>
              </a:rPr>
              <a:t>cluster</a:t>
            </a:r>
            <a:r>
              <a:rPr lang="sl-SI" sz="3600" b="1">
                <a:solidFill>
                  <a:srgbClr val="FF00FF"/>
                </a:solidFill>
                <a:latin typeface="Overlock"/>
                <a:ea typeface="Overlock"/>
                <a:cs typeface="Overlock"/>
                <a:sym typeface="Overlock"/>
              </a:rPr>
              <a:t>. They warm themselves by fluttering their wings and shivering, and they wait for the outside temperatures to rise above 10 degrees Celsius when they can leave their hives again. In order to keep shivering, the bees must have enough honey which gives them energy. The beekeepers are supposed to make sure the honey supply stays full in winter too. </a:t>
            </a:r>
          </a:p>
        </p:txBody>
      </p:sp>
      <p:sp>
        <p:nvSpPr>
          <p:cNvPr id="117" name="Shape 117"/>
          <p:cNvSpPr txBox="1">
            <a:spLocks noGrp="1"/>
          </p:cNvSpPr>
          <p:nvPr>
            <p:ph type="body" idx="1"/>
          </p:nvPr>
        </p:nvSpPr>
        <p:spPr>
          <a:xfrm flipH="1">
            <a:off x="11968880" y="521891"/>
            <a:ext cx="204069" cy="1538787"/>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buClr>
                <a:srgbClr val="888888"/>
              </a:buClr>
              <a:buSzPct val="25000"/>
              <a:buFont typeface="Arial"/>
              <a:buNone/>
            </a:pPr>
            <a:r>
              <a:rPr lang="sl-SI" sz="600" b="0" i="0" u="none" strike="noStrike" cap="none">
                <a:solidFill>
                  <a:srgbClr val="888888"/>
                </a:solidFill>
                <a:latin typeface="Calibri"/>
                <a:ea typeface="Calibri"/>
                <a:cs typeface="Calibri"/>
                <a:sym typeface="Calibri"/>
              </a:rPr>
              <a:t>https://www.youtube.com/watch?v=1DIZjBRNfFs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123" name="Shape 123"/>
          <p:cNvSpPr txBox="1">
            <a:spLocks noGrp="1"/>
          </p:cNvSpPr>
          <p:nvPr>
            <p:ph type="title"/>
          </p:nvPr>
        </p:nvSpPr>
        <p:spPr>
          <a:xfrm>
            <a:off x="838197" y="863271"/>
            <a:ext cx="10515599" cy="4631399"/>
          </a:xfrm>
          <a:prstGeom prst="rect">
            <a:avLst/>
          </a:prstGeom>
          <a:noFill/>
          <a:ln>
            <a:noFill/>
          </a:ln>
        </p:spPr>
        <p:txBody>
          <a:bodyPr lIns="91425" tIns="45700" rIns="91425" bIns="45700" anchor="ctr" anchorCtr="0">
            <a:noAutofit/>
          </a:bodyPr>
          <a:lstStyle/>
          <a:p>
            <a:pPr lvl="0" algn="ctr" rtl="0">
              <a:lnSpc>
                <a:spcPct val="100000"/>
              </a:lnSpc>
              <a:spcBef>
                <a:spcPts val="0"/>
              </a:spcBef>
              <a:buClr>
                <a:schemeClr val="dk1"/>
              </a:buClr>
              <a:buSzPct val="25000"/>
              <a:buFont typeface="Arial"/>
              <a:buNone/>
            </a:pPr>
            <a:r>
              <a:rPr lang="sl-SI" sz="9600" b="1" i="1">
                <a:solidFill>
                  <a:srgbClr val="FFFFFF"/>
                </a:solidFill>
                <a:latin typeface="Overlock"/>
                <a:ea typeface="Overlock"/>
                <a:cs typeface="Overlock"/>
                <a:sym typeface="Overlock"/>
              </a:rPr>
              <a:t>~ BUMBLEBEES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a:picLocks noGrp="1"/>
          </p:cNvPicPr>
          <p:nvPr>
            <p:ph type="body" idx="1"/>
          </p:nvPr>
        </p:nvPicPr>
        <p:blipFill rotWithShape="1">
          <a:blip r:embed="rId3">
            <a:alphaModFix/>
          </a:blip>
          <a:srcRect/>
          <a:stretch/>
        </p:blipFill>
        <p:spPr>
          <a:xfrm>
            <a:off x="-17586" y="0"/>
            <a:ext cx="12174538" cy="6858000"/>
          </a:xfrm>
          <a:prstGeom prst="rect">
            <a:avLst/>
          </a:prstGeom>
          <a:noFill/>
          <a:ln>
            <a:noFill/>
          </a:ln>
        </p:spPr>
      </p:pic>
      <p:sp>
        <p:nvSpPr>
          <p:cNvPr id="129" name="Shape 129"/>
          <p:cNvSpPr txBox="1">
            <a:spLocks noGrp="1"/>
          </p:cNvSpPr>
          <p:nvPr>
            <p:ph type="title"/>
          </p:nvPr>
        </p:nvSpPr>
        <p:spPr>
          <a:xfrm>
            <a:off x="453300" y="967150"/>
            <a:ext cx="11157000" cy="5656799"/>
          </a:xfrm>
          <a:prstGeom prst="rect">
            <a:avLst/>
          </a:prstGeom>
          <a:noFill/>
          <a:ln>
            <a:noFill/>
          </a:ln>
        </p:spPr>
        <p:txBody>
          <a:bodyPr lIns="91425" tIns="45700" rIns="91425" bIns="45700" anchor="b" anchorCtr="0">
            <a:noAutofit/>
          </a:bodyPr>
          <a:lstStyle/>
          <a:p>
            <a:pPr marL="0" marR="0" lvl="0" indent="0" algn="just" rtl="0">
              <a:lnSpc>
                <a:spcPct val="90000"/>
              </a:lnSpc>
              <a:spcBef>
                <a:spcPts val="0"/>
              </a:spcBef>
              <a:buClr>
                <a:schemeClr val="lt1"/>
              </a:buClr>
              <a:buSzPct val="25000"/>
              <a:buFont typeface="Nunito"/>
              <a:buNone/>
            </a:pPr>
            <a:r>
              <a:rPr lang="sl-SI" sz="3600" b="1" i="0" u="none" strike="noStrike" cap="none">
                <a:solidFill>
                  <a:schemeClr val="lt1"/>
                </a:solidFill>
                <a:latin typeface="Nunito"/>
                <a:ea typeface="Nunito"/>
                <a:cs typeface="Nunito"/>
                <a:sym typeface="Nunito"/>
              </a:rPr>
              <a:t>Bumblebee</a:t>
            </a:r>
            <a:r>
              <a:rPr lang="sl-SI" sz="3600" b="1">
                <a:solidFill>
                  <a:schemeClr val="lt1"/>
                </a:solidFill>
                <a:latin typeface="Nunito"/>
                <a:ea typeface="Nunito"/>
                <a:cs typeface="Nunito"/>
                <a:sym typeface="Nunito"/>
              </a:rPr>
              <a:t> colonies</a:t>
            </a:r>
            <a:r>
              <a:rPr lang="sl-SI" sz="3600" b="1" i="0" u="none" strike="noStrike" cap="none">
                <a:solidFill>
                  <a:schemeClr val="lt1"/>
                </a:solidFill>
                <a:latin typeface="Nunito"/>
                <a:ea typeface="Nunito"/>
                <a:cs typeface="Nunito"/>
                <a:sym typeface="Nunito"/>
              </a:rPr>
              <a:t> last only </a:t>
            </a:r>
            <a:r>
              <a:rPr lang="sl-SI" sz="3600" b="1">
                <a:solidFill>
                  <a:schemeClr val="lt1"/>
                </a:solidFill>
                <a:latin typeface="Nunito"/>
                <a:ea typeface="Nunito"/>
                <a:cs typeface="Nunito"/>
                <a:sym typeface="Nunito"/>
              </a:rPr>
              <a:t>one season</a:t>
            </a:r>
            <a:r>
              <a:rPr lang="sl-SI" sz="3600" b="1" i="0" u="none" strike="noStrike" cap="none">
                <a:solidFill>
                  <a:schemeClr val="lt1"/>
                </a:solidFill>
                <a:latin typeface="Nunito"/>
                <a:ea typeface="Nunito"/>
                <a:cs typeface="Nunito"/>
                <a:sym typeface="Nunito"/>
              </a:rPr>
              <a:t> - in the autumn all the workers, the males and the origin</a:t>
            </a:r>
            <a:r>
              <a:rPr lang="sl-SI" sz="3600" b="1">
                <a:solidFill>
                  <a:schemeClr val="lt1"/>
                </a:solidFill>
                <a:latin typeface="Nunito"/>
                <a:ea typeface="Nunito"/>
                <a:cs typeface="Nunito"/>
                <a:sym typeface="Nunito"/>
              </a:rPr>
              <a:t>al queen die. The only ones who survive the winter are the </a:t>
            </a:r>
            <a:r>
              <a:rPr lang="sl-SI" sz="3600" b="1" u="sng">
                <a:solidFill>
                  <a:schemeClr val="lt1"/>
                </a:solidFill>
                <a:latin typeface="Nunito"/>
                <a:ea typeface="Nunito"/>
                <a:cs typeface="Nunito"/>
                <a:sym typeface="Nunito"/>
              </a:rPr>
              <a:t>new queens</a:t>
            </a:r>
            <a:r>
              <a:rPr lang="sl-SI" sz="3600" b="1">
                <a:solidFill>
                  <a:schemeClr val="lt1"/>
                </a:solidFill>
                <a:latin typeface="Nunito"/>
                <a:ea typeface="Nunito"/>
                <a:cs typeface="Nunito"/>
                <a:sym typeface="Nunito"/>
              </a:rPr>
              <a:t>, which - after mating - find a place in the ground to spend the winter</a:t>
            </a:r>
            <a:r>
              <a:rPr lang="sl-SI" sz="3600" b="1" i="0" u="none" strike="noStrike" cap="none">
                <a:solidFill>
                  <a:schemeClr val="lt1"/>
                </a:solidFill>
                <a:latin typeface="Nunito"/>
                <a:ea typeface="Nunito"/>
                <a:cs typeface="Nunito"/>
                <a:sym typeface="Nunito"/>
              </a:rPr>
              <a:t>. In the spring we can only see new queens examining the holes in the ground or the moss to use as a nest. </a:t>
            </a:r>
            <a:r>
              <a:rPr lang="sl-SI" sz="3600" b="1">
                <a:solidFill>
                  <a:schemeClr val="lt1"/>
                </a:solidFill>
                <a:latin typeface="Nunito"/>
                <a:ea typeface="Nunito"/>
                <a:cs typeface="Nunito"/>
                <a:sym typeface="Nunito"/>
              </a:rPr>
              <a:t>Bumblebees form a new colony every year.</a:t>
            </a:r>
            <a:r>
              <a:rPr lang="sl-SI" sz="3000" b="1">
                <a:solidFill>
                  <a:srgbClr val="FFFFFF"/>
                </a:solidFill>
                <a:latin typeface="Nunito"/>
                <a:ea typeface="Nunito"/>
                <a:cs typeface="Nunito"/>
                <a:sym typeface="Nunito"/>
              </a:rPr>
              <a:t> </a:t>
            </a:r>
          </a:p>
          <a:p>
            <a:pPr marL="0" marR="0" lvl="0" indent="0" algn="l" rtl="0">
              <a:lnSpc>
                <a:spcPct val="90000"/>
              </a:lnSpc>
              <a:spcBef>
                <a:spcPts val="0"/>
              </a:spcBef>
              <a:buClr>
                <a:schemeClr val="lt1"/>
              </a:buClr>
              <a:buSzPct val="25000"/>
              <a:buFont typeface="Nunito"/>
              <a:buNone/>
            </a:pPr>
            <a:endParaRPr sz="3600" b="1">
              <a:solidFill>
                <a:schemeClr val="lt1"/>
              </a:solidFill>
              <a:latin typeface="Nunito"/>
              <a:ea typeface="Nunito"/>
              <a:cs typeface="Nunito"/>
              <a:sym typeface="Nunito"/>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a:picLocks noGrp="1"/>
          </p:cNvPicPr>
          <p:nvPr>
            <p:ph type="body" idx="1"/>
          </p:nvPr>
        </p:nvPicPr>
        <p:blipFill rotWithShape="1">
          <a:blip r:embed="rId3">
            <a:alphaModFix/>
          </a:blip>
          <a:srcRect/>
          <a:stretch/>
        </p:blipFill>
        <p:spPr>
          <a:xfrm>
            <a:off x="17633" y="0"/>
            <a:ext cx="12172950" cy="6858000"/>
          </a:xfrm>
          <a:prstGeom prst="rect">
            <a:avLst/>
          </a:prstGeom>
          <a:noFill/>
          <a:ln>
            <a:noFill/>
          </a:ln>
        </p:spPr>
      </p:pic>
      <p:sp>
        <p:nvSpPr>
          <p:cNvPr id="135" name="Shape 135"/>
          <p:cNvSpPr txBox="1">
            <a:spLocks noGrp="1"/>
          </p:cNvSpPr>
          <p:nvPr>
            <p:ph type="title"/>
          </p:nvPr>
        </p:nvSpPr>
        <p:spPr>
          <a:xfrm>
            <a:off x="846300" y="2432503"/>
            <a:ext cx="10515599" cy="1822799"/>
          </a:xfrm>
          <a:prstGeom prst="rect">
            <a:avLst/>
          </a:prstGeom>
          <a:noFill/>
          <a:ln>
            <a:noFill/>
          </a:ln>
        </p:spPr>
        <p:txBody>
          <a:bodyPr lIns="91425" tIns="45700" rIns="91425" bIns="45700" anchor="b" anchorCtr="0">
            <a:noAutofit/>
          </a:bodyPr>
          <a:lstStyle/>
          <a:p>
            <a:pPr lvl="0" algn="ctr" rtl="0">
              <a:lnSpc>
                <a:spcPct val="100000"/>
              </a:lnSpc>
              <a:spcBef>
                <a:spcPts val="0"/>
              </a:spcBef>
              <a:buClr>
                <a:schemeClr val="dk1"/>
              </a:buClr>
              <a:buSzPct val="25000"/>
              <a:buFont typeface="Arial"/>
              <a:buNone/>
            </a:pPr>
            <a:r>
              <a:rPr lang="sl-SI" sz="9600" b="1" i="1">
                <a:solidFill>
                  <a:srgbClr val="0000FF"/>
                </a:solidFill>
                <a:latin typeface="Overlock"/>
                <a:ea typeface="Overlock"/>
                <a:cs typeface="Overlock"/>
                <a:sym typeface="Overlock"/>
              </a:rPr>
              <a:t>~ WILD BEES ~</a:t>
            </a:r>
          </a:p>
        </p:txBody>
      </p:sp>
      <p:sp>
        <p:nvSpPr>
          <p:cNvPr id="136" name="Shape 136"/>
          <p:cNvSpPr txBox="1">
            <a:spLocks noGrp="1"/>
          </p:cNvSpPr>
          <p:nvPr>
            <p:ph type="body" idx="1"/>
          </p:nvPr>
        </p:nvSpPr>
        <p:spPr>
          <a:xfrm flipH="1">
            <a:off x="11650073" y="228598"/>
            <a:ext cx="558141" cy="8668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888888"/>
              </a:buClr>
              <a:buSzPct val="25000"/>
              <a:buFont typeface="Arial"/>
              <a:buNone/>
            </a:pPr>
            <a:r>
              <a:rPr lang="sl-SI" sz="800" b="0" i="0" u="none" strike="noStrike" cap="none">
                <a:solidFill>
                  <a:srgbClr val="888888"/>
                </a:solidFill>
                <a:latin typeface="Calibri"/>
                <a:ea typeface="Calibri"/>
                <a:cs typeface="Calibri"/>
                <a:sym typeface="Calibri"/>
              </a:rPr>
              <a:t>https://www.youtube.com/watch?v=1DIZjBRNfFs</a:t>
            </a:r>
          </a:p>
        </p:txBody>
      </p:sp>
      <p:sp>
        <p:nvSpPr>
          <p:cNvPr id="137" name="Shape 137"/>
          <p:cNvSpPr/>
          <p:nvPr/>
        </p:nvSpPr>
        <p:spPr>
          <a:xfrm>
            <a:off x="0" y="169918"/>
            <a:ext cx="35265" cy="117361"/>
          </a:xfrm>
          <a:prstGeom prst="rect">
            <a:avLst/>
          </a:prstGeom>
          <a:solidFill>
            <a:srgbClr val="FFFFFF"/>
          </a:solid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sl-SI" sz="1200" b="0" i="0" u="none" strike="noStrike" cap="none">
                <a:solidFill>
                  <a:schemeClr val="dk1"/>
                </a:solidFill>
                <a:latin typeface="Calibri"/>
                <a:ea typeface="Calibri"/>
                <a:cs typeface="Calibri"/>
                <a:sym typeface="Calibri"/>
              </a:rPr>
              <a:t> </a:t>
            </a:r>
          </a:p>
        </p:txBody>
      </p:sp>
      <p:sp>
        <p:nvSpPr>
          <p:cNvPr id="138" name="Shape 138"/>
          <p:cNvSpPr/>
          <p:nvPr/>
        </p:nvSpPr>
        <p:spPr>
          <a:xfrm>
            <a:off x="-344384" y="124691"/>
            <a:ext cx="35265" cy="117361"/>
          </a:xfrm>
          <a:prstGeom prst="rect">
            <a:avLst/>
          </a:prstGeom>
          <a:solidFill>
            <a:srgbClr val="FFFFFF"/>
          </a:solid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sl-SI" sz="1200" b="0" i="0" u="none" strike="noStrike" cap="none">
                <a:solidFill>
                  <a:schemeClr val="dk1"/>
                </a:solidFill>
                <a:latin typeface="Calibri"/>
                <a:ea typeface="Calibri"/>
                <a:cs typeface="Calibri"/>
                <a:sym typeface="Calibri"/>
              </a:rPr>
              <a:t>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a:picLocks noGrp="1"/>
          </p:cNvPicPr>
          <p:nvPr>
            <p:ph type="body" idx="1"/>
          </p:nvPr>
        </p:nvPicPr>
        <p:blipFill rotWithShape="1">
          <a:blip r:embed="rId3">
            <a:alphaModFix/>
          </a:blip>
          <a:srcRect/>
          <a:stretch/>
        </p:blipFill>
        <p:spPr>
          <a:xfrm>
            <a:off x="0" y="0"/>
            <a:ext cx="12155981" cy="6858000"/>
          </a:xfrm>
          <a:prstGeom prst="rect">
            <a:avLst/>
          </a:prstGeom>
          <a:noFill/>
          <a:ln>
            <a:noFill/>
          </a:ln>
        </p:spPr>
      </p:pic>
      <p:sp>
        <p:nvSpPr>
          <p:cNvPr id="144" name="Shape 144"/>
          <p:cNvSpPr txBox="1">
            <a:spLocks noGrp="1"/>
          </p:cNvSpPr>
          <p:nvPr>
            <p:ph type="title"/>
          </p:nvPr>
        </p:nvSpPr>
        <p:spPr>
          <a:xfrm>
            <a:off x="411737" y="336325"/>
            <a:ext cx="11332499" cy="5849099"/>
          </a:xfrm>
          <a:prstGeom prst="rect">
            <a:avLst/>
          </a:prstGeom>
          <a:noFill/>
          <a:ln>
            <a:noFill/>
          </a:ln>
        </p:spPr>
        <p:txBody>
          <a:bodyPr lIns="91425" tIns="45700" rIns="91425" bIns="45700" anchor="b" anchorCtr="0">
            <a:noAutofit/>
          </a:bodyPr>
          <a:lstStyle/>
          <a:p>
            <a:pPr marL="0" marR="0" lvl="0" indent="0" algn="just" rtl="0">
              <a:lnSpc>
                <a:spcPct val="90000"/>
              </a:lnSpc>
              <a:spcBef>
                <a:spcPts val="0"/>
              </a:spcBef>
              <a:buClr>
                <a:schemeClr val="lt1"/>
              </a:buClr>
              <a:buSzPct val="25000"/>
              <a:buFont typeface="Nunito"/>
              <a:buNone/>
            </a:pPr>
            <a:r>
              <a:rPr lang="sl-SI" sz="3600" b="1">
                <a:solidFill>
                  <a:srgbClr val="0000FF"/>
                </a:solidFill>
                <a:latin typeface="Nunito"/>
                <a:ea typeface="Nunito"/>
                <a:cs typeface="Nunito"/>
                <a:sym typeface="Nunito"/>
              </a:rPr>
              <a:t>In May or June solitary bees lay eggs in the holes or tubes they can find (e.g. in the bamboo canes, insect hotels etc.). Into the holes they also place some pollen and nectar, so each larva has enough food to eat until it develops into an adult bee. The holes are closed off with mud. Original solitary bees die, but the new solitary bees which emerge in the next spring spend the winter at distinct stages - either as </a:t>
            </a:r>
            <a:r>
              <a:rPr lang="sl-SI" sz="3600" b="1" u="sng">
                <a:solidFill>
                  <a:srgbClr val="0000FF"/>
                </a:solidFill>
                <a:latin typeface="Nunito"/>
                <a:ea typeface="Nunito"/>
                <a:cs typeface="Nunito"/>
                <a:sym typeface="Nunito"/>
              </a:rPr>
              <a:t>an egg, a larva or a pupa</a:t>
            </a:r>
            <a:r>
              <a:rPr lang="sl-SI" sz="3600" b="1">
                <a:solidFill>
                  <a:srgbClr val="0000FF"/>
                </a:solidFill>
                <a:latin typeface="Nunito"/>
                <a:ea typeface="Nunito"/>
                <a:cs typeface="Nunito"/>
                <a:sym typeface="Nunito"/>
              </a:rPr>
              <a:t>. The stage depends on the wild bee species.</a:t>
            </a:r>
            <a:r>
              <a:rPr lang="sl-SI" sz="3000" b="1">
                <a:solidFill>
                  <a:srgbClr val="FFFFFF"/>
                </a:solidFill>
                <a:latin typeface="Nunito"/>
                <a:ea typeface="Nunito"/>
                <a:cs typeface="Nunito"/>
                <a:sym typeface="Nunito"/>
              </a:rPr>
              <a:t>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327</Words>
  <Application>Microsoft Office PowerPoint</Application>
  <PresentationFormat>Širokozaslonsko</PresentationFormat>
  <Paragraphs>22</Paragraphs>
  <Slides>10</Slides>
  <Notes>10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10</vt:i4>
      </vt:variant>
    </vt:vector>
  </HeadingPairs>
  <TitlesOfParts>
    <vt:vector size="18" baseType="lpstr">
      <vt:lpstr>Calibri</vt:lpstr>
      <vt:lpstr>Amarante</vt:lpstr>
      <vt:lpstr>Comic Sans MS</vt:lpstr>
      <vt:lpstr>Overlock</vt:lpstr>
      <vt:lpstr>Nunito</vt:lpstr>
      <vt:lpstr>Arial</vt:lpstr>
      <vt:lpstr>Federo</vt:lpstr>
      <vt:lpstr>Officeova tema</vt:lpstr>
      <vt:lpstr>What do bees and bumblebees do in winter?</vt:lpstr>
      <vt:lpstr>This is winter in Slovenia</vt:lpstr>
      <vt:lpstr>  Some people believe that bees sleep during the winter.   But they don’t! They only rest. </vt:lpstr>
      <vt:lpstr>PowerPointova predstavitev</vt:lpstr>
      <vt:lpstr>In winter the honey bees form a cluster. They warm themselves by fluttering their wings and shivering, and they wait for the outside temperatures to rise above 10 degrees Celsius when they can leave their hives again. In order to keep shivering, the bees must have enough honey which gives them energy. The beekeepers are supposed to make sure the honey supply stays full in winter too. </vt:lpstr>
      <vt:lpstr>~ BUMBLEBEES ~</vt:lpstr>
      <vt:lpstr>Bumblebee colonies last only one season - in the autumn all the workers, the males and the original queen die. The only ones who survive the winter are the new queens, which - after mating - find a place in the ground to spend the winter. In the spring we can only see new queens examining the holes in the ground or the moss to use as a nest. Bumblebees form a new colony every year.  </vt:lpstr>
      <vt:lpstr>~ WILD BEES ~</vt:lpstr>
      <vt:lpstr>In May or June solitary bees lay eggs in the holes or tubes they can find (e.g. in the bamboo canes, insect hotels etc.). Into the holes they also place some pollen and nectar, so each larva has enough food to eat until it develops into an adult bee. The holes are closed off with mud. Original solitary bees die, but the new solitary bees which emerge in the next spring spend the winter at distinct stages - either as an egg, a larva or a pupa. The stage depends on the wild bee species. </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bees and bumblebees do in winter?</dc:title>
  <dc:creator>Lilijana Puhner</dc:creator>
  <cp:lastModifiedBy>Lilijana Puhner</cp:lastModifiedBy>
  <cp:revision>3</cp:revision>
  <dcterms:modified xsi:type="dcterms:W3CDTF">2016-02-26T22:29:41Z</dcterms:modified>
</cp:coreProperties>
</file>