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04" r:id="rId3"/>
  </p:sldMasterIdLst>
  <p:notesMasterIdLst>
    <p:notesMasterId r:id="rId17"/>
  </p:notesMasterIdLst>
  <p:sldIdLst>
    <p:sldId id="257" r:id="rId4"/>
    <p:sldId id="258" r:id="rId5"/>
    <p:sldId id="260" r:id="rId6"/>
    <p:sldId id="585" r:id="rId7"/>
    <p:sldId id="262" r:id="rId8"/>
    <p:sldId id="263" r:id="rId9"/>
    <p:sldId id="264" r:id="rId10"/>
    <p:sldId id="267" r:id="rId11"/>
    <p:sldId id="586" r:id="rId12"/>
    <p:sldId id="587" r:id="rId13"/>
    <p:sldId id="514" r:id="rId14"/>
    <p:sldId id="379" r:id="rId15"/>
    <p:sldId id="38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098AC-AAEB-47CC-970F-63C7A52713DE}" type="datetimeFigureOut">
              <a:rPr lang="de-AT" smtClean="0"/>
              <a:t>24.09.2020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EB1AA-4075-47FE-85E6-6C48BD8203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971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Trust: there is no nationally regulated frameworks for teacher evaluation.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4A3D8-BBC7-401E-A6FA-1769658283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94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7BC93A42-3207-4846-A0AD-C73280D79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3A84BF8-2C09-4E8C-903D-667C44C96CDA}"/>
              </a:ext>
            </a:extLst>
          </p:cNvPr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BC86FA0C-5D1F-4A88-B30A-9C707342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81874B48-D465-4005-91FB-E22E82568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8F064600-CA78-4E88-AD5E-09605B982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960F6435-106F-4D1A-AFE2-F6CD2D0D2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C7CAA6C2-C2CD-4B4D-94C7-F57D605FF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A468CA04-F8DA-4280-A818-200A892E1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C0DF091F-99B9-4F93-9684-1675BDD81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04729488-E76C-4B8A-8430-78FFB918B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A20719F-CFB5-48A5-BB1E-877C0866C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398A25C4-7E94-4EF7-8FB7-03B4A6A21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463AB43E-E4DF-4D2E-A71F-5EF5D9A8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CAF0C41F-59F7-4CF3-B5CF-A736122BD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45AB1AF1-B95A-48D3-846B-9FF05A3AA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E59B2B39-F6D0-4CE7-AE51-B8009E10B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2B2EF243-F38C-4DE7-A67D-D7D10A722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54CBA4E3-1B7E-462B-A75C-CF120AD29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D43F821F-5618-4C44-ACCC-55CE7F903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9CF596BC-20BE-40E3-8A4E-165ADC48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C18A8152-7753-4623-9499-34587FE1A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A8A9EB6B-0CEE-4B78-A476-B4F79152B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CCE642C7-115A-40C5-9217-EC7F6A2C5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A4539AEA-3993-4D0A-9649-6E08788E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C0D3F094-D2F1-47D8-B42E-8834C729A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BA328D49-123D-4157-B2FD-D4F569EB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E7D5631F-A746-4C2E-B2A2-B419061DB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4CDFC457-0D78-439A-BC75-5BE99122F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F5B3DC9F-486B-415E-9EC4-562A5C62F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65644338-DC9C-4283-A675-951B02347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228766CB-3F78-4D37-804F-4D3F99A5A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FE657FC7-245D-4655-A6D1-B914F4960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7DFF3318-D258-4EB3-A33B-8A069052C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CECA87FD-68AD-470E-B864-6365A7DD8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de-DE" altLang="en-US"/>
              <a:t>Titelmasterformat durch Klicken bearbeiten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de-DE" altLang="en-US"/>
              <a:t>Formatvorlage des Untertitelmasters durch Klicken bearbeiten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2B1853CE-D465-4213-8687-97B74F875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6C6B0CC-DFA5-488A-89A9-DB71954FB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266518" y="618569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dirty="0"/>
              <a:t>Wolfgang </a:t>
            </a:r>
            <a:r>
              <a:rPr lang="de-DE" altLang="en-US" dirty="0" err="1"/>
              <a:t>Pojer</a:t>
            </a:r>
            <a:endParaRPr lang="de-DE" altLang="en-US" dirty="0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BB3DCF3C-6723-4F40-A0E7-6824BEA80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8569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1C45362-9476-4A9D-AD83-2C7C512E2FF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927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DCDB0D-5F59-43C5-A0BF-DD461AFBF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E5780B-372C-43AF-8E62-A258883EF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EA7502-9EBC-4EBB-B447-E7E9012A9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1EA77-35D1-4CBC-A646-D6BEA3EA95B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6933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837A29-7E07-492D-A297-1F4FBEB83B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14E244-5F95-4F11-AB4A-3043E2483E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C0C928A-9133-4E9C-85F1-1790DDBD3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BCABA-716B-4337-9E3A-4F566FF5C7B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35885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9" y="548299"/>
            <a:ext cx="2626279" cy="8069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17" y="0"/>
            <a:ext cx="446095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2221590"/>
            <a:ext cx="7149830" cy="23876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87940" y="4688731"/>
            <a:ext cx="7149830" cy="16293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31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37A9-0A0E-41D3-B958-50AE296946E4}" type="datetime1">
              <a:rPr lang="en-GB" smtClean="0"/>
              <a:t>24/09/2020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38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80" y="5972452"/>
            <a:ext cx="3695374" cy="8832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C368-7C02-472C-895F-A0A5C1C9E670}" type="datetime1">
              <a:rPr lang="en-GB" smtClean="0"/>
              <a:t>24/09/2020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9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oitu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80" y="5972452"/>
            <a:ext cx="3695374" cy="8832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3F5-5957-4A18-BB71-4663D5A7C0F1}" type="datetime1">
              <a:rPr lang="en-GB" smtClean="0"/>
              <a:t>24/09/2020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50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80" y="5972452"/>
            <a:ext cx="3695374" cy="8832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2304000"/>
            <a:ext cx="5320570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2304000"/>
            <a:ext cx="5530174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4C3-47E8-4659-BE1A-0316B41167FA}" type="datetime1">
              <a:rPr lang="en-GB" smtClean="0"/>
              <a:t>24/09/2020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7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2304000"/>
            <a:ext cx="5320570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0782-605D-480A-AD07-C18561D56516}" type="datetime1">
              <a:rPr lang="en-GB" smtClean="0"/>
              <a:t>24/09/2020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6303963" y="2403475"/>
            <a:ext cx="5000625" cy="3443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503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2304000"/>
            <a:ext cx="5320570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FFAF-A04A-4FEC-A311-DB515CB5782F}" type="datetime1">
              <a:rPr lang="en-GB" smtClean="0"/>
              <a:t>24/09/2020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6303963" y="2403475"/>
            <a:ext cx="5888037" cy="3443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7634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9560" y="822328"/>
            <a:ext cx="531941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2304000"/>
            <a:ext cx="5320570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8A93-9809-4F37-9815-19344D30BD92}" type="datetime1">
              <a:rPr lang="en-GB" smtClean="0"/>
              <a:t>24/09/2020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6303963" y="612775"/>
            <a:ext cx="5019031" cy="52339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4750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769998-DBBF-4951-A341-E7FC34694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8F0C93-C3AD-48DA-8037-AD025DED5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F269D72-0F27-4C59-8592-81C6EAD90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E3800-7AB2-4EED-A021-73D03768E23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3084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606A-6C80-4E1A-91F3-46B6F2E9BF49}" type="datetime1">
              <a:rPr lang="en-GB" smtClean="0"/>
              <a:t>24/09/2020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887209" y="612775"/>
            <a:ext cx="10435785" cy="52244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87457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n paikkamerkki 5"/>
          <p:cNvSpPr>
            <a:spLocks noGrp="1"/>
          </p:cNvSpPr>
          <p:nvPr>
            <p:ph type="media" sz="quarter" idx="14"/>
          </p:nvPr>
        </p:nvSpPr>
        <p:spPr>
          <a:xfrm>
            <a:off x="887209" y="612775"/>
            <a:ext cx="10435785" cy="52244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medialeike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6CE7-4A10-4D9A-9C0F-F840D092B4A2}" type="datetime1">
              <a:rPr lang="en-GB" smtClean="0"/>
              <a:t>24/09/2020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84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2304000"/>
            <a:ext cx="3501498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C213-12F3-4E0C-8D4C-A5F01A12B2D1}" type="datetime1">
              <a:rPr lang="en-GB" smtClean="0"/>
              <a:t>24/09/2020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Kaavion paikkamerkki 8"/>
          <p:cNvSpPr>
            <a:spLocks noGrp="1"/>
          </p:cNvSpPr>
          <p:nvPr>
            <p:ph type="chart" sz="quarter" idx="13"/>
          </p:nvPr>
        </p:nvSpPr>
        <p:spPr>
          <a:xfrm>
            <a:off x="4435813" y="2303463"/>
            <a:ext cx="6937442" cy="38703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5608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77DC-D6AD-42B3-A9A8-5D2D59C39AB8}" type="datetime1">
              <a:rPr lang="en-GB" smtClean="0"/>
              <a:t>24/09/2020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59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0971-8A02-4766-97F7-6E3A341F50E3}" type="datetime1">
              <a:rPr lang="en-GB" smtClean="0"/>
              <a:t>24/09/2020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69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1016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1637931"/>
            <a:ext cx="8297694" cy="1416555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11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88" y="0"/>
            <a:ext cx="5127249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1637931"/>
            <a:ext cx="8297694" cy="1416555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440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1060315"/>
            <a:ext cx="6391073" cy="22860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634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17" y="0"/>
            <a:ext cx="446095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7940" y="2853888"/>
            <a:ext cx="8239328" cy="930172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87940" y="4027251"/>
            <a:ext cx="8239328" cy="229086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9" y="548299"/>
            <a:ext cx="2626279" cy="8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38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B62AAAF-AF96-4A77-88B2-1F5BA71595E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de-DE" noProof="0"/>
              <a:t>Muokkaa perustyyl. napsautt.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776BFA5-5964-4F31-AE31-4ADCAFA6392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de-DE" noProof="0"/>
              <a:t>Muokkaa alaotsikon perustyyliä napsautt.</a:t>
            </a:r>
          </a:p>
        </p:txBody>
      </p:sp>
      <p:sp>
        <p:nvSpPr>
          <p:cNvPr id="30724" name="Freeform 4">
            <a:extLst>
              <a:ext uri="{FF2B5EF4-FFF2-40B4-BE49-F238E27FC236}">
                <a16:creationId xmlns:a16="http://schemas.microsoft.com/office/drawing/2014/main" id="{A1DBB802-D1B3-4907-AC0E-348DA81A6C6D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AT" sz="1800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564CE89-92E7-4A73-8534-34AB8E354F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F32495D8-CDD4-4D7B-B234-8F14EA78C5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D557C8-21EE-44CF-A70C-F46A06A755B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AFF1AC2-D0A6-4FE3-983F-7D2C661C6FF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81FDDCD-A8BE-4CDB-99CE-277600D930C3}" type="datetime1">
              <a:rPr lang="en-US" altLang="de-DE"/>
              <a:pPr/>
              <a:t>9/24/2020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5090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60CE94-4F54-44E0-B725-ACFC3D5C7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445876-19F2-4900-9D21-9855A4926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BEF1B9B-4875-454B-A66E-A59736717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7E2A6-9325-4066-939B-F3640FCCF94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1291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66C19-6E13-4800-81A8-3D219CA8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F694CE-B138-4EAD-8FB2-3CBCB8BC9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984434-DF12-43EC-8AFE-628AB08C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2F933-571E-4428-89D3-1FF1A2C58684}" type="datetime1">
              <a:rPr lang="en-US" altLang="de-DE"/>
              <a:pPr/>
              <a:t>9/24/2020</a:t>
            </a:fld>
            <a:endParaRPr lang="en-US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5CB800-4CC5-4E8A-BA2A-85D98F97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834D34-2B49-462D-8C87-3A03AAF7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C4A5F-FFB3-462B-BD8E-73C8C5382B8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4652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072FE-2E9C-4A5F-9C64-8BBF1A12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DECFB7-8F6D-4B47-BBED-38715423F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4F5C29-5FF6-437E-AB3F-24FF07FE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62A3AC-AD05-4822-936F-84280D9D51BA}" type="datetime1">
              <a:rPr lang="en-US" altLang="de-DE"/>
              <a:pPr/>
              <a:t>9/24/2020</a:t>
            </a:fld>
            <a:endParaRPr lang="en-US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811E86-A0E3-4711-96FE-40DBFBD4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47FC22-6F68-40F3-8250-5E27F15E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9062D-7EF1-4DC7-AE04-39F24726A18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69234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1688B-3CD3-4BC2-AA99-6BFA7F38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DBF074-CF8D-4974-A364-C62AA63D2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73A43A-6580-4037-B44A-3CEFB64A1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B21200-F102-45C8-9A0E-A9D756E2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C14DE-62DE-4B91-9D9A-4BDC0C241C67}" type="datetime1">
              <a:rPr lang="en-US" altLang="de-DE"/>
              <a:pPr/>
              <a:t>9/24/2020</a:t>
            </a:fld>
            <a:endParaRPr lang="en-US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76DA4E-1A80-4CCF-9165-53547B38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232634-54C0-4C69-834F-774B59A8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20FF2-2BE7-43E1-9744-2F178093753F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34866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E77D6-07B9-47FE-BDFD-A565A75C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46BC1E-DD30-441C-8B1A-5B3A78EE3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6A9D3A-3C84-42D8-B395-1007CED7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990021-0336-434A-89F8-EEA3434CB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90CD6B-00DE-415E-AA53-7BE779ED6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9ABE694-4633-45B2-BA2E-ECEDB92D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33530E-0EE7-400E-8426-BE27E7CCB134}" type="datetime1">
              <a:rPr lang="en-US" altLang="de-DE"/>
              <a:pPr/>
              <a:t>9/24/2020</a:t>
            </a:fld>
            <a:endParaRPr lang="en-US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051EC33-676A-4A38-A28D-74C561EF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D01439-CE67-4563-8C51-16FE56E6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5AF96-4F3F-4A4D-AAA6-CBD22ABFE78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51721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88E00-C067-42DA-8F88-EE52B7FC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1C70E6-E16E-4B30-89D7-7B76DD02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67961-2E21-45B5-BADA-BEE52CEEE506}" type="datetime1">
              <a:rPr lang="en-US" altLang="de-DE"/>
              <a:pPr/>
              <a:t>9/24/2020</a:t>
            </a:fld>
            <a:endParaRPr lang="en-US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61E8AD-5E67-435E-A7B9-89F5A0DA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636916-ABDA-4AF0-B4BF-07AA5801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6D5D5-D29A-410F-AB94-3279E9692B4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52933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7152D2-CDD3-4568-BFC6-E0FEFE5B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3AB98-6839-4C8F-8FBB-27F58297606C}" type="datetime1">
              <a:rPr lang="en-US" altLang="de-DE"/>
              <a:pPr/>
              <a:t>9/24/2020</a:t>
            </a:fld>
            <a:endParaRPr lang="en-US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338469-969B-4E57-9B5A-2CAFEB90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0C0C51-4FA6-4926-893C-47706C1F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821FE-0E07-44D1-9E5F-32DE38B0B6B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05630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46CD9-35EA-4A43-A049-B1D06CEF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76C1A-0C6C-4E0C-83F1-43F969033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E76D56-A0CE-49A0-AFE1-5E2C4E991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53304B-D11C-43C6-9FE3-7A346B83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459A32-D3BD-44CB-A650-9F6245415842}" type="datetime1">
              <a:rPr lang="en-US" altLang="de-DE"/>
              <a:pPr/>
              <a:t>9/24/2020</a:t>
            </a:fld>
            <a:endParaRPr lang="en-US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0437EF-78DF-446B-A069-DB755225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9C86E3-8D44-4E90-A5C4-63488C68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FDE32-8846-4427-9D6C-0580B656DB3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91726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EE931-C71D-49D9-BA4A-827D1CD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5730938-5B2A-4EF6-B1DC-03BF28957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574525-62D9-407B-9093-CDA4752C4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C001BB-9744-4049-9526-EE462FA3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B80682-DB8A-4E9B-8A5E-9F89ECC09F23}" type="datetime1">
              <a:rPr lang="en-US" altLang="de-DE"/>
              <a:pPr/>
              <a:t>9/24/2020</a:t>
            </a:fld>
            <a:endParaRPr lang="en-US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FA729B-B58B-4B93-AD74-EC057BE5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A36117-1010-4B09-9D43-518143C5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C27E6-C679-4E03-8DDC-5AD0393132B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52555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472D7-5941-41B7-AF12-9BFF84B5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4EA48B-0620-4E78-B6D8-AF0167E3D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98AC00-BDC8-4D40-8F6C-AC253506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A1B02-478B-41A3-924A-3C747B59B433}" type="datetime1">
              <a:rPr lang="en-US" altLang="de-DE"/>
              <a:pPr/>
              <a:t>9/24/2020</a:t>
            </a:fld>
            <a:endParaRPr lang="en-US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FAF69A-730A-4A97-B98B-27745A6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797084-9059-43FE-817D-768725B5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3648-F5EB-4866-9624-9638C4126A3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66249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6BDE69-9C6E-4AF0-B581-AB598A53B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3FB3A7-FBEE-4AB8-A548-11926FB20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FBB33E-83DA-4FEE-8F0C-5F2B9C17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DB838-1BC8-4CE9-89A2-CD6ABD04AF98}" type="datetime1">
              <a:rPr lang="en-US" altLang="de-DE"/>
              <a:pPr/>
              <a:t>9/24/2020</a:t>
            </a:fld>
            <a:endParaRPr lang="en-US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844EA6-0DCA-489D-B2EA-DE3FB82C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8CC357-CB85-41DE-A2A8-E640FFD0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003F3-C37F-4C39-B3C7-2A90C5E7298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3096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6B190A-5192-4877-BA36-D71FC9EE4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5D222F-18A3-4C2C-BB83-C0B64A916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7249691-3F27-44D2-99AB-DE2930514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E9BDC-8EA9-4E81-B762-39F04C20FFA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3639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24EBBA7-E636-4307-982E-F618FB158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1D1625-9D51-4760-8E58-A783065C6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4D4E373-9B25-4089-988F-1D3513E92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27AAC-5129-4627-ACD8-F205F7CB9D8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9523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02A845-0FD0-4D9C-8549-E8B534E20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9E9B85-81F1-4D0D-B0AE-F18B6E04DA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A76680C-6CE8-4B7E-A7CC-0A6C545DB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BCA92-D862-4623-A63A-B4F035AC478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7561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058B23B-261E-4160-84A5-60A93BB4C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664AF6C-4DD4-4506-8105-C00C7E74F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7999634-EBAF-4ED4-8E68-44CB1B472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B9F7D-C112-497E-B823-666F472F59B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1773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57652F-DC39-49C9-BC13-9F109DCD9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E31046-8086-4FC6-97E3-5E3F98175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1489208-3C84-445A-8662-DE1BDC574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B3512-FE2E-4B35-A6D0-C6765255B6C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4081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C7AD7B-F5CC-4ACE-BBFF-01F1F192C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638CE5-13B8-4D71-A413-279A8FE48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A9DCF7E-B16E-4347-8863-0DA267332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26B46-2DC7-4C17-A4C8-CD7151E9ABA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560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>
            <a:extLst>
              <a:ext uri="{FF2B5EF4-FFF2-40B4-BE49-F238E27FC236}">
                <a16:creationId xmlns:a16="http://schemas.microsoft.com/office/drawing/2014/main" id="{626038C1-769A-4C2B-82E7-5BD92B0F4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3202670-3CE4-4F26-88E5-3BBC0FC86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728D13-10AD-4992-9279-429CD9065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B6C02F75-DD95-49C1-ABB7-A16ACD9BFA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28984C84-1CAF-407B-AB66-D86967B2B6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1F435800-5A43-45AC-82CA-302EEB4F60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1503FB6-FA5C-41A7-AC0D-4EFD01808639}" type="slidenum">
              <a:rPr lang="de-DE" altLang="en-US"/>
              <a:pPr/>
              <a:t>‹Nr.›</a:t>
            </a:fld>
            <a:endParaRPr lang="de-DE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E62CA686-6250-4556-959B-CBBDF45C4957}"/>
              </a:ext>
            </a:extLst>
          </p:cNvPr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74761" name="Oval 9">
              <a:extLst>
                <a:ext uri="{FF2B5EF4-FFF2-40B4-BE49-F238E27FC236}">
                  <a16:creationId xmlns:a16="http://schemas.microsoft.com/office/drawing/2014/main" id="{FB158F64-41D4-4364-A885-A00895B60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2" name="Oval 10">
              <a:extLst>
                <a:ext uri="{FF2B5EF4-FFF2-40B4-BE49-F238E27FC236}">
                  <a16:creationId xmlns:a16="http://schemas.microsoft.com/office/drawing/2014/main" id="{63ADF2DB-28FB-4DF0-851A-8AA3D16D6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3" name="Oval 11">
              <a:extLst>
                <a:ext uri="{FF2B5EF4-FFF2-40B4-BE49-F238E27FC236}">
                  <a16:creationId xmlns:a16="http://schemas.microsoft.com/office/drawing/2014/main" id="{38A1830B-0553-4F65-8A9E-BD7444F73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4" name="Oval 12">
              <a:extLst>
                <a:ext uri="{FF2B5EF4-FFF2-40B4-BE49-F238E27FC236}">
                  <a16:creationId xmlns:a16="http://schemas.microsoft.com/office/drawing/2014/main" id="{92A8A90B-0552-4D27-AE40-37ACC90AC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5" name="Oval 13">
              <a:extLst>
                <a:ext uri="{FF2B5EF4-FFF2-40B4-BE49-F238E27FC236}">
                  <a16:creationId xmlns:a16="http://schemas.microsoft.com/office/drawing/2014/main" id="{842CC3A8-A019-4407-9D41-28F828F8E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6" name="Oval 14">
              <a:extLst>
                <a:ext uri="{FF2B5EF4-FFF2-40B4-BE49-F238E27FC236}">
                  <a16:creationId xmlns:a16="http://schemas.microsoft.com/office/drawing/2014/main" id="{E92C3188-2ADA-44C3-BBB8-FD1FD9A02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7" name="Oval 15">
              <a:extLst>
                <a:ext uri="{FF2B5EF4-FFF2-40B4-BE49-F238E27FC236}">
                  <a16:creationId xmlns:a16="http://schemas.microsoft.com/office/drawing/2014/main" id="{78AA0165-E9E2-499C-9D4A-91D230A51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8" name="Oval 16">
              <a:extLst>
                <a:ext uri="{FF2B5EF4-FFF2-40B4-BE49-F238E27FC236}">
                  <a16:creationId xmlns:a16="http://schemas.microsoft.com/office/drawing/2014/main" id="{1C47100A-8AFB-432F-9834-CB081A28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9" name="Oval 17">
              <a:extLst>
                <a:ext uri="{FF2B5EF4-FFF2-40B4-BE49-F238E27FC236}">
                  <a16:creationId xmlns:a16="http://schemas.microsoft.com/office/drawing/2014/main" id="{5CA90DED-B8E5-4ABE-84C2-EA5483B42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0" name="Oval 18">
              <a:extLst>
                <a:ext uri="{FF2B5EF4-FFF2-40B4-BE49-F238E27FC236}">
                  <a16:creationId xmlns:a16="http://schemas.microsoft.com/office/drawing/2014/main" id="{98B79288-5A70-44C6-A577-3C96BCF03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1" name="Oval 19">
              <a:extLst>
                <a:ext uri="{FF2B5EF4-FFF2-40B4-BE49-F238E27FC236}">
                  <a16:creationId xmlns:a16="http://schemas.microsoft.com/office/drawing/2014/main" id="{14BFE9A3-6B79-43FE-ACE2-27C8FB6C1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2" name="Oval 20">
              <a:extLst>
                <a:ext uri="{FF2B5EF4-FFF2-40B4-BE49-F238E27FC236}">
                  <a16:creationId xmlns:a16="http://schemas.microsoft.com/office/drawing/2014/main" id="{64FC977A-1F49-44D1-8AC8-61A68B0CC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3" name="Oval 21">
              <a:extLst>
                <a:ext uri="{FF2B5EF4-FFF2-40B4-BE49-F238E27FC236}">
                  <a16:creationId xmlns:a16="http://schemas.microsoft.com/office/drawing/2014/main" id="{D9F789A8-D941-4B46-87F7-8D2CF00D9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4" name="Oval 22">
              <a:extLst>
                <a:ext uri="{FF2B5EF4-FFF2-40B4-BE49-F238E27FC236}">
                  <a16:creationId xmlns:a16="http://schemas.microsoft.com/office/drawing/2014/main" id="{6BBF15F4-6D43-45E3-8B0A-08B1573C8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5" name="Oval 23">
              <a:extLst>
                <a:ext uri="{FF2B5EF4-FFF2-40B4-BE49-F238E27FC236}">
                  <a16:creationId xmlns:a16="http://schemas.microsoft.com/office/drawing/2014/main" id="{A4697852-42FA-49B6-AA1D-7A02151CF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6" name="Oval 24">
              <a:extLst>
                <a:ext uri="{FF2B5EF4-FFF2-40B4-BE49-F238E27FC236}">
                  <a16:creationId xmlns:a16="http://schemas.microsoft.com/office/drawing/2014/main" id="{4ECB2B77-A5BD-4AFA-822C-F6B378D3F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7" name="Oval 25">
              <a:extLst>
                <a:ext uri="{FF2B5EF4-FFF2-40B4-BE49-F238E27FC236}">
                  <a16:creationId xmlns:a16="http://schemas.microsoft.com/office/drawing/2014/main" id="{744ADDE8-F8AA-439E-B8DC-0D78D5A64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8" name="Oval 26">
              <a:extLst>
                <a:ext uri="{FF2B5EF4-FFF2-40B4-BE49-F238E27FC236}">
                  <a16:creationId xmlns:a16="http://schemas.microsoft.com/office/drawing/2014/main" id="{4BFA6266-614D-4A8C-8A91-A11D9471F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9" name="Oval 27">
              <a:extLst>
                <a:ext uri="{FF2B5EF4-FFF2-40B4-BE49-F238E27FC236}">
                  <a16:creationId xmlns:a16="http://schemas.microsoft.com/office/drawing/2014/main" id="{E89682E8-283F-47ED-8AAF-12E3A28AE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0" name="Oval 28">
              <a:extLst>
                <a:ext uri="{FF2B5EF4-FFF2-40B4-BE49-F238E27FC236}">
                  <a16:creationId xmlns:a16="http://schemas.microsoft.com/office/drawing/2014/main" id="{E38FA901-DC8B-4DCC-97C3-AECF9CC0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1" name="Oval 29">
              <a:extLst>
                <a:ext uri="{FF2B5EF4-FFF2-40B4-BE49-F238E27FC236}">
                  <a16:creationId xmlns:a16="http://schemas.microsoft.com/office/drawing/2014/main" id="{F9520B72-276C-4DB9-B84D-9C31E51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2" name="Oval 30">
              <a:extLst>
                <a:ext uri="{FF2B5EF4-FFF2-40B4-BE49-F238E27FC236}">
                  <a16:creationId xmlns:a16="http://schemas.microsoft.com/office/drawing/2014/main" id="{913643E7-FAE1-41E6-90DE-BD868062C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3" name="Oval 31">
              <a:extLst>
                <a:ext uri="{FF2B5EF4-FFF2-40B4-BE49-F238E27FC236}">
                  <a16:creationId xmlns:a16="http://schemas.microsoft.com/office/drawing/2014/main" id="{288F3599-9B10-41CE-9465-779EF52C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4" name="Oval 32">
              <a:extLst>
                <a:ext uri="{FF2B5EF4-FFF2-40B4-BE49-F238E27FC236}">
                  <a16:creationId xmlns:a16="http://schemas.microsoft.com/office/drawing/2014/main" id="{993EAF33-7D50-44B4-A9D1-F966ED48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5" name="Oval 33">
              <a:extLst>
                <a:ext uri="{FF2B5EF4-FFF2-40B4-BE49-F238E27FC236}">
                  <a16:creationId xmlns:a16="http://schemas.microsoft.com/office/drawing/2014/main" id="{9A7D2F8C-F2C6-4B2A-BB99-6971C46A5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6" name="Oval 34">
              <a:extLst>
                <a:ext uri="{FF2B5EF4-FFF2-40B4-BE49-F238E27FC236}">
                  <a16:creationId xmlns:a16="http://schemas.microsoft.com/office/drawing/2014/main" id="{9FB232FD-AEB8-4179-9738-596398F62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7" name="Oval 35">
              <a:extLst>
                <a:ext uri="{FF2B5EF4-FFF2-40B4-BE49-F238E27FC236}">
                  <a16:creationId xmlns:a16="http://schemas.microsoft.com/office/drawing/2014/main" id="{D49FDA4D-81BD-49B5-AD3D-DE7900353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8" name="Oval 36">
              <a:extLst>
                <a:ext uri="{FF2B5EF4-FFF2-40B4-BE49-F238E27FC236}">
                  <a16:creationId xmlns:a16="http://schemas.microsoft.com/office/drawing/2014/main" id="{62C506DA-8698-4A66-B968-EE6FB4B3C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9" name="Oval 37">
              <a:extLst>
                <a:ext uri="{FF2B5EF4-FFF2-40B4-BE49-F238E27FC236}">
                  <a16:creationId xmlns:a16="http://schemas.microsoft.com/office/drawing/2014/main" id="{ED21271D-A3D7-4D55-AC9E-A67CD8A1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90" name="Oval 38">
              <a:extLst>
                <a:ext uri="{FF2B5EF4-FFF2-40B4-BE49-F238E27FC236}">
                  <a16:creationId xmlns:a16="http://schemas.microsoft.com/office/drawing/2014/main" id="{02B0FDE5-26DB-4C93-A67D-09BDD67B6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91" name="Oval 39">
              <a:extLst>
                <a:ext uri="{FF2B5EF4-FFF2-40B4-BE49-F238E27FC236}">
                  <a16:creationId xmlns:a16="http://schemas.microsoft.com/office/drawing/2014/main" id="{2693C809-A0D5-4363-8776-520A6FBAA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282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89560" y="8223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9560" y="2305455"/>
            <a:ext cx="10515600" cy="387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96568" y="6305687"/>
            <a:ext cx="883594" cy="2623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8B7EF6AB-73B1-48E3-BBE3-E7C2F7447FB2}" type="datetime1">
              <a:rPr lang="en-GB" smtClean="0"/>
              <a:t>24/09/2020</a:t>
            </a:fld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0162" y="6305687"/>
            <a:ext cx="4328808" cy="2623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Finnish National Agency for Education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554508" y="6305687"/>
            <a:ext cx="818748" cy="2623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A6E131DE-DA31-4CDF-828A-8EB206A3CD12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704975" y="6411384"/>
            <a:ext cx="0" cy="72000"/>
          </a:xfrm>
          <a:prstGeom prst="line">
            <a:avLst/>
          </a:prstGeom>
          <a:ln w="15875">
            <a:solidFill>
              <a:srgbClr val="5BC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6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5000"/>
        </a:lnSpc>
        <a:spcBef>
          <a:spcPts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447675" algn="l" defTabSz="914400" rtl="0" eaLnBrk="1" latinLnBrk="0" hangingPunct="1">
        <a:lnSpc>
          <a:spcPct val="95000"/>
        </a:lnSpc>
        <a:spcBef>
          <a:spcPts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863" indent="-457200" algn="l" defTabSz="914400" rtl="0" eaLnBrk="1" latinLnBrk="0" hangingPunct="1">
        <a:lnSpc>
          <a:spcPct val="95000"/>
        </a:lnSpc>
        <a:spcBef>
          <a:spcPts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01800" indent="-26193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9C4BF45-A365-4840-B90B-A84D983A4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Muokkaa perustyyl. napsautt.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E7A9862-B0D7-4BDB-AFCF-CF917A3F1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Muokkaa tekstin perustyylejä napsauttamalla</a:t>
            </a:r>
          </a:p>
          <a:p>
            <a:pPr lvl="1"/>
            <a:r>
              <a:rPr lang="en-US" altLang="de-DE"/>
              <a:t>toinen taso</a:t>
            </a:r>
          </a:p>
          <a:p>
            <a:pPr lvl="2"/>
            <a:r>
              <a:rPr lang="en-US" altLang="de-DE"/>
              <a:t>kolmas taso</a:t>
            </a:r>
          </a:p>
          <a:p>
            <a:pPr lvl="3"/>
            <a:r>
              <a:rPr lang="en-US" altLang="de-DE"/>
              <a:t>neljäs taso</a:t>
            </a:r>
          </a:p>
          <a:p>
            <a:pPr lvl="4"/>
            <a:r>
              <a:rPr lang="en-US" altLang="de-DE"/>
              <a:t>viides taso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379D9399-FC5B-4952-AD7B-4C27288CFD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9F5EE01-307B-436E-A479-95F71BF069F7}" type="datetime1">
              <a:rPr lang="en-US" altLang="de-DE"/>
              <a:pPr/>
              <a:t>9/24/2020</a:t>
            </a:fld>
            <a:endParaRPr lang="en-US" altLang="de-DE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F08FDE6F-62AE-466A-84D3-F44341F3C5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de-DE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5632E1C1-74FB-40C4-9BBF-F16F584AB5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E726AF0-2928-40C8-A8EC-1DE4EFF25B9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756869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e.wikipedia.org/w/index.php?title=Datei:Flag_of_Finland.svg&amp;filetimestamp=2009071405385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e.wikipedia.org/w/index.php?title=Datei:EU-Finland.svg&amp;filetimestamp=200910231508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de.wikipedia.org/w/index.php?title=Datei:Fintopo_de.jpg&amp;filetimestamp=2008051115130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CB18D539-5536-4031-8CE9-8CBCF9017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3075" name="Rectangle 7">
            <a:extLst>
              <a:ext uri="{FF2B5EF4-FFF2-40B4-BE49-F238E27FC236}">
                <a16:creationId xmlns:a16="http://schemas.microsoft.com/office/drawing/2014/main" id="{8E15437B-E9A1-4953-B618-1B884FE40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AF4719-2C2A-4026-9D0D-D05457EC395C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1E8EADEA-9AC9-479E-9D5C-90219F8236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825" y="569912"/>
            <a:ext cx="9042399" cy="1719357"/>
          </a:xfrm>
        </p:spPr>
        <p:txBody>
          <a:bodyPr/>
          <a:lstStyle/>
          <a:p>
            <a:pPr eaLnBrk="1" hangingPunct="1"/>
            <a:r>
              <a:rPr lang="de-AT" altLang="de-DE" dirty="0"/>
              <a:t>PISA-Sieger FINNLAND</a:t>
            </a:r>
            <a:endParaRPr lang="de-DE" altLang="de-DE" dirty="0"/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D38D6330-0103-429D-A59B-0CEAA62F8A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8963" y="2186082"/>
            <a:ext cx="8058711" cy="1025850"/>
          </a:xfrm>
        </p:spPr>
        <p:txBody>
          <a:bodyPr/>
          <a:lstStyle/>
          <a:p>
            <a:pPr eaLnBrk="1" hangingPunct="1"/>
            <a:r>
              <a:rPr lang="de-AT" altLang="de-DE" sz="2800" i="1" dirty="0"/>
              <a:t>Qualitätsmanagement</a:t>
            </a:r>
            <a:r>
              <a:rPr lang="de-AT" altLang="de-DE" sz="2800" dirty="0"/>
              <a:t> im Land der 1000 Seen</a:t>
            </a:r>
            <a:endParaRPr lang="de-DE" altLang="de-DE" sz="2800" dirty="0"/>
          </a:p>
        </p:txBody>
      </p:sp>
      <p:pic>
        <p:nvPicPr>
          <p:cNvPr id="3078" name="Picture 5" descr="Flagge Finnlands">
            <a:hlinkClick r:id="rId2" tooltip="Flagge Finnlands"/>
            <a:extLst>
              <a:ext uri="{FF2B5EF4-FFF2-40B4-BE49-F238E27FC236}">
                <a16:creationId xmlns:a16="http://schemas.microsoft.com/office/drawing/2014/main" id="{612CECEF-3C43-433A-9B64-8B3C7647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22" y="784129"/>
            <a:ext cx="1069609" cy="65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41AA07F-B60B-45C6-871B-AF3349B75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8076" y="1926712"/>
            <a:ext cx="9042399" cy="17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kern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>
            <a:extLst>
              <a:ext uri="{FF2B5EF4-FFF2-40B4-BE49-F238E27FC236}">
                <a16:creationId xmlns:a16="http://schemas.microsoft.com/office/drawing/2014/main" id="{E99BDE4D-AF0C-4BA3-81DB-653AEA63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02CD71-4B10-43D6-B0A9-8A5A0ED1A16C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1FDCA-5AF7-49E9-BB0E-80618EA31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09" y="152400"/>
            <a:ext cx="7543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3500" kern="0" dirty="0">
                <a:solidFill>
                  <a:schemeClr val="tx1"/>
                </a:solidFill>
              </a:rPr>
              <a:t>Vision und Mission</a:t>
            </a:r>
            <a:endParaRPr lang="de-DE" altLang="de-DE" sz="3500" kern="0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47A5A3A-8430-4D87-A6FD-539E8D9F7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2" y="1051618"/>
            <a:ext cx="9437426" cy="50540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alpha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829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9560" y="591015"/>
            <a:ext cx="10515600" cy="1556877"/>
          </a:xfrm>
        </p:spPr>
        <p:txBody>
          <a:bodyPr/>
          <a:lstStyle/>
          <a:p>
            <a:pPr algn="ctr"/>
            <a:r>
              <a:rPr lang="fi-FI" dirty="0" err="1"/>
              <a:t>Spezifische</a:t>
            </a:r>
            <a:r>
              <a:rPr lang="fi-FI" dirty="0"/>
              <a:t> </a:t>
            </a:r>
            <a:r>
              <a:rPr lang="fi-FI" dirty="0" err="1"/>
              <a:t>Merkmale</a:t>
            </a:r>
            <a:r>
              <a:rPr lang="fi-FI" dirty="0"/>
              <a:t> </a:t>
            </a:r>
            <a:r>
              <a:rPr lang="fi-FI" dirty="0" err="1"/>
              <a:t>für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finnisches</a:t>
            </a:r>
            <a:r>
              <a:rPr lang="fi-FI" dirty="0"/>
              <a:t> </a:t>
            </a:r>
            <a:r>
              <a:rPr lang="fi-FI" dirty="0" err="1"/>
              <a:t>Bildungswesen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131DE-DA31-4CDF-828A-8EB206A3CD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Rectangle 5"/>
          <p:cNvSpPr/>
          <p:nvPr/>
        </p:nvSpPr>
        <p:spPr bwMode="auto">
          <a:xfrm>
            <a:off x="4385733" y="5556254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dezentralisiert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8"/>
          <p:cNvSpPr/>
          <p:nvPr/>
        </p:nvSpPr>
        <p:spPr bwMode="auto">
          <a:xfrm>
            <a:off x="7857067" y="5556254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Vertrauen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9"/>
          <p:cNvSpPr/>
          <p:nvPr/>
        </p:nvSpPr>
        <p:spPr bwMode="auto">
          <a:xfrm>
            <a:off x="914400" y="5556254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Priorität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10"/>
          <p:cNvSpPr/>
          <p:nvPr/>
        </p:nvSpPr>
        <p:spPr bwMode="auto">
          <a:xfrm>
            <a:off x="4385733" y="5200655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Lokale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Ebene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11"/>
          <p:cNvSpPr/>
          <p:nvPr/>
        </p:nvSpPr>
        <p:spPr bwMode="auto">
          <a:xfrm>
            <a:off x="7857067" y="5200655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Zusammenarbeit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12"/>
          <p:cNvSpPr/>
          <p:nvPr/>
        </p:nvSpPr>
        <p:spPr bwMode="auto">
          <a:xfrm>
            <a:off x="914400" y="5200655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Zentral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gesteuert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13"/>
          <p:cNvSpPr/>
          <p:nvPr/>
        </p:nvSpPr>
        <p:spPr bwMode="auto">
          <a:xfrm>
            <a:off x="4385733" y="4845056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Öffentlich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finanziert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14"/>
          <p:cNvSpPr/>
          <p:nvPr/>
        </p:nvSpPr>
        <p:spPr bwMode="auto">
          <a:xfrm>
            <a:off x="7857067" y="4845056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kostenloser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2" name="Rectangle 15"/>
          <p:cNvSpPr/>
          <p:nvPr/>
        </p:nvSpPr>
        <p:spPr bwMode="auto">
          <a:xfrm>
            <a:off x="914400" y="4845056"/>
            <a:ext cx="3454400" cy="342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Entwicklung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914400" y="4466503"/>
            <a:ext cx="1039706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Grundschule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beginnt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 Jahren</a:t>
            </a:r>
          </a:p>
        </p:txBody>
      </p:sp>
      <p:sp>
        <p:nvSpPr>
          <p:cNvPr id="34" name="TextBox 18"/>
          <p:cNvSpPr txBox="1"/>
          <p:nvPr/>
        </p:nvSpPr>
        <p:spPr>
          <a:xfrm>
            <a:off x="914400" y="4149092"/>
            <a:ext cx="5207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nichtselektiv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6121400" y="4149452"/>
            <a:ext cx="519006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flexible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Gruppierung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914400" y="3831682"/>
            <a:ext cx="1039706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Unterstützung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zentral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21"/>
          <p:cNvSpPr txBox="1"/>
          <p:nvPr/>
        </p:nvSpPr>
        <p:spPr>
          <a:xfrm>
            <a:off x="914400" y="3514272"/>
            <a:ext cx="484909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Lernen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Fokus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914400" y="3196862"/>
            <a:ext cx="1039706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Annual instruction time low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914400" y="2879452"/>
            <a:ext cx="5207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Hoch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qualifiziertes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Lehrpersonal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25"/>
          <p:cNvSpPr txBox="1"/>
          <p:nvPr/>
        </p:nvSpPr>
        <p:spPr>
          <a:xfrm>
            <a:off x="6121400" y="2879452"/>
            <a:ext cx="519006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Lehrerberuf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lockt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geschätzt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Isosceles Triangle 26"/>
          <p:cNvSpPr/>
          <p:nvPr/>
        </p:nvSpPr>
        <p:spPr bwMode="auto">
          <a:xfrm>
            <a:off x="914399" y="2048573"/>
            <a:ext cx="10397067" cy="807692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2" name="TextBox 21"/>
          <p:cNvSpPr txBox="1"/>
          <p:nvPr/>
        </p:nvSpPr>
        <p:spPr>
          <a:xfrm>
            <a:off x="5763491" y="3514272"/>
            <a:ext cx="554166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Ranking</a:t>
            </a:r>
          </a:p>
        </p:txBody>
      </p:sp>
    </p:spTree>
    <p:extLst>
      <p:ext uri="{BB962C8B-B14F-4D97-AF65-F5344CB8AC3E}">
        <p14:creationId xmlns:p14="http://schemas.microsoft.com/office/powerpoint/2010/main" val="111799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EFABB099-DC28-4292-8C66-9C168894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A8F83C-6632-4418-BDC2-B4F9173BFD14}" type="slidenum">
              <a:rPr lang="en-US" alt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de-D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0" name="AutoShape 2">
            <a:extLst>
              <a:ext uri="{FF2B5EF4-FFF2-40B4-BE49-F238E27FC236}">
                <a16:creationId xmlns:a16="http://schemas.microsoft.com/office/drawing/2014/main" id="{16CAB986-7126-4460-8E93-E57BFE660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706" y="3895775"/>
            <a:ext cx="259765" cy="6491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de-DE" sz="240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1011" name="AutoShape 3">
            <a:extLst>
              <a:ext uri="{FF2B5EF4-FFF2-40B4-BE49-F238E27FC236}">
                <a16:creationId xmlns:a16="http://schemas.microsoft.com/office/drawing/2014/main" id="{E4555A38-732B-48EE-8B5E-014D5B895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960694"/>
            <a:ext cx="259766" cy="519351"/>
          </a:xfrm>
          <a:custGeom>
            <a:avLst/>
            <a:gdLst>
              <a:gd name="G0" fmla="+- 1570 0 0"/>
              <a:gd name="G1" fmla="+- 21600 0 1570"/>
              <a:gd name="G2" fmla="+- 21600 0 157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70" y="10800"/>
                </a:moveTo>
                <a:cubicBezTo>
                  <a:pt x="1570" y="15898"/>
                  <a:pt x="5702" y="20030"/>
                  <a:pt x="10800" y="20030"/>
                </a:cubicBezTo>
                <a:cubicBezTo>
                  <a:pt x="15898" y="20030"/>
                  <a:pt x="20030" y="15898"/>
                  <a:pt x="20030" y="10800"/>
                </a:cubicBezTo>
                <a:cubicBezTo>
                  <a:pt x="20030" y="5702"/>
                  <a:pt x="15898" y="1570"/>
                  <a:pt x="10800" y="1570"/>
                </a:cubicBezTo>
                <a:cubicBezTo>
                  <a:pt x="5702" y="1570"/>
                  <a:pt x="1570" y="5702"/>
                  <a:pt x="1570" y="1080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2" name="Rectangle 4">
            <a:extLst>
              <a:ext uri="{FF2B5EF4-FFF2-40B4-BE49-F238E27FC236}">
                <a16:creationId xmlns:a16="http://schemas.microsoft.com/office/drawing/2014/main" id="{8EB5E620-DF50-4C00-BBE4-CE2471284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99891"/>
            <a:ext cx="10685721" cy="565821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de-DE" sz="240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1013" name="Text Box 5">
            <a:extLst>
              <a:ext uri="{FF2B5EF4-FFF2-40B4-BE49-F238E27FC236}">
                <a16:creationId xmlns:a16="http://schemas.microsoft.com/office/drawing/2014/main" id="{E7C340CF-740A-4F3F-80B7-E0238A0D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734360"/>
            <a:ext cx="78851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de-DE" sz="2200" dirty="0">
                <a:solidFill>
                  <a:srgbClr val="33CC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the dark, all education systems look the same</a:t>
            </a:r>
            <a:r>
              <a:rPr lang="en-GB" altLang="de-DE" sz="2200" dirty="0">
                <a:solidFill>
                  <a:srgbClr val="C0C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</a:t>
            </a:r>
            <a:endParaRPr lang="en-US" altLang="de-DE" sz="2200" dirty="0">
              <a:solidFill>
                <a:srgbClr val="C0C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1014" name="Text Box 6">
            <a:extLst>
              <a:ext uri="{FF2B5EF4-FFF2-40B4-BE49-F238E27FC236}">
                <a16:creationId xmlns:a16="http://schemas.microsoft.com/office/drawing/2014/main" id="{D1FFD6E4-E7C2-4412-A23D-14062DE28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41" y="5712374"/>
            <a:ext cx="78851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de-DE" sz="2200" dirty="0">
                <a:solidFill>
                  <a:srgbClr val="33CC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But with a little light</a:t>
            </a:r>
            <a:r>
              <a:rPr lang="en-GB" altLang="de-DE" sz="2200" dirty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….</a:t>
            </a:r>
            <a:endParaRPr lang="en-US" altLang="de-DE" sz="2200" dirty="0">
              <a:solidFill>
                <a:srgbClr val="000099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1015" name="AutoShape 7">
            <a:extLst>
              <a:ext uri="{FF2B5EF4-FFF2-40B4-BE49-F238E27FC236}">
                <a16:creationId xmlns:a16="http://schemas.microsoft.com/office/drawing/2014/main" id="{22907783-DAAC-4FAF-B558-CF8F216C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5" y="5501363"/>
            <a:ext cx="259766" cy="519351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1016" name="Picture 8">
            <a:extLst>
              <a:ext uri="{FF2B5EF4-FFF2-40B4-BE49-F238E27FC236}">
                <a16:creationId xmlns:a16="http://schemas.microsoft.com/office/drawing/2014/main" id="{3198817B-6531-4737-A1D1-BB8425CB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633414"/>
            <a:ext cx="260667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7" name="Picture 9">
            <a:extLst>
              <a:ext uri="{FF2B5EF4-FFF2-40B4-BE49-F238E27FC236}">
                <a16:creationId xmlns:a16="http://schemas.microsoft.com/office/drawing/2014/main" id="{7810888F-D448-44DE-A4B6-D6A8EB94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987675"/>
            <a:ext cx="2603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8" name="Picture 10">
            <a:extLst>
              <a:ext uri="{FF2B5EF4-FFF2-40B4-BE49-F238E27FC236}">
                <a16:creationId xmlns:a16="http://schemas.microsoft.com/office/drawing/2014/main" id="{C573CCC3-16B5-44DF-AA60-FC3FCAE6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1260476"/>
            <a:ext cx="260667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/>
      <p:bldP spid="1710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677CCC4-92E3-41CC-99F5-A3403C81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6E91B6-0C29-4260-850C-093A8FD65DCB}" type="slidenum">
              <a:rPr lang="en-US" alt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de-D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4" name="Text Box 2">
            <a:extLst>
              <a:ext uri="{FF2B5EF4-FFF2-40B4-BE49-F238E27FC236}">
                <a16:creationId xmlns:a16="http://schemas.microsoft.com/office/drawing/2014/main" id="{090A9AD4-F550-40D9-B024-D7F756D7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5445125"/>
            <a:ext cx="78851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de-DE" sz="22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But with a little light</a:t>
            </a:r>
            <a:r>
              <a:rPr lang="en-GB" altLang="de-DE" sz="220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….</a:t>
            </a:r>
            <a:endParaRPr lang="en-US" altLang="de-DE" sz="2200">
              <a:solidFill>
                <a:srgbClr val="000099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81898F1E-785F-460B-9F69-A8CCDA792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5881689"/>
            <a:ext cx="7885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de-DE" sz="22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</a:t>
            </a:r>
            <a:r>
              <a:rPr lang="en-GB" altLang="de-DE" sz="2200">
                <a:solidFill>
                  <a:srgbClr val="FFCC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important differences become apparent</a:t>
            </a:r>
            <a:r>
              <a:rPr lang="en-GB" altLang="de-DE" sz="22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….</a:t>
            </a:r>
            <a:endParaRPr lang="en-US" altLang="de-DE" sz="2200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72036" name="Picture 4">
            <a:extLst>
              <a:ext uri="{FF2B5EF4-FFF2-40B4-BE49-F238E27FC236}">
                <a16:creationId xmlns:a16="http://schemas.microsoft.com/office/drawing/2014/main" id="{44CC3385-8BCF-474D-A7C4-B97E9D6A4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633414"/>
            <a:ext cx="260667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7" name="Picture 5">
            <a:extLst>
              <a:ext uri="{FF2B5EF4-FFF2-40B4-BE49-F238E27FC236}">
                <a16:creationId xmlns:a16="http://schemas.microsoft.com/office/drawing/2014/main" id="{E496F64C-D074-4D86-A81F-446F412E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987675"/>
            <a:ext cx="2603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8" name="Picture 6">
            <a:extLst>
              <a:ext uri="{FF2B5EF4-FFF2-40B4-BE49-F238E27FC236}">
                <a16:creationId xmlns:a16="http://schemas.microsoft.com/office/drawing/2014/main" id="{263AE94B-A510-44D1-BBEE-7A52D76C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1260476"/>
            <a:ext cx="260667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>
            <a:extLst>
              <a:ext uri="{FF2B5EF4-FFF2-40B4-BE49-F238E27FC236}">
                <a16:creationId xmlns:a16="http://schemas.microsoft.com/office/drawing/2014/main" id="{8A2A1976-A3DB-4528-80F6-9F7B1A1A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4099" name="Foliennummernplatzhalter 5">
            <a:extLst>
              <a:ext uri="{FF2B5EF4-FFF2-40B4-BE49-F238E27FC236}">
                <a16:creationId xmlns:a16="http://schemas.microsoft.com/office/drawing/2014/main" id="{E1ADAAED-D0F9-432A-AC65-FCF8181A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2A2F09-D8D0-4992-8850-73DF7DD9EB9D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6AE4801-68C9-4C87-A09E-FE92BC186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/>
              <a:t>Bildungs-Musterland</a:t>
            </a:r>
            <a:br>
              <a:rPr lang="de-AT" altLang="de-DE" dirty="0"/>
            </a:br>
            <a:r>
              <a:rPr lang="de-AT" altLang="de-DE" b="0" i="1" dirty="0">
                <a:solidFill>
                  <a:srgbClr val="FF9933"/>
                </a:solidFill>
              </a:rPr>
              <a:t>Informationen und Realität</a:t>
            </a:r>
            <a:endParaRPr lang="de-DE" altLang="de-DE" b="0" i="1" dirty="0">
              <a:solidFill>
                <a:srgbClr val="FF9933"/>
              </a:solidFill>
            </a:endParaRP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4E2DD790-6A52-4515-AB39-0915570FD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 sz="2800" dirty="0"/>
              <a:t>Studienbesuch in </a:t>
            </a:r>
            <a:r>
              <a:rPr lang="de-AT" altLang="de-DE" sz="2800" dirty="0" err="1"/>
              <a:t>Joensuu</a:t>
            </a:r>
            <a:r>
              <a:rPr lang="de-AT" altLang="de-DE" sz="2800" dirty="0"/>
              <a:t> (Karelien) April 2010</a:t>
            </a:r>
            <a:endParaRPr lang="de-DE" altLang="de-DE" sz="2800" dirty="0"/>
          </a:p>
        </p:txBody>
      </p:sp>
      <p:pic>
        <p:nvPicPr>
          <p:cNvPr id="4102" name="Picture 5" descr="EU-Finland.svg">
            <a:hlinkClick r:id="rId2"/>
            <a:extLst>
              <a:ext uri="{FF2B5EF4-FFF2-40B4-BE49-F238E27FC236}">
                <a16:creationId xmlns:a16="http://schemas.microsoft.com/office/drawing/2014/main" id="{2454EB7B-5E4F-49C2-B855-5A5071C9C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2" y="2361061"/>
            <a:ext cx="4475018" cy="37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23BE441-F632-4113-826C-FAF0AFD274C9}"/>
              </a:ext>
            </a:extLst>
          </p:cNvPr>
          <p:cNvGrpSpPr/>
          <p:nvPr/>
        </p:nvGrpSpPr>
        <p:grpSpPr>
          <a:xfrm>
            <a:off x="5342054" y="2361059"/>
            <a:ext cx="2050731" cy="3769865"/>
            <a:chOff x="7824788" y="2708275"/>
            <a:chExt cx="1943101" cy="3600450"/>
          </a:xfrm>
        </p:grpSpPr>
        <p:pic>
          <p:nvPicPr>
            <p:cNvPr id="4103" name="Picture 7" descr="Fintopo de.jpg">
              <a:hlinkClick r:id="rId4"/>
              <a:extLst>
                <a:ext uri="{FF2B5EF4-FFF2-40B4-BE49-F238E27FC236}">
                  <a16:creationId xmlns:a16="http://schemas.microsoft.com/office/drawing/2014/main" id="{CA055E64-959B-42A1-A509-F84628AC7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788" y="2708275"/>
              <a:ext cx="1854200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Oval 8">
              <a:extLst>
                <a:ext uri="{FF2B5EF4-FFF2-40B4-BE49-F238E27FC236}">
                  <a16:creationId xmlns:a16="http://schemas.microsoft.com/office/drawing/2014/main" id="{76241E0B-9510-4F76-8E74-716F1D819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26" y="5157789"/>
              <a:ext cx="576263" cy="50323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FFFFCC"/>
                </a:solidFill>
              </a:endParaRPr>
            </a:p>
          </p:txBody>
        </p:sp>
      </p:grpSp>
      <p:sp>
        <p:nvSpPr>
          <p:cNvPr id="3" name="Text Box 6">
            <a:extLst>
              <a:ext uri="{FF2B5EF4-FFF2-40B4-BE49-F238E27FC236}">
                <a16:creationId xmlns:a16="http://schemas.microsoft.com/office/drawing/2014/main" id="{02CD287A-24BE-44DB-8EB0-9015B2E96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893" y="2659063"/>
            <a:ext cx="4818485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dirty="0">
                <a:solidFill>
                  <a:srgbClr val="FFFFCC"/>
                </a:solidFill>
              </a:rPr>
              <a:t>Fläche:  ca. 4x Österreich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sz="1400" dirty="0">
                <a:solidFill>
                  <a:srgbClr val="FFFFCC"/>
                </a:solidFill>
              </a:rPr>
              <a:t>68% Wald – 10% Wasser – 8% kultiviertes Land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AT" altLang="de-DE" dirty="0">
              <a:solidFill>
                <a:srgbClr val="FFFFCC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dirty="0">
                <a:solidFill>
                  <a:srgbClr val="FFFFCC"/>
                </a:solidFill>
              </a:rPr>
              <a:t>5,3 </a:t>
            </a:r>
            <a:r>
              <a:rPr lang="de-AT" altLang="de-DE" dirty="0" err="1">
                <a:solidFill>
                  <a:srgbClr val="FFFFCC"/>
                </a:solidFill>
              </a:rPr>
              <a:t>Mio</a:t>
            </a:r>
            <a:r>
              <a:rPr lang="de-AT" altLang="de-DE" dirty="0">
                <a:solidFill>
                  <a:srgbClr val="FFFFCC"/>
                </a:solidFill>
              </a:rPr>
              <a:t> Einwohner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AT" altLang="de-DE" dirty="0">
              <a:solidFill>
                <a:srgbClr val="FFFFCC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dirty="0">
                <a:solidFill>
                  <a:srgbClr val="FFFFCC"/>
                </a:solidFill>
              </a:rPr>
              <a:t>80% </a:t>
            </a:r>
            <a:r>
              <a:rPr lang="de-AT" altLang="de-DE" dirty="0" err="1">
                <a:solidFill>
                  <a:srgbClr val="FFFFCC"/>
                </a:solidFill>
              </a:rPr>
              <a:t>evang</a:t>
            </a:r>
            <a:r>
              <a:rPr lang="de-AT" altLang="de-DE" dirty="0">
                <a:solidFill>
                  <a:srgbClr val="FFFFCC"/>
                </a:solidFill>
              </a:rPr>
              <a:t>.-</a:t>
            </a:r>
            <a:r>
              <a:rPr lang="de-AT" altLang="de-DE" dirty="0" err="1">
                <a:solidFill>
                  <a:srgbClr val="FFFFCC"/>
                </a:solidFill>
              </a:rPr>
              <a:t>lutheranisch</a:t>
            </a:r>
            <a:endParaRPr lang="de-AT" altLang="de-DE" dirty="0">
              <a:solidFill>
                <a:srgbClr val="FFFFCC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dirty="0">
                <a:solidFill>
                  <a:srgbClr val="FFFFCC"/>
                </a:solidFill>
              </a:rPr>
              <a:t>15% ohne Konfession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AT" altLang="de-DE" dirty="0">
              <a:solidFill>
                <a:srgbClr val="FFFFCC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dirty="0">
                <a:solidFill>
                  <a:srgbClr val="FFFFCC"/>
                </a:solidFill>
              </a:rPr>
              <a:t>2 offizielle Landessprachen</a:t>
            </a:r>
            <a:br>
              <a:rPr lang="de-AT" altLang="de-DE" dirty="0">
                <a:solidFill>
                  <a:srgbClr val="FFFFCC"/>
                </a:solidFill>
              </a:rPr>
            </a:br>
            <a:r>
              <a:rPr lang="de-AT" altLang="de-DE" dirty="0">
                <a:solidFill>
                  <a:srgbClr val="FFFFCC"/>
                </a:solidFill>
              </a:rPr>
              <a:t>Finnisch 96% Schwedisch 6%</a:t>
            </a:r>
            <a:endParaRPr lang="de-DE" altLang="de-DE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4">
            <a:extLst>
              <a:ext uri="{FF2B5EF4-FFF2-40B4-BE49-F238E27FC236}">
                <a16:creationId xmlns:a16="http://schemas.microsoft.com/office/drawing/2014/main" id="{2CD53F2E-62A3-4F50-B365-A26AF071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8195" name="Foliennummernplatzhalter 5">
            <a:extLst>
              <a:ext uri="{FF2B5EF4-FFF2-40B4-BE49-F238E27FC236}">
                <a16:creationId xmlns:a16="http://schemas.microsoft.com/office/drawing/2014/main" id="{308A28B2-2B08-4583-9D6C-6A8CBCFF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8A7007-CF99-4F91-8401-F9778DB80A4A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E01FDB8-42D2-44F7-9634-2DAB0CD7D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509" y="152400"/>
            <a:ext cx="7543800" cy="652462"/>
          </a:xfrm>
        </p:spPr>
        <p:txBody>
          <a:bodyPr/>
          <a:lstStyle/>
          <a:p>
            <a:pPr eaLnBrk="1" hangingPunct="1"/>
            <a:r>
              <a:rPr lang="de-AT" altLang="de-DE" sz="3500" dirty="0">
                <a:solidFill>
                  <a:schemeClr val="tx1"/>
                </a:solidFill>
              </a:rPr>
              <a:t>Finnisches Bildungssystem</a:t>
            </a:r>
            <a:endParaRPr lang="de-DE" altLang="de-DE" sz="3500" dirty="0">
              <a:solidFill>
                <a:schemeClr val="tx1"/>
              </a:solidFill>
            </a:endParaRP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4EB079AB-1F45-4C2A-929D-096DF8458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/>
              <a:t>   </a:t>
            </a:r>
            <a:endParaRPr lang="de-DE" altLang="de-DE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C84CB97-D651-4128-80D7-F33478155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43560" r="10807" b="13268"/>
          <a:stretch/>
        </p:blipFill>
        <p:spPr bwMode="auto">
          <a:xfrm>
            <a:off x="2703917" y="1204249"/>
            <a:ext cx="6428037" cy="492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4">
            <a:extLst>
              <a:ext uri="{FF2B5EF4-FFF2-40B4-BE49-F238E27FC236}">
                <a16:creationId xmlns:a16="http://schemas.microsoft.com/office/drawing/2014/main" id="{2CD53F2E-62A3-4F50-B365-A26AF071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8195" name="Foliennummernplatzhalter 5">
            <a:extLst>
              <a:ext uri="{FF2B5EF4-FFF2-40B4-BE49-F238E27FC236}">
                <a16:creationId xmlns:a16="http://schemas.microsoft.com/office/drawing/2014/main" id="{308A28B2-2B08-4583-9D6C-6A8CBCFF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8A7007-CF99-4F91-8401-F9778DB80A4A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E01FDB8-42D2-44F7-9634-2DAB0CD7D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509" y="152400"/>
            <a:ext cx="7543800" cy="652462"/>
          </a:xfrm>
        </p:spPr>
        <p:txBody>
          <a:bodyPr/>
          <a:lstStyle/>
          <a:p>
            <a:pPr eaLnBrk="1" hangingPunct="1"/>
            <a:r>
              <a:rPr lang="de-AT" altLang="de-DE" sz="3500" dirty="0">
                <a:solidFill>
                  <a:schemeClr val="tx1"/>
                </a:solidFill>
              </a:rPr>
              <a:t>Finnisches Bildungssystem</a:t>
            </a:r>
            <a:endParaRPr lang="de-DE" altLang="de-DE" sz="3500" dirty="0">
              <a:solidFill>
                <a:schemeClr val="tx1"/>
              </a:solidFill>
            </a:endParaRP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4EB079AB-1F45-4C2A-929D-096DF8458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/>
              <a:t>   </a:t>
            </a:r>
            <a:endParaRPr lang="de-DE" altLang="de-DE"/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DF58593D-9D7E-4462-BAB9-66CB4D25D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6990" r="21984" b="56854"/>
          <a:stretch/>
        </p:blipFill>
        <p:spPr bwMode="auto">
          <a:xfrm>
            <a:off x="2668457" y="1091939"/>
            <a:ext cx="6855086" cy="4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06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4">
            <a:extLst>
              <a:ext uri="{FF2B5EF4-FFF2-40B4-BE49-F238E27FC236}">
                <a16:creationId xmlns:a16="http://schemas.microsoft.com/office/drawing/2014/main" id="{F3F3B807-846F-4641-8BB7-0D05B46B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9219" name="Foliennummernplatzhalter 5">
            <a:extLst>
              <a:ext uri="{FF2B5EF4-FFF2-40B4-BE49-F238E27FC236}">
                <a16:creationId xmlns:a16="http://schemas.microsoft.com/office/drawing/2014/main" id="{6324243E-9E0A-4E11-8DCD-5C5D2785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56173F-658B-4524-ACB6-3E4CF01A347D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B43148D0-BA4B-4325-9BBF-DA6BBF0BB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 dirty="0"/>
              <a:t>   </a:t>
            </a:r>
            <a:endParaRPr lang="de-DE" altLang="de-DE" dirty="0"/>
          </a:p>
        </p:txBody>
      </p:sp>
      <p:sp>
        <p:nvSpPr>
          <p:cNvPr id="9222" name="Text Box 5">
            <a:extLst>
              <a:ext uri="{FF2B5EF4-FFF2-40B4-BE49-F238E27FC236}">
                <a16:creationId xmlns:a16="http://schemas.microsoft.com/office/drawing/2014/main" id="{3AD4CED5-C64E-48E7-AD3C-288D993D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989139"/>
            <a:ext cx="1001816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dirty="0">
                <a:solidFill>
                  <a:srgbClr val="FFFFCC"/>
                </a:solidFill>
              </a:rPr>
              <a:t>Unterricht                                       </a:t>
            </a:r>
            <a:r>
              <a:rPr lang="de-AT" altLang="de-DE" sz="1400" i="1" dirty="0">
                <a:solidFill>
                  <a:srgbClr val="FFFFCC"/>
                </a:solidFill>
              </a:rPr>
              <a:t>Vorschule bis Ende Sek II</a:t>
            </a:r>
            <a:r>
              <a:rPr lang="de-AT" altLang="de-DE" dirty="0">
                <a:solidFill>
                  <a:srgbClr val="FFFFCC"/>
                </a:solidFill>
              </a:rPr>
              <a:t>                   kostenlos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dirty="0">
                <a:solidFill>
                  <a:srgbClr val="FFFFCC"/>
                </a:solidFill>
              </a:rPr>
              <a:t>Mittagessen, soziale Leistungen   </a:t>
            </a:r>
            <a:r>
              <a:rPr lang="de-AT" altLang="de-DE" sz="1400" i="1" dirty="0">
                <a:solidFill>
                  <a:srgbClr val="FFFFCC"/>
                </a:solidFill>
              </a:rPr>
              <a:t>Vorschule bis Ende Sek II</a:t>
            </a:r>
            <a:r>
              <a:rPr lang="de-AT" altLang="de-DE" dirty="0">
                <a:solidFill>
                  <a:srgbClr val="FFFFCC"/>
                </a:solidFill>
              </a:rPr>
              <a:t>                   kostenlos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dirty="0">
                <a:solidFill>
                  <a:srgbClr val="FFFFCC"/>
                </a:solidFill>
              </a:rPr>
              <a:t>Unterrichtsmaterial, Schulbücher  </a:t>
            </a:r>
            <a:r>
              <a:rPr lang="de-AT" altLang="de-DE" sz="1400" i="1" dirty="0">
                <a:solidFill>
                  <a:srgbClr val="FFFFCC"/>
                </a:solidFill>
              </a:rPr>
              <a:t>Vorschule und Grundunterricht                 </a:t>
            </a:r>
            <a:r>
              <a:rPr lang="de-AT" altLang="de-DE" dirty="0">
                <a:solidFill>
                  <a:srgbClr val="FFFFCC"/>
                </a:solidFill>
              </a:rPr>
              <a:t>kostenlos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dirty="0">
                <a:solidFill>
                  <a:srgbClr val="FFFFCC"/>
                </a:solidFill>
              </a:rPr>
              <a:t>Transport                                        </a:t>
            </a:r>
            <a:r>
              <a:rPr lang="de-AT" altLang="de-DE" sz="1400" i="1" dirty="0">
                <a:solidFill>
                  <a:srgbClr val="FFFFCC"/>
                </a:solidFill>
              </a:rPr>
              <a:t>Grundunterricht </a:t>
            </a:r>
            <a:r>
              <a:rPr lang="de-AT" altLang="de-DE" dirty="0">
                <a:solidFill>
                  <a:srgbClr val="FFFFCC"/>
                </a:solidFill>
              </a:rPr>
              <a:t>                              vom Bildungsträger finanziert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altLang="de-DE" sz="2400" dirty="0">
              <a:solidFill>
                <a:srgbClr val="FFFFCC"/>
              </a:solidFill>
            </a:endParaRPr>
          </a:p>
        </p:txBody>
      </p:sp>
      <p:sp>
        <p:nvSpPr>
          <p:cNvPr id="9223" name="AutoShape 6">
            <a:extLst>
              <a:ext uri="{FF2B5EF4-FFF2-40B4-BE49-F238E27FC236}">
                <a16:creationId xmlns:a16="http://schemas.microsoft.com/office/drawing/2014/main" id="{D84E3CDE-9348-4E6B-8D40-9E053234C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1336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FFFFCC"/>
              </a:solidFill>
            </a:endParaRPr>
          </a:p>
        </p:txBody>
      </p:sp>
      <p:sp>
        <p:nvSpPr>
          <p:cNvPr id="9224" name="AutoShape 7">
            <a:extLst>
              <a:ext uri="{FF2B5EF4-FFF2-40B4-BE49-F238E27FC236}">
                <a16:creationId xmlns:a16="http://schemas.microsoft.com/office/drawing/2014/main" id="{C486C6C6-FEA4-45D7-BFD6-1AC2CF61B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49237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FFFFCC"/>
              </a:solidFill>
            </a:endParaRPr>
          </a:p>
        </p:txBody>
      </p:sp>
      <p:sp>
        <p:nvSpPr>
          <p:cNvPr id="9225" name="AutoShape 8">
            <a:extLst>
              <a:ext uri="{FF2B5EF4-FFF2-40B4-BE49-F238E27FC236}">
                <a16:creationId xmlns:a16="http://schemas.microsoft.com/office/drawing/2014/main" id="{DA724E20-EA13-4201-8E45-93C9EBC09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92417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FFFFCC"/>
              </a:solidFill>
            </a:endParaRPr>
          </a:p>
        </p:txBody>
      </p:sp>
      <p:sp>
        <p:nvSpPr>
          <p:cNvPr id="9226" name="AutoShape 9">
            <a:extLst>
              <a:ext uri="{FF2B5EF4-FFF2-40B4-BE49-F238E27FC236}">
                <a16:creationId xmlns:a16="http://schemas.microsoft.com/office/drawing/2014/main" id="{0484CE6A-BAD1-4288-8E96-2FD4F656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328453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FFFFCC"/>
              </a:solidFill>
            </a:endParaRPr>
          </a:p>
        </p:txBody>
      </p:sp>
      <p:sp>
        <p:nvSpPr>
          <p:cNvPr id="9227" name="Text Box 10">
            <a:extLst>
              <a:ext uri="{FF2B5EF4-FFF2-40B4-BE49-F238E27FC236}">
                <a16:creationId xmlns:a16="http://schemas.microsoft.com/office/drawing/2014/main" id="{7287C8E1-A65B-4218-930B-99C78F4E9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365308"/>
            <a:ext cx="5616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>
                <a:solidFill>
                  <a:srgbClr val="FFFFCC"/>
                </a:solidFill>
              </a:rPr>
              <a:t>Unterrichts-und Studienberatung für alle SchülerInnen, teilweise spezielle Stunden</a:t>
            </a:r>
            <a:endParaRPr lang="de-DE" altLang="de-DE">
              <a:solidFill>
                <a:srgbClr val="FFFFCC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6B1FCD2-100B-4B71-B69D-945901A4F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09" y="152400"/>
            <a:ext cx="7543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3500" kern="0" dirty="0">
                <a:solidFill>
                  <a:schemeClr val="tx1"/>
                </a:solidFill>
              </a:rPr>
              <a:t>Finnisches Bildungssystem</a:t>
            </a:r>
            <a:endParaRPr lang="de-DE" altLang="de-DE" sz="35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4">
            <a:extLst>
              <a:ext uri="{FF2B5EF4-FFF2-40B4-BE49-F238E27FC236}">
                <a16:creationId xmlns:a16="http://schemas.microsoft.com/office/drawing/2014/main" id="{9AE26E8F-AD28-4D4A-9C07-F9DF14D5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10243" name="Foliennummernplatzhalter 5">
            <a:extLst>
              <a:ext uri="{FF2B5EF4-FFF2-40B4-BE49-F238E27FC236}">
                <a16:creationId xmlns:a16="http://schemas.microsoft.com/office/drawing/2014/main" id="{42FA16A5-B6A7-4B79-88AF-E0EC5093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06FAE4-35B7-41B3-BF10-68F654F9A670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1D6F5098-D6CC-44BF-89C9-6966624E5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/>
              <a:t>   </a:t>
            </a:r>
            <a:endParaRPr lang="de-DE" altLang="de-DE"/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DB8A2E51-D433-4144-9940-764E1FD17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155698"/>
            <a:ext cx="8048625" cy="36933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dirty="0">
                <a:solidFill>
                  <a:srgbClr val="29527B"/>
                </a:solidFill>
              </a:rPr>
              <a:t>Finnisches Zentralamt für Unterrichtswesen + Unterrichtsministerium</a:t>
            </a:r>
            <a:endParaRPr lang="de-DE" altLang="de-DE" dirty="0">
              <a:solidFill>
                <a:srgbClr val="29527B"/>
              </a:solidFill>
            </a:endParaRPr>
          </a:p>
        </p:txBody>
      </p:sp>
      <p:sp>
        <p:nvSpPr>
          <p:cNvPr id="10247" name="Text Box 6">
            <a:extLst>
              <a:ext uri="{FF2B5EF4-FFF2-40B4-BE49-F238E27FC236}">
                <a16:creationId xmlns:a16="http://schemas.microsoft.com/office/drawing/2014/main" id="{E8D826FB-7555-4BBD-92CE-8D766620A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876423"/>
            <a:ext cx="569764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dirty="0">
                <a:solidFill>
                  <a:srgbClr val="FF9933"/>
                </a:solidFill>
              </a:rPr>
              <a:t>Ziele, Inhalte und Methoden</a:t>
            </a:r>
            <a:endParaRPr lang="de-DE" altLang="de-DE" dirty="0">
              <a:solidFill>
                <a:srgbClr val="FF9933"/>
              </a:solidFill>
            </a:endParaRPr>
          </a:p>
        </p:txBody>
      </p:sp>
      <p:sp>
        <p:nvSpPr>
          <p:cNvPr id="10248" name="Text Box 7">
            <a:extLst>
              <a:ext uri="{FF2B5EF4-FFF2-40B4-BE49-F238E27FC236}">
                <a16:creationId xmlns:a16="http://schemas.microsoft.com/office/drawing/2014/main" id="{ECA2F0DA-46C7-4A9A-BF06-2B40D5FA8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668587"/>
            <a:ext cx="8048625" cy="36933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>
                <a:solidFill>
                  <a:srgbClr val="29527B"/>
                </a:solidFill>
              </a:rPr>
              <a:t>Abteilung für Bildung und Kultur in jeder der 6 Provinzen</a:t>
            </a:r>
            <a:endParaRPr lang="de-DE" altLang="de-DE">
              <a:solidFill>
                <a:srgbClr val="29527B"/>
              </a:solidFill>
            </a:endParaRPr>
          </a:p>
        </p:txBody>
      </p:sp>
      <p:sp>
        <p:nvSpPr>
          <p:cNvPr id="10249" name="Text Box 8">
            <a:extLst>
              <a:ext uri="{FF2B5EF4-FFF2-40B4-BE49-F238E27FC236}">
                <a16:creationId xmlns:a16="http://schemas.microsoft.com/office/drawing/2014/main" id="{CD6B0784-3103-4088-AC83-85D0162E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748087"/>
            <a:ext cx="8048625" cy="36933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>
                <a:solidFill>
                  <a:srgbClr val="29527B"/>
                </a:solidFill>
              </a:rPr>
              <a:t>Gemeinde</a:t>
            </a:r>
            <a:endParaRPr lang="de-DE" altLang="de-DE">
              <a:solidFill>
                <a:srgbClr val="29527B"/>
              </a:solidFill>
            </a:endParaRPr>
          </a:p>
        </p:txBody>
      </p:sp>
      <p:sp>
        <p:nvSpPr>
          <p:cNvPr id="10250" name="AutoShape 9">
            <a:extLst>
              <a:ext uri="{FF2B5EF4-FFF2-40B4-BE49-F238E27FC236}">
                <a16:creationId xmlns:a16="http://schemas.microsoft.com/office/drawing/2014/main" id="{4CCA1DF2-F104-4C50-B906-502595AF7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352" y="1489250"/>
            <a:ext cx="385528" cy="428142"/>
          </a:xfrm>
          <a:prstGeom prst="downArrow">
            <a:avLst>
              <a:gd name="adj1" fmla="val 23684"/>
              <a:gd name="adj2" fmla="val 515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FFFFCC"/>
              </a:solidFill>
            </a:endParaRPr>
          </a:p>
        </p:txBody>
      </p:sp>
      <p:sp>
        <p:nvSpPr>
          <p:cNvPr id="10251" name="Line 10">
            <a:extLst>
              <a:ext uri="{FF2B5EF4-FFF2-40B4-BE49-F238E27FC236}">
                <a16:creationId xmlns:a16="http://schemas.microsoft.com/office/drawing/2014/main" id="{9A5B0EC7-3239-4CEF-B07B-00B7E3F04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1516062"/>
            <a:ext cx="0" cy="199725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252" name="Line 11">
            <a:extLst>
              <a:ext uri="{FF2B5EF4-FFF2-40B4-BE49-F238E27FC236}">
                <a16:creationId xmlns:a16="http://schemas.microsoft.com/office/drawing/2014/main" id="{D54FDEDA-39C3-4352-960B-FF5A37AB5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3028950"/>
            <a:ext cx="0" cy="124897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254" name="Text Box 13">
            <a:extLst>
              <a:ext uri="{FF2B5EF4-FFF2-40B4-BE49-F238E27FC236}">
                <a16:creationId xmlns:a16="http://schemas.microsoft.com/office/drawing/2014/main" id="{CB55AC7E-924F-493B-B251-FF9F5698E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0" y="4697187"/>
            <a:ext cx="575945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ctr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rgbClr val="FF9933"/>
                </a:solidFill>
              </a:rPr>
              <a:t>legt Umfang der Schulautonomie fest</a:t>
            </a:r>
          </a:p>
          <a:p>
            <a:pPr marL="285750" indent="-285750" algn="ctr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rgbClr val="FF9933"/>
                </a:solidFill>
              </a:rPr>
              <a:t>ist Schulerhalter</a:t>
            </a:r>
          </a:p>
          <a:p>
            <a:pPr marL="285750" indent="-285750" algn="ctr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rgbClr val="FF9933"/>
                </a:solidFill>
              </a:rPr>
              <a:t>stellt Lehrkräfte an</a:t>
            </a:r>
            <a:endParaRPr lang="de-DE" altLang="de-DE" dirty="0">
              <a:solidFill>
                <a:srgbClr val="FF9933"/>
              </a:solidFill>
            </a:endParaRPr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2DB931E1-178A-4F6D-91A8-AF6C08CE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923" y="4147203"/>
            <a:ext cx="385528" cy="428142"/>
          </a:xfrm>
          <a:prstGeom prst="downArrow">
            <a:avLst>
              <a:gd name="adj1" fmla="val 23684"/>
              <a:gd name="adj2" fmla="val 515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FFFFC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513D6-50DB-48A1-8591-45A691016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09" y="152400"/>
            <a:ext cx="7543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3500" kern="0" dirty="0">
                <a:solidFill>
                  <a:schemeClr val="tx1"/>
                </a:solidFill>
              </a:rPr>
              <a:t>Finnisches Bildungssystem</a:t>
            </a:r>
            <a:endParaRPr lang="de-DE" altLang="de-DE" sz="35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4">
            <a:extLst>
              <a:ext uri="{FF2B5EF4-FFF2-40B4-BE49-F238E27FC236}">
                <a16:creationId xmlns:a16="http://schemas.microsoft.com/office/drawing/2014/main" id="{9F68FBD0-5BFD-41E3-88D1-B9762C40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11267" name="Foliennummernplatzhalter 5">
            <a:extLst>
              <a:ext uri="{FF2B5EF4-FFF2-40B4-BE49-F238E27FC236}">
                <a16:creationId xmlns:a16="http://schemas.microsoft.com/office/drawing/2014/main" id="{321F6761-9FA6-455A-A0FD-B58F7644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DC7E32-E5DC-42B2-9595-23A59C779E45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3400A254-FA1A-4669-BDE3-D667020EC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/>
              <a:t>   </a:t>
            </a:r>
            <a:endParaRPr lang="de-DE" altLang="de-DE"/>
          </a:p>
        </p:txBody>
      </p:sp>
      <p:sp>
        <p:nvSpPr>
          <p:cNvPr id="11270" name="Text Box 4">
            <a:extLst>
              <a:ext uri="{FF2B5EF4-FFF2-40B4-BE49-F238E27FC236}">
                <a16:creationId xmlns:a16="http://schemas.microsoft.com/office/drawing/2014/main" id="{40F57EB7-742B-4847-AC10-77F660F31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916113"/>
            <a:ext cx="8135938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dirty="0">
                <a:solidFill>
                  <a:srgbClr val="29527B"/>
                </a:solidFill>
              </a:rPr>
              <a:t>Schulen entscheiden über ihre Bildungsleistungen selbst</a:t>
            </a:r>
            <a:endParaRPr lang="de-DE" altLang="de-DE" dirty="0">
              <a:solidFill>
                <a:srgbClr val="29527B"/>
              </a:solidFill>
            </a:endParaRPr>
          </a:p>
        </p:txBody>
      </p:sp>
      <p:sp>
        <p:nvSpPr>
          <p:cNvPr id="11271" name="Text Box 13">
            <a:extLst>
              <a:ext uri="{FF2B5EF4-FFF2-40B4-BE49-F238E27FC236}">
                <a16:creationId xmlns:a16="http://schemas.microsoft.com/office/drawing/2014/main" id="{60C29097-AE5F-452B-8F27-A60772930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557464"/>
            <a:ext cx="8135938" cy="2017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b="1" dirty="0">
                <a:solidFill>
                  <a:srgbClr val="29527B"/>
                </a:solidFill>
              </a:rPr>
              <a:t>Keine</a:t>
            </a:r>
            <a:r>
              <a:rPr lang="de-AT" altLang="de-DE" dirty="0">
                <a:solidFill>
                  <a:srgbClr val="29527B"/>
                </a:solidFill>
              </a:rPr>
              <a:t> staatlichen Schulinspektoren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dirty="0">
                <a:solidFill>
                  <a:srgbClr val="29527B"/>
                </a:solidFill>
              </a:rPr>
              <a:t>Externe und interne Evaluation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b="1" dirty="0">
                <a:solidFill>
                  <a:srgbClr val="29527B"/>
                </a:solidFill>
              </a:rPr>
              <a:t>Kein</a:t>
            </a:r>
            <a:r>
              <a:rPr lang="de-AT" altLang="de-DE" dirty="0">
                <a:solidFill>
                  <a:srgbClr val="29527B"/>
                </a:solidFill>
              </a:rPr>
              <a:t> Ranking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AT" altLang="de-DE" b="1" dirty="0">
                <a:solidFill>
                  <a:srgbClr val="29527B"/>
                </a:solidFill>
              </a:rPr>
              <a:t>Zusätzliches Geld </a:t>
            </a:r>
            <a:r>
              <a:rPr lang="de-AT" altLang="de-DE" dirty="0">
                <a:solidFill>
                  <a:srgbClr val="29527B"/>
                </a:solidFill>
              </a:rPr>
              <a:t>für engagierte und motivierte Lehrkräfte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altLang="de-DE" dirty="0">
              <a:solidFill>
                <a:srgbClr val="29527B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C08F7AF-0116-4989-BB2E-D4DCBF49A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09" y="152400"/>
            <a:ext cx="7543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3500" kern="0" dirty="0">
                <a:solidFill>
                  <a:schemeClr val="tx1"/>
                </a:solidFill>
              </a:rPr>
              <a:t>Finnisches Bildungssystem</a:t>
            </a:r>
            <a:endParaRPr lang="de-DE" altLang="de-DE" sz="35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>
            <a:extLst>
              <a:ext uri="{FF2B5EF4-FFF2-40B4-BE49-F238E27FC236}">
                <a16:creationId xmlns:a16="http://schemas.microsoft.com/office/drawing/2014/main" id="{E99BDE4D-AF0C-4BA3-81DB-653AEA63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02CD71-4B10-43D6-B0A9-8A5A0ED1A16C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altLang="en-US">
              <a:solidFill>
                <a:srgbClr val="FFFFCC"/>
              </a:solidFill>
            </a:endParaRPr>
          </a:p>
        </p:txBody>
      </p:sp>
      <p:pic>
        <p:nvPicPr>
          <p:cNvPr id="7" name="Grafik 6" descr="IMG_0216.JPG">
            <a:extLst>
              <a:ext uri="{FF2B5EF4-FFF2-40B4-BE49-F238E27FC236}">
                <a16:creationId xmlns:a16="http://schemas.microsoft.com/office/drawing/2014/main" id="{22F4A6E3-E8DB-4912-8591-8BEDEBF1C5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646" y="1202141"/>
            <a:ext cx="6140912" cy="460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 descr="IMG_0220.JPG">
            <a:extLst>
              <a:ext uri="{FF2B5EF4-FFF2-40B4-BE49-F238E27FC236}">
                <a16:creationId xmlns:a16="http://schemas.microsoft.com/office/drawing/2014/main" id="{DF9C468E-81AF-43B1-A9CC-EF3D13FFFF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3211" y="1202141"/>
            <a:ext cx="6140912" cy="460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4C1FDCA-5AF7-49E9-BB0E-80618EA31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09" y="152400"/>
            <a:ext cx="7543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3500" kern="0" dirty="0">
                <a:solidFill>
                  <a:schemeClr val="tx1"/>
                </a:solidFill>
              </a:rPr>
              <a:t>Finnisches Bildungssystem</a:t>
            </a:r>
            <a:endParaRPr lang="de-DE" altLang="de-DE" sz="35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>
            <a:extLst>
              <a:ext uri="{FF2B5EF4-FFF2-40B4-BE49-F238E27FC236}">
                <a16:creationId xmlns:a16="http://schemas.microsoft.com/office/drawing/2014/main" id="{E99BDE4D-AF0C-4BA3-81DB-653AEA63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02CD71-4B10-43D6-B0A9-8A5A0ED1A16C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4C1FDCA-5AF7-49E9-BB0E-80618EA31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18" y="651164"/>
            <a:ext cx="7543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3500" kern="0" dirty="0">
                <a:solidFill>
                  <a:schemeClr val="tx1"/>
                </a:solidFill>
              </a:rPr>
              <a:t>Finnisches Zentralamt des Unterrichtwesens </a:t>
            </a:r>
            <a:endParaRPr lang="de-DE" altLang="de-DE" sz="3500" kern="0" dirty="0">
              <a:solidFill>
                <a:schemeClr val="tx1"/>
              </a:solidFill>
            </a:endParaRP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11A1813B-9AF4-4DF9-81D9-55A0D347A01D}"/>
              </a:ext>
            </a:extLst>
          </p:cNvPr>
          <p:cNvSpPr txBox="1">
            <a:spLocks/>
          </p:cNvSpPr>
          <p:nvPr/>
        </p:nvSpPr>
        <p:spPr bwMode="auto">
          <a:xfrm>
            <a:off x="1014153" y="1685453"/>
            <a:ext cx="9881061" cy="485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EDUFI </a:t>
            </a:r>
            <a:r>
              <a:rPr lang="en-US" kern="0" dirty="0" err="1"/>
              <a:t>ist</a:t>
            </a:r>
            <a:r>
              <a:rPr lang="en-US" kern="0" dirty="0"/>
              <a:t> die  </a:t>
            </a:r>
            <a:r>
              <a:rPr lang="en-US" kern="0" dirty="0" err="1"/>
              <a:t>nationale</a:t>
            </a:r>
            <a:r>
              <a:rPr lang="en-US" kern="0" dirty="0"/>
              <a:t>  </a:t>
            </a:r>
            <a:r>
              <a:rPr lang="en-US" kern="0" dirty="0" err="1"/>
              <a:t>Schulbehörde</a:t>
            </a:r>
            <a:r>
              <a:rPr lang="en-US" kern="0" dirty="0"/>
              <a:t>,  dem </a:t>
            </a:r>
            <a:r>
              <a:rPr lang="en-US" kern="0" dirty="0" err="1"/>
              <a:t>Bildungs</a:t>
            </a:r>
            <a:r>
              <a:rPr lang="en-US" kern="0" dirty="0"/>
              <a:t>- und </a:t>
            </a:r>
            <a:r>
              <a:rPr lang="en-US" kern="0" dirty="0" err="1"/>
              <a:t>Kulturministerium</a:t>
            </a:r>
            <a:r>
              <a:rPr lang="en-US" kern="0" dirty="0"/>
              <a:t> </a:t>
            </a:r>
            <a:r>
              <a:rPr lang="en-US" kern="0" dirty="0" err="1"/>
              <a:t>unterstellt</a:t>
            </a:r>
            <a:endParaRPr lang="en-US" kern="0" dirty="0"/>
          </a:p>
          <a:p>
            <a:endParaRPr lang="en-US" kern="0" dirty="0"/>
          </a:p>
          <a:p>
            <a:r>
              <a:rPr lang="fi-FI" kern="0" dirty="0" err="1"/>
              <a:t>Auftrag</a:t>
            </a:r>
            <a:r>
              <a:rPr lang="fi-FI" kern="0" dirty="0"/>
              <a:t>, </a:t>
            </a:r>
            <a:r>
              <a:rPr lang="fi-FI" kern="0" dirty="0" err="1"/>
              <a:t>Lehrinhalte</a:t>
            </a:r>
            <a:r>
              <a:rPr lang="fi-FI" kern="0" dirty="0"/>
              <a:t> </a:t>
            </a:r>
            <a:r>
              <a:rPr lang="fi-FI" kern="0" dirty="0" err="1"/>
              <a:t>und</a:t>
            </a:r>
            <a:r>
              <a:rPr lang="fi-FI" kern="0" dirty="0"/>
              <a:t> </a:t>
            </a:r>
            <a:r>
              <a:rPr lang="fi-FI" kern="0" dirty="0" err="1"/>
              <a:t>Methoden</a:t>
            </a:r>
            <a:r>
              <a:rPr lang="fi-FI" kern="0" dirty="0"/>
              <a:t> </a:t>
            </a:r>
            <a:r>
              <a:rPr lang="fi-FI" kern="0" dirty="0" err="1"/>
              <a:t>für</a:t>
            </a:r>
            <a:r>
              <a:rPr lang="fi-FI" kern="0" dirty="0"/>
              <a:t> </a:t>
            </a:r>
            <a:r>
              <a:rPr lang="fi-FI" kern="0" dirty="0" err="1"/>
              <a:t>die</a:t>
            </a:r>
            <a:r>
              <a:rPr lang="fi-FI" kern="0" dirty="0"/>
              <a:t> </a:t>
            </a:r>
            <a:r>
              <a:rPr lang="fi-FI" kern="0" dirty="0" err="1"/>
              <a:t>frühkindliche</a:t>
            </a:r>
            <a:r>
              <a:rPr lang="fi-FI" kern="0" dirty="0"/>
              <a:t> </a:t>
            </a:r>
            <a:r>
              <a:rPr lang="fi-FI" kern="0" dirty="0" err="1"/>
              <a:t>und</a:t>
            </a:r>
            <a:r>
              <a:rPr lang="fi-FI" kern="0" dirty="0"/>
              <a:t> </a:t>
            </a:r>
            <a:r>
              <a:rPr lang="fi-FI" kern="0" dirty="0" err="1"/>
              <a:t>vorschulische</a:t>
            </a:r>
            <a:r>
              <a:rPr lang="fi-FI" kern="0" dirty="0"/>
              <a:t> </a:t>
            </a:r>
            <a:r>
              <a:rPr lang="fi-FI" kern="0" dirty="0" err="1"/>
              <a:t>Erziehung</a:t>
            </a:r>
            <a:r>
              <a:rPr lang="fi-FI" kern="0" dirty="0"/>
              <a:t> </a:t>
            </a:r>
            <a:r>
              <a:rPr lang="fi-FI" kern="0" dirty="0" err="1"/>
              <a:t>und</a:t>
            </a:r>
            <a:r>
              <a:rPr lang="fi-FI" kern="0" dirty="0"/>
              <a:t> Grund, </a:t>
            </a:r>
            <a:r>
              <a:rPr lang="fi-FI" kern="0" dirty="0" err="1"/>
              <a:t>Sekundar</a:t>
            </a:r>
            <a:r>
              <a:rPr lang="fi-FI" kern="0" dirty="0"/>
              <a:t>- </a:t>
            </a:r>
            <a:r>
              <a:rPr lang="fi-FI" kern="0" dirty="0" err="1"/>
              <a:t>und</a:t>
            </a:r>
            <a:r>
              <a:rPr lang="fi-FI" kern="0" dirty="0"/>
              <a:t> </a:t>
            </a:r>
            <a:r>
              <a:rPr lang="fi-FI" kern="0" dirty="0" err="1"/>
              <a:t>Erwachsenenbildung</a:t>
            </a:r>
            <a:r>
              <a:rPr lang="fi-FI" kern="0" dirty="0"/>
              <a:t> </a:t>
            </a:r>
            <a:r>
              <a:rPr lang="fi-FI" kern="0" dirty="0" err="1"/>
              <a:t>zu</a:t>
            </a:r>
            <a:r>
              <a:rPr lang="fi-FI" kern="0" dirty="0"/>
              <a:t> </a:t>
            </a:r>
            <a:r>
              <a:rPr lang="fi-FI" kern="0" dirty="0" err="1"/>
              <a:t>entwickeln</a:t>
            </a:r>
            <a:r>
              <a:rPr lang="fi-FI" kern="0" dirty="0"/>
              <a:t>, </a:t>
            </a:r>
            <a:r>
              <a:rPr lang="fi-FI" kern="0" dirty="0" err="1"/>
              <a:t>Unterstützen</a:t>
            </a:r>
            <a:r>
              <a:rPr lang="fi-FI" kern="0" dirty="0"/>
              <a:t> </a:t>
            </a:r>
            <a:r>
              <a:rPr lang="fi-FI" kern="0" dirty="0" err="1"/>
              <a:t>der</a:t>
            </a:r>
            <a:r>
              <a:rPr lang="fi-FI" kern="0" dirty="0"/>
              <a:t> </a:t>
            </a:r>
            <a:r>
              <a:rPr lang="fi-FI" kern="0" dirty="0" err="1"/>
              <a:t>Internationalisierung</a:t>
            </a:r>
            <a:r>
              <a:rPr lang="fi-FI" kern="0" dirty="0"/>
              <a:t>  and </a:t>
            </a:r>
            <a:r>
              <a:rPr lang="fi-FI" kern="0" dirty="0" err="1"/>
              <a:t>lebenslanges</a:t>
            </a:r>
            <a:r>
              <a:rPr lang="fi-FI" kern="0" dirty="0"/>
              <a:t> </a:t>
            </a:r>
            <a:r>
              <a:rPr lang="fi-FI" kern="0" dirty="0" err="1"/>
              <a:t>Lernen</a:t>
            </a:r>
            <a:r>
              <a:rPr lang="fi-FI" kern="0" dirty="0"/>
              <a:t> </a:t>
            </a:r>
          </a:p>
          <a:p>
            <a:endParaRPr lang="fi-FI" kern="0" dirty="0"/>
          </a:p>
          <a:p>
            <a:r>
              <a:rPr lang="fi-FI" kern="0" dirty="0"/>
              <a:t>Seit 2017 </a:t>
            </a:r>
            <a:r>
              <a:rPr lang="fi-FI" kern="0" dirty="0" err="1"/>
              <a:t>nach</a:t>
            </a:r>
            <a:r>
              <a:rPr lang="fi-FI" kern="0" dirty="0"/>
              <a:t> </a:t>
            </a:r>
            <a:r>
              <a:rPr lang="fi-FI" kern="0" dirty="0" err="1"/>
              <a:t>einer</a:t>
            </a:r>
            <a:r>
              <a:rPr lang="fi-FI" kern="0" dirty="0"/>
              <a:t> </a:t>
            </a:r>
            <a:r>
              <a:rPr lang="fi-FI" kern="0" dirty="0" err="1"/>
              <a:t>Fusion</a:t>
            </a:r>
            <a:r>
              <a:rPr lang="fi-FI" kern="0" dirty="0"/>
              <a:t> von </a:t>
            </a:r>
            <a:r>
              <a:rPr lang="fi-FI" kern="0" dirty="0" err="1"/>
              <a:t>zwei</a:t>
            </a:r>
            <a:r>
              <a:rPr lang="fi-FI" kern="0" dirty="0"/>
              <a:t> </a:t>
            </a:r>
            <a:r>
              <a:rPr lang="fi-FI" kern="0" dirty="0" err="1"/>
              <a:t>Organisationen</a:t>
            </a:r>
            <a:r>
              <a:rPr lang="fi-FI" kern="0" dirty="0"/>
              <a:t> OPH </a:t>
            </a:r>
            <a:r>
              <a:rPr lang="fi-FI" kern="0" dirty="0" err="1"/>
              <a:t>und</a:t>
            </a:r>
            <a:r>
              <a:rPr lang="fi-FI" kern="0" dirty="0"/>
              <a:t> CIMO ( </a:t>
            </a:r>
            <a:r>
              <a:rPr lang="fi-FI" kern="0" dirty="0" err="1"/>
              <a:t>Internationaler</a:t>
            </a:r>
            <a:r>
              <a:rPr lang="fi-FI" kern="0" dirty="0"/>
              <a:t> </a:t>
            </a:r>
            <a:r>
              <a:rPr lang="fi-FI" kern="0" dirty="0" err="1"/>
              <a:t>Schul-und</a:t>
            </a:r>
            <a:r>
              <a:rPr lang="fi-FI" kern="0" dirty="0"/>
              <a:t> </a:t>
            </a:r>
            <a:r>
              <a:rPr lang="fi-FI" kern="0" dirty="0" err="1"/>
              <a:t>Studentenaustausch</a:t>
            </a:r>
            <a:r>
              <a:rPr lang="fi-FI" kern="0" dirty="0"/>
              <a:t>)</a:t>
            </a:r>
          </a:p>
          <a:p>
            <a:endParaRPr lang="fi-FI" kern="0" dirty="0"/>
          </a:p>
          <a:p>
            <a:r>
              <a:rPr lang="fi-FI" kern="0" dirty="0"/>
              <a:t>Personal: 430,nach </a:t>
            </a:r>
            <a:r>
              <a:rPr lang="fi-FI" kern="0" dirty="0" err="1"/>
              <a:t>einer</a:t>
            </a:r>
            <a:r>
              <a:rPr lang="fi-FI" kern="0" dirty="0"/>
              <a:t> </a:t>
            </a:r>
            <a:r>
              <a:rPr lang="fi-FI" kern="0" dirty="0" err="1"/>
              <a:t>zusätzlichen</a:t>
            </a:r>
            <a:r>
              <a:rPr lang="fi-FI" kern="0" dirty="0"/>
              <a:t> </a:t>
            </a:r>
            <a:r>
              <a:rPr lang="fi-FI" kern="0" dirty="0" err="1"/>
              <a:t>Fusion</a:t>
            </a:r>
            <a:r>
              <a:rPr lang="fi-FI" kern="0" dirty="0"/>
              <a:t> 2018</a:t>
            </a:r>
          </a:p>
          <a:p>
            <a:endParaRPr lang="fi-FI" kern="0" dirty="0"/>
          </a:p>
          <a:p>
            <a:r>
              <a:rPr lang="fi-FI" kern="0" dirty="0"/>
              <a:t>OPH </a:t>
            </a:r>
            <a:r>
              <a:rPr lang="fi-FI" kern="0" dirty="0" err="1"/>
              <a:t>besteht</a:t>
            </a:r>
            <a:r>
              <a:rPr lang="fi-FI" kern="0" dirty="0"/>
              <a:t> </a:t>
            </a:r>
            <a:r>
              <a:rPr lang="fi-FI" kern="0" dirty="0" err="1"/>
              <a:t>aus</a:t>
            </a:r>
            <a:r>
              <a:rPr lang="fi-FI" kern="0" dirty="0"/>
              <a:t> 6 </a:t>
            </a:r>
            <a:r>
              <a:rPr lang="fi-FI" kern="0" dirty="0" err="1"/>
              <a:t>Abteilungen</a:t>
            </a:r>
            <a:r>
              <a:rPr lang="fi-FI" kern="0" dirty="0"/>
              <a:t>, </a:t>
            </a:r>
            <a:r>
              <a:rPr lang="fi-FI" kern="0" dirty="0" err="1"/>
              <a:t>Innovationseinheit</a:t>
            </a:r>
            <a:r>
              <a:rPr lang="fi-FI" kern="0" dirty="0"/>
              <a:t>, </a:t>
            </a:r>
            <a:r>
              <a:rPr lang="fi-FI" kern="0" dirty="0" err="1"/>
              <a:t>Education</a:t>
            </a:r>
            <a:r>
              <a:rPr lang="fi-FI" kern="0" dirty="0"/>
              <a:t> Finland-</a:t>
            </a:r>
            <a:r>
              <a:rPr lang="fi-FI" kern="0" dirty="0" err="1"/>
              <a:t>Programm</a:t>
            </a:r>
            <a:r>
              <a:rPr lang="fi-FI" kern="0" dirty="0"/>
              <a:t>, </a:t>
            </a:r>
            <a:r>
              <a:rPr lang="fi-FI" kern="0" dirty="0" err="1"/>
              <a:t>Abituramt</a:t>
            </a:r>
            <a:r>
              <a:rPr lang="fi-FI" kern="0" dirty="0"/>
              <a:t> and </a:t>
            </a:r>
            <a:r>
              <a:rPr lang="fi-FI" kern="0" dirty="0" err="1"/>
              <a:t>Nationales</a:t>
            </a:r>
            <a:r>
              <a:rPr lang="fi-FI" kern="0" dirty="0"/>
              <a:t> </a:t>
            </a:r>
            <a:r>
              <a:rPr lang="fi-FI" kern="0" dirty="0" err="1"/>
              <a:t>Amt</a:t>
            </a:r>
            <a:r>
              <a:rPr lang="fi-FI" kern="0" dirty="0"/>
              <a:t> </a:t>
            </a:r>
            <a:r>
              <a:rPr lang="fi-FI" kern="0" dirty="0" err="1"/>
              <a:t>für</a:t>
            </a:r>
            <a:r>
              <a:rPr lang="fi-FI" kern="0" dirty="0"/>
              <a:t> Evaluation</a:t>
            </a:r>
          </a:p>
          <a:p>
            <a:endParaRPr lang="fi-FI" kern="0" dirty="0"/>
          </a:p>
          <a:p>
            <a:endParaRPr lang="fi-FI" kern="0" dirty="0">
              <a:latin typeface="Calibri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i-FI" kern="0" dirty="0"/>
          </a:p>
        </p:txBody>
      </p:sp>
    </p:spTree>
    <p:extLst>
      <p:ext uri="{BB962C8B-B14F-4D97-AF65-F5344CB8AC3E}">
        <p14:creationId xmlns:p14="http://schemas.microsoft.com/office/powerpoint/2010/main" val="2848211690"/>
      </p:ext>
    </p:extLst>
  </p:cSld>
  <p:clrMapOvr>
    <a:masterClrMapping/>
  </p:clrMapOvr>
</p:sld>
</file>

<file path=ppt/theme/theme1.xml><?xml version="1.0" encoding="utf-8"?>
<a:theme xmlns:a="http://schemas.openxmlformats.org/drawingml/2006/main" name="Netzwerk">
  <a:themeElements>
    <a:clrScheme name="Netzwerk 7">
      <a:dk1>
        <a:srgbClr val="808080"/>
      </a:dk1>
      <a:lt1>
        <a:srgbClr val="FFFFCC"/>
      </a:lt1>
      <a:dk2>
        <a:srgbClr val="29527B"/>
      </a:dk2>
      <a:lt2>
        <a:srgbClr val="FFFFFF"/>
      </a:lt2>
      <a:accent1>
        <a:srgbClr val="CCCC00"/>
      </a:accent1>
      <a:accent2>
        <a:srgbClr val="669999"/>
      </a:accent2>
      <a:accent3>
        <a:srgbClr val="ACB3BF"/>
      </a:accent3>
      <a:accent4>
        <a:srgbClr val="DADAAE"/>
      </a:accent4>
      <a:accent5>
        <a:srgbClr val="E2E2AA"/>
      </a:accent5>
      <a:accent6>
        <a:srgbClr val="5C8A8A"/>
      </a:accent6>
      <a:hlink>
        <a:srgbClr val="D8D8EC"/>
      </a:hlink>
      <a:folHlink>
        <a:srgbClr val="B2B2B2"/>
      </a:folHlink>
    </a:clrScheme>
    <a:fontScheme name="Netzwe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zwe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zwe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petushallitus">
  <a:themeElements>
    <a:clrScheme name="OPH">
      <a:dk1>
        <a:sysClr val="windowText" lastClr="000000"/>
      </a:dk1>
      <a:lt1>
        <a:sysClr val="window" lastClr="FFFFFF"/>
      </a:lt1>
      <a:dk2>
        <a:srgbClr val="0041DC"/>
      </a:dk2>
      <a:lt2>
        <a:srgbClr val="E7E6E6"/>
      </a:lt2>
      <a:accent1>
        <a:srgbClr val="0041DC"/>
      </a:accent1>
      <a:accent2>
        <a:srgbClr val="5BCA13"/>
      </a:accent2>
      <a:accent3>
        <a:srgbClr val="82D4FF"/>
      </a:accent3>
      <a:accent4>
        <a:srgbClr val="FFE500"/>
      </a:accent4>
      <a:accent5>
        <a:srgbClr val="FF5000"/>
      </a:accent5>
      <a:accent6>
        <a:srgbClr val="C227B9"/>
      </a:accent6>
      <a:hlink>
        <a:srgbClr val="0563C1"/>
      </a:hlink>
      <a:folHlink>
        <a:srgbClr val="954F72"/>
      </a:folHlink>
    </a:clrScheme>
    <a:fontScheme name="OPH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 with Austrain delegation31082018.potx" id="{16AEF6C8-F3A2-425A-AA9A-4A8BCE1A5BEB}" vid="{4424BC56-4119-4BFC-BE48-8E2F12FF3729}"/>
    </a:ext>
  </a:ext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Breitbild</PresentationFormat>
  <Paragraphs>99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Arial</vt:lpstr>
      <vt:lpstr>Calibri</vt:lpstr>
      <vt:lpstr>Comic Sans MS</vt:lpstr>
      <vt:lpstr>Tahoma</vt:lpstr>
      <vt:lpstr>Times</vt:lpstr>
      <vt:lpstr>Times New Roman</vt:lpstr>
      <vt:lpstr>Wingdings</vt:lpstr>
      <vt:lpstr>Netzwerk</vt:lpstr>
      <vt:lpstr>Opetushallitus</vt:lpstr>
      <vt:lpstr>Ocean</vt:lpstr>
      <vt:lpstr>PISA-Sieger FINNLAND</vt:lpstr>
      <vt:lpstr>Bildungs-Musterland Informationen und Realität</vt:lpstr>
      <vt:lpstr>Finnisches Bildungssystem</vt:lpstr>
      <vt:lpstr>Finnisches Bildungssystem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Spezifische Merkmale für  finnisches Bildungswesen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Pojer</dc:creator>
  <cp:lastModifiedBy>Wolfgang Pojer</cp:lastModifiedBy>
  <cp:revision>8</cp:revision>
  <dcterms:created xsi:type="dcterms:W3CDTF">2020-09-20T16:54:42Z</dcterms:created>
  <dcterms:modified xsi:type="dcterms:W3CDTF">2020-09-24T16:56:09Z</dcterms:modified>
</cp:coreProperties>
</file>