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1" r:id="rId4"/>
    <p:sldId id="276" r:id="rId5"/>
    <p:sldId id="260" r:id="rId6"/>
    <p:sldId id="258" r:id="rId7"/>
    <p:sldId id="275" r:id="rId8"/>
    <p:sldId id="259" r:id="rId9"/>
    <p:sldId id="274" r:id="rId10"/>
    <p:sldId id="272" r:id="rId11"/>
    <p:sldId id="273" r:id="rId12"/>
    <p:sldId id="262" r:id="rId13"/>
    <p:sldId id="265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3182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955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47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18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54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559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276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20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2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231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12F2F7D-E1B6-4058-81DA-4E3FD518376F}" type="datetimeFigureOut">
              <a:rPr lang="de-AT" smtClean="0"/>
              <a:t>14.06.2020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6598FC6-9434-46BC-B7FA-D71FB7FB67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039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420BF-B6CD-401C-9629-E00EE4EB7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Bildungsbrücken im Oberen Feistritztal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AD1D0B-4AC7-4BF7-A29E-21B3371991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0ED97F-1B8C-437F-B4E5-DCE1D117C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00" y="4842200"/>
            <a:ext cx="1428750" cy="16573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36403FC-0D00-4CC1-B33A-DCF8D8A4C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894" y="358450"/>
            <a:ext cx="3701015" cy="105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9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57B3A-D5B7-4D60-8A1E-C67C5B44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Zielsetzungen: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BEFB5-FBFE-46D4-A6BA-9159900C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5602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Pädagoginnen aus Kindergarten und Schule: </a:t>
            </a:r>
            <a:br>
              <a:rPr lang="de-AT" sz="3600" dirty="0"/>
            </a:br>
            <a:br>
              <a:rPr lang="de-AT" sz="3600" dirty="0"/>
            </a:br>
            <a:endParaRPr lang="de-AT" sz="2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B923589-3B27-43BB-BEEA-A15E55F09503}"/>
              </a:ext>
            </a:extLst>
          </p:cNvPr>
          <p:cNvSpPr/>
          <p:nvPr/>
        </p:nvSpPr>
        <p:spPr>
          <a:xfrm>
            <a:off x="1456051" y="3281114"/>
            <a:ext cx="9277815" cy="8788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bg1"/>
                </a:solidFill>
              </a:rPr>
              <a:t>Job Shadowing, (Kurs) und intensiver, transnationaler fachdidaktischer Austausch zum Thema Transition Kindergarten – Volksschule und zum selbstgesteuerten Lernen in aufbereiteten Lernumgebungen </a:t>
            </a:r>
            <a:endParaRPr lang="de-AT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DD0CF5-6806-4E1C-8B05-41AEFF25BED0}"/>
              </a:ext>
            </a:extLst>
          </p:cNvPr>
          <p:cNvSpPr/>
          <p:nvPr/>
        </p:nvSpPr>
        <p:spPr>
          <a:xfrm>
            <a:off x="1456050" y="4377848"/>
            <a:ext cx="9277815" cy="7179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bg1"/>
                </a:solidFill>
              </a:rPr>
              <a:t>Entwicklung von standortspezifischen Konzepten für die zukünftige gemeinsame </a:t>
            </a:r>
            <a:r>
              <a:rPr lang="de-AT" dirty="0" err="1">
                <a:solidFill>
                  <a:schemeClr val="bg1"/>
                </a:solidFill>
              </a:rPr>
              <a:t>Transitionsarbeit</a:t>
            </a:r>
            <a:r>
              <a:rPr lang="de-AT" dirty="0">
                <a:solidFill>
                  <a:schemeClr val="bg1"/>
                </a:solidFill>
              </a:rPr>
              <a:t> </a:t>
            </a: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19F3CF4-BDD2-4A50-A165-F1245D414475}"/>
              </a:ext>
            </a:extLst>
          </p:cNvPr>
          <p:cNvSpPr/>
          <p:nvPr/>
        </p:nvSpPr>
        <p:spPr>
          <a:xfrm>
            <a:off x="1456050" y="5313736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bg1"/>
                </a:solidFill>
              </a:rPr>
              <a:t>Entwicklung eines pragmatischen Methodenkatalogs zur Umsetzung der im Bildungsplan geforderten Kernelemente </a:t>
            </a:r>
            <a:br>
              <a:rPr lang="de-AT" dirty="0">
                <a:solidFill>
                  <a:schemeClr val="bg1"/>
                </a:solidFill>
              </a:rPr>
            </a:br>
            <a:r>
              <a:rPr lang="de-AT" dirty="0">
                <a:solidFill>
                  <a:schemeClr val="bg1"/>
                </a:solidFill>
              </a:rPr>
              <a:t>(Kontinuität, Kommunikation, Vorbereitung der Kinder und Elternbeteiligung) in Zusammenarbeit mit Projektpartnern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0005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8D413-EB9E-48A5-B5FA-C44D874A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Zielsetzungen: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D21303-11EA-403D-B7FA-39059F17E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Volksschulen, NMS, PTS, BORG:</a:t>
            </a:r>
            <a:br>
              <a:rPr lang="de-AT" dirty="0"/>
            </a:br>
            <a:r>
              <a:rPr lang="de-AT" dirty="0"/>
              <a:t> </a:t>
            </a:r>
            <a:br>
              <a:rPr lang="de-AT" dirty="0"/>
            </a:br>
            <a:endParaRPr lang="de-AT" dirty="0"/>
          </a:p>
          <a:p>
            <a:pPr marL="0" indent="0">
              <a:lnSpc>
                <a:spcPct val="100000"/>
              </a:lnSpc>
              <a:buNone/>
            </a:pPr>
            <a:endParaRPr lang="de-AT" dirty="0"/>
          </a:p>
          <a:p>
            <a:pPr marL="0" indent="0">
              <a:lnSpc>
                <a:spcPct val="100000"/>
              </a:lnSpc>
              <a:buNone/>
            </a:pPr>
            <a:endParaRPr lang="de-AT" dirty="0"/>
          </a:p>
          <a:p>
            <a:pPr>
              <a:lnSpc>
                <a:spcPct val="10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Gemeinde und Bildungsdirektion Stmk, Abteilung  Päd/2 Oststeiermark:</a:t>
            </a:r>
            <a:br>
              <a:rPr lang="de-AT" dirty="0"/>
            </a:br>
            <a:br>
              <a:rPr lang="de-AT" dirty="0"/>
            </a:br>
            <a:endParaRPr lang="de-AT" dirty="0"/>
          </a:p>
          <a:p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90D81FD-99D3-42EC-B85B-D20F481A547E}"/>
              </a:ext>
            </a:extLst>
          </p:cNvPr>
          <p:cNvSpPr/>
          <p:nvPr/>
        </p:nvSpPr>
        <p:spPr>
          <a:xfrm>
            <a:off x="1456051" y="2674164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de-A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de-AT" dirty="0">
                <a:solidFill>
                  <a:schemeClr val="bg1"/>
                </a:solidFill>
              </a:rPr>
              <a:t>Job Shadowing, (Kurs) und intensiver, transnationaler fachdidaktischer Austausch zum Thema selbstverantwortliches Lernen und Lernen im Dialog unter Berücksichtigung der digitalen Medien </a:t>
            </a:r>
          </a:p>
          <a:p>
            <a:pPr algn="ctr"/>
            <a:endParaRPr lang="de-AT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3C389CC-2C95-46AA-BD03-AB71CD22BF87}"/>
              </a:ext>
            </a:extLst>
          </p:cNvPr>
          <p:cNvSpPr/>
          <p:nvPr/>
        </p:nvSpPr>
        <p:spPr>
          <a:xfrm>
            <a:off x="1456051" y="5337346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bg1"/>
                </a:solidFill>
              </a:rPr>
              <a:t>Job Shadowing und transnationaler Austausch zu den Themen </a:t>
            </a:r>
          </a:p>
        </p:txBody>
      </p:sp>
    </p:spTree>
    <p:extLst>
      <p:ext uri="{BB962C8B-B14F-4D97-AF65-F5344CB8AC3E}">
        <p14:creationId xmlns:p14="http://schemas.microsoft.com/office/powerpoint/2010/main" val="379873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DF07-94A4-4B76-BCD4-B0486213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Expertisen und Partner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23206F2-A1A9-4C7B-9BE8-4DB16DD7207F}"/>
              </a:ext>
            </a:extLst>
          </p:cNvPr>
          <p:cNvSpPr/>
          <p:nvPr/>
        </p:nvSpPr>
        <p:spPr>
          <a:xfrm>
            <a:off x="1202919" y="2084517"/>
            <a:ext cx="9277815" cy="32423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Pädagogische Hochschule Stmk       </a:t>
            </a:r>
            <a:r>
              <a:rPr lang="de-AT" dirty="0" err="1">
                <a:solidFill>
                  <a:schemeClr val="bg1"/>
                </a:solidFill>
              </a:rPr>
              <a:t>Aus-und</a:t>
            </a:r>
            <a:r>
              <a:rPr lang="de-AT" dirty="0">
                <a:solidFill>
                  <a:schemeClr val="bg1"/>
                </a:solidFill>
              </a:rPr>
              <a:t> Fortbildung</a:t>
            </a:r>
            <a:endParaRPr lang="de-A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 err="1">
                <a:solidFill>
                  <a:schemeClr val="bg1"/>
                </a:solidFill>
              </a:rPr>
              <a:t>BAfEP</a:t>
            </a:r>
            <a:r>
              <a:rPr lang="de-AT" sz="2400" dirty="0">
                <a:solidFill>
                  <a:schemeClr val="bg1"/>
                </a:solidFill>
              </a:rPr>
              <a:t> Hartberg		                         </a:t>
            </a:r>
            <a:r>
              <a:rPr lang="de-AT" dirty="0">
                <a:solidFill>
                  <a:schemeClr val="bg1"/>
                </a:solidFill>
              </a:rPr>
              <a:t>Elementarpädagogik</a:t>
            </a:r>
            <a:endParaRPr lang="de-A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VS Graz Viktor Kaplan                            </a:t>
            </a:r>
            <a:r>
              <a:rPr lang="de-AT" dirty="0">
                <a:solidFill>
                  <a:schemeClr val="bg1"/>
                </a:solidFill>
              </a:rPr>
              <a:t>Bildungsnetzwerk Andritz	</a:t>
            </a:r>
          </a:p>
          <a:p>
            <a:endParaRPr lang="de-AT" dirty="0">
              <a:solidFill>
                <a:schemeClr val="bg1"/>
              </a:solidFill>
            </a:endParaRPr>
          </a:p>
          <a:p>
            <a:endParaRPr lang="de-AT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</a:rPr>
              <a:t>Operativer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Partner: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    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      Verein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zur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Förderung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der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Diversität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und der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Europäischen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Dimension (Birkfeld)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3882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DF07-94A4-4B76-BCD4-B0486213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Expertisen und Partner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23206F2-A1A9-4C7B-9BE8-4DB16DD7207F}"/>
              </a:ext>
            </a:extLst>
          </p:cNvPr>
          <p:cNvSpPr/>
          <p:nvPr/>
        </p:nvSpPr>
        <p:spPr>
          <a:xfrm>
            <a:off x="1202919" y="2084518"/>
            <a:ext cx="9277815" cy="29805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Grundschule Schwetzingen in Baden-Württemberg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Schulamt in Stuttgart (Baden-Württemberg)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Schulzentrum in  Sand bei Brixen  (Südtirol)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Schulen in </a:t>
            </a:r>
            <a:r>
              <a:rPr lang="de-AT" sz="2400" dirty="0" err="1">
                <a:solidFill>
                  <a:schemeClr val="bg1"/>
                </a:solidFill>
              </a:rPr>
              <a:t>Joensuu</a:t>
            </a:r>
            <a:r>
              <a:rPr lang="de-AT" sz="2400" dirty="0">
                <a:solidFill>
                  <a:schemeClr val="bg1"/>
                </a:solidFill>
              </a:rPr>
              <a:t> (Finnland)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Finnische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Nationalagentur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für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Bildung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in Helsinki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de-AT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3448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Mobilitäten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60 Mobilitäten             Durchschnittsdauer: 5 Tage</a:t>
            </a:r>
            <a:br>
              <a:rPr lang="de-AT" sz="2400" dirty="0">
                <a:solidFill>
                  <a:schemeClr val="bg1"/>
                </a:solidFill>
              </a:rPr>
            </a:br>
            <a:endParaRPr lang="de-AT" sz="1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2 Arten:    a) geführte Delegationsreisen mit Hospitationsprogramm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b) individuelles Job Shadowing</a:t>
            </a:r>
            <a:br>
              <a:rPr lang="de-AT" sz="2400" dirty="0">
                <a:solidFill>
                  <a:schemeClr val="bg1"/>
                </a:solidFill>
              </a:rPr>
            </a:br>
            <a:endParaRPr lang="de-AT" sz="105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Reisekostenzuschuss: (€ 275.-)              Italien, Deutschland:    € 11.000.-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(€ 360.-)             Finnland:                            €   7.200.-</a:t>
            </a:r>
            <a:br>
              <a:rPr lang="de-AT" sz="2400" dirty="0">
                <a:solidFill>
                  <a:schemeClr val="bg1"/>
                </a:solidFill>
              </a:rPr>
            </a:br>
            <a:endParaRPr lang="de-AT" sz="105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Aufenthaltskostenzuschuss:  </a:t>
            </a:r>
            <a:r>
              <a:rPr lang="de-AT" dirty="0">
                <a:solidFill>
                  <a:schemeClr val="bg1"/>
                </a:solidFill>
              </a:rPr>
              <a:t>(€ 80.-/d)  </a:t>
            </a:r>
            <a:r>
              <a:rPr lang="de-AT" sz="2400" dirty="0">
                <a:solidFill>
                  <a:schemeClr val="bg1"/>
                </a:solidFill>
              </a:rPr>
              <a:t>Italien, Deutschland:     €  9.000.-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           </a:t>
            </a:r>
            <a:r>
              <a:rPr lang="de-AT" dirty="0">
                <a:solidFill>
                  <a:schemeClr val="bg1"/>
                </a:solidFill>
              </a:rPr>
              <a:t>(€ 90.-/d)  </a:t>
            </a:r>
            <a:r>
              <a:rPr lang="de-AT" sz="2400" dirty="0">
                <a:solidFill>
                  <a:schemeClr val="bg1"/>
                </a:solidFill>
              </a:rPr>
              <a:t>Finnland:                            € 12.800.-</a:t>
            </a:r>
            <a:br>
              <a:rPr lang="de-AT" sz="2400" dirty="0">
                <a:solidFill>
                  <a:schemeClr val="bg1"/>
                </a:solidFill>
              </a:rPr>
            </a:br>
            <a:endParaRPr lang="de-AT" sz="24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bg1"/>
                </a:solidFill>
              </a:rPr>
              <a:t>Administration, Investitionen im Ort:                                               € 19.300.-</a:t>
            </a: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539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Gesamtbudget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4A484A0-1823-44B2-9B8B-2CB224A6B971}"/>
              </a:ext>
            </a:extLst>
          </p:cNvPr>
          <p:cNvSpPr/>
          <p:nvPr/>
        </p:nvSpPr>
        <p:spPr>
          <a:xfrm>
            <a:off x="1202919" y="2484108"/>
            <a:ext cx="9277815" cy="2725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dirty="0">
                <a:solidFill>
                  <a:schemeClr val="bg1"/>
                </a:solidFill>
              </a:rPr>
              <a:t>Reisekostenzuschuss:            				   	€ 18.200.-</a:t>
            </a:r>
            <a:br>
              <a:rPr lang="de-AT" sz="2400" dirty="0">
                <a:solidFill>
                  <a:schemeClr val="bg1"/>
                </a:solidFill>
              </a:rPr>
            </a:br>
            <a:endParaRPr lang="de-AT" sz="2400" dirty="0">
              <a:solidFill>
                <a:schemeClr val="bg1"/>
              </a:solidFill>
            </a:endParaRPr>
          </a:p>
          <a:p>
            <a:pPr lvl="0"/>
            <a:r>
              <a:rPr lang="de-AT" sz="2400" dirty="0">
                <a:solidFill>
                  <a:schemeClr val="bg1"/>
                </a:solidFill>
              </a:rPr>
              <a:t>Aufenthaltskostenzuschuss: 				   	€ 21.800.-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</a:t>
            </a:r>
          </a:p>
          <a:p>
            <a:pPr lvl="0"/>
            <a:r>
              <a:rPr lang="de-AT" sz="2400" dirty="0">
                <a:solidFill>
                  <a:schemeClr val="bg1"/>
                </a:solidFill>
              </a:rPr>
              <a:t>Administration, Investitionen im Ort:            	€ 19.300.-</a:t>
            </a:r>
          </a:p>
          <a:p>
            <a:endParaRPr lang="de-AT" sz="2400" dirty="0">
              <a:solidFill>
                <a:schemeClr val="bg1"/>
              </a:solidFill>
            </a:endParaRPr>
          </a:p>
          <a:p>
            <a:r>
              <a:rPr lang="de-AT" sz="2400" dirty="0">
                <a:solidFill>
                  <a:schemeClr val="bg1"/>
                </a:solidFill>
              </a:rPr>
              <a:t>                                                       </a:t>
            </a:r>
            <a:r>
              <a:rPr lang="de-AT" sz="2400" b="1" dirty="0">
                <a:solidFill>
                  <a:schemeClr val="bg1"/>
                </a:solidFill>
              </a:rPr>
              <a:t>SUMME:                </a:t>
            </a:r>
            <a:r>
              <a:rPr lang="de-AT" sz="2400" dirty="0">
                <a:solidFill>
                  <a:srgbClr val="0070C0"/>
                </a:solidFill>
              </a:rPr>
              <a:t>€  59.300.-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B4D1512-8C5D-4EA7-9E9C-944A55D70B0C}"/>
              </a:ext>
            </a:extLst>
          </p:cNvPr>
          <p:cNvSpPr/>
          <p:nvPr/>
        </p:nvSpPr>
        <p:spPr>
          <a:xfrm>
            <a:off x="6490009" y="4705815"/>
            <a:ext cx="2096429" cy="50421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548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97B81-9E0D-4EEE-807F-55815F0B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Vorschlag - Mobilitäten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38F3D73-F77A-45AB-A76F-BDDB61946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870609"/>
              </p:ext>
            </p:extLst>
          </p:nvPr>
        </p:nvGraphicFramePr>
        <p:xfrm>
          <a:off x="1202919" y="1554162"/>
          <a:ext cx="885548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92">
                  <a:extLst>
                    <a:ext uri="{9D8B030D-6E8A-4147-A177-3AD203B41FA5}">
                      <a16:colId xmlns:a16="http://schemas.microsoft.com/office/drawing/2014/main" val="372703489"/>
                    </a:ext>
                  </a:extLst>
                </a:gridCol>
                <a:gridCol w="2481935">
                  <a:extLst>
                    <a:ext uri="{9D8B030D-6E8A-4147-A177-3AD203B41FA5}">
                      <a16:colId xmlns:a16="http://schemas.microsoft.com/office/drawing/2014/main" val="2905770769"/>
                    </a:ext>
                  </a:extLst>
                </a:gridCol>
                <a:gridCol w="970147">
                  <a:extLst>
                    <a:ext uri="{9D8B030D-6E8A-4147-A177-3AD203B41FA5}">
                      <a16:colId xmlns:a16="http://schemas.microsoft.com/office/drawing/2014/main" val="2660220341"/>
                    </a:ext>
                  </a:extLst>
                </a:gridCol>
                <a:gridCol w="1095154">
                  <a:extLst>
                    <a:ext uri="{9D8B030D-6E8A-4147-A177-3AD203B41FA5}">
                      <a16:colId xmlns:a16="http://schemas.microsoft.com/office/drawing/2014/main" val="2538862563"/>
                    </a:ext>
                  </a:extLst>
                </a:gridCol>
                <a:gridCol w="978195">
                  <a:extLst>
                    <a:ext uri="{9D8B030D-6E8A-4147-A177-3AD203B41FA5}">
                      <a16:colId xmlns:a16="http://schemas.microsoft.com/office/drawing/2014/main" val="1242977096"/>
                    </a:ext>
                  </a:extLst>
                </a:gridCol>
                <a:gridCol w="2860160">
                  <a:extLst>
                    <a:ext uri="{9D8B030D-6E8A-4147-A177-3AD203B41FA5}">
                      <a16:colId xmlns:a16="http://schemas.microsoft.com/office/drawing/2014/main" val="2044979789"/>
                    </a:ext>
                  </a:extLst>
                </a:gridCol>
              </a:tblGrid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Finnland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Südtirol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Baden-Württemberg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33378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/>
                        <a:t>Kiga</a:t>
                      </a:r>
                      <a:r>
                        <a:rPr lang="de-AT" sz="1600" dirty="0"/>
                        <a:t> Birkfeld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1 </a:t>
                      </a:r>
                      <a:r>
                        <a:rPr lang="de-AT" sz="1800" dirty="0">
                          <a:solidFill>
                            <a:schemeClr val="bg1"/>
                          </a:solidFill>
                        </a:rPr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7590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/>
                        <a:t>Kiga</a:t>
                      </a:r>
                      <a:r>
                        <a:rPr lang="de-AT" sz="1600" dirty="0"/>
                        <a:t> Haslau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251001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/>
                        <a:t>Kiga</a:t>
                      </a:r>
                      <a:r>
                        <a:rPr lang="de-AT" sz="1600" dirty="0"/>
                        <a:t> </a:t>
                      </a:r>
                      <a:r>
                        <a:rPr lang="de-AT" sz="1600" dirty="0" err="1"/>
                        <a:t>Koglhof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>
                          <a:solidFill>
                            <a:srgbClr val="92D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194051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/>
                        <a:t>Kiga</a:t>
                      </a:r>
                      <a:r>
                        <a:rPr lang="de-AT" sz="1600" dirty="0"/>
                        <a:t> </a:t>
                      </a:r>
                      <a:r>
                        <a:rPr lang="de-AT" sz="1600" dirty="0" err="1"/>
                        <a:t>Waisenegg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>
                          <a:solidFill>
                            <a:srgbClr val="92D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42577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VS Birkfeld, </a:t>
                      </a:r>
                      <a:r>
                        <a:rPr lang="de-AT" sz="1100" dirty="0" err="1"/>
                        <a:t>Koglhof</a:t>
                      </a:r>
                      <a:r>
                        <a:rPr lang="de-AT" sz="1100" dirty="0"/>
                        <a:t>, </a:t>
                      </a:r>
                      <a:r>
                        <a:rPr lang="de-AT" sz="1100" dirty="0" err="1"/>
                        <a:t>Waisenegg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98935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NMS Birkfeld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59867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PTS Birkfeld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40822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BORG Birkfeld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539009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Marktgemeinde Birkfeld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50496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Bildungsdirektion  BROS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63610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VKS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557033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/>
                        <a:t>BAfEP</a:t>
                      </a:r>
                      <a:r>
                        <a:rPr lang="de-AT" sz="1600" dirty="0"/>
                        <a:t> Hartberg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30207"/>
                  </a:ext>
                </a:extLst>
              </a:tr>
              <a:tr h="334244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PHST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55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79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Mobilitäten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dirty="0">
                <a:solidFill>
                  <a:schemeClr val="bg1"/>
                </a:solidFill>
              </a:rPr>
              <a:t>Teilnahmebedingung:  * Vertrag mit Teilnehmer/in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* Bestätigung der gastgebenden Organisation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* Beobachtungsformular und Bericht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* Eintrag auf Website </a:t>
            </a:r>
            <a:r>
              <a:rPr lang="de-AT" sz="2400" dirty="0" err="1">
                <a:solidFill>
                  <a:schemeClr val="bg1"/>
                </a:solidFill>
              </a:rPr>
              <a:t>bzw</a:t>
            </a:r>
            <a:r>
              <a:rPr lang="de-AT" sz="2400" dirty="0">
                <a:solidFill>
                  <a:schemeClr val="bg1"/>
                </a:solidFill>
              </a:rPr>
              <a:t> </a:t>
            </a:r>
            <a:r>
              <a:rPr lang="de-AT" sz="2400" dirty="0" err="1">
                <a:solidFill>
                  <a:schemeClr val="bg1"/>
                </a:solidFill>
              </a:rPr>
              <a:t>Twinspace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* Mündlicher Bericht in Schulkonferenz oder bei            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  Projekttreffen</a:t>
            </a: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07356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Mobilitäten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b="1" u="sng" dirty="0">
                <a:solidFill>
                  <a:schemeClr val="bg1"/>
                </a:solidFill>
              </a:rPr>
              <a:t>Finanzierungsmodalitäten:</a:t>
            </a:r>
          </a:p>
          <a:p>
            <a:endParaRPr lang="de-AT" sz="2400" dirty="0">
              <a:solidFill>
                <a:schemeClr val="bg1"/>
              </a:solidFill>
            </a:endParaRPr>
          </a:p>
          <a:p>
            <a:r>
              <a:rPr lang="de-AT" sz="2400" dirty="0">
                <a:solidFill>
                  <a:schemeClr val="bg1"/>
                </a:solidFill>
              </a:rPr>
              <a:t>Bei geführten Reisen                          -  komplette Abwicklung über Verein</a:t>
            </a:r>
          </a:p>
          <a:p>
            <a:endParaRPr lang="de-AT" sz="2400" dirty="0">
              <a:solidFill>
                <a:schemeClr val="bg1"/>
              </a:solidFill>
            </a:endParaRPr>
          </a:p>
          <a:p>
            <a:r>
              <a:rPr lang="de-AT" sz="2400" dirty="0">
                <a:solidFill>
                  <a:schemeClr val="bg1"/>
                </a:solidFill>
              </a:rPr>
              <a:t>Bei individuellem Job Shadowing – vor Reise   80% des Zuschusses</a:t>
            </a:r>
          </a:p>
          <a:p>
            <a:r>
              <a:rPr lang="de-AT" sz="2400" dirty="0">
                <a:solidFill>
                  <a:schemeClr val="bg1"/>
                </a:solidFill>
              </a:rPr>
              <a:t>                                                                         nach der Reise  20% nach Vorlage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                       der Unterlagen (Bestätigung), 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                       Ticket/Bordkarte, Hotelrechnung,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                                                                         Bericht/Beobachtungsbogen</a:t>
            </a: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936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Kommunikation - </a:t>
            </a:r>
            <a:r>
              <a:rPr lang="de-AT" dirty="0" err="1"/>
              <a:t>vernetzung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800" dirty="0">
                <a:solidFill>
                  <a:schemeClr val="bg1"/>
                </a:solidFill>
              </a:rPr>
              <a:t>E-Mail</a:t>
            </a:r>
          </a:p>
          <a:p>
            <a:endParaRPr lang="de-AT" sz="2800" dirty="0">
              <a:solidFill>
                <a:schemeClr val="bg1"/>
              </a:solidFill>
            </a:endParaRPr>
          </a:p>
          <a:p>
            <a:r>
              <a:rPr lang="de-AT" sz="2800" dirty="0">
                <a:solidFill>
                  <a:schemeClr val="bg1"/>
                </a:solidFill>
              </a:rPr>
              <a:t>Eigene Website </a:t>
            </a:r>
            <a:r>
              <a:rPr lang="de-AT" sz="2000" i="1" dirty="0">
                <a:solidFill>
                  <a:schemeClr val="bg1"/>
                </a:solidFill>
              </a:rPr>
              <a:t>(</a:t>
            </a:r>
            <a:r>
              <a:rPr lang="de-AT" sz="2000" i="1" dirty="0" err="1">
                <a:solidFill>
                  <a:schemeClr val="bg1"/>
                </a:solidFill>
              </a:rPr>
              <a:t>SubSeite</a:t>
            </a:r>
            <a:r>
              <a:rPr lang="de-AT" sz="2000" i="1" dirty="0">
                <a:solidFill>
                  <a:schemeClr val="bg1"/>
                </a:solidFill>
              </a:rPr>
              <a:t> Gemeinde oder VS/NMS?)</a:t>
            </a:r>
          </a:p>
          <a:p>
            <a:endParaRPr lang="de-AT" sz="2800" dirty="0">
              <a:solidFill>
                <a:schemeClr val="bg1"/>
              </a:solidFill>
            </a:endParaRPr>
          </a:p>
          <a:p>
            <a:r>
              <a:rPr lang="de-AT" sz="2800" dirty="0" err="1">
                <a:solidFill>
                  <a:schemeClr val="bg1"/>
                </a:solidFill>
              </a:rPr>
              <a:t>Twinspace</a:t>
            </a:r>
            <a:r>
              <a:rPr lang="de-AT" sz="2800" dirty="0">
                <a:solidFill>
                  <a:schemeClr val="bg1"/>
                </a:solidFill>
              </a:rPr>
              <a:t> </a:t>
            </a:r>
            <a:r>
              <a:rPr lang="de-AT" sz="2000" i="1" dirty="0">
                <a:solidFill>
                  <a:schemeClr val="bg1"/>
                </a:solidFill>
              </a:rPr>
              <a:t>(kostenlos – Wartung Verein)</a:t>
            </a:r>
          </a:p>
          <a:p>
            <a:endParaRPr lang="de-AT" sz="2800" dirty="0">
              <a:solidFill>
                <a:schemeClr val="bg1"/>
              </a:solidFill>
            </a:endParaRPr>
          </a:p>
          <a:p>
            <a:r>
              <a:rPr lang="de-AT" sz="2800" dirty="0">
                <a:solidFill>
                  <a:schemeClr val="bg1"/>
                </a:solidFill>
              </a:rPr>
              <a:t>Projekttreffen</a:t>
            </a:r>
          </a:p>
        </p:txBody>
      </p:sp>
    </p:spTree>
    <p:extLst>
      <p:ext uri="{BB962C8B-B14F-4D97-AF65-F5344CB8AC3E}">
        <p14:creationId xmlns:p14="http://schemas.microsoft.com/office/powerpoint/2010/main" val="44822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31F39-1130-4F54-8D3C-909FCA06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Konsortialprojekt</a:t>
            </a: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 2020-10-01       2 Jahre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F0DE0F-7866-4547-9D78-DAD4AD12E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fontScale="40000" lnSpcReduction="20000"/>
          </a:bodyPr>
          <a:lstStyle/>
          <a:p>
            <a:r>
              <a:rPr lang="de-AT" sz="6000" b="1" dirty="0"/>
              <a:t>Marktgemeinde Birkfeld</a:t>
            </a:r>
          </a:p>
          <a:p>
            <a:r>
              <a:rPr lang="de-AT" sz="4500" dirty="0"/>
              <a:t>Kindergärten in Birkfeld, Haslau, </a:t>
            </a:r>
            <a:r>
              <a:rPr lang="de-AT" sz="4500" dirty="0" err="1"/>
              <a:t>Koglhof</a:t>
            </a:r>
            <a:r>
              <a:rPr lang="de-AT" sz="4500" dirty="0"/>
              <a:t> und </a:t>
            </a:r>
            <a:r>
              <a:rPr lang="de-AT" sz="4500" dirty="0" err="1"/>
              <a:t>Waisenegg</a:t>
            </a:r>
            <a:endParaRPr lang="de-AT" sz="4500" dirty="0"/>
          </a:p>
          <a:p>
            <a:r>
              <a:rPr lang="de-AT" sz="4500" dirty="0"/>
              <a:t>Volksschulen in Birkfeld, </a:t>
            </a:r>
            <a:r>
              <a:rPr lang="de-AT" sz="4500" dirty="0" err="1"/>
              <a:t>Koglhof</a:t>
            </a:r>
            <a:r>
              <a:rPr lang="de-AT" sz="4500" dirty="0"/>
              <a:t> und </a:t>
            </a:r>
            <a:r>
              <a:rPr lang="de-AT" sz="4500" dirty="0" err="1"/>
              <a:t>Waisenegg</a:t>
            </a:r>
            <a:endParaRPr lang="de-AT" sz="4500" dirty="0"/>
          </a:p>
          <a:p>
            <a:r>
              <a:rPr lang="de-AT" sz="4500" dirty="0"/>
              <a:t>NMS Birkfeld</a:t>
            </a:r>
          </a:p>
          <a:p>
            <a:r>
              <a:rPr lang="de-AT" sz="4500" dirty="0"/>
              <a:t>PTS Birkfeld</a:t>
            </a:r>
          </a:p>
          <a:p>
            <a:r>
              <a:rPr lang="de-AT" sz="4500" dirty="0"/>
              <a:t>BORG Birkfeld</a:t>
            </a:r>
          </a:p>
          <a:p>
            <a:endParaRPr lang="de-AT" sz="2600" dirty="0"/>
          </a:p>
          <a:p>
            <a:r>
              <a:rPr lang="de-AT" sz="4500" dirty="0"/>
              <a:t>Bildungsdirektion Steiermark    Abteilung  Päd/2 Oststeiermark</a:t>
            </a:r>
          </a:p>
          <a:p>
            <a:r>
              <a:rPr lang="de-AT" sz="4500" dirty="0"/>
              <a:t>Pädagogische Hochschule Steiermark</a:t>
            </a:r>
          </a:p>
          <a:p>
            <a:endParaRPr lang="de-AT" sz="2600" dirty="0"/>
          </a:p>
          <a:p>
            <a:endParaRPr lang="de-AT" sz="2600" dirty="0"/>
          </a:p>
          <a:p>
            <a:r>
              <a:rPr lang="de-AT" sz="4500" dirty="0" err="1"/>
              <a:t>BafEP</a:t>
            </a:r>
            <a:r>
              <a:rPr lang="de-AT" sz="4500" dirty="0"/>
              <a:t> Hartberg</a:t>
            </a:r>
          </a:p>
          <a:p>
            <a:r>
              <a:rPr lang="de-AT" sz="4500" dirty="0"/>
              <a:t>VS Viktor Kaplan Graz </a:t>
            </a:r>
            <a:r>
              <a:rPr lang="de-AT" sz="3500" dirty="0"/>
              <a:t>(Bildungsnetzwerk Andritz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D4D3ADB-45BB-47E9-A844-2750D09D4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452" y="4430210"/>
            <a:ext cx="2349795" cy="3757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A4DF5B5-EA92-4C5B-8DDD-36071FEC9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2" t="9937" r="67017" b="53507"/>
          <a:stretch/>
        </p:blipFill>
        <p:spPr>
          <a:xfrm>
            <a:off x="7887452" y="4915302"/>
            <a:ext cx="482244" cy="56710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BF93E0D3-8343-4ECE-ACA7-DA0052CC5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672" y="6305734"/>
            <a:ext cx="862275" cy="21001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C2D2E36-82D1-40D4-A3F2-6DD2A7CEAA0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8" t="2790" r="2449" b="74403"/>
          <a:stretch/>
        </p:blipFill>
        <p:spPr>
          <a:xfrm>
            <a:off x="7887452" y="5820642"/>
            <a:ext cx="383110" cy="37572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933028F-434C-4F1C-92B8-16DBF44E95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9769" y="1285613"/>
            <a:ext cx="1421275" cy="4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72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steuergruppe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800" dirty="0">
                <a:solidFill>
                  <a:schemeClr val="bg1"/>
                </a:solidFill>
              </a:rPr>
              <a:t>Die Steuergruppe wird nach Vertragsunterzeichnung bei offiziellem Start gebildet.</a:t>
            </a:r>
          </a:p>
        </p:txBody>
      </p:sp>
    </p:spTree>
    <p:extLst>
      <p:ext uri="{BB962C8B-B14F-4D97-AF65-F5344CB8AC3E}">
        <p14:creationId xmlns:p14="http://schemas.microsoft.com/office/powerpoint/2010/main" val="2943862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CA40-CA7B-4E74-B87B-A89D8DF0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steuergruppe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EC64A4-91F5-429A-BEFB-362E66472256}"/>
              </a:ext>
            </a:extLst>
          </p:cNvPr>
          <p:cNvSpPr/>
          <p:nvPr/>
        </p:nvSpPr>
        <p:spPr>
          <a:xfrm>
            <a:off x="1202919" y="2339142"/>
            <a:ext cx="9277815" cy="4061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800" dirty="0">
                <a:solidFill>
                  <a:schemeClr val="bg1"/>
                </a:solidFill>
              </a:rPr>
              <a:t>2-3 Vertreter des Gemeindevorstands bzw. GR</a:t>
            </a:r>
            <a:br>
              <a:rPr lang="de-AT" sz="2800" dirty="0">
                <a:solidFill>
                  <a:schemeClr val="bg1"/>
                </a:solidFill>
              </a:rPr>
            </a:br>
            <a:r>
              <a:rPr lang="de-AT" sz="2800" dirty="0">
                <a:solidFill>
                  <a:schemeClr val="bg1"/>
                </a:solidFill>
              </a:rPr>
              <a:t>Vereinsobmann und Koordinator W. Pojer</a:t>
            </a:r>
          </a:p>
          <a:p>
            <a:r>
              <a:rPr lang="de-AT" sz="2800" dirty="0">
                <a:solidFill>
                  <a:schemeClr val="bg1"/>
                </a:solidFill>
              </a:rPr>
              <a:t>Je 1 Person von allen </a:t>
            </a:r>
            <a:r>
              <a:rPr lang="de-AT" sz="2800" dirty="0" err="1">
                <a:solidFill>
                  <a:schemeClr val="bg1"/>
                </a:solidFill>
              </a:rPr>
              <a:t>Kiga</a:t>
            </a:r>
            <a:r>
              <a:rPr lang="de-AT" sz="2800" dirty="0">
                <a:solidFill>
                  <a:schemeClr val="bg1"/>
                </a:solidFill>
              </a:rPr>
              <a:t>, von VS, NMS, PTS, BORG</a:t>
            </a:r>
            <a:br>
              <a:rPr lang="de-AT" sz="2800" dirty="0">
                <a:solidFill>
                  <a:schemeClr val="bg1"/>
                </a:solidFill>
              </a:rPr>
            </a:br>
            <a:r>
              <a:rPr lang="de-AT" sz="2800" dirty="0">
                <a:solidFill>
                  <a:schemeClr val="bg1"/>
                </a:solidFill>
              </a:rPr>
              <a:t>M. Reitbauer,  Reiter,</a:t>
            </a:r>
          </a:p>
          <a:p>
            <a:r>
              <a:rPr lang="de-AT" sz="2800" dirty="0">
                <a:solidFill>
                  <a:schemeClr val="bg1"/>
                </a:solidFill>
              </a:rPr>
              <a:t>SQM AL BROS </a:t>
            </a:r>
          </a:p>
          <a:p>
            <a:r>
              <a:rPr lang="de-AT" sz="2800" dirty="0">
                <a:solidFill>
                  <a:schemeClr val="bg1"/>
                </a:solidFill>
              </a:rPr>
              <a:t>1 Vertreter/in  Regionalmanagement</a:t>
            </a:r>
          </a:p>
          <a:p>
            <a:endParaRPr lang="de-A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2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21D97-AABF-45A1-A7C8-76762DE5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ZIELE des Projekts </a:t>
            </a:r>
            <a:br>
              <a:rPr lang="de-AT" b="1" dirty="0"/>
            </a:br>
            <a:r>
              <a:rPr lang="de-AT" dirty="0"/>
              <a:t>aus Sicht der Gemeinde: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D7FCAB-1717-461C-9646-7E50CEDEB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69A13CF-BECA-426D-939C-A4417E4D77E0}"/>
              </a:ext>
            </a:extLst>
          </p:cNvPr>
          <p:cNvSpPr/>
          <p:nvPr/>
        </p:nvSpPr>
        <p:spPr>
          <a:xfrm>
            <a:off x="1202917" y="3647744"/>
            <a:ext cx="9277815" cy="20133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Bildungswege </a:t>
            </a:r>
            <a:r>
              <a:rPr lang="de-AT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koharänter</a:t>
            </a: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machen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Ausbildung jedes einzelnen Kindes organisatorisch und qualitativ verbessern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Förderung des selbstverantwortlichen Lernens</a:t>
            </a:r>
            <a:endParaRPr lang="de-AT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3F9DF5-08C5-4922-82D5-311B38C27339}"/>
              </a:ext>
            </a:extLst>
          </p:cNvPr>
          <p:cNvSpPr/>
          <p:nvPr/>
        </p:nvSpPr>
        <p:spPr>
          <a:xfrm>
            <a:off x="1202918" y="2168912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AT" sz="2400" dirty="0">
                <a:solidFill>
                  <a:schemeClr val="bg1"/>
                </a:solidFill>
              </a:rPr>
              <a:t>Projekt als Impuls für die Errichtung eines </a:t>
            </a:r>
          </a:p>
          <a:p>
            <a:pPr>
              <a:lnSpc>
                <a:spcPct val="120000"/>
              </a:lnSpc>
            </a:pPr>
            <a:r>
              <a:rPr lang="de-AT" sz="2400" dirty="0">
                <a:solidFill>
                  <a:schemeClr val="bg1"/>
                </a:solidFill>
              </a:rPr>
              <a:t>BILDUNGSCAMPUS BIRKFELD</a:t>
            </a:r>
          </a:p>
          <a:p>
            <a:pPr>
              <a:lnSpc>
                <a:spcPct val="12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996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21D97-AABF-45A1-A7C8-76762DE5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ZIELE des Projekts </a:t>
            </a:r>
            <a:br>
              <a:rPr lang="de-AT" b="1" dirty="0"/>
            </a:br>
            <a:r>
              <a:rPr lang="de-AT" dirty="0"/>
              <a:t>aus Sicht der Gemeinde: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D7FCAB-1717-461C-9646-7E50CEDEB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  <a:p>
            <a:pPr>
              <a:lnSpc>
                <a:spcPct val="120000"/>
              </a:lnSpc>
            </a:pPr>
            <a:endParaRPr lang="de-AT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3F9DF5-08C5-4922-82D5-311B38C27339}"/>
              </a:ext>
            </a:extLst>
          </p:cNvPr>
          <p:cNvSpPr/>
          <p:nvPr/>
        </p:nvSpPr>
        <p:spPr>
          <a:xfrm>
            <a:off x="1202918" y="2168912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AT" sz="2400" dirty="0">
                <a:solidFill>
                  <a:schemeClr val="bg1"/>
                </a:solidFill>
              </a:rPr>
              <a:t>Projekt als EINE der Maßnahmen, Abwanderung entgegenzuwirken</a:t>
            </a:r>
          </a:p>
          <a:p>
            <a:pPr>
              <a:lnSpc>
                <a:spcPct val="120000"/>
              </a:lnSpc>
            </a:pP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831C91-381F-439E-B296-0652CE82ADF9}"/>
              </a:ext>
            </a:extLst>
          </p:cNvPr>
          <p:cNvSpPr/>
          <p:nvPr/>
        </p:nvSpPr>
        <p:spPr>
          <a:xfrm>
            <a:off x="1202917" y="3912781"/>
            <a:ext cx="9277815" cy="18075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de-AT" sz="20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de-AT" sz="2800" dirty="0">
                <a:solidFill>
                  <a:schemeClr val="bg1"/>
                </a:solidFill>
              </a:rPr>
              <a:t>Kooperation mit dem Regionalmanagement Ost </a:t>
            </a:r>
            <a:br>
              <a:rPr lang="de-AT" sz="2800" dirty="0">
                <a:solidFill>
                  <a:schemeClr val="bg1"/>
                </a:solidFill>
              </a:rPr>
            </a:br>
            <a:r>
              <a:rPr lang="de-AT" sz="2800" dirty="0">
                <a:solidFill>
                  <a:schemeClr val="bg1"/>
                </a:solidFill>
              </a:rPr>
              <a:t>und mit der </a:t>
            </a:r>
            <a:br>
              <a:rPr lang="de-AT" sz="2800" dirty="0">
                <a:solidFill>
                  <a:schemeClr val="bg1"/>
                </a:solidFill>
              </a:rPr>
            </a:br>
            <a:r>
              <a:rPr lang="de-AT" sz="2800" dirty="0">
                <a:solidFill>
                  <a:schemeClr val="bg1"/>
                </a:solidFill>
              </a:rPr>
              <a:t>Bildungsdirektion Steiermark</a:t>
            </a:r>
            <a:r>
              <a:rPr lang="de-AT" sz="2400" dirty="0">
                <a:solidFill>
                  <a:schemeClr val="bg1"/>
                </a:solidFill>
              </a:rPr>
              <a:t> </a:t>
            </a:r>
            <a:r>
              <a:rPr lang="de-AT" sz="2000" dirty="0">
                <a:solidFill>
                  <a:schemeClr val="bg1"/>
                </a:solidFill>
              </a:rPr>
              <a:t>Abteilung  Päd/2 Oststeiermark</a:t>
            </a:r>
            <a:endParaRPr lang="de-AT" sz="24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9087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99D01-6D7D-4B05-9524-5DC5A581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zentralen Themen:</a:t>
            </a:r>
            <a:endParaRPr lang="de-AT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AA34519-40D7-4473-93FD-C970E553F44C}"/>
              </a:ext>
            </a:extLst>
          </p:cNvPr>
          <p:cNvSpPr/>
          <p:nvPr/>
        </p:nvSpPr>
        <p:spPr>
          <a:xfrm>
            <a:off x="1202919" y="2732049"/>
            <a:ext cx="9277815" cy="2725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102235" indent="-457200">
              <a:lnSpc>
                <a:spcPct val="110000"/>
              </a:lnSpc>
              <a:spcAft>
                <a:spcPts val="1415"/>
              </a:spcAft>
              <a:buFont typeface="Arial" panose="020B0604020202020204" pitchFamily="34" charset="0"/>
              <a:buChar char="•"/>
            </a:pP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IKT - neue Technologien - digitale Kompetenzen</a:t>
            </a:r>
            <a:endParaRPr lang="de-AT" sz="4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102235" indent="-457200">
              <a:lnSpc>
                <a:spcPct val="110000"/>
              </a:lnSpc>
              <a:spcAft>
                <a:spcPts val="1415"/>
              </a:spcAft>
              <a:buFont typeface="Arial" panose="020B0604020202020204" pitchFamily="34" charset="0"/>
              <a:buChar char="•"/>
            </a:pP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Early </a:t>
            </a:r>
            <a:r>
              <a:rPr lang="de-AT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childhood</a:t>
            </a: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de-AT" sz="4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102235" indent="-457200">
              <a:lnSpc>
                <a:spcPct val="110000"/>
              </a:lnSpc>
              <a:spcAft>
                <a:spcPts val="1415"/>
              </a:spcAft>
              <a:buFont typeface="Arial" panose="020B0604020202020204" pitchFamily="34" charset="0"/>
              <a:buChar char="•"/>
            </a:pPr>
            <a:r>
              <a:rPr lang="de-AT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Offener Unterricht und Fernunterricht</a:t>
            </a:r>
            <a:endParaRPr lang="de-AT" sz="4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105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57B3A-D5B7-4D60-8A1E-C67C5B44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Bedürfnisse: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BEFB5-FBFE-46D4-A6BA-9159900C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5602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Pädagoginnen aus Kindergärten</a:t>
            </a:r>
            <a:br>
              <a:rPr lang="de-AT" sz="3600" dirty="0"/>
            </a:br>
            <a:br>
              <a:rPr lang="de-AT" sz="3600" dirty="0"/>
            </a:br>
            <a:endParaRPr lang="de-AT" sz="2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B923589-3B27-43BB-BEEA-A15E55F09503}"/>
              </a:ext>
            </a:extLst>
          </p:cNvPr>
          <p:cNvSpPr/>
          <p:nvPr/>
        </p:nvSpPr>
        <p:spPr>
          <a:xfrm>
            <a:off x="1456051" y="3281114"/>
            <a:ext cx="9277815" cy="8788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3825">
              <a:lnSpc>
                <a:spcPct val="107000"/>
              </a:lnSpc>
              <a:spcAft>
                <a:spcPts val="5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indent="-6350">
              <a:lnSpc>
                <a:spcPct val="110000"/>
              </a:lnSpc>
              <a:spcAft>
                <a:spcPts val="35"/>
              </a:spcAft>
            </a:pP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-Austausch mit den Volksschullehrerinnen aller 3 Standorte </a:t>
            </a:r>
            <a:endParaRPr lang="de-AT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3825">
              <a:lnSpc>
                <a:spcPct val="107000"/>
              </a:lnSpc>
              <a:spcAft>
                <a:spcPts val="5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indent="-6350">
              <a:lnSpc>
                <a:spcPct val="110000"/>
              </a:lnSpc>
              <a:spcAft>
                <a:spcPts val="35"/>
              </a:spcAft>
            </a:pP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DD0CF5-6806-4E1C-8B05-41AEFF25BED0}"/>
              </a:ext>
            </a:extLst>
          </p:cNvPr>
          <p:cNvSpPr/>
          <p:nvPr/>
        </p:nvSpPr>
        <p:spPr>
          <a:xfrm>
            <a:off x="1456050" y="4377848"/>
            <a:ext cx="9277815" cy="7179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-Kennenlernen der Arbeitssituation und des Schulalltags in der Volksschule, um den Übergang zu    </a:t>
            </a:r>
            <a:b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unterstützen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19F3CF4-BDD2-4A50-A165-F1245D414475}"/>
              </a:ext>
            </a:extLst>
          </p:cNvPr>
          <p:cNvSpPr/>
          <p:nvPr/>
        </p:nvSpPr>
        <p:spPr>
          <a:xfrm>
            <a:off x="1456050" y="5313736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-Kennenlernen der Arbeitssituation, der pädagogischen Konzepte und der Kooperation in anderen    </a:t>
            </a:r>
            <a:b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Ländern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602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57B3A-D5B7-4D60-8A1E-C67C5B44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Bedürfnisse: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BEFB5-FBFE-46D4-A6BA-9159900C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5602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Pädagoginnen aus Volksschulen</a:t>
            </a:r>
            <a:br>
              <a:rPr lang="de-AT" sz="3600" dirty="0"/>
            </a:br>
            <a:br>
              <a:rPr lang="de-AT" sz="3600" dirty="0"/>
            </a:br>
            <a:endParaRPr lang="de-AT" sz="2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B923589-3B27-43BB-BEEA-A15E55F09503}"/>
              </a:ext>
            </a:extLst>
          </p:cNvPr>
          <p:cNvSpPr/>
          <p:nvPr/>
        </p:nvSpPr>
        <p:spPr>
          <a:xfrm>
            <a:off x="1456051" y="3281114"/>
            <a:ext cx="9277815" cy="8788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0" indent="-6350">
              <a:lnSpc>
                <a:spcPct val="110000"/>
              </a:lnSpc>
              <a:spcAft>
                <a:spcPts val="3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Vermindern der "Ängste" der Kinder vor dem neuen und unbekannten Lebensabschnitt </a:t>
            </a:r>
            <a:b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"Schule"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DD0CF5-6806-4E1C-8B05-41AEFF25BED0}"/>
              </a:ext>
            </a:extLst>
          </p:cNvPr>
          <p:cNvSpPr/>
          <p:nvPr/>
        </p:nvSpPr>
        <p:spPr>
          <a:xfrm>
            <a:off x="1456050" y="4377848"/>
            <a:ext cx="9277815" cy="7179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- Kennenlernen der Arbeitssituation und des Alltags am Kindergarten sowie des   </a:t>
            </a:r>
            <a:b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Bildungsrahmenplans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19F3CF4-BDD2-4A50-A165-F1245D414475}"/>
              </a:ext>
            </a:extLst>
          </p:cNvPr>
          <p:cNvSpPr/>
          <p:nvPr/>
        </p:nvSpPr>
        <p:spPr>
          <a:xfrm>
            <a:off x="1456050" y="5313736"/>
            <a:ext cx="9277815" cy="1260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- Kennenlernen der Arbeitssituation, der pädagogischen Konzepte und der Kooperation in </a:t>
            </a:r>
            <a:b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anderen Ländern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034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D21303-11EA-403D-B7FA-39059F17E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Volksschulen, NMS, PTS, BORG, </a:t>
            </a:r>
            <a:r>
              <a:rPr lang="de-AT" sz="3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BAfEP</a:t>
            </a: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br>
              <a:rPr lang="de-AT" dirty="0"/>
            </a:br>
            <a:r>
              <a:rPr lang="de-AT" dirty="0"/>
              <a:t> </a:t>
            </a:r>
            <a:br>
              <a:rPr lang="de-AT" dirty="0"/>
            </a:br>
            <a:endParaRPr lang="de-AT" dirty="0"/>
          </a:p>
          <a:p>
            <a:pPr marL="0" indent="0">
              <a:lnSpc>
                <a:spcPct val="100000"/>
              </a:lnSpc>
              <a:buNone/>
            </a:pPr>
            <a:endParaRPr lang="de-AT" dirty="0"/>
          </a:p>
          <a:p>
            <a:pPr marL="0" indent="0">
              <a:lnSpc>
                <a:spcPct val="100000"/>
              </a:lnSpc>
              <a:buNone/>
            </a:pPr>
            <a:endParaRPr lang="de-AT" dirty="0"/>
          </a:p>
          <a:p>
            <a:pPr marL="0" indent="0">
              <a:lnSpc>
                <a:spcPct val="100000"/>
              </a:lnSpc>
              <a:buNone/>
            </a:pPr>
            <a:br>
              <a:rPr lang="de-AT" dirty="0"/>
            </a:br>
            <a:br>
              <a:rPr lang="de-AT" dirty="0"/>
            </a:br>
            <a:endParaRPr lang="de-AT" dirty="0"/>
          </a:p>
          <a:p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90D81FD-99D3-42EC-B85B-D20F481A547E}"/>
              </a:ext>
            </a:extLst>
          </p:cNvPr>
          <p:cNvSpPr/>
          <p:nvPr/>
        </p:nvSpPr>
        <p:spPr>
          <a:xfrm>
            <a:off x="1456051" y="2674163"/>
            <a:ext cx="9277815" cy="25251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3825">
              <a:lnSpc>
                <a:spcPct val="107000"/>
              </a:lnSpc>
              <a:spcAft>
                <a:spcPts val="5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3825">
              <a:lnSpc>
                <a:spcPct val="107000"/>
              </a:lnSpc>
              <a:spcAft>
                <a:spcPts val="5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3825">
              <a:lnSpc>
                <a:spcPct val="107000"/>
              </a:lnSpc>
              <a:spcAft>
                <a:spcPts val="55"/>
              </a:spcAft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3825">
              <a:lnSpc>
                <a:spcPct val="107000"/>
              </a:lnSpc>
              <a:spcAft>
                <a:spcPts val="55"/>
              </a:spcAft>
            </a:pPr>
            <a:endParaRPr lang="de-AT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indent="-6350">
              <a:lnSpc>
                <a:spcPct val="110000"/>
              </a:lnSpc>
              <a:spcAft>
                <a:spcPts val="35"/>
              </a:spcAft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Kennenlernen der Arbeitssituation und des Alltags an ausländischen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Bildungseinrichtungen verschiedener Altersstufen 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indent="-6350">
              <a:lnSpc>
                <a:spcPct val="110000"/>
              </a:lnSpc>
              <a:spcAft>
                <a:spcPts val="35"/>
              </a:spcAft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Kennenlernen erfolgreicher Konzepte des individualisierten Unterrichts  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und des selbstverantwortlichen Unterrichts -sinnvoller Umgang mit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digitalen Medien  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3825">
              <a:lnSpc>
                <a:spcPct val="107000"/>
              </a:lnSpc>
              <a:spcAft>
                <a:spcPts val="55"/>
              </a:spcAft>
            </a:pPr>
            <a:endParaRPr lang="de-A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e-AT" dirty="0">
              <a:solidFill>
                <a:schemeClr val="bg1"/>
              </a:solidFill>
            </a:endParaRPr>
          </a:p>
          <a:p>
            <a:pPr algn="ctr"/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28D413-EB9E-48A5-B5FA-C44D874A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Bedürfnisse:</a:t>
            </a:r>
          </a:p>
        </p:txBody>
      </p:sp>
    </p:spTree>
    <p:extLst>
      <p:ext uri="{BB962C8B-B14F-4D97-AF65-F5344CB8AC3E}">
        <p14:creationId xmlns:p14="http://schemas.microsoft.com/office/powerpoint/2010/main" val="176884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D21303-11EA-403D-B7FA-39059F17E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Gemeinde, PHST und Bildungsdirektion Stmk, Abteilung  Päd/2 Oststeiermark:</a:t>
            </a:r>
            <a:br>
              <a:rPr lang="de-AT" dirty="0"/>
            </a:br>
            <a:br>
              <a:rPr lang="de-AT" dirty="0"/>
            </a:br>
            <a:endParaRPr lang="de-AT" dirty="0"/>
          </a:p>
          <a:p>
            <a:pPr marL="0" indent="0">
              <a:lnSpc>
                <a:spcPct val="107000"/>
              </a:lnSpc>
              <a:spcAft>
                <a:spcPts val="55"/>
              </a:spcAft>
              <a:buNone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3C389CC-2C95-46AA-BD03-AB71CD22BF87}"/>
              </a:ext>
            </a:extLst>
          </p:cNvPr>
          <p:cNvSpPr/>
          <p:nvPr/>
        </p:nvSpPr>
        <p:spPr>
          <a:xfrm>
            <a:off x="1456051" y="3428999"/>
            <a:ext cx="9277815" cy="31448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0" lvl="0" indent="-6350" defTabSz="914400">
              <a:lnSpc>
                <a:spcPct val="110000"/>
              </a:lnSpc>
              <a:spcBef>
                <a:spcPts val="1200"/>
              </a:spcBef>
              <a:spcAft>
                <a:spcPts val="35"/>
              </a:spcAft>
              <a:buClr>
                <a:srgbClr val="FFFFFF"/>
              </a:buClr>
              <a:buFont typeface="Wingdings" pitchFamily="2" charset="2"/>
              <a:buChar char=""/>
            </a:pPr>
            <a:r>
              <a:rPr lang="de-A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Kennenlernen der Arbeitssituation und des Alltags an ausländischen 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Bildungseinrichtungen verschiedener Altersstufen 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lvl="0" indent="-6350" defTabSz="914400">
              <a:lnSpc>
                <a:spcPct val="110000"/>
              </a:lnSpc>
              <a:spcBef>
                <a:spcPts val="1200"/>
              </a:spcBef>
              <a:spcAft>
                <a:spcPts val="35"/>
              </a:spcAft>
              <a:buClr>
                <a:srgbClr val="FFFFFF"/>
              </a:buClr>
              <a:buFont typeface="Wingdings" pitchFamily="2" charset="2"/>
              <a:buChar char=""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Kennenlernen erfolgreicher Konzepte des individualisierten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Unterrichts und des selbstverantwortlichen Unterrichts -sinnvoller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Umgang mit digitalen Medien  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0650" lvl="0" indent="-6350" defTabSz="914400">
              <a:lnSpc>
                <a:spcPct val="110000"/>
              </a:lnSpc>
              <a:spcBef>
                <a:spcPts val="1200"/>
              </a:spcBef>
              <a:spcAft>
                <a:spcPts val="35"/>
              </a:spcAft>
              <a:buClr>
                <a:srgbClr val="FFFFFF"/>
              </a:buClr>
              <a:buFont typeface="Wingdings" pitchFamily="2" charset="2"/>
              <a:buChar char=""/>
            </a:pP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Best Practice Beispiele zur Unterstützung der Bildungseinrichtungen </a:t>
            </a:r>
            <a:b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durch Erhalter,  Behörden und  Aus-bzw. Fortbildungseinrichtungen</a:t>
            </a:r>
            <a:endParaRPr lang="de-AT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28D413-EB9E-48A5-B5FA-C44D874A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Bedürfnisse:</a:t>
            </a:r>
          </a:p>
        </p:txBody>
      </p:sp>
    </p:spTree>
    <p:extLst>
      <p:ext uri="{BB962C8B-B14F-4D97-AF65-F5344CB8AC3E}">
        <p14:creationId xmlns:p14="http://schemas.microsoft.com/office/powerpoint/2010/main" val="241964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bändert">
  <a:themeElements>
    <a:clrScheme name="Gebändert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Gebänder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bänder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979</Words>
  <Application>Microsoft Office PowerPoint</Application>
  <PresentationFormat>Breitbild</PresentationFormat>
  <Paragraphs>200</Paragraphs>
  <Slides>21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Gebändert</vt:lpstr>
      <vt:lpstr>Bildungsbrücken im Oberen Feistritztal</vt:lpstr>
      <vt:lpstr>Konsortialprojekt     ab 2020-10-01       2 Jahre</vt:lpstr>
      <vt:lpstr>ZIELE des Projekts  aus Sicht der Gemeinde:</vt:lpstr>
      <vt:lpstr>ZIELE des Projekts  aus Sicht der Gemeinde:</vt:lpstr>
      <vt:lpstr>Die zentralen Themen:</vt:lpstr>
      <vt:lpstr>Die Bedürfnisse: </vt:lpstr>
      <vt:lpstr>Die Bedürfnisse: </vt:lpstr>
      <vt:lpstr>Die Bedürfnisse:</vt:lpstr>
      <vt:lpstr>Die Bedürfnisse:</vt:lpstr>
      <vt:lpstr>Die Zielsetzungen: </vt:lpstr>
      <vt:lpstr>Die Zielsetzungen:</vt:lpstr>
      <vt:lpstr>Expertisen und Partner</vt:lpstr>
      <vt:lpstr>Expertisen und Partner</vt:lpstr>
      <vt:lpstr>Mobilitäten</vt:lpstr>
      <vt:lpstr>Gesamtbudget</vt:lpstr>
      <vt:lpstr>Vorschlag - Mobilitäten</vt:lpstr>
      <vt:lpstr>Mobilitäten</vt:lpstr>
      <vt:lpstr>Mobilitäten</vt:lpstr>
      <vt:lpstr>Kommunikation - vernetzung</vt:lpstr>
      <vt:lpstr>steuergruppe</vt:lpstr>
      <vt:lpstr>steuergruppe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Bildungsbrücken im Oberen Feistritztal</dc:title>
  <dc:creator>Wolfgang</dc:creator>
  <cp:lastModifiedBy>Wolfgang</cp:lastModifiedBy>
  <cp:revision>37</cp:revision>
  <dcterms:created xsi:type="dcterms:W3CDTF">2020-05-20T16:09:35Z</dcterms:created>
  <dcterms:modified xsi:type="dcterms:W3CDTF">2020-06-14T19:51:40Z</dcterms:modified>
</cp:coreProperties>
</file>