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  <p:sldMasterId id="2147483749" r:id="rId3"/>
    <p:sldMasterId id="2147483761" r:id="rId4"/>
    <p:sldMasterId id="2147483774" r:id="rId5"/>
    <p:sldMasterId id="2147483793" r:id="rId6"/>
    <p:sldMasterId id="2147483805" r:id="rId7"/>
  </p:sldMasterIdLst>
  <p:notesMasterIdLst>
    <p:notesMasterId r:id="rId55"/>
  </p:notesMasterIdLst>
  <p:sldIdLst>
    <p:sldId id="256" r:id="rId8"/>
    <p:sldId id="589" r:id="rId9"/>
    <p:sldId id="261" r:id="rId10"/>
    <p:sldId id="276" r:id="rId11"/>
    <p:sldId id="260" r:id="rId12"/>
    <p:sldId id="272" r:id="rId13"/>
    <p:sldId id="591" r:id="rId14"/>
    <p:sldId id="592" r:id="rId15"/>
    <p:sldId id="267" r:id="rId16"/>
    <p:sldId id="585" r:id="rId17"/>
    <p:sldId id="587" r:id="rId18"/>
    <p:sldId id="586" r:id="rId19"/>
    <p:sldId id="593" r:id="rId20"/>
    <p:sldId id="257" r:id="rId21"/>
    <p:sldId id="258" r:id="rId22"/>
    <p:sldId id="594" r:id="rId23"/>
    <p:sldId id="265" r:id="rId24"/>
    <p:sldId id="595" r:id="rId25"/>
    <p:sldId id="262" r:id="rId26"/>
    <p:sldId id="263" r:id="rId27"/>
    <p:sldId id="264" r:id="rId28"/>
    <p:sldId id="596" r:id="rId29"/>
    <p:sldId id="266" r:id="rId30"/>
    <p:sldId id="598" r:id="rId31"/>
    <p:sldId id="599" r:id="rId32"/>
    <p:sldId id="600" r:id="rId33"/>
    <p:sldId id="601" r:id="rId34"/>
    <p:sldId id="602" r:id="rId35"/>
    <p:sldId id="548" r:id="rId36"/>
    <p:sldId id="550" r:id="rId37"/>
    <p:sldId id="518" r:id="rId38"/>
    <p:sldId id="514" r:id="rId39"/>
    <p:sldId id="282" r:id="rId40"/>
    <p:sldId id="281" r:id="rId41"/>
    <p:sldId id="268" r:id="rId42"/>
    <p:sldId id="269" r:id="rId43"/>
    <p:sldId id="270" r:id="rId44"/>
    <p:sldId id="271" r:id="rId45"/>
    <p:sldId id="280" r:id="rId46"/>
    <p:sldId id="584" r:id="rId47"/>
    <p:sldId id="379" r:id="rId48"/>
    <p:sldId id="380" r:id="rId49"/>
    <p:sldId id="604" r:id="rId50"/>
    <p:sldId id="605" r:id="rId51"/>
    <p:sldId id="603" r:id="rId52"/>
    <p:sldId id="606" r:id="rId53"/>
    <p:sldId id="607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A0B43-AD65-4B8A-9A64-099970D44870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0D3F-872D-4029-808C-2A5916B255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622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4A3D8-BBC7-401E-A6FA-1769658283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7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9788" cy="40449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68E16-EC68-4E20-B5F0-0AD866DA6AA7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29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Trust: there is no nationally regulated frameworks for teacher evaluation.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4A3D8-BBC7-401E-A6FA-1769658283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4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3182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955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470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E9D4A-5544-4DFE-B0B7-82583E7CB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614A67-49DB-41E2-BE40-18015565F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9AE799-9E59-4582-8B80-2BDBD17D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EBFCA4-61B3-4783-8DFF-78C9AF4F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11E4E-FE03-4E5B-954E-4D602934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932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FCD62-6A55-4F40-B678-AC4C62E8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65259C-E1A4-4E9D-9720-5D60B2249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3A8E47-932F-4E78-81E4-8D44EDF5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E10DB5-2BFF-48C8-B313-24BF71AE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4D707F-2167-412D-A9F7-FC1EB6CB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392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482C7-3B65-4144-BBC1-3FDE0297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EC180C-AA53-4093-9BAF-5F3F20B2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57AD51-9E8E-4C4A-8741-DB486818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6075E6-EA0A-4741-8F8E-80BC13DA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54F80C-D8FE-4160-96D9-FB81876B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951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59A8C-6C4A-4368-A2F0-49575329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141103-DDC7-4442-BF88-3BF46A2F5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B77877-6AFE-49BD-B2C4-D649CF1FE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47C5ED-9A29-41DC-9AE0-090DFF3C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894B38-ECE9-41E2-A5CE-3A4672F7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D96442-5048-41BA-9648-75314C2D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014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D0F19-551C-4A0F-9142-CFAD9790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5E3E9D-8B9F-4C27-BC5F-CF45D0B6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C9BA95-DDD6-473E-937A-87E361494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7FA002-9451-400C-AADF-7C6C25133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E8CF06A-866A-481E-93DD-A9194C9CE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A37245-EEE4-437D-B0F3-BC79F61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8DC7CA-CE53-4BE1-BE6C-F14704D6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21F424-D0FF-4C89-AD5C-05F5C611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7251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1F0F0-5534-4D8E-BAF7-8200030F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72C8F2-481A-4A59-AE56-77C36136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036D6C-DA6A-4433-A1E3-1344026B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FF59-EF9C-4064-89E5-CA97D0AF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158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5F6D84-9C09-4364-9A88-C73652E96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1A01E2-57FC-4B4A-BE0E-7D075A70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C9463-71DF-44C4-B20D-E687E6A8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522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D6F53-BCEB-43B0-A646-9CB76D31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607FB7-61FE-4013-9959-D124CEA5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5BDE22-7B58-411F-8B97-0D9AAED41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9D437A-5EAF-4CF2-88FB-CCA1151D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47BAAE-1124-4B02-AC20-0B49AC06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C98A8B-0672-4AF7-8280-E08C8D0B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362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1864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11711-B575-4EAB-B3FF-7FFD2C3E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B1C9A4-E602-47D2-9C81-93B3D2CBA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317F2-B2A1-459F-BAAF-92034A954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F194CC-FC1E-41B0-BAEB-A5141C61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CB394C-36EF-40E2-9BCF-05D0A0D0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2D3E0F-5F8B-4B05-AE10-4D8475B0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6822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E56CB-7823-4704-9AF8-EC2A798F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E0AEC9-087B-4090-91D5-D243B4739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EB074-DC6B-4AD1-AC65-1E1D0E1C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3DEAF9-8791-4434-9A9B-24B85014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32EBE5-84D1-4893-828D-3FCA15FE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7278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B2D4F5-CC4A-43FC-BC26-564E8F048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1AD5A8-140B-458A-BBAF-393C74CA5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F61CB4-847E-4C40-8F52-7190BEBA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574F41-914D-4E8F-B53E-4E96CA2C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9F43E3-928D-484D-9A7F-AC7E4D22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7544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7BC93A42-3207-4846-A0AD-C73280D79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3A84BF8-2C09-4E8C-903D-667C44C96CDA}"/>
              </a:ext>
            </a:extLst>
          </p:cNvPr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BC86FA0C-5D1F-4A88-B30A-9C707342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81874B48-D465-4005-91FB-E22E82568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F064600-CA78-4E88-AD5E-09605B982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960F6435-106F-4D1A-AFE2-F6CD2D0D2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7CAA6C2-C2CD-4B4D-94C7-F57D605FF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A468CA04-F8DA-4280-A818-200A892E1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C0DF091F-99B9-4F93-9684-1675BDD81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04729488-E76C-4B8A-8430-78FFB918B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A20719F-CFB5-48A5-BB1E-877C0866C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398A25C4-7E94-4EF7-8FB7-03B4A6A21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463AB43E-E4DF-4D2E-A71F-5EF5D9A8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CAF0C41F-59F7-4CF3-B5CF-A736122BD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45AB1AF1-B95A-48D3-846B-9FF05A3AA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E59B2B39-F6D0-4CE7-AE51-B8009E10B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2B2EF243-F38C-4DE7-A67D-D7D10A722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54CBA4E3-1B7E-462B-A75C-CF120AD29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D43F821F-5618-4C44-ACCC-55CE7F903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9CF596BC-20BE-40E3-8A4E-165ADC48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C18A8152-7753-4623-9499-34587FE1A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A8A9EB6B-0CEE-4B78-A476-B4F79152B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CCE642C7-115A-40C5-9217-EC7F6A2C5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A4539AEA-3993-4D0A-9649-6E08788E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C0D3F094-D2F1-47D8-B42E-8834C729A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BA328D49-123D-4157-B2FD-D4F569EB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E7D5631F-A746-4C2E-B2A2-B419061DB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4CDFC457-0D78-439A-BC75-5BE99122F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F5B3DC9F-486B-415E-9EC4-562A5C62F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65644338-DC9C-4283-A675-951B02347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228766CB-3F78-4D37-804F-4D3F99A5A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FE657FC7-245D-4655-A6D1-B914F4960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7DFF3318-D258-4EB3-A33B-8A069052C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CECA87FD-68AD-470E-B864-6365A7DD8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2B1853CE-D465-4213-8687-97B74F875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6C6B0CC-DFA5-488A-89A9-DB71954FB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BB3DCF3C-6723-4F40-A0E7-6824BEA80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45362-9476-4A9D-AD83-2C7C512E2FF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69619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769998-DBBF-4951-A341-E7FC34694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8F0C93-C3AD-48DA-8037-AD025DED5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F269D72-0F27-4C59-8592-81C6EAD90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E3800-7AB2-4EED-A021-73D03768E23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28970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60CE94-4F54-44E0-B725-ACFC3D5C7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445876-19F2-4900-9D21-9855A4926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BEF1B9B-4875-454B-A66E-A59736717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7E2A6-9325-4066-939B-F3640FCCF94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94111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6B190A-5192-4877-BA36-D71FC9EE4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5D222F-18A3-4C2C-BB83-C0B64A916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7249691-3F27-44D2-99AB-DE2930514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E9BDC-8EA9-4E81-B762-39F04C20FFA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96214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24EBBA7-E636-4307-982E-F618FB158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1D1625-9D51-4760-8E58-A783065C6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4D4E373-9B25-4089-988F-1D3513E92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27AAC-5129-4627-ACD8-F205F7CB9D8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65225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02A845-0FD0-4D9C-8549-E8B534E20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9E9B85-81F1-4D0D-B0AE-F18B6E04D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A76680C-6CE8-4B7E-A7CC-0A6C545DB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BCA92-D862-4623-A63A-B4F035AC478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00807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058B23B-261E-4160-84A5-60A93BB4C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664AF6C-4DD4-4506-8105-C00C7E74F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7999634-EBAF-4ED4-8E68-44CB1B472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9F7D-C112-497E-B823-666F472F59B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9223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547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57652F-DC39-49C9-BC13-9F109DCD9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E31046-8086-4FC6-97E3-5E3F98175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1489208-3C84-445A-8662-DE1BDC574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B3512-FE2E-4B35-A6D0-C6765255B6C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33825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C7AD7B-F5CC-4ACE-BBFF-01F1F192C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638CE5-13B8-4D71-A413-279A8FE48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A9DCF7E-B16E-4347-8863-0DA267332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26B46-2DC7-4C17-A4C8-CD7151E9ABA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95613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DCDB0D-5F59-43C5-A0BF-DD461AFBF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E5780B-372C-43AF-8E62-A258883EF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EA7502-9EBC-4EBB-B447-E7E9012A9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1EA77-35D1-4CBC-A646-D6BEA3EA95B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38574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837A29-7E07-492D-A297-1F4FBEB83B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14E244-5F95-4F11-AB4A-3043E2483E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C0C928A-9133-4E9C-85F1-1790DDBD3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BCABA-716B-4337-9E3A-4F566FF5C7B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07195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898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276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046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494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328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2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5590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848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099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605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04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457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73F6BFB8-E3EF-4342-AB02-ACCED476C884}" type="datetime1">
              <a:rPr lang="en-US"/>
              <a:pPr/>
              <a:t>3/10/2022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675D0712-66D3-4CA2-A505-69F4E276424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08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9" y="548299"/>
            <a:ext cx="2626279" cy="8069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17" y="0"/>
            <a:ext cx="446095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2221590"/>
            <a:ext cx="7149830" cy="23876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87940" y="4688731"/>
            <a:ext cx="7149830" cy="16293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66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37A9-0A0E-41D3-B958-50AE296946E4}" type="datetime1">
              <a:rPr lang="en-GB" smtClean="0"/>
              <a:t>10/03/2022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16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80" y="5972452"/>
            <a:ext cx="3695374" cy="8832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C368-7C02-472C-895F-A0A5C1C9E670}" type="datetime1">
              <a:rPr lang="en-GB" smtClean="0"/>
              <a:t>10/03/2022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10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oitu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80" y="5972452"/>
            <a:ext cx="3695374" cy="8832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3F5-5957-4A18-BB71-4663D5A7C0F1}" type="datetime1">
              <a:rPr lang="en-GB" smtClean="0"/>
              <a:t>10/03/2022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2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2767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80" y="5972452"/>
            <a:ext cx="3695374" cy="8832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5320570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304000"/>
            <a:ext cx="5530174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4C3-47E8-4659-BE1A-0316B41167FA}" type="datetime1">
              <a:rPr lang="en-GB" smtClean="0"/>
              <a:t>10/03/2022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45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5320570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0782-605D-480A-AD07-C18561D56516}" type="datetime1">
              <a:rPr lang="en-GB" smtClean="0"/>
              <a:t>10/03/2022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6303963" y="2403475"/>
            <a:ext cx="5000625" cy="3443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40748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5320570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FFAF-A04A-4FEC-A311-DB515CB5782F}" type="datetime1">
              <a:rPr lang="en-GB" smtClean="0"/>
              <a:t>10/03/2022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6303963" y="2403475"/>
            <a:ext cx="5888037" cy="3443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702729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9560" y="822328"/>
            <a:ext cx="531941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5320570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8A93-9809-4F37-9815-19344D30BD92}" type="datetime1">
              <a:rPr lang="en-GB" smtClean="0"/>
              <a:t>10/03/2022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6303963" y="612775"/>
            <a:ext cx="5019031" cy="52339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48533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06A-6C80-4E1A-91F3-46B6F2E9BF49}" type="datetime1">
              <a:rPr lang="en-GB" smtClean="0"/>
              <a:t>10/03/2022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887209" y="612775"/>
            <a:ext cx="10435785" cy="52244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34085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n paikkamerkki 5"/>
          <p:cNvSpPr>
            <a:spLocks noGrp="1"/>
          </p:cNvSpPr>
          <p:nvPr>
            <p:ph type="media" sz="quarter" idx="14"/>
          </p:nvPr>
        </p:nvSpPr>
        <p:spPr>
          <a:xfrm>
            <a:off x="887209" y="612775"/>
            <a:ext cx="10435785" cy="52244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medialeike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6CE7-4A10-4D9A-9C0F-F840D092B4A2}" type="datetime1">
              <a:rPr lang="en-GB" smtClean="0"/>
              <a:t>10/03/2022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12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3501498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213-12F3-4E0C-8D4C-A5F01A12B2D1}" type="datetime1">
              <a:rPr lang="en-GB" smtClean="0"/>
              <a:t>10/03/2022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Kaavion paikkamerkki 8"/>
          <p:cNvSpPr>
            <a:spLocks noGrp="1"/>
          </p:cNvSpPr>
          <p:nvPr>
            <p:ph type="chart" sz="quarter" idx="13"/>
          </p:nvPr>
        </p:nvSpPr>
        <p:spPr>
          <a:xfrm>
            <a:off x="4435813" y="2303463"/>
            <a:ext cx="6937442" cy="38703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47394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77DC-D6AD-42B3-A9A8-5D2D59C39AB8}" type="datetime1">
              <a:rPr lang="en-GB" smtClean="0"/>
              <a:t>10/03/2022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21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0971-8A02-4766-97F7-6E3A341F50E3}" type="datetime1">
              <a:rPr lang="en-GB" smtClean="0"/>
              <a:t>10/03/2022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09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016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1637931"/>
            <a:ext cx="8297694" cy="1416555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9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2083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88" y="0"/>
            <a:ext cx="5127249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1637931"/>
            <a:ext cx="8297694" cy="1416555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2589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1060315"/>
            <a:ext cx="6391073" cy="2286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408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17" y="0"/>
            <a:ext cx="446095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2853888"/>
            <a:ext cx="8239328" cy="930172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87940" y="4027251"/>
            <a:ext cx="8239328" cy="229086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9" y="548299"/>
            <a:ext cx="2626279" cy="8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48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14" y="785794"/>
            <a:ext cx="10458451" cy="107157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16" y="1981200"/>
            <a:ext cx="10477573" cy="41148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 marL="1188000">
              <a:buClr>
                <a:schemeClr val="accent6"/>
              </a:buClr>
              <a:buFont typeface="Arial" pitchFamily="34" charset="0"/>
              <a:buChar char="•"/>
              <a:defRPr/>
            </a:lvl2pPr>
            <a:lvl3pPr marL="1728000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buChar char="–"/>
              <a:defRPr/>
            </a:lvl3pPr>
            <a:lvl4pPr marL="2160000">
              <a:spcBef>
                <a:spcPts val="100"/>
              </a:spcBef>
              <a:buClrTx/>
              <a:buFont typeface="Arial" pitchFamily="34" charset="0"/>
              <a:buChar char="–"/>
              <a:defRPr/>
            </a:lvl4pPr>
            <a:lvl5pPr marL="2592000">
              <a:spcBef>
                <a:spcPts val="1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05499" y="214290"/>
            <a:ext cx="6000792" cy="357190"/>
          </a:xfrm>
        </p:spPr>
        <p:txBody>
          <a:bodyPr/>
          <a:lstStyle>
            <a:lvl1pPr algn="r">
              <a:buFontTx/>
              <a:buNone/>
              <a:defRPr sz="14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E9E3F-E426-4E5B-B324-4D9B4F8E25DA}" type="datetime1">
              <a:rPr lang="fi-FI" smtClean="0">
                <a:solidFill>
                  <a:srgbClr val="000000"/>
                </a:solidFill>
              </a:rPr>
              <a:pPr/>
              <a:t>10.3.2022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>
                <a:solidFill>
                  <a:srgbClr val="000000"/>
                </a:solidFill>
              </a:rPr>
              <a:t>IRMELI HALINEN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3118D-85AB-45D2-8479-E3E9A7E28A29}" type="slidenum">
              <a:rPr lang="fi-FI" smtClean="0">
                <a:solidFill>
                  <a:srgbClr val="000000"/>
                </a:solidFill>
              </a:rPr>
              <a:pPr/>
              <a:t>‹Nr.›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53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B62AAAF-AF96-4A77-88B2-1F5BA71595E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de-DE" noProof="0"/>
              <a:t>Muokkaa perustyyl. napsautt.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776BFA5-5964-4F31-AE31-4ADCAFA6392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de-DE" noProof="0"/>
              <a:t>Muokkaa alaotsikon perustyyliä napsautt.</a:t>
            </a:r>
          </a:p>
        </p:txBody>
      </p:sp>
      <p:sp>
        <p:nvSpPr>
          <p:cNvPr id="30724" name="Freeform 4">
            <a:extLst>
              <a:ext uri="{FF2B5EF4-FFF2-40B4-BE49-F238E27FC236}">
                <a16:creationId xmlns:a16="http://schemas.microsoft.com/office/drawing/2014/main" id="{A1DBB802-D1B3-4907-AC0E-348DA81A6C6D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AT" sz="1800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564CE89-92E7-4A73-8534-34AB8E354F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F32495D8-CDD4-4D7B-B234-8F14EA78C5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D557C8-21EE-44CF-A70C-F46A06A755B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AFF1AC2-D0A6-4FE3-983F-7D2C661C6FF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81FDDCD-A8BE-4CDB-99CE-277600D930C3}" type="datetime1">
              <a:rPr lang="en-US" altLang="de-DE"/>
              <a:pPr/>
              <a:t>3/10/2022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023238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66C19-6E13-4800-81A8-3D219CA8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F694CE-B138-4EAD-8FB2-3CBCB8BC9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984434-DF12-43EC-8AFE-628AB08C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2F933-571E-4428-89D3-1FF1A2C58684}" type="datetime1">
              <a:rPr lang="en-US" altLang="de-DE"/>
              <a:pPr/>
              <a:t>3/10/2022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5CB800-4CC5-4E8A-BA2A-85D98F97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834D34-2B49-462D-8C87-3A03AAF7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C4A5F-FFB3-462B-BD8E-73C8C5382B8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73049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072FE-2E9C-4A5F-9C64-8BBF1A12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DECFB7-8F6D-4B47-BBED-38715423F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4F5C29-5FF6-437E-AB3F-24FF07FE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62A3AC-AD05-4822-936F-84280D9D51BA}" type="datetime1">
              <a:rPr lang="en-US" altLang="de-DE"/>
              <a:pPr/>
              <a:t>3/10/2022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811E86-A0E3-4711-96FE-40DBFBD4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47FC22-6F68-40F3-8250-5E27F15E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9062D-7EF1-4DC7-AE04-39F24726A18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872193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1688B-3CD3-4BC2-AA99-6BFA7F38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DBF074-CF8D-4974-A364-C62AA63D2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73A43A-6580-4037-B44A-3CEFB64A1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B21200-F102-45C8-9A0E-A9D756E2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C14DE-62DE-4B91-9D9A-4BDC0C241C67}" type="datetime1">
              <a:rPr lang="en-US" altLang="de-DE"/>
              <a:pPr/>
              <a:t>3/10/2022</a:t>
            </a:fld>
            <a:endParaRPr lang="en-US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76DA4E-1A80-4CCF-9165-53547B38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232634-54C0-4C69-834F-774B59A8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20FF2-2BE7-43E1-9744-2F178093753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902160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E77D6-07B9-47FE-BDFD-A565A75C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46BC1E-DD30-441C-8B1A-5B3A78EE3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6A9D3A-3C84-42D8-B395-1007CED7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990021-0336-434A-89F8-EEA3434CB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90CD6B-00DE-415E-AA53-7BE779ED6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ABE694-4633-45B2-BA2E-ECEDB92D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33530E-0EE7-400E-8426-BE27E7CCB134}" type="datetime1">
              <a:rPr lang="en-US" altLang="de-DE"/>
              <a:pPr/>
              <a:t>3/10/2022</a:t>
            </a:fld>
            <a:endParaRPr lang="en-US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51EC33-676A-4A38-A28D-74C561E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D01439-CE67-4563-8C51-16FE56E6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5AF96-4F3F-4A4D-AAA6-CBD22ABFE78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11291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88E00-C067-42DA-8F88-EE52B7FC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1C70E6-E16E-4B30-89D7-7B76DD02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67961-2E21-45B5-BADA-BEE52CEEE506}" type="datetime1">
              <a:rPr lang="en-US" altLang="de-DE"/>
              <a:pPr/>
              <a:t>3/10/2022</a:t>
            </a:fld>
            <a:endParaRPr lang="en-US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61E8AD-5E67-435E-A7B9-89F5A0DA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636916-ABDA-4AF0-B4BF-07AA5801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6D5D5-D29A-410F-AB94-3279E9692B4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3846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8274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7152D2-CDD3-4568-BFC6-E0FEFE5B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3AB98-6839-4C8F-8FBB-27F58297606C}" type="datetime1">
              <a:rPr lang="en-US" altLang="de-DE"/>
              <a:pPr/>
              <a:t>3/10/2022</a:t>
            </a:fld>
            <a:endParaRPr lang="en-US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338469-969B-4E57-9B5A-2CAFEB90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0C0C51-4FA6-4926-893C-47706C1F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21FE-0E07-44D1-9E5F-32DE38B0B6B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050087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46CD9-35EA-4A43-A049-B1D06CEF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76C1A-0C6C-4E0C-83F1-43F969033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E76D56-A0CE-49A0-AFE1-5E2C4E991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53304B-D11C-43C6-9FE3-7A346B83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459A32-D3BD-44CB-A650-9F6245415842}" type="datetime1">
              <a:rPr lang="en-US" altLang="de-DE"/>
              <a:pPr/>
              <a:t>3/10/2022</a:t>
            </a:fld>
            <a:endParaRPr lang="en-US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0437EF-78DF-446B-A069-DB755225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9C86E3-8D44-4E90-A5C4-63488C68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FDE32-8846-4427-9D6C-0580B656DB3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961255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EE931-C71D-49D9-BA4A-827D1CD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5730938-5B2A-4EF6-B1DC-03BF28957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574525-62D9-407B-9093-CDA4752C4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C001BB-9744-4049-9526-EE462FA3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B80682-DB8A-4E9B-8A5E-9F89ECC09F23}" type="datetime1">
              <a:rPr lang="en-US" altLang="de-DE"/>
              <a:pPr/>
              <a:t>3/10/2022</a:t>
            </a:fld>
            <a:endParaRPr lang="en-US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FA729B-B58B-4B93-AD74-EC057BE5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A36117-1010-4B09-9D43-518143C5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C27E6-C679-4E03-8DDC-5AD0393132B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09078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472D7-5941-41B7-AF12-9BFF84B5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4EA48B-0620-4E78-B6D8-AF0167E3D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98AC00-BDC8-4D40-8F6C-AC253506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A1B02-478B-41A3-924A-3C747B59B433}" type="datetime1">
              <a:rPr lang="en-US" altLang="de-DE"/>
              <a:pPr/>
              <a:t>3/10/2022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FAF69A-730A-4A97-B98B-27745A6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797084-9059-43FE-817D-768725B5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3648-F5EB-4866-9624-9638C4126A3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523121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6BDE69-9C6E-4AF0-B581-AB598A53B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3FB3A7-FBEE-4AB8-A548-11926FB20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FBB33E-83DA-4FEE-8F0C-5F2B9C17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DB838-1BC8-4CE9-89A2-CD6ABD04AF98}" type="datetime1">
              <a:rPr lang="en-US" altLang="de-DE"/>
              <a:pPr/>
              <a:t>3/10/2022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844EA6-0DCA-489D-B2EA-DE3FB82C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8CC357-CB85-41DE-A2A8-E640FFD0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003F3-C37F-4C39-B3C7-2A90C5E7298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47223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3C96D55D-AA38-41FA-BBFE-FBA313953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B55D49B-7ECA-45E7-A6D3-477044999393}"/>
              </a:ext>
            </a:extLst>
          </p:cNvPr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3567E1D7-C847-4AEE-9D7F-F8533D0A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A250FF68-A0AD-4BC1-9549-6A96DD8ED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460B433-019B-411D-8AA1-CE952F06A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292134CF-7512-4274-81B2-E1A5826C8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3C239A3D-BA33-4ACB-849D-1E120E17C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D449FBD4-7BB9-45AD-8006-0D0C6A554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651A683E-135F-4777-9F60-F4BF0501C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B4F53DD2-6CC1-4C64-A9EC-C2A590AE3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C018585A-F38F-4FD5-96AD-F1C481074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9A3FB71E-5354-4669-B0A4-8716F6101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A5D0436C-41BA-4FBE-99E5-36BFCDCCE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73267A39-BB48-4B99-BA2E-C62B5305A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A2D677B4-DED7-4797-AA72-FCE7B10A3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D0A15076-7624-4D84-A2A9-5163D557A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258619C2-A0F9-4B3F-8965-9A75DF6B6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F14BE9DA-EA90-427E-8C9E-CD6381938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81AB0839-7798-4FF2-AB7B-62657B3C1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02FC4A2F-060E-47AB-A453-02A7ACEDC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180E9317-7EE4-49FA-B0A2-28DEE87D0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91ABED79-4A01-451E-8E51-3EBD1C44E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3B9C4929-15F1-4F99-809D-00DCCDB2A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C4281580-E57F-4F84-9CDC-5FB48C4EC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30196CD1-B77B-4707-A50D-6FA363161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CB52E8FB-D6F5-4439-87DF-D8261C13A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CDA06B9A-6F4E-4AE6-B0E9-89D01FF34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B62D12F0-FDA8-411A-88C9-3AD85F377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F5E8FBE0-2CC9-4864-8DA8-E86E5E511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2780669B-1C02-45DB-9C77-F960B917A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6AAA30F4-98A9-45EF-8300-9CEB203E6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CDD207D8-1E4C-42DD-A14D-557684244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003878B2-F0BF-4FA6-AA65-AB52A47E9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537CB2A1-B69B-4345-941E-44F40004C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3007120C-035C-4723-BC8F-00EB7FC3F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AF15CC9C-BDF0-418C-BF55-79EA57E6F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91FBCC0E-985B-46E4-BFAB-B91E52543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E83AF-F005-4BAA-9197-FDDED652FDB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14742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BD15E9-D549-4BEE-894A-645523839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A9C979-B541-46E5-8C2B-9DA3590AB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15BDAF-A28C-49A1-8776-65B06F358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D73A-3074-43DE-9049-50F3AB342CA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146445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DE29B5-DD8B-4B51-BC52-3ED52D3BA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8CF15C-6598-4C0A-8140-3759FC419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EF54DBD-952D-450F-AB96-2DD31D9E7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1460F-AA03-406D-A8D5-8BA0BB5C7E9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50236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69EDC1-7313-4208-BA01-D734276B7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E8DDB0-062B-461B-A2F2-4C3763604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4436C7F-E7CC-4790-AF10-AE56CA177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412C2-28C3-4F6D-B1A2-B5B6A1B98F9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6966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6077F7-A487-4353-AE65-065A5D339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E06F16D-DEDD-4B23-9586-C525B1B3C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F736920-78A5-40CE-932B-2F63846CD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A1FAC-D0F2-4582-8C17-BCD579A5941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464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8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9AE78A-46A4-479C-BB9E-630E2A632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E72677-EEF1-4C14-AE7F-AD34B0A93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A5BBE75-3E60-431C-B1F2-5A8DD0651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C9908-8097-4071-B549-03D0718CDAD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668581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64B1D8C-D63C-44F2-B0A2-CF8BF3A92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7C1A623-D850-443B-A1FE-452E70C92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E50956C-C243-40C6-AB39-0ED34EF62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150AC-DDA2-4B26-BAA5-5242027CF0D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926442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25F9C2-635E-4B88-BAB9-43CEA0A9A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E40E62-0D08-43EE-B002-6A6109702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ECFE11F-2462-4B54-8E42-D3B2E0125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67EEA-7B3B-42DB-A98D-43A05D1BA8B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125068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3368B3-6AF5-4BBF-A7D1-8BDE8438F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AAC3AB-7DFA-4B0C-9AF5-B823CB7A9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DE3AE5F-269A-4AFC-8DDE-FCB9F3E7F0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747F6-0A31-46CC-B206-90B45612ECB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355357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24F69F-129B-403B-B4B7-C2C6BD6D8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0D08D1-D80D-48B4-BCB9-E2614C8BF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F03FE3-61B7-4B31-A62B-B6F0822D8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C0A67-1326-4AF9-853A-CB60B3B02F9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203971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BD885F-CAF3-4C16-A53D-2A97EC42F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9538D4-ED11-4AF8-B8FE-3957E080F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FA4B062-A85A-4182-9F41-B6BB53510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2017C-D0C3-4586-9E32-195D32E66C2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4976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231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12F2F7D-E1B6-4058-81DA-4E3FD518376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2039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17385F-352B-486B-B54B-5E3314A1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AE50CE-4857-494C-B5A9-8F0E6709D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CB5D4-C5DE-49B7-A840-6A45D6036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DEA52-5AFF-490D-B9AD-DC98814EA8BF}" type="datetimeFigureOut">
              <a:rPr lang="de-AT" smtClean="0"/>
              <a:t>10.03.2022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8F5E3D-C41D-4819-8060-0F84D97AF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507F9B-5546-4083-84AB-627E488C0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25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>
            <a:extLst>
              <a:ext uri="{FF2B5EF4-FFF2-40B4-BE49-F238E27FC236}">
                <a16:creationId xmlns:a16="http://schemas.microsoft.com/office/drawing/2014/main" id="{626038C1-769A-4C2B-82E7-5BD92B0F4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202670-3CE4-4F26-88E5-3BBC0FC86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728D13-10AD-4992-9279-429CD9065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B6C02F75-DD95-49C1-ABB7-A16ACD9BFA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28984C84-1CAF-407B-AB66-D86967B2B6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1F435800-5A43-45AC-82CA-302EEB4F60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1503FB6-FA5C-41A7-AC0D-4EFD01808639}" type="slidenum">
              <a:rPr lang="de-DE" altLang="en-US"/>
              <a:pPr/>
              <a:t>‹Nr.›</a:t>
            </a:fld>
            <a:endParaRPr lang="de-DE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E62CA686-6250-4556-959B-CBBDF45C4957}"/>
              </a:ext>
            </a:extLst>
          </p:cNvPr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74761" name="Oval 9">
              <a:extLst>
                <a:ext uri="{FF2B5EF4-FFF2-40B4-BE49-F238E27FC236}">
                  <a16:creationId xmlns:a16="http://schemas.microsoft.com/office/drawing/2014/main" id="{FB158F64-41D4-4364-A885-A00895B60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2" name="Oval 10">
              <a:extLst>
                <a:ext uri="{FF2B5EF4-FFF2-40B4-BE49-F238E27FC236}">
                  <a16:creationId xmlns:a16="http://schemas.microsoft.com/office/drawing/2014/main" id="{63ADF2DB-28FB-4DF0-851A-8AA3D16D6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3" name="Oval 11">
              <a:extLst>
                <a:ext uri="{FF2B5EF4-FFF2-40B4-BE49-F238E27FC236}">
                  <a16:creationId xmlns:a16="http://schemas.microsoft.com/office/drawing/2014/main" id="{38A1830B-0553-4F65-8A9E-BD7444F73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4" name="Oval 12">
              <a:extLst>
                <a:ext uri="{FF2B5EF4-FFF2-40B4-BE49-F238E27FC236}">
                  <a16:creationId xmlns:a16="http://schemas.microsoft.com/office/drawing/2014/main" id="{92A8A90B-0552-4D27-AE40-37ACC90AC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5" name="Oval 13">
              <a:extLst>
                <a:ext uri="{FF2B5EF4-FFF2-40B4-BE49-F238E27FC236}">
                  <a16:creationId xmlns:a16="http://schemas.microsoft.com/office/drawing/2014/main" id="{842CC3A8-A019-4407-9D41-28F828F8E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6" name="Oval 14">
              <a:extLst>
                <a:ext uri="{FF2B5EF4-FFF2-40B4-BE49-F238E27FC236}">
                  <a16:creationId xmlns:a16="http://schemas.microsoft.com/office/drawing/2014/main" id="{E92C3188-2ADA-44C3-BBB8-FD1FD9A02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7" name="Oval 15">
              <a:extLst>
                <a:ext uri="{FF2B5EF4-FFF2-40B4-BE49-F238E27FC236}">
                  <a16:creationId xmlns:a16="http://schemas.microsoft.com/office/drawing/2014/main" id="{78AA0165-E9E2-499C-9D4A-91D230A51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8" name="Oval 16">
              <a:extLst>
                <a:ext uri="{FF2B5EF4-FFF2-40B4-BE49-F238E27FC236}">
                  <a16:creationId xmlns:a16="http://schemas.microsoft.com/office/drawing/2014/main" id="{1C47100A-8AFB-432F-9834-CB081A28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9" name="Oval 17">
              <a:extLst>
                <a:ext uri="{FF2B5EF4-FFF2-40B4-BE49-F238E27FC236}">
                  <a16:creationId xmlns:a16="http://schemas.microsoft.com/office/drawing/2014/main" id="{5CA90DED-B8E5-4ABE-84C2-EA5483B42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0" name="Oval 18">
              <a:extLst>
                <a:ext uri="{FF2B5EF4-FFF2-40B4-BE49-F238E27FC236}">
                  <a16:creationId xmlns:a16="http://schemas.microsoft.com/office/drawing/2014/main" id="{98B79288-5A70-44C6-A577-3C96BCF03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1" name="Oval 19">
              <a:extLst>
                <a:ext uri="{FF2B5EF4-FFF2-40B4-BE49-F238E27FC236}">
                  <a16:creationId xmlns:a16="http://schemas.microsoft.com/office/drawing/2014/main" id="{14BFE9A3-6B79-43FE-ACE2-27C8FB6C1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2" name="Oval 20">
              <a:extLst>
                <a:ext uri="{FF2B5EF4-FFF2-40B4-BE49-F238E27FC236}">
                  <a16:creationId xmlns:a16="http://schemas.microsoft.com/office/drawing/2014/main" id="{64FC977A-1F49-44D1-8AC8-61A68B0CC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3" name="Oval 21">
              <a:extLst>
                <a:ext uri="{FF2B5EF4-FFF2-40B4-BE49-F238E27FC236}">
                  <a16:creationId xmlns:a16="http://schemas.microsoft.com/office/drawing/2014/main" id="{D9F789A8-D941-4B46-87F7-8D2CF00D9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4" name="Oval 22">
              <a:extLst>
                <a:ext uri="{FF2B5EF4-FFF2-40B4-BE49-F238E27FC236}">
                  <a16:creationId xmlns:a16="http://schemas.microsoft.com/office/drawing/2014/main" id="{6BBF15F4-6D43-45E3-8B0A-08B1573C8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5" name="Oval 23">
              <a:extLst>
                <a:ext uri="{FF2B5EF4-FFF2-40B4-BE49-F238E27FC236}">
                  <a16:creationId xmlns:a16="http://schemas.microsoft.com/office/drawing/2014/main" id="{A4697852-42FA-49B6-AA1D-7A02151CF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6" name="Oval 24">
              <a:extLst>
                <a:ext uri="{FF2B5EF4-FFF2-40B4-BE49-F238E27FC236}">
                  <a16:creationId xmlns:a16="http://schemas.microsoft.com/office/drawing/2014/main" id="{4ECB2B77-A5BD-4AFA-822C-F6B378D3F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7" name="Oval 25">
              <a:extLst>
                <a:ext uri="{FF2B5EF4-FFF2-40B4-BE49-F238E27FC236}">
                  <a16:creationId xmlns:a16="http://schemas.microsoft.com/office/drawing/2014/main" id="{744ADDE8-F8AA-439E-B8DC-0D78D5A64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8" name="Oval 26">
              <a:extLst>
                <a:ext uri="{FF2B5EF4-FFF2-40B4-BE49-F238E27FC236}">
                  <a16:creationId xmlns:a16="http://schemas.microsoft.com/office/drawing/2014/main" id="{4BFA6266-614D-4A8C-8A91-A11D9471F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9" name="Oval 27">
              <a:extLst>
                <a:ext uri="{FF2B5EF4-FFF2-40B4-BE49-F238E27FC236}">
                  <a16:creationId xmlns:a16="http://schemas.microsoft.com/office/drawing/2014/main" id="{E89682E8-283F-47ED-8AAF-12E3A28AE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0" name="Oval 28">
              <a:extLst>
                <a:ext uri="{FF2B5EF4-FFF2-40B4-BE49-F238E27FC236}">
                  <a16:creationId xmlns:a16="http://schemas.microsoft.com/office/drawing/2014/main" id="{E38FA901-DC8B-4DCC-97C3-AECF9CC0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1" name="Oval 29">
              <a:extLst>
                <a:ext uri="{FF2B5EF4-FFF2-40B4-BE49-F238E27FC236}">
                  <a16:creationId xmlns:a16="http://schemas.microsoft.com/office/drawing/2014/main" id="{F9520B72-276C-4DB9-B84D-9C31E51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2" name="Oval 30">
              <a:extLst>
                <a:ext uri="{FF2B5EF4-FFF2-40B4-BE49-F238E27FC236}">
                  <a16:creationId xmlns:a16="http://schemas.microsoft.com/office/drawing/2014/main" id="{913643E7-FAE1-41E6-90DE-BD868062C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3" name="Oval 31">
              <a:extLst>
                <a:ext uri="{FF2B5EF4-FFF2-40B4-BE49-F238E27FC236}">
                  <a16:creationId xmlns:a16="http://schemas.microsoft.com/office/drawing/2014/main" id="{288F3599-9B10-41CE-9465-779EF52C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4" name="Oval 32">
              <a:extLst>
                <a:ext uri="{FF2B5EF4-FFF2-40B4-BE49-F238E27FC236}">
                  <a16:creationId xmlns:a16="http://schemas.microsoft.com/office/drawing/2014/main" id="{993EAF33-7D50-44B4-A9D1-F966ED48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5" name="Oval 33">
              <a:extLst>
                <a:ext uri="{FF2B5EF4-FFF2-40B4-BE49-F238E27FC236}">
                  <a16:creationId xmlns:a16="http://schemas.microsoft.com/office/drawing/2014/main" id="{9A7D2F8C-F2C6-4B2A-BB99-6971C46A5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6" name="Oval 34">
              <a:extLst>
                <a:ext uri="{FF2B5EF4-FFF2-40B4-BE49-F238E27FC236}">
                  <a16:creationId xmlns:a16="http://schemas.microsoft.com/office/drawing/2014/main" id="{9FB232FD-AEB8-4179-9738-596398F62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7" name="Oval 35">
              <a:extLst>
                <a:ext uri="{FF2B5EF4-FFF2-40B4-BE49-F238E27FC236}">
                  <a16:creationId xmlns:a16="http://schemas.microsoft.com/office/drawing/2014/main" id="{D49FDA4D-81BD-49B5-AD3D-DE7900353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8" name="Oval 36">
              <a:extLst>
                <a:ext uri="{FF2B5EF4-FFF2-40B4-BE49-F238E27FC236}">
                  <a16:creationId xmlns:a16="http://schemas.microsoft.com/office/drawing/2014/main" id="{62C506DA-8698-4A66-B968-EE6FB4B3C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9" name="Oval 37">
              <a:extLst>
                <a:ext uri="{FF2B5EF4-FFF2-40B4-BE49-F238E27FC236}">
                  <a16:creationId xmlns:a16="http://schemas.microsoft.com/office/drawing/2014/main" id="{ED21271D-A3D7-4D55-AC9E-A67CD8A1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90" name="Oval 38">
              <a:extLst>
                <a:ext uri="{FF2B5EF4-FFF2-40B4-BE49-F238E27FC236}">
                  <a16:creationId xmlns:a16="http://schemas.microsoft.com/office/drawing/2014/main" id="{02B0FDE5-26DB-4C93-A67D-09BDD67B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91" name="Oval 39">
              <a:extLst>
                <a:ext uri="{FF2B5EF4-FFF2-40B4-BE49-F238E27FC236}">
                  <a16:creationId xmlns:a16="http://schemas.microsoft.com/office/drawing/2014/main" id="{2693C809-A0D5-4363-8776-520A6FBAA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4807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DE6B2-A9B5-4AF8-AB89-0319FD3E8F43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2246-E995-405C-B0FD-D6DB82F434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18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89560" y="8223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9560" y="2305455"/>
            <a:ext cx="10515600" cy="387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96568" y="6305687"/>
            <a:ext cx="883594" cy="2623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8B7EF6AB-73B1-48E3-BBE3-E7C2F7447FB2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0162" y="6305687"/>
            <a:ext cx="4328808" cy="2623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554508" y="6305687"/>
            <a:ext cx="818748" cy="2623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A6E131DE-DA31-4CDF-828A-8EB206A3CD12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704975" y="6411384"/>
            <a:ext cx="0" cy="72000"/>
          </a:xfrm>
          <a:prstGeom prst="line">
            <a:avLst/>
          </a:prstGeom>
          <a:ln w="15875">
            <a:solidFill>
              <a:srgbClr val="5BC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1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5000"/>
        </a:lnSpc>
        <a:spcBef>
          <a:spcPts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95000"/>
        </a:lnSpc>
        <a:spcBef>
          <a:spcPts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63" indent="-457200" algn="l" defTabSz="914400" rtl="0" eaLnBrk="1" latinLnBrk="0" hangingPunct="1">
        <a:lnSpc>
          <a:spcPct val="95000"/>
        </a:lnSpc>
        <a:spcBef>
          <a:spcPts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01800" indent="-2619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9C4BF45-A365-4840-B90B-A84D983A4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Muokkaa perustyyl. napsautt.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E7A9862-B0D7-4BDB-AFCF-CF917A3F1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Muokkaa tekstin perustyylejä napsauttamalla</a:t>
            </a:r>
          </a:p>
          <a:p>
            <a:pPr lvl="1"/>
            <a:r>
              <a:rPr lang="en-US" altLang="de-DE"/>
              <a:t>toinen taso</a:t>
            </a:r>
          </a:p>
          <a:p>
            <a:pPr lvl="2"/>
            <a:r>
              <a:rPr lang="en-US" altLang="de-DE"/>
              <a:t>kolmas taso</a:t>
            </a:r>
          </a:p>
          <a:p>
            <a:pPr lvl="3"/>
            <a:r>
              <a:rPr lang="en-US" altLang="de-DE"/>
              <a:t>neljäs taso</a:t>
            </a:r>
          </a:p>
          <a:p>
            <a:pPr lvl="4"/>
            <a:r>
              <a:rPr lang="en-US" altLang="de-DE"/>
              <a:t>viides taso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379D9399-FC5B-4952-AD7B-4C27288CFD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9F5EE01-307B-436E-A479-95F71BF069F7}" type="datetime1">
              <a:rPr lang="en-US" altLang="de-DE"/>
              <a:pPr/>
              <a:t>3/10/2022</a:t>
            </a:fld>
            <a:endParaRPr lang="en-US" altLang="de-DE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F08FDE6F-62AE-466A-84D3-F44341F3C5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de-DE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5632E1C1-74FB-40C4-9BBF-F16F584AB5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E726AF0-2928-40C8-A8EC-1DE4EFF25B9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288511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>
            <a:extLst>
              <a:ext uri="{FF2B5EF4-FFF2-40B4-BE49-F238E27FC236}">
                <a16:creationId xmlns:a16="http://schemas.microsoft.com/office/drawing/2014/main" id="{02CCCA93-D899-4840-81A0-92F7B1D08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4EC7F5-518D-426B-BDEE-B3F45B8DB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1EC25F-8D61-4974-9CB1-03BA612A6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4DDACCFC-A021-4F8E-8B70-19B7ACD88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959729B5-B490-4F9E-B914-414F7A939E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633A0EA1-358E-46BC-81E1-5D24C7D505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9EB614B-45A4-494D-AD20-A3AA6ACEF09C}" type="slidenum">
              <a:rPr lang="de-DE" altLang="en-US"/>
              <a:pPr/>
              <a:t>‹Nr.›</a:t>
            </a:fld>
            <a:endParaRPr lang="de-DE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B528CCE9-97B2-4B80-9CA8-DA59701E7537}"/>
              </a:ext>
            </a:extLst>
          </p:cNvPr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74761" name="Oval 9">
              <a:extLst>
                <a:ext uri="{FF2B5EF4-FFF2-40B4-BE49-F238E27FC236}">
                  <a16:creationId xmlns:a16="http://schemas.microsoft.com/office/drawing/2014/main" id="{8F0B2772-8BFB-4155-BDAE-E91E8B8BC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2" name="Oval 10">
              <a:extLst>
                <a:ext uri="{FF2B5EF4-FFF2-40B4-BE49-F238E27FC236}">
                  <a16:creationId xmlns:a16="http://schemas.microsoft.com/office/drawing/2014/main" id="{3048D28B-4F89-43E2-8968-1159C4661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3" name="Oval 11">
              <a:extLst>
                <a:ext uri="{FF2B5EF4-FFF2-40B4-BE49-F238E27FC236}">
                  <a16:creationId xmlns:a16="http://schemas.microsoft.com/office/drawing/2014/main" id="{0B6A0C43-42CA-41C0-AA6B-9270E447C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4" name="Oval 12">
              <a:extLst>
                <a:ext uri="{FF2B5EF4-FFF2-40B4-BE49-F238E27FC236}">
                  <a16:creationId xmlns:a16="http://schemas.microsoft.com/office/drawing/2014/main" id="{3C484D4A-3BE3-4A4F-8A51-0B0DA828B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5" name="Oval 13">
              <a:extLst>
                <a:ext uri="{FF2B5EF4-FFF2-40B4-BE49-F238E27FC236}">
                  <a16:creationId xmlns:a16="http://schemas.microsoft.com/office/drawing/2014/main" id="{FBA7584F-D3CF-47FF-97B4-D89A57CC1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6" name="Oval 14">
              <a:extLst>
                <a:ext uri="{FF2B5EF4-FFF2-40B4-BE49-F238E27FC236}">
                  <a16:creationId xmlns:a16="http://schemas.microsoft.com/office/drawing/2014/main" id="{76A66F0F-E1B9-48A5-9771-407AA911D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7" name="Oval 15">
              <a:extLst>
                <a:ext uri="{FF2B5EF4-FFF2-40B4-BE49-F238E27FC236}">
                  <a16:creationId xmlns:a16="http://schemas.microsoft.com/office/drawing/2014/main" id="{72AF88FB-1024-4023-94E0-EBCF2303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8" name="Oval 16">
              <a:extLst>
                <a:ext uri="{FF2B5EF4-FFF2-40B4-BE49-F238E27FC236}">
                  <a16:creationId xmlns:a16="http://schemas.microsoft.com/office/drawing/2014/main" id="{A577F176-E7D5-4C48-8D55-1796685BB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9" name="Oval 17">
              <a:extLst>
                <a:ext uri="{FF2B5EF4-FFF2-40B4-BE49-F238E27FC236}">
                  <a16:creationId xmlns:a16="http://schemas.microsoft.com/office/drawing/2014/main" id="{C6900F03-6C81-4A73-8CEA-15CA0AAAB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0" name="Oval 18">
              <a:extLst>
                <a:ext uri="{FF2B5EF4-FFF2-40B4-BE49-F238E27FC236}">
                  <a16:creationId xmlns:a16="http://schemas.microsoft.com/office/drawing/2014/main" id="{50DFFDF4-AE90-40C6-91FF-200584E34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1" name="Oval 19">
              <a:extLst>
                <a:ext uri="{FF2B5EF4-FFF2-40B4-BE49-F238E27FC236}">
                  <a16:creationId xmlns:a16="http://schemas.microsoft.com/office/drawing/2014/main" id="{8C08F6CF-B197-446A-83AD-35A79E5A0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2" name="Oval 20">
              <a:extLst>
                <a:ext uri="{FF2B5EF4-FFF2-40B4-BE49-F238E27FC236}">
                  <a16:creationId xmlns:a16="http://schemas.microsoft.com/office/drawing/2014/main" id="{9F918B3D-75D5-40DE-9D6F-FECC23FE0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3" name="Oval 21">
              <a:extLst>
                <a:ext uri="{FF2B5EF4-FFF2-40B4-BE49-F238E27FC236}">
                  <a16:creationId xmlns:a16="http://schemas.microsoft.com/office/drawing/2014/main" id="{20617FC0-F8D1-43C6-AA55-04BC71162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4" name="Oval 22">
              <a:extLst>
                <a:ext uri="{FF2B5EF4-FFF2-40B4-BE49-F238E27FC236}">
                  <a16:creationId xmlns:a16="http://schemas.microsoft.com/office/drawing/2014/main" id="{D31EF988-0CC2-4097-913F-50AEC2411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5" name="Oval 23">
              <a:extLst>
                <a:ext uri="{FF2B5EF4-FFF2-40B4-BE49-F238E27FC236}">
                  <a16:creationId xmlns:a16="http://schemas.microsoft.com/office/drawing/2014/main" id="{3A28B5D1-50F3-4022-9901-A7B687968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6" name="Oval 24">
              <a:extLst>
                <a:ext uri="{FF2B5EF4-FFF2-40B4-BE49-F238E27FC236}">
                  <a16:creationId xmlns:a16="http://schemas.microsoft.com/office/drawing/2014/main" id="{E8717333-90AD-4142-816F-A32E12BA5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7" name="Oval 25">
              <a:extLst>
                <a:ext uri="{FF2B5EF4-FFF2-40B4-BE49-F238E27FC236}">
                  <a16:creationId xmlns:a16="http://schemas.microsoft.com/office/drawing/2014/main" id="{C40A43E2-0C1F-4F66-A8CC-9F6CBB953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8" name="Oval 26">
              <a:extLst>
                <a:ext uri="{FF2B5EF4-FFF2-40B4-BE49-F238E27FC236}">
                  <a16:creationId xmlns:a16="http://schemas.microsoft.com/office/drawing/2014/main" id="{8DA59E3A-556A-406E-8188-8D67C3493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9" name="Oval 27">
              <a:extLst>
                <a:ext uri="{FF2B5EF4-FFF2-40B4-BE49-F238E27FC236}">
                  <a16:creationId xmlns:a16="http://schemas.microsoft.com/office/drawing/2014/main" id="{619AB625-B028-471A-AE16-A2AEFF770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0" name="Oval 28">
              <a:extLst>
                <a:ext uri="{FF2B5EF4-FFF2-40B4-BE49-F238E27FC236}">
                  <a16:creationId xmlns:a16="http://schemas.microsoft.com/office/drawing/2014/main" id="{66C7B7D4-9D99-48F6-932E-1664FD399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1" name="Oval 29">
              <a:extLst>
                <a:ext uri="{FF2B5EF4-FFF2-40B4-BE49-F238E27FC236}">
                  <a16:creationId xmlns:a16="http://schemas.microsoft.com/office/drawing/2014/main" id="{1730B468-909D-478E-BECF-7BC00D2F9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2" name="Oval 30">
              <a:extLst>
                <a:ext uri="{FF2B5EF4-FFF2-40B4-BE49-F238E27FC236}">
                  <a16:creationId xmlns:a16="http://schemas.microsoft.com/office/drawing/2014/main" id="{77498449-843B-40D0-A9A8-BE5F82E2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3" name="Oval 31">
              <a:extLst>
                <a:ext uri="{FF2B5EF4-FFF2-40B4-BE49-F238E27FC236}">
                  <a16:creationId xmlns:a16="http://schemas.microsoft.com/office/drawing/2014/main" id="{7E0C50D9-80B8-4D4F-A495-DD45A4561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4" name="Oval 32">
              <a:extLst>
                <a:ext uri="{FF2B5EF4-FFF2-40B4-BE49-F238E27FC236}">
                  <a16:creationId xmlns:a16="http://schemas.microsoft.com/office/drawing/2014/main" id="{DBC834D7-4C1E-44B7-9F65-9F6219389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5" name="Oval 33">
              <a:extLst>
                <a:ext uri="{FF2B5EF4-FFF2-40B4-BE49-F238E27FC236}">
                  <a16:creationId xmlns:a16="http://schemas.microsoft.com/office/drawing/2014/main" id="{4E06DEDC-F0E6-4ADC-8CAB-98CA2513C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6" name="Oval 34">
              <a:extLst>
                <a:ext uri="{FF2B5EF4-FFF2-40B4-BE49-F238E27FC236}">
                  <a16:creationId xmlns:a16="http://schemas.microsoft.com/office/drawing/2014/main" id="{6201FFCD-AE4E-40D4-932C-BF5C05D10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7" name="Oval 35">
              <a:extLst>
                <a:ext uri="{FF2B5EF4-FFF2-40B4-BE49-F238E27FC236}">
                  <a16:creationId xmlns:a16="http://schemas.microsoft.com/office/drawing/2014/main" id="{46DBA093-8BA1-435F-BF35-082C64C40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8" name="Oval 36">
              <a:extLst>
                <a:ext uri="{FF2B5EF4-FFF2-40B4-BE49-F238E27FC236}">
                  <a16:creationId xmlns:a16="http://schemas.microsoft.com/office/drawing/2014/main" id="{468B0E02-C52C-4EDA-A98E-D96C17E80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9" name="Oval 37">
              <a:extLst>
                <a:ext uri="{FF2B5EF4-FFF2-40B4-BE49-F238E27FC236}">
                  <a16:creationId xmlns:a16="http://schemas.microsoft.com/office/drawing/2014/main" id="{ED1210F1-4702-4DCF-870A-C1E81A2BA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90" name="Oval 38">
              <a:extLst>
                <a:ext uri="{FF2B5EF4-FFF2-40B4-BE49-F238E27FC236}">
                  <a16:creationId xmlns:a16="http://schemas.microsoft.com/office/drawing/2014/main" id="{D4F5B3BB-E3ED-4D44-8D7D-4601FE004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91" name="Oval 39">
              <a:extLst>
                <a:ext uri="{FF2B5EF4-FFF2-40B4-BE49-F238E27FC236}">
                  <a16:creationId xmlns:a16="http://schemas.microsoft.com/office/drawing/2014/main" id="{7D191A7B-F57E-4C7E-8CB3-C0B9D7E9B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9669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de.wikipedia.org/w/index.php?title=Datei:Flag_of_Finland.svg&amp;filetimestamp=20090714053857" TargetMode="Externa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e.wikipedia.org/w/index.php?title=Datei:EU-Finland.svg&amp;filetimestamp=20091023150808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hyperlink" Target="http://de.wikipedia.org/w/index.php?title=Datei:Fintopo_de.jpg&amp;filetimestamp=2008051115130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e.wikipedia.org/w/index.php?title=Datei:Fintopo_de.jpg&amp;filetimestamp=20080511151300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6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420BF-B6CD-401C-9629-E00EE4EB7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Bildungsbrücken im Oberen Feistritztal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AD1D0B-4AC7-4BF7-A29E-21B337199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0ED97F-1B8C-437F-B4E5-DCE1D117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00" y="4842200"/>
            <a:ext cx="1428750" cy="16573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6403FC-0D00-4CC1-B33A-DCF8D8A4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894" y="358450"/>
            <a:ext cx="3701015" cy="10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9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0629F-4FDD-4436-94E9-0D9695AC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7D345C-A190-49A6-B44D-D86C9AD12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0569CE-7196-465A-86A4-AEE8B278B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1" r="1266" b="5325"/>
          <a:stretch/>
        </p:blipFill>
        <p:spPr>
          <a:xfrm>
            <a:off x="77164" y="127321"/>
            <a:ext cx="12037671" cy="62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0FF601-71DC-4783-8B5C-3A5298C55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08" r="1646" b="5316"/>
          <a:stretch/>
        </p:blipFill>
        <p:spPr>
          <a:xfrm>
            <a:off x="100314" y="208343"/>
            <a:ext cx="11991372" cy="5532699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2A5B5501-9C41-4B0F-9387-0860E3076C4E}"/>
              </a:ext>
            </a:extLst>
          </p:cNvPr>
          <p:cNvSpPr/>
          <p:nvPr/>
        </p:nvSpPr>
        <p:spPr>
          <a:xfrm rot="19197513">
            <a:off x="10745075" y="1773079"/>
            <a:ext cx="925975" cy="497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57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02B4620-3758-4398-AD6F-52BD97E7E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78" r="1076" b="4304"/>
          <a:stretch/>
        </p:blipFill>
        <p:spPr>
          <a:xfrm>
            <a:off x="65590" y="138895"/>
            <a:ext cx="12060820" cy="55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9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CA40-CA7B-4E74-B87B-A89D8DF0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Mobilitäten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EC64A4-91F5-429A-BEFB-362E66472256}"/>
              </a:ext>
            </a:extLst>
          </p:cNvPr>
          <p:cNvSpPr/>
          <p:nvPr/>
        </p:nvSpPr>
        <p:spPr>
          <a:xfrm>
            <a:off x="1202919" y="2339142"/>
            <a:ext cx="9277815" cy="40616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400" dirty="0">
                <a:solidFill>
                  <a:schemeClr val="bg1"/>
                </a:solidFill>
              </a:rPr>
              <a:t>Kostenzuschuss!!!!                          Reise (Bus-Flug-Bahn)</a:t>
            </a:r>
            <a:br>
              <a:rPr lang="de-AT" sz="2400" dirty="0">
                <a:solidFill>
                  <a:schemeClr val="bg1"/>
                </a:solidFill>
              </a:rPr>
            </a:br>
            <a:r>
              <a:rPr lang="de-AT" sz="2400" dirty="0">
                <a:solidFill>
                  <a:schemeClr val="bg1"/>
                </a:solidFill>
              </a:rPr>
              <a:t>                                                                 Hotel **** (NF)</a:t>
            </a:r>
          </a:p>
          <a:p>
            <a:endParaRPr lang="de-AT" sz="2400" dirty="0">
              <a:solidFill>
                <a:schemeClr val="bg1"/>
              </a:solidFill>
            </a:endParaRPr>
          </a:p>
          <a:p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Mittagessen   Abendessen   Getränke               Teilnehmer/innen</a:t>
            </a:r>
          </a:p>
          <a:p>
            <a:pPr algn="ctr"/>
            <a:endParaRPr lang="de-AT" dirty="0"/>
          </a:p>
        </p:txBody>
      </p:sp>
      <p:sp>
        <p:nvSpPr>
          <p:cNvPr id="3" name="Pfeil: eingekerbt nach rechts 2">
            <a:extLst>
              <a:ext uri="{FF2B5EF4-FFF2-40B4-BE49-F238E27FC236}">
                <a16:creationId xmlns:a16="http://schemas.microsoft.com/office/drawing/2014/main" id="{6128EC9A-C8C4-4CB8-A045-8C82FA78456E}"/>
              </a:ext>
            </a:extLst>
          </p:cNvPr>
          <p:cNvSpPr/>
          <p:nvPr/>
        </p:nvSpPr>
        <p:spPr>
          <a:xfrm>
            <a:off x="6033154" y="4798243"/>
            <a:ext cx="631596" cy="320511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008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CB18D539-5536-4031-8CE9-8CBCF9017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Wolfgang Pojer</a:t>
            </a:r>
          </a:p>
        </p:txBody>
      </p:sp>
      <p:sp>
        <p:nvSpPr>
          <p:cNvPr id="3075" name="Rectangle 7">
            <a:extLst>
              <a:ext uri="{FF2B5EF4-FFF2-40B4-BE49-F238E27FC236}">
                <a16:creationId xmlns:a16="http://schemas.microsoft.com/office/drawing/2014/main" id="{8E15437B-E9A1-4953-B618-1B884FE40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F4719-2C2A-4026-9D0D-D05457EC395C}" type="slidenum"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en-US" sz="10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1E8EADEA-9AC9-479E-9D5C-90219F8236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PISA-Sieger FINNLAND</a:t>
            </a:r>
            <a:endParaRPr lang="de-DE" altLang="de-DE"/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D38D6330-0103-429D-A59B-0CEAA62F8A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Qualitätsmanagement im Land der 1000 Seen</a:t>
            </a:r>
            <a:endParaRPr lang="de-DE" altLang="de-DE"/>
          </a:p>
        </p:txBody>
      </p:sp>
      <p:pic>
        <p:nvPicPr>
          <p:cNvPr id="3078" name="Picture 5" descr="Flagge Finnlands">
            <a:hlinkClick r:id="rId2" tooltip="Flagge Finnlands"/>
            <a:extLst>
              <a:ext uri="{FF2B5EF4-FFF2-40B4-BE49-F238E27FC236}">
                <a16:creationId xmlns:a16="http://schemas.microsoft.com/office/drawing/2014/main" id="{612CECEF-3C43-433A-9B64-8B3C7647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36" y="569912"/>
            <a:ext cx="1428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>
            <a:extLst>
              <a:ext uri="{FF2B5EF4-FFF2-40B4-BE49-F238E27FC236}">
                <a16:creationId xmlns:a16="http://schemas.microsoft.com/office/drawing/2014/main" id="{8A2A1976-A3DB-4528-80F6-9F7B1A1A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Wolfgang Pojer</a:t>
            </a:r>
          </a:p>
        </p:txBody>
      </p:sp>
      <p:sp>
        <p:nvSpPr>
          <p:cNvPr id="4099" name="Foliennummernplatzhalter 5">
            <a:extLst>
              <a:ext uri="{FF2B5EF4-FFF2-40B4-BE49-F238E27FC236}">
                <a16:creationId xmlns:a16="http://schemas.microsoft.com/office/drawing/2014/main" id="{E1ADAAED-D0F9-432A-AC65-FCF8181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A2F09-D8D0-4992-8850-73DF7DD9EB9D}" type="slidenum"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en-US" sz="10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6AE4801-68C9-4C87-A09E-FE92BC186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Bildungs-Musterland</a:t>
            </a:r>
            <a:br>
              <a:rPr lang="de-AT" altLang="de-DE"/>
            </a:br>
            <a:r>
              <a:rPr lang="de-AT" altLang="de-DE" b="0" i="1">
                <a:solidFill>
                  <a:srgbClr val="FF9933"/>
                </a:solidFill>
              </a:rPr>
              <a:t>Mythos oder Realität?</a:t>
            </a:r>
            <a:endParaRPr lang="de-DE" altLang="de-DE" b="0" i="1">
              <a:solidFill>
                <a:srgbClr val="FF9933"/>
              </a:solidFill>
            </a:endParaRP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4E2DD790-6A52-4515-AB39-0915570FD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/>
              <a:t>   Objektive Informationen und subjektive Eindrücke von einem Studienbesuch in Joensuu (Karelien) April 2010</a:t>
            </a:r>
            <a:endParaRPr lang="de-DE" altLang="de-DE"/>
          </a:p>
        </p:txBody>
      </p:sp>
      <p:pic>
        <p:nvPicPr>
          <p:cNvPr id="4102" name="Picture 5" descr="EU-Finland.svg">
            <a:hlinkClick r:id="rId2"/>
            <a:extLst>
              <a:ext uri="{FF2B5EF4-FFF2-40B4-BE49-F238E27FC236}">
                <a16:creationId xmlns:a16="http://schemas.microsoft.com/office/drawing/2014/main" id="{2454EB7B-5E4F-49C2-B855-5A5071C9C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429000"/>
            <a:ext cx="31432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Fintopo de.jpg">
            <a:hlinkClick r:id="rId4"/>
            <a:extLst>
              <a:ext uri="{FF2B5EF4-FFF2-40B4-BE49-F238E27FC236}">
                <a16:creationId xmlns:a16="http://schemas.microsoft.com/office/drawing/2014/main" id="{CA055E64-959B-42A1-A509-F84628AC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708275"/>
            <a:ext cx="1854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Oval 8">
            <a:extLst>
              <a:ext uri="{FF2B5EF4-FFF2-40B4-BE49-F238E27FC236}">
                <a16:creationId xmlns:a16="http://schemas.microsoft.com/office/drawing/2014/main" id="{76241E0B-9510-4F76-8E74-716F1D81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6" y="5157789"/>
            <a:ext cx="576263" cy="50323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4">
            <a:extLst>
              <a:ext uri="{FF2B5EF4-FFF2-40B4-BE49-F238E27FC236}">
                <a16:creationId xmlns:a16="http://schemas.microsoft.com/office/drawing/2014/main" id="{6A8AB73B-5E9E-4757-84C2-25DA7F51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Wolfgang Pojer</a:t>
            </a:r>
          </a:p>
        </p:txBody>
      </p:sp>
      <p:sp>
        <p:nvSpPr>
          <p:cNvPr id="5123" name="Foliennummernplatzhalter 5">
            <a:extLst>
              <a:ext uri="{FF2B5EF4-FFF2-40B4-BE49-F238E27FC236}">
                <a16:creationId xmlns:a16="http://schemas.microsoft.com/office/drawing/2014/main" id="{E1AB94C6-5CEB-4A1F-B718-AF7EB66A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C68D7-C4F9-49BD-9DBD-22F678E12659}" type="slidenum"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en-US" sz="10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7F476398-2712-447E-AC3F-E4283D38F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151" y="188913"/>
            <a:ext cx="4176713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Finnland in Zahlen</a:t>
            </a:r>
            <a:endParaRPr lang="de-DE" altLang="de-DE" sz="3500">
              <a:solidFill>
                <a:schemeClr val="tx1"/>
              </a:solidFill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2055BED1-AE33-4B71-8474-1D64D14CC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/>
              <a:t>   </a:t>
            </a:r>
            <a:endParaRPr lang="de-DE" altLang="de-DE"/>
          </a:p>
        </p:txBody>
      </p:sp>
      <p:pic>
        <p:nvPicPr>
          <p:cNvPr id="5126" name="Picture 5" descr="Fintopo de.jpg">
            <a:hlinkClick r:id="rId2"/>
            <a:extLst>
              <a:ext uri="{FF2B5EF4-FFF2-40B4-BE49-F238E27FC236}">
                <a16:creationId xmlns:a16="http://schemas.microsoft.com/office/drawing/2014/main" id="{8F2B4676-AC3C-4568-A72A-C86C478A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981075"/>
            <a:ext cx="26320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6">
            <a:extLst>
              <a:ext uri="{FF2B5EF4-FFF2-40B4-BE49-F238E27FC236}">
                <a16:creationId xmlns:a16="http://schemas.microsoft.com/office/drawing/2014/main" id="{01571A17-0367-4650-AB12-B22331792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492375"/>
            <a:ext cx="36004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Fläche:  ca. 4x Österreich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5,3 Mio Einwohner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80% evang.-lutheranisch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15% ohne Konfession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offizielle Landessprachen</a:t>
            </a:r>
            <a:b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Finnisch 96% Schwedisch 6%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895600"/>
            <a:ext cx="4343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80000"/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Situated in northern Europe with an area of 338 145 km2 of which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CC0F"/>
                </a:solidFill>
                <a:latin typeface="Tahoma" pitchFamily="34" charset="0"/>
              </a:rPr>
              <a:t>68 % forest,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CC0F"/>
                </a:solidFill>
                <a:latin typeface="Tahoma" pitchFamily="34" charset="0"/>
              </a:rPr>
              <a:t>10 % water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CC0F"/>
                </a:solidFill>
                <a:latin typeface="Tahoma" pitchFamily="34" charset="0"/>
              </a:rPr>
              <a:t>8 % cultivated land</a:t>
            </a:r>
            <a:endParaRPr lang="en-US" dirty="0">
              <a:solidFill>
                <a:schemeClr val="folHlink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5,2 million people with average density of 17 persons per square kilometer</a:t>
            </a:r>
            <a:endParaRPr lang="fi-FI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2819400"/>
            <a:ext cx="4267200" cy="40386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buSzPct val="80000"/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Sovereign parliamentary republic</a:t>
            </a:r>
          </a:p>
          <a:p>
            <a:pPr eaLnBrk="1" hangingPunct="1">
              <a:spcAft>
                <a:spcPct val="30000"/>
              </a:spcAft>
              <a:buSzPct val="80000"/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Official languages Finnish (91,9 %) and Swedish (5,5 %)</a:t>
            </a:r>
          </a:p>
          <a:p>
            <a:pPr eaLnBrk="1" hangingPunct="1">
              <a:spcAft>
                <a:spcPct val="30000"/>
              </a:spcAft>
              <a:buSzPct val="80000"/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GPD 28 643 € / capita (in 2004)</a:t>
            </a:r>
            <a:endParaRPr lang="fi-FI" sz="2400"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057401" y="1905001"/>
            <a:ext cx="68691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Finland  in Brief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4">
            <a:extLst>
              <a:ext uri="{FF2B5EF4-FFF2-40B4-BE49-F238E27FC236}">
                <a16:creationId xmlns:a16="http://schemas.microsoft.com/office/drawing/2014/main" id="{2CD53F2E-62A3-4F50-B365-A26AF071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Wolfgang Pojer</a:t>
            </a:r>
          </a:p>
        </p:txBody>
      </p:sp>
      <p:sp>
        <p:nvSpPr>
          <p:cNvPr id="8195" name="Foliennummernplatzhalter 5">
            <a:extLst>
              <a:ext uri="{FF2B5EF4-FFF2-40B4-BE49-F238E27FC236}">
                <a16:creationId xmlns:a16="http://schemas.microsoft.com/office/drawing/2014/main" id="{308A28B2-2B08-4583-9D6C-6A8CBCFF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7007-CF99-4F91-8401-F9778DB80A4A}" type="slidenum"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en-US" sz="10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E01FDB8-42D2-44F7-9634-2DAB0CD7D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15888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Finnisches Bildungssystem</a:t>
            </a:r>
            <a:endParaRPr lang="de-DE" altLang="de-DE" sz="3500">
              <a:solidFill>
                <a:schemeClr val="tx1"/>
              </a:solidFill>
            </a:endParaRP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4EB079AB-1F45-4C2A-929D-096DF8458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/>
              <a:t>   </a:t>
            </a:r>
            <a:endParaRPr lang="de-DE" altLang="de-DE"/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DF58593D-9D7E-4462-BAB9-66CB4D25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836614"/>
            <a:ext cx="4294188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>
            <a:extLst>
              <a:ext uri="{FF2B5EF4-FFF2-40B4-BE49-F238E27FC236}">
                <a16:creationId xmlns:a16="http://schemas.microsoft.com/office/drawing/2014/main" id="{F3F3B807-846F-4641-8BB7-0D05B46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Wolfgang Pojer</a:t>
            </a:r>
          </a:p>
        </p:txBody>
      </p:sp>
      <p:sp>
        <p:nvSpPr>
          <p:cNvPr id="9219" name="Foliennummernplatzhalter 5">
            <a:extLst>
              <a:ext uri="{FF2B5EF4-FFF2-40B4-BE49-F238E27FC236}">
                <a16:creationId xmlns:a16="http://schemas.microsoft.com/office/drawing/2014/main" id="{6324243E-9E0A-4E11-8DCD-5C5D2785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6173F-658B-4524-ACB6-3E4CF01A347D}" type="slidenum"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en-US" sz="10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955FA86-A416-413D-9FC4-6F5002131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15888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Finnisches Bildungssystem</a:t>
            </a:r>
            <a:endParaRPr lang="de-DE" altLang="de-DE" sz="3500">
              <a:solidFill>
                <a:schemeClr val="tx1"/>
              </a:solidFill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B43148D0-BA4B-4325-9BBF-DA6BBF0BB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/>
              <a:t>   </a:t>
            </a:r>
            <a:endParaRPr lang="de-DE" altLang="de-DE"/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3AD4CED5-C64E-48E7-AD3C-288D993D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989139"/>
            <a:ext cx="79216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Unterricht                                       </a:t>
            </a:r>
            <a:r>
              <a:rPr kumimoji="0" lang="de-AT" altLang="de-DE" sz="1400" b="0" i="1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Vorschule bis Ende Sek II</a:t>
            </a: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kostenlos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Mittagessen, soziale Leistungen   </a:t>
            </a:r>
            <a:r>
              <a:rPr kumimoji="0" lang="de-AT" altLang="de-DE" sz="1400" b="0" i="1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Vorschule bis Ende Sek II</a:t>
            </a: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kostenlos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Unterrichtsmaterial, Schulbücher  </a:t>
            </a:r>
            <a:r>
              <a:rPr kumimoji="0" lang="de-AT" altLang="de-DE" sz="1400" b="0" i="1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Vorschule und Grundunterricht                 </a:t>
            </a: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kostenlos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Transport                                        </a:t>
            </a:r>
            <a:r>
              <a:rPr kumimoji="0" lang="de-AT" altLang="de-DE" sz="1400" b="0" i="1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Grundunterricht </a:t>
            </a: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vom    </a:t>
            </a:r>
            <a:b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Bildungsträger </a:t>
            </a:r>
            <a:b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finanziert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3" name="AutoShape 6">
            <a:extLst>
              <a:ext uri="{FF2B5EF4-FFF2-40B4-BE49-F238E27FC236}">
                <a16:creationId xmlns:a16="http://schemas.microsoft.com/office/drawing/2014/main" id="{D84E3CDE-9348-4E6B-8D40-9E053234C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1336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4" name="AutoShape 7">
            <a:extLst>
              <a:ext uri="{FF2B5EF4-FFF2-40B4-BE49-F238E27FC236}">
                <a16:creationId xmlns:a16="http://schemas.microsoft.com/office/drawing/2014/main" id="{C486C6C6-FEA4-45D7-BFD6-1AC2CF61B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49237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5" name="AutoShape 8">
            <a:extLst>
              <a:ext uri="{FF2B5EF4-FFF2-40B4-BE49-F238E27FC236}">
                <a16:creationId xmlns:a16="http://schemas.microsoft.com/office/drawing/2014/main" id="{DA724E20-EA13-4201-8E45-93C9EBC09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92417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6" name="AutoShape 9">
            <a:extLst>
              <a:ext uri="{FF2B5EF4-FFF2-40B4-BE49-F238E27FC236}">
                <a16:creationId xmlns:a16="http://schemas.microsoft.com/office/drawing/2014/main" id="{0484CE6A-BAD1-4288-8E96-2FD4F656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32845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7" name="Text Box 10">
            <a:extLst>
              <a:ext uri="{FF2B5EF4-FFF2-40B4-BE49-F238E27FC236}">
                <a16:creationId xmlns:a16="http://schemas.microsoft.com/office/drawing/2014/main" id="{7287C8E1-A65B-4218-930B-99C78F4E9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157788"/>
            <a:ext cx="5616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Unterrichts-und Studienberatung für alle SchülerInnen, teilweise spezielle Stunden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420BF-B6CD-401C-9629-E00EE4EB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Bildungsbrücken</a:t>
            </a:r>
            <a:b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Oberen Feistritztal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0ED97F-1B8C-437F-B4E5-DCE1D117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419" y="135586"/>
            <a:ext cx="1428750" cy="16573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6403FC-0D00-4CC1-B33A-DCF8D8A4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304" y="592619"/>
            <a:ext cx="2619670" cy="74723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9EE477E-C0F2-487D-8EB9-37C0DCC792F8}"/>
              </a:ext>
            </a:extLst>
          </p:cNvPr>
          <p:cNvSpPr txBox="1"/>
          <p:nvPr/>
        </p:nvSpPr>
        <p:spPr>
          <a:xfrm>
            <a:off x="688157" y="2064470"/>
            <a:ext cx="105580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2">
                    <a:lumMod val="10000"/>
                  </a:schemeClr>
                </a:solidFill>
              </a:rPr>
              <a:t>Begrüßung </a:t>
            </a:r>
            <a:r>
              <a:rPr lang="de-DE" sz="3200" dirty="0" err="1">
                <a:solidFill>
                  <a:schemeClr val="tx2">
                    <a:lumMod val="10000"/>
                  </a:schemeClr>
                </a:solidFill>
              </a:rPr>
              <a:t>Bgm</a:t>
            </a:r>
            <a:r>
              <a:rPr lang="de-DE" sz="3200" dirty="0">
                <a:solidFill>
                  <a:schemeClr val="tx2">
                    <a:lumMod val="10000"/>
                  </a:schemeClr>
                </a:solidFill>
              </a:rPr>
              <a:t> Oliver FELBER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2">
                    <a:lumMod val="10000"/>
                  </a:schemeClr>
                </a:solidFill>
              </a:rPr>
              <a:t>Überblick  Projekt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tx2">
                    <a:lumMod val="10000"/>
                  </a:schemeClr>
                </a:solidFill>
              </a:rPr>
              <a:t>TwinSpace</a:t>
            </a:r>
            <a:endParaRPr lang="de-DE" sz="3200" dirty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2">
                    <a:lumMod val="10000"/>
                  </a:schemeClr>
                </a:solidFill>
              </a:rPr>
              <a:t>Audit im Mai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2">
                    <a:lumMod val="10000"/>
                  </a:schemeClr>
                </a:solidFill>
              </a:rPr>
              <a:t>Mobilitätsvertrag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2">
                    <a:lumMod val="10000"/>
                  </a:schemeClr>
                </a:solidFill>
              </a:rPr>
              <a:t>Beobachtungs-Reflexionsunterlagen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2">
                    <a:lumMod val="10000"/>
                  </a:schemeClr>
                </a:solidFill>
              </a:rPr>
              <a:t>Reiseverlauf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2">
                    <a:lumMod val="10000"/>
                  </a:schemeClr>
                </a:solidFill>
              </a:rPr>
              <a:t>Das Bildungssystem in Finnland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2">
                    <a:lumMod val="10000"/>
                  </a:schemeClr>
                </a:solidFill>
              </a:rPr>
              <a:t>Sprachliche Vorbereitung – Interesse?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7599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4">
            <a:extLst>
              <a:ext uri="{FF2B5EF4-FFF2-40B4-BE49-F238E27FC236}">
                <a16:creationId xmlns:a16="http://schemas.microsoft.com/office/drawing/2014/main" id="{9AE26E8F-AD28-4D4A-9C07-F9DF14D5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Wolfgang Pojer</a:t>
            </a:r>
          </a:p>
        </p:txBody>
      </p:sp>
      <p:sp>
        <p:nvSpPr>
          <p:cNvPr id="10243" name="Foliennummernplatzhalter 5">
            <a:extLst>
              <a:ext uri="{FF2B5EF4-FFF2-40B4-BE49-F238E27FC236}">
                <a16:creationId xmlns:a16="http://schemas.microsoft.com/office/drawing/2014/main" id="{42FA16A5-B6A7-4B79-88AF-E0EC5093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06FAE4-35B7-41B3-BF10-68F654F9A670}" type="slidenum"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en-US" sz="10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A0FE3ED9-D11F-4C89-B052-55036BD81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15888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Finnisches Bildungssystem</a:t>
            </a:r>
            <a:endParaRPr lang="de-DE" altLang="de-DE" sz="3500">
              <a:solidFill>
                <a:schemeClr val="tx1"/>
              </a:solidFill>
            </a:endParaRP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1D6F5098-D6CC-44BF-89C9-6966624E5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/>
              <a:t>   </a:t>
            </a:r>
            <a:endParaRPr lang="de-DE" altLang="de-DE"/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DB8A2E51-D433-4144-9940-764E1FD17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916113"/>
            <a:ext cx="8135938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Finnisches Zentralamt für Unterrichtswesen + Unterrichtsministerium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2952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7" name="Text Box 6">
            <a:extLst>
              <a:ext uri="{FF2B5EF4-FFF2-40B4-BE49-F238E27FC236}">
                <a16:creationId xmlns:a16="http://schemas.microsoft.com/office/drawing/2014/main" id="{E8D826FB-7555-4BBD-92CE-8D766620A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636838"/>
            <a:ext cx="57594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Ziele, Inhalte und Methoden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8" name="Text Box 7">
            <a:extLst>
              <a:ext uri="{FF2B5EF4-FFF2-40B4-BE49-F238E27FC236}">
                <a16:creationId xmlns:a16="http://schemas.microsoft.com/office/drawing/2014/main" id="{ECA2F0DA-46C7-4A9A-BF06-2B40D5FA8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429001"/>
            <a:ext cx="8135938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Abteilung für Bildung und Kultur in jeder der 6 Provinzen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2952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9" name="Text Box 8">
            <a:extLst>
              <a:ext uri="{FF2B5EF4-FFF2-40B4-BE49-F238E27FC236}">
                <a16:creationId xmlns:a16="http://schemas.microsoft.com/office/drawing/2014/main" id="{CD6B0784-3103-4088-AC83-85D0162E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508501"/>
            <a:ext cx="8135938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Gemeinde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2952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0" name="AutoShape 9">
            <a:extLst>
              <a:ext uri="{FF2B5EF4-FFF2-40B4-BE49-F238E27FC236}">
                <a16:creationId xmlns:a16="http://schemas.microsoft.com/office/drawing/2014/main" id="{4CCA1DF2-F104-4C50-B906-502595AF7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2276476"/>
            <a:ext cx="936625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1" name="Line 10">
            <a:extLst>
              <a:ext uri="{FF2B5EF4-FFF2-40B4-BE49-F238E27FC236}">
                <a16:creationId xmlns:a16="http://schemas.microsoft.com/office/drawing/2014/main" id="{9A5B0EC7-3239-4CEF-B07B-00B7E3F04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2276476"/>
            <a:ext cx="0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2" name="Line 11">
            <a:extLst>
              <a:ext uri="{FF2B5EF4-FFF2-40B4-BE49-F238E27FC236}">
                <a16:creationId xmlns:a16="http://schemas.microsoft.com/office/drawing/2014/main" id="{D54FDEDA-39C3-4352-960B-FF5A37AB5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3789364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3" name="AutoShape 12">
            <a:extLst>
              <a:ext uri="{FF2B5EF4-FFF2-40B4-BE49-F238E27FC236}">
                <a16:creationId xmlns:a16="http://schemas.microsoft.com/office/drawing/2014/main" id="{0F246EAA-B3A3-4F1E-B4E0-0E0BA6B6B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1" y="4868864"/>
            <a:ext cx="936625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4" name="Text Box 13">
            <a:extLst>
              <a:ext uri="{FF2B5EF4-FFF2-40B4-BE49-F238E27FC236}">
                <a16:creationId xmlns:a16="http://schemas.microsoft.com/office/drawing/2014/main" id="{CB55AC7E-924F-493B-B251-FF9F5698E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5229226"/>
            <a:ext cx="5759450" cy="1465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legt Umfang der Schulautonomie fest</a:t>
            </a:r>
            <a:b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 Schulerhalter</a:t>
            </a:r>
            <a:b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stellt Lehrkräfte an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4">
            <a:extLst>
              <a:ext uri="{FF2B5EF4-FFF2-40B4-BE49-F238E27FC236}">
                <a16:creationId xmlns:a16="http://schemas.microsoft.com/office/drawing/2014/main" id="{9F68FBD0-5BFD-41E3-88D1-B9762C40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Wolfgang Pojer</a:t>
            </a:r>
          </a:p>
        </p:txBody>
      </p:sp>
      <p:sp>
        <p:nvSpPr>
          <p:cNvPr id="11267" name="Foliennummernplatzhalter 5">
            <a:extLst>
              <a:ext uri="{FF2B5EF4-FFF2-40B4-BE49-F238E27FC236}">
                <a16:creationId xmlns:a16="http://schemas.microsoft.com/office/drawing/2014/main" id="{321F6761-9FA6-455A-A0FD-B58F7644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C7E32-E5DC-42B2-9595-23A59C779E45}" type="slidenum"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en-US" sz="10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009A7972-7184-4F60-ACE2-F17E2F8A2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15888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Finnisches Bildungssystem</a:t>
            </a:r>
            <a:endParaRPr lang="de-DE" altLang="de-DE" sz="3500">
              <a:solidFill>
                <a:schemeClr val="tx1"/>
              </a:solidFill>
            </a:endParaRP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3400A254-FA1A-4669-BDE3-D667020EC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/>
              <a:t>   </a:t>
            </a:r>
            <a:endParaRPr lang="de-DE" altLang="de-DE"/>
          </a:p>
        </p:txBody>
      </p:sp>
      <p:sp>
        <p:nvSpPr>
          <p:cNvPr id="11270" name="Text Box 4">
            <a:extLst>
              <a:ext uri="{FF2B5EF4-FFF2-40B4-BE49-F238E27FC236}">
                <a16:creationId xmlns:a16="http://schemas.microsoft.com/office/drawing/2014/main" id="{40F57EB7-742B-4847-AC10-77F660F31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916113"/>
            <a:ext cx="8135938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Schulen entscheiden über ihre Bildungsleistungen selbst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2952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1" name="Text Box 13">
            <a:extLst>
              <a:ext uri="{FF2B5EF4-FFF2-40B4-BE49-F238E27FC236}">
                <a16:creationId xmlns:a16="http://schemas.microsoft.com/office/drawing/2014/main" id="{60C29097-AE5F-452B-8F27-A6077293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852738"/>
            <a:ext cx="8135938" cy="2017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Keine staatlichen Schulinspektoren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Externe und interne Evaluation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Kein Ranking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Zusätzliches Geld für engagierte und motivierte Lehrkräfte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2952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>
            <a:extLst>
              <a:ext uri="{FF2B5EF4-FFF2-40B4-BE49-F238E27FC236}">
                <a16:creationId xmlns:a16="http://schemas.microsoft.com/office/drawing/2014/main" id="{E99BDE4D-AF0C-4BA3-81DB-653AEA63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02CD71-4B10-43D6-B0A9-8A5A0ED1A16C}" type="slidenum">
              <a:rPr kumimoji="0" lang="de-DE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en-US" sz="10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2006AE7-E3D5-49A0-9CE9-B390229AF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15888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Finnisches Bildungssystem</a:t>
            </a:r>
            <a:endParaRPr lang="de-DE" altLang="de-DE" sz="3500">
              <a:solidFill>
                <a:schemeClr val="tx1"/>
              </a:solidFill>
            </a:endParaRPr>
          </a:p>
        </p:txBody>
      </p:sp>
      <p:pic>
        <p:nvPicPr>
          <p:cNvPr id="7" name="Grafik 6" descr="IMG_0216.JPG">
            <a:extLst>
              <a:ext uri="{FF2B5EF4-FFF2-40B4-BE49-F238E27FC236}">
                <a16:creationId xmlns:a16="http://schemas.microsoft.com/office/drawing/2014/main" id="{22F4A6E3-E8DB-4912-8591-8BEDEBF1C5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908720"/>
            <a:ext cx="4271459" cy="320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IMG_0214.JPG">
            <a:extLst>
              <a:ext uri="{FF2B5EF4-FFF2-40B4-BE49-F238E27FC236}">
                <a16:creationId xmlns:a16="http://schemas.microsoft.com/office/drawing/2014/main" id="{20B698D6-97E9-43E1-AD67-E7B9F93F8B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528" y="4221088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 descr="IMG_0217.JPG">
            <a:extLst>
              <a:ext uri="{FF2B5EF4-FFF2-40B4-BE49-F238E27FC236}">
                <a16:creationId xmlns:a16="http://schemas.microsoft.com/office/drawing/2014/main" id="{E8D4658D-4F5A-4905-9247-7827457388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0016" y="3501008"/>
            <a:ext cx="4031432" cy="302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IMG_0220.JPG">
            <a:extLst>
              <a:ext uri="{FF2B5EF4-FFF2-40B4-BE49-F238E27FC236}">
                <a16:creationId xmlns:a16="http://schemas.microsoft.com/office/drawing/2014/main" id="{DF9C468E-81AF-43B1-A9CC-EF3D13FFFF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2024" y="908720"/>
            <a:ext cx="2735288" cy="205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 descr="IMG_0221.JPG">
            <a:extLst>
              <a:ext uri="{FF2B5EF4-FFF2-40B4-BE49-F238E27FC236}">
                <a16:creationId xmlns:a16="http://schemas.microsoft.com/office/drawing/2014/main" id="{F8C0FDD7-7B90-491B-973D-A722363690A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1744" y="4293096"/>
            <a:ext cx="2231232" cy="167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>
            <a:extLst>
              <a:ext uri="{FF2B5EF4-FFF2-40B4-BE49-F238E27FC236}">
                <a16:creationId xmlns:a16="http://schemas.microsoft.com/office/drawing/2014/main" id="{2D65FA31-DDF8-4BE8-97A0-1403B8DC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13315" name="Foliennummernplatzhalter 5">
            <a:extLst>
              <a:ext uri="{FF2B5EF4-FFF2-40B4-BE49-F238E27FC236}">
                <a16:creationId xmlns:a16="http://schemas.microsoft.com/office/drawing/2014/main" id="{B494E3E4-CB61-4126-A0F8-812BEC0F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959D487D-6C3C-463E-8EA3-4B59015BDD87}" type="slidenum">
              <a:rPr lang="de-DE" altLang="en-US">
                <a:solidFill>
                  <a:srgbClr val="FFFFCC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E88DA694-E2B2-4460-ADE2-E88A7EC74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15888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Finnisches Bildungssystem</a:t>
            </a:r>
            <a:endParaRPr lang="de-DE" altLang="de-DE" sz="3500">
              <a:solidFill>
                <a:schemeClr val="tx1"/>
              </a:solidFill>
            </a:endParaRPr>
          </a:p>
        </p:txBody>
      </p:sp>
      <p:pic>
        <p:nvPicPr>
          <p:cNvPr id="7" name="Grafik 6" descr="IMG_0186.JPG">
            <a:extLst>
              <a:ext uri="{FF2B5EF4-FFF2-40B4-BE49-F238E27FC236}">
                <a16:creationId xmlns:a16="http://schemas.microsoft.com/office/drawing/2014/main" id="{B285A34E-57F2-402D-9B51-8F279D7A7D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600" y="1844824"/>
            <a:ext cx="2983260" cy="397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IMG_0179.JPG">
            <a:extLst>
              <a:ext uri="{FF2B5EF4-FFF2-40B4-BE49-F238E27FC236}">
                <a16:creationId xmlns:a16="http://schemas.microsoft.com/office/drawing/2014/main" id="{54FB30A4-BBA5-4C15-80EB-B3C43C60B5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3992" y="1844825"/>
            <a:ext cx="3001262" cy="400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4">
            <a:extLst>
              <a:ext uri="{FF2B5EF4-FFF2-40B4-BE49-F238E27FC236}">
                <a16:creationId xmlns:a16="http://schemas.microsoft.com/office/drawing/2014/main" id="{11D93129-FB9A-4B24-B387-FE684643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15363" name="Foliennummernplatzhalter 5">
            <a:extLst>
              <a:ext uri="{FF2B5EF4-FFF2-40B4-BE49-F238E27FC236}">
                <a16:creationId xmlns:a16="http://schemas.microsoft.com/office/drawing/2014/main" id="{2F8CDA2D-6494-4AB0-8B1F-CD5FE0DE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B7916CB3-27BD-4807-9005-CBD310FFFC58}" type="slidenum">
              <a:rPr lang="de-DE" altLang="en-US">
                <a:solidFill>
                  <a:srgbClr val="FFFFCC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569ADEB1-9046-4589-8366-9DCFD0DF9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15888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Finnisches Bildungssystem</a:t>
            </a:r>
            <a:endParaRPr lang="de-DE" altLang="de-DE" sz="3500">
              <a:solidFill>
                <a:schemeClr val="tx1"/>
              </a:solidFill>
            </a:endParaRPr>
          </a:p>
        </p:txBody>
      </p:sp>
      <p:pic>
        <p:nvPicPr>
          <p:cNvPr id="5" name="Grafik 4" descr="IMG_0224.JPG">
            <a:extLst>
              <a:ext uri="{FF2B5EF4-FFF2-40B4-BE49-F238E27FC236}">
                <a16:creationId xmlns:a16="http://schemas.microsoft.com/office/drawing/2014/main" id="{4E804DB1-F5BD-44EC-A8C7-8E2EE1773E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70993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IMG_0236.JPG">
            <a:extLst>
              <a:ext uri="{FF2B5EF4-FFF2-40B4-BE49-F238E27FC236}">
                <a16:creationId xmlns:a16="http://schemas.microsoft.com/office/drawing/2014/main" id="{CC87E39E-CAA1-4C2B-992F-F01E9F9A0D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1944" y="836712"/>
            <a:ext cx="3307296" cy="440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 descr="IMG_0240.JPG">
            <a:extLst>
              <a:ext uri="{FF2B5EF4-FFF2-40B4-BE49-F238E27FC236}">
                <a16:creationId xmlns:a16="http://schemas.microsoft.com/office/drawing/2014/main" id="{9AC71DDA-5BD1-470B-9CDE-B5E295B939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1" y="3789040"/>
            <a:ext cx="3575381" cy="26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4">
            <a:extLst>
              <a:ext uri="{FF2B5EF4-FFF2-40B4-BE49-F238E27FC236}">
                <a16:creationId xmlns:a16="http://schemas.microsoft.com/office/drawing/2014/main" id="{0CA1D8E0-22B4-456B-B0A6-998C035B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16387" name="Foliennummernplatzhalter 5">
            <a:extLst>
              <a:ext uri="{FF2B5EF4-FFF2-40B4-BE49-F238E27FC236}">
                <a16:creationId xmlns:a16="http://schemas.microsoft.com/office/drawing/2014/main" id="{A77D2E42-6C02-443D-8D5A-E55FB46B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7CFAC61B-0A6E-40F2-91ED-75FD055247A0}" type="slidenum">
              <a:rPr lang="de-DE" altLang="en-US">
                <a:solidFill>
                  <a:srgbClr val="FFFFCC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EBDB69A6-A6EE-48C9-BDC0-D9B66D1EC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15888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Finnisches Bildungssystem</a:t>
            </a:r>
            <a:endParaRPr lang="de-DE" altLang="de-DE" sz="3500">
              <a:solidFill>
                <a:schemeClr val="tx1"/>
              </a:solidFill>
            </a:endParaRPr>
          </a:p>
        </p:txBody>
      </p:sp>
      <p:pic>
        <p:nvPicPr>
          <p:cNvPr id="5" name="Grafik 4" descr="IMG_0258.JPG">
            <a:extLst>
              <a:ext uri="{FF2B5EF4-FFF2-40B4-BE49-F238E27FC236}">
                <a16:creationId xmlns:a16="http://schemas.microsoft.com/office/drawing/2014/main" id="{288E0A17-ACAC-4F71-9992-3FFD0235B7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3" y="980728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IMG_0259.JPG">
            <a:extLst>
              <a:ext uri="{FF2B5EF4-FFF2-40B4-BE49-F238E27FC236}">
                <a16:creationId xmlns:a16="http://schemas.microsoft.com/office/drawing/2014/main" id="{2E526B79-E8E8-48BB-8D85-2716B4C2B7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680" y="4149080"/>
            <a:ext cx="1741122" cy="232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IMG_0253.JPG">
            <a:extLst>
              <a:ext uri="{FF2B5EF4-FFF2-40B4-BE49-F238E27FC236}">
                <a16:creationId xmlns:a16="http://schemas.microsoft.com/office/drawing/2014/main" id="{0F39E000-A79D-40E5-8A54-AEFC5BA60E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8008" y="1052736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4">
            <a:extLst>
              <a:ext uri="{FF2B5EF4-FFF2-40B4-BE49-F238E27FC236}">
                <a16:creationId xmlns:a16="http://schemas.microsoft.com/office/drawing/2014/main" id="{AE202586-3616-412C-801A-DA81A573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17411" name="Foliennummernplatzhalter 5">
            <a:extLst>
              <a:ext uri="{FF2B5EF4-FFF2-40B4-BE49-F238E27FC236}">
                <a16:creationId xmlns:a16="http://schemas.microsoft.com/office/drawing/2014/main" id="{363BA761-075F-4322-A938-6F172CC4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5D126930-B0A3-43F9-AA47-53EF53F38A46}" type="slidenum">
              <a:rPr lang="de-DE" altLang="en-US">
                <a:solidFill>
                  <a:srgbClr val="FFFFCC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0A9A4481-3C16-43B5-A222-12F5A51D4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15888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Finnisches Bildungssystem</a:t>
            </a:r>
            <a:endParaRPr lang="de-DE" altLang="de-DE" sz="3500">
              <a:solidFill>
                <a:schemeClr val="tx1"/>
              </a:solidFill>
            </a:endParaRPr>
          </a:p>
        </p:txBody>
      </p:sp>
      <p:pic>
        <p:nvPicPr>
          <p:cNvPr id="8" name="Grafik 7" descr="IMG_0260.JPG">
            <a:extLst>
              <a:ext uri="{FF2B5EF4-FFF2-40B4-BE49-F238E27FC236}">
                <a16:creationId xmlns:a16="http://schemas.microsoft.com/office/drawing/2014/main" id="{DBA30514-EFFD-4574-99E1-75DA6124B2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908720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 descr="IMG_0261.JPG">
            <a:extLst>
              <a:ext uri="{FF2B5EF4-FFF2-40B4-BE49-F238E27FC236}">
                <a16:creationId xmlns:a16="http://schemas.microsoft.com/office/drawing/2014/main" id="{B14DBDA6-EBC8-4259-AC9F-FFD3F01EF7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7768" y="980729"/>
            <a:ext cx="2106234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fik 12" descr="IMG_0281.JPG">
            <a:extLst>
              <a:ext uri="{FF2B5EF4-FFF2-40B4-BE49-F238E27FC236}">
                <a16:creationId xmlns:a16="http://schemas.microsoft.com/office/drawing/2014/main" id="{FB942662-3DC8-44A2-8DA9-78C5C62601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5988" y="980728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Grafik 14" descr="IMG_0293.JPG">
            <a:extLst>
              <a:ext uri="{FF2B5EF4-FFF2-40B4-BE49-F238E27FC236}">
                <a16:creationId xmlns:a16="http://schemas.microsoft.com/office/drawing/2014/main" id="{832B4098-663A-459E-9064-402EDAFFA0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5520" y="378904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afik 16" descr="IMG_0285.JPG">
            <a:extLst>
              <a:ext uri="{FF2B5EF4-FFF2-40B4-BE49-F238E27FC236}">
                <a16:creationId xmlns:a16="http://schemas.microsoft.com/office/drawing/2014/main" id="{6C564030-F963-4F49-9BA4-4132DBD33CB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2144" y="3789040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4">
            <a:extLst>
              <a:ext uri="{FF2B5EF4-FFF2-40B4-BE49-F238E27FC236}">
                <a16:creationId xmlns:a16="http://schemas.microsoft.com/office/drawing/2014/main" id="{0E6342A0-ECA4-495D-BB76-B8095AA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18435" name="Foliennummernplatzhalter 5">
            <a:extLst>
              <a:ext uri="{FF2B5EF4-FFF2-40B4-BE49-F238E27FC236}">
                <a16:creationId xmlns:a16="http://schemas.microsoft.com/office/drawing/2014/main" id="{72DB257E-1E61-49C3-A2F7-99E03828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55120124-DA21-42A8-97C7-516FEAF53843}" type="slidenum">
              <a:rPr lang="de-DE" altLang="en-US">
                <a:solidFill>
                  <a:srgbClr val="FFFFCC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1C9829EB-86C2-495C-874B-4D634B7AA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15888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Finnisches Bildungssystem</a:t>
            </a:r>
            <a:endParaRPr lang="de-DE" altLang="de-DE" sz="3500">
              <a:solidFill>
                <a:schemeClr val="tx1"/>
              </a:solidFill>
            </a:endParaRPr>
          </a:p>
        </p:txBody>
      </p:sp>
      <p:pic>
        <p:nvPicPr>
          <p:cNvPr id="5" name="Grafik 4" descr="IMG_0300.JPG">
            <a:extLst>
              <a:ext uri="{FF2B5EF4-FFF2-40B4-BE49-F238E27FC236}">
                <a16:creationId xmlns:a16="http://schemas.microsoft.com/office/drawing/2014/main" id="{7E5ED008-5C3A-41A7-ABEC-948B9687A1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83671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IMG_0299.JPG">
            <a:extLst>
              <a:ext uri="{FF2B5EF4-FFF2-40B4-BE49-F238E27FC236}">
                <a16:creationId xmlns:a16="http://schemas.microsoft.com/office/drawing/2014/main" id="{9E01318A-1198-499A-AA68-FF0C5E5DA8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920" y="836712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IMG_0303.JPG">
            <a:extLst>
              <a:ext uri="{FF2B5EF4-FFF2-40B4-BE49-F238E27FC236}">
                <a16:creationId xmlns:a16="http://schemas.microsoft.com/office/drawing/2014/main" id="{8F201D7F-AC88-498F-85C6-ED4E945DD1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3645024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IMG_0317.JPG">
            <a:extLst>
              <a:ext uri="{FF2B5EF4-FFF2-40B4-BE49-F238E27FC236}">
                <a16:creationId xmlns:a16="http://schemas.microsoft.com/office/drawing/2014/main" id="{FA317360-B1C5-4822-BE47-20C7B1BB71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7929" y="3573016"/>
            <a:ext cx="3432381" cy="257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5">
            <a:extLst>
              <a:ext uri="{FF2B5EF4-FFF2-40B4-BE49-F238E27FC236}">
                <a16:creationId xmlns:a16="http://schemas.microsoft.com/office/drawing/2014/main" id="{E081043C-87C4-44CC-BC1C-D6703646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76FC5A0A-539D-4528-A9DE-2556BBD96148}" type="slidenum">
              <a:rPr lang="de-DE" altLang="en-US">
                <a:solidFill>
                  <a:srgbClr val="FFFFCC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DCEED9C-35D5-4F4F-8286-11E59D1D1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15888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>
                <a:solidFill>
                  <a:schemeClr val="tx1"/>
                </a:solidFill>
              </a:rPr>
              <a:t>Finnisches Bildungssystem</a:t>
            </a:r>
            <a:endParaRPr lang="de-DE" altLang="de-DE" sz="3500">
              <a:solidFill>
                <a:schemeClr val="tx1"/>
              </a:solidFill>
            </a:endParaRPr>
          </a:p>
        </p:txBody>
      </p:sp>
      <p:pic>
        <p:nvPicPr>
          <p:cNvPr id="9" name="Grafik 8" descr="IMG_0313.JPG">
            <a:extLst>
              <a:ext uri="{FF2B5EF4-FFF2-40B4-BE49-F238E27FC236}">
                <a16:creationId xmlns:a16="http://schemas.microsoft.com/office/drawing/2014/main" id="{6AFF42B3-DFD5-4244-B6A5-4E49DC05DA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528" y="98072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IMG_0205.JPG">
            <a:extLst>
              <a:ext uri="{FF2B5EF4-FFF2-40B4-BE49-F238E27FC236}">
                <a16:creationId xmlns:a16="http://schemas.microsoft.com/office/drawing/2014/main" id="{AF8DDA32-5112-425D-AB19-90C03C57E2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977" y="1052736"/>
            <a:ext cx="3767403" cy="282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 descr="IMG_0315.JPG">
            <a:extLst>
              <a:ext uri="{FF2B5EF4-FFF2-40B4-BE49-F238E27FC236}">
                <a16:creationId xmlns:a16="http://schemas.microsoft.com/office/drawing/2014/main" id="{44389606-1822-4B6C-80E2-CDFE3FE50D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1" y="3933056"/>
            <a:ext cx="389992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Grafik 14" descr="IMG_0318.JPG">
            <a:extLst>
              <a:ext uri="{FF2B5EF4-FFF2-40B4-BE49-F238E27FC236}">
                <a16:creationId xmlns:a16="http://schemas.microsoft.com/office/drawing/2014/main" id="{2E14064B-6268-4B37-A7AF-F37B4991AA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400506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91937" y="940751"/>
            <a:ext cx="7453346" cy="1416555"/>
          </a:xfrm>
        </p:spPr>
        <p:txBody>
          <a:bodyPr/>
          <a:lstStyle/>
          <a:p>
            <a:r>
              <a:rPr lang="fi-FI" dirty="0" err="1"/>
              <a:t>Finnisches</a:t>
            </a:r>
            <a:r>
              <a:rPr lang="fi-FI" dirty="0"/>
              <a:t> </a:t>
            </a:r>
            <a:r>
              <a:rPr lang="fi-FI" dirty="0" err="1"/>
              <a:t>Zentralamt</a:t>
            </a:r>
            <a:r>
              <a:rPr lang="fi-FI" dirty="0"/>
              <a:t> des </a:t>
            </a:r>
            <a:r>
              <a:rPr lang="fi-FI" dirty="0" err="1"/>
              <a:t>Unterrichtwesens</a:t>
            </a:r>
            <a:r>
              <a:rPr lang="fi-FI" dirty="0"/>
              <a:t> (EDUFI) </a:t>
            </a:r>
            <a:br>
              <a:rPr lang="fi-FI" dirty="0"/>
            </a:br>
            <a:r>
              <a:rPr lang="fi-FI" dirty="0"/>
              <a:t>Opetushallitus (OPH)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type="subTitle" idx="4294967295"/>
          </p:nvPr>
        </p:nvSpPr>
        <p:spPr>
          <a:xfrm>
            <a:off x="662732" y="2516726"/>
            <a:ext cx="7150100" cy="37917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EDUFI </a:t>
            </a:r>
            <a:r>
              <a:rPr lang="en-US" dirty="0" err="1"/>
              <a:t>ist</a:t>
            </a:r>
            <a:r>
              <a:rPr lang="en-US" dirty="0"/>
              <a:t> die  </a:t>
            </a:r>
            <a:r>
              <a:rPr lang="en-US" dirty="0" err="1"/>
              <a:t>nationale</a:t>
            </a:r>
            <a:r>
              <a:rPr lang="en-US" dirty="0"/>
              <a:t>  </a:t>
            </a:r>
            <a:r>
              <a:rPr lang="en-US" dirty="0" err="1"/>
              <a:t>Schulbehörde</a:t>
            </a:r>
            <a:r>
              <a:rPr lang="en-US" dirty="0"/>
              <a:t>, 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Bildungs</a:t>
            </a:r>
            <a:r>
              <a:rPr lang="en-US" dirty="0"/>
              <a:t>- und </a:t>
            </a:r>
            <a:r>
              <a:rPr lang="en-US" dirty="0" err="1"/>
              <a:t>Kulturministerium</a:t>
            </a:r>
            <a:r>
              <a:rPr lang="en-US" dirty="0"/>
              <a:t> </a:t>
            </a:r>
            <a:r>
              <a:rPr lang="en-US" dirty="0" err="1"/>
              <a:t>unterstellt</a:t>
            </a:r>
            <a:endParaRPr lang="en-US" dirty="0"/>
          </a:p>
          <a:p>
            <a:r>
              <a:rPr lang="fi-FI" dirty="0" err="1"/>
              <a:t>Auftrag</a:t>
            </a:r>
            <a:r>
              <a:rPr lang="fi-FI" dirty="0"/>
              <a:t>, </a:t>
            </a:r>
            <a:r>
              <a:rPr lang="fi-FI" dirty="0" err="1"/>
              <a:t>Lehrinhalte</a:t>
            </a:r>
            <a:r>
              <a:rPr lang="fi-FI" dirty="0"/>
              <a:t> </a:t>
            </a:r>
            <a:r>
              <a:rPr lang="fi-FI" dirty="0" err="1"/>
              <a:t>und</a:t>
            </a:r>
            <a:r>
              <a:rPr lang="fi-FI" dirty="0"/>
              <a:t> </a:t>
            </a:r>
            <a:r>
              <a:rPr lang="fi-FI" dirty="0" err="1"/>
              <a:t>Methoden</a:t>
            </a:r>
            <a:r>
              <a:rPr lang="fi-FI" dirty="0"/>
              <a:t> </a:t>
            </a:r>
            <a:r>
              <a:rPr lang="fi-FI" dirty="0" err="1"/>
              <a:t>für</a:t>
            </a:r>
            <a:r>
              <a:rPr lang="fi-FI" dirty="0"/>
              <a:t> </a:t>
            </a:r>
            <a:r>
              <a:rPr lang="fi-FI" dirty="0" err="1"/>
              <a:t>die</a:t>
            </a:r>
            <a:r>
              <a:rPr lang="fi-FI" dirty="0"/>
              <a:t> </a:t>
            </a:r>
            <a:r>
              <a:rPr lang="fi-FI" dirty="0" err="1"/>
              <a:t>frühkindliche</a:t>
            </a:r>
            <a:r>
              <a:rPr lang="fi-FI" dirty="0"/>
              <a:t> </a:t>
            </a:r>
            <a:r>
              <a:rPr lang="fi-FI" dirty="0" err="1"/>
              <a:t>und</a:t>
            </a:r>
            <a:r>
              <a:rPr lang="fi-FI" dirty="0"/>
              <a:t> </a:t>
            </a:r>
            <a:r>
              <a:rPr lang="fi-FI" dirty="0" err="1"/>
              <a:t>vorschulische</a:t>
            </a:r>
            <a:r>
              <a:rPr lang="fi-FI" dirty="0"/>
              <a:t> </a:t>
            </a:r>
            <a:r>
              <a:rPr lang="fi-FI" dirty="0" err="1"/>
              <a:t>Erziehung</a:t>
            </a:r>
            <a:r>
              <a:rPr lang="fi-FI" dirty="0"/>
              <a:t> </a:t>
            </a:r>
            <a:r>
              <a:rPr lang="fi-FI" dirty="0" err="1"/>
              <a:t>und</a:t>
            </a:r>
            <a:r>
              <a:rPr lang="fi-FI" dirty="0"/>
              <a:t> Grund, </a:t>
            </a:r>
            <a:r>
              <a:rPr lang="fi-FI" dirty="0" err="1"/>
              <a:t>Sekundar</a:t>
            </a:r>
            <a:r>
              <a:rPr lang="fi-FI" dirty="0"/>
              <a:t>- </a:t>
            </a:r>
            <a:r>
              <a:rPr lang="fi-FI" dirty="0" err="1"/>
              <a:t>und</a:t>
            </a:r>
            <a:r>
              <a:rPr lang="fi-FI" dirty="0"/>
              <a:t> </a:t>
            </a:r>
            <a:r>
              <a:rPr lang="fi-FI" dirty="0" err="1"/>
              <a:t>Erwachsenenbildung</a:t>
            </a:r>
            <a:r>
              <a:rPr lang="fi-FI" dirty="0"/>
              <a:t> </a:t>
            </a:r>
            <a:r>
              <a:rPr lang="fi-FI" dirty="0" err="1"/>
              <a:t>zu</a:t>
            </a:r>
            <a:r>
              <a:rPr lang="fi-FI" dirty="0"/>
              <a:t> </a:t>
            </a:r>
            <a:r>
              <a:rPr lang="fi-FI" dirty="0" err="1"/>
              <a:t>entwickeln</a:t>
            </a:r>
            <a:r>
              <a:rPr lang="fi-FI" dirty="0"/>
              <a:t>, </a:t>
            </a:r>
            <a:r>
              <a:rPr lang="fi-FI" dirty="0" err="1"/>
              <a:t>Unterstützen</a:t>
            </a:r>
            <a:r>
              <a:rPr lang="fi-FI" dirty="0"/>
              <a:t> </a:t>
            </a:r>
            <a:r>
              <a:rPr lang="fi-FI" dirty="0" err="1"/>
              <a:t>der</a:t>
            </a:r>
            <a:r>
              <a:rPr lang="fi-FI" dirty="0"/>
              <a:t> </a:t>
            </a:r>
            <a:r>
              <a:rPr lang="fi-FI" dirty="0" err="1"/>
              <a:t>Internationalisierung</a:t>
            </a:r>
            <a:r>
              <a:rPr lang="fi-FI" dirty="0"/>
              <a:t>  and </a:t>
            </a:r>
            <a:r>
              <a:rPr lang="fi-FI" dirty="0" err="1"/>
              <a:t>lebenslanges</a:t>
            </a:r>
            <a:r>
              <a:rPr lang="fi-FI" dirty="0"/>
              <a:t> </a:t>
            </a:r>
            <a:r>
              <a:rPr lang="fi-FI" dirty="0" err="1"/>
              <a:t>Lernen</a:t>
            </a:r>
            <a:r>
              <a:rPr lang="fi-FI" dirty="0"/>
              <a:t> </a:t>
            </a:r>
          </a:p>
          <a:p>
            <a:r>
              <a:rPr lang="fi-FI" dirty="0"/>
              <a:t>Seit 2017 </a:t>
            </a:r>
            <a:r>
              <a:rPr lang="fi-FI" dirty="0" err="1"/>
              <a:t>nach</a:t>
            </a:r>
            <a:r>
              <a:rPr lang="fi-FI" dirty="0"/>
              <a:t> </a:t>
            </a:r>
            <a:r>
              <a:rPr lang="fi-FI" dirty="0" err="1"/>
              <a:t>einer</a:t>
            </a:r>
            <a:r>
              <a:rPr lang="fi-FI" dirty="0"/>
              <a:t> </a:t>
            </a:r>
            <a:r>
              <a:rPr lang="fi-FI" dirty="0" err="1"/>
              <a:t>Fusion</a:t>
            </a:r>
            <a:r>
              <a:rPr lang="fi-FI" dirty="0"/>
              <a:t> von </a:t>
            </a:r>
            <a:r>
              <a:rPr lang="fi-FI" dirty="0" err="1"/>
              <a:t>zwei</a:t>
            </a:r>
            <a:r>
              <a:rPr lang="fi-FI" dirty="0"/>
              <a:t> </a:t>
            </a:r>
            <a:r>
              <a:rPr lang="fi-FI" dirty="0" err="1"/>
              <a:t>Organisationen</a:t>
            </a:r>
            <a:r>
              <a:rPr lang="fi-FI" dirty="0"/>
              <a:t> OPH </a:t>
            </a:r>
            <a:r>
              <a:rPr lang="fi-FI" dirty="0" err="1"/>
              <a:t>und</a:t>
            </a:r>
            <a:r>
              <a:rPr lang="fi-FI" dirty="0"/>
              <a:t> CIMO ( </a:t>
            </a:r>
            <a:r>
              <a:rPr lang="fi-FI" dirty="0" err="1"/>
              <a:t>Internationaler</a:t>
            </a:r>
            <a:r>
              <a:rPr lang="fi-FI" dirty="0"/>
              <a:t> </a:t>
            </a:r>
            <a:r>
              <a:rPr lang="fi-FI" dirty="0" err="1"/>
              <a:t>Schul-und</a:t>
            </a:r>
            <a:r>
              <a:rPr lang="fi-FI" dirty="0"/>
              <a:t> </a:t>
            </a:r>
            <a:r>
              <a:rPr lang="fi-FI" dirty="0" err="1"/>
              <a:t>Studentenaustausch</a:t>
            </a:r>
            <a:r>
              <a:rPr lang="fi-FI" dirty="0"/>
              <a:t>)</a:t>
            </a:r>
          </a:p>
          <a:p>
            <a:r>
              <a:rPr lang="fi-FI" dirty="0"/>
              <a:t>Personal: 430,nach </a:t>
            </a:r>
            <a:r>
              <a:rPr lang="fi-FI" dirty="0" err="1"/>
              <a:t>einer</a:t>
            </a:r>
            <a:r>
              <a:rPr lang="fi-FI" dirty="0"/>
              <a:t> </a:t>
            </a:r>
            <a:r>
              <a:rPr lang="fi-FI" dirty="0" err="1"/>
              <a:t>zusätzlichen</a:t>
            </a:r>
            <a:r>
              <a:rPr lang="fi-FI" dirty="0"/>
              <a:t> </a:t>
            </a:r>
            <a:r>
              <a:rPr lang="fi-FI" dirty="0" err="1"/>
              <a:t>Fusion</a:t>
            </a:r>
            <a:r>
              <a:rPr lang="fi-FI" dirty="0"/>
              <a:t> 2018</a:t>
            </a:r>
          </a:p>
          <a:p>
            <a:r>
              <a:rPr lang="fi-FI" dirty="0"/>
              <a:t>OPH </a:t>
            </a:r>
            <a:r>
              <a:rPr lang="fi-FI" dirty="0" err="1"/>
              <a:t>besteht</a:t>
            </a:r>
            <a:r>
              <a:rPr lang="fi-FI" dirty="0"/>
              <a:t> </a:t>
            </a:r>
            <a:r>
              <a:rPr lang="fi-FI" dirty="0" err="1"/>
              <a:t>aus</a:t>
            </a:r>
            <a:r>
              <a:rPr lang="fi-FI" dirty="0"/>
              <a:t> 6 </a:t>
            </a:r>
            <a:r>
              <a:rPr lang="fi-FI" dirty="0" err="1"/>
              <a:t>Abteilungen</a:t>
            </a:r>
            <a:r>
              <a:rPr lang="fi-FI" dirty="0"/>
              <a:t>, </a:t>
            </a:r>
            <a:r>
              <a:rPr lang="fi-FI" dirty="0" err="1"/>
              <a:t>Innovationseinheit</a:t>
            </a:r>
            <a:r>
              <a:rPr lang="fi-FI" dirty="0"/>
              <a:t>, </a:t>
            </a:r>
            <a:r>
              <a:rPr lang="fi-FI" dirty="0" err="1"/>
              <a:t>Education</a:t>
            </a:r>
            <a:r>
              <a:rPr lang="fi-FI" dirty="0"/>
              <a:t> Finland-</a:t>
            </a:r>
            <a:r>
              <a:rPr lang="fi-FI" dirty="0" err="1"/>
              <a:t>Programm</a:t>
            </a:r>
            <a:r>
              <a:rPr lang="fi-FI" dirty="0"/>
              <a:t>, </a:t>
            </a:r>
            <a:r>
              <a:rPr lang="fi-FI" dirty="0" err="1"/>
              <a:t>Abituramt</a:t>
            </a:r>
            <a:r>
              <a:rPr lang="fi-FI" dirty="0"/>
              <a:t> and </a:t>
            </a:r>
            <a:r>
              <a:rPr lang="fi-FI" dirty="0" err="1"/>
              <a:t>Nationales</a:t>
            </a:r>
            <a:r>
              <a:rPr lang="fi-FI" dirty="0"/>
              <a:t> </a:t>
            </a:r>
            <a:r>
              <a:rPr lang="fi-FI" dirty="0" err="1"/>
              <a:t>Amt</a:t>
            </a:r>
            <a:r>
              <a:rPr lang="fi-FI" dirty="0"/>
              <a:t> </a:t>
            </a:r>
            <a:r>
              <a:rPr lang="fi-FI" dirty="0" err="1"/>
              <a:t>für</a:t>
            </a:r>
            <a:r>
              <a:rPr lang="fi-FI" dirty="0"/>
              <a:t> Evaluation</a:t>
            </a:r>
          </a:p>
          <a:p>
            <a:endParaRPr lang="fi-FI" dirty="0"/>
          </a:p>
          <a:p>
            <a:endParaRPr lang="fi-FI" dirty="0">
              <a:latin typeface="Calibri" charset="0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4" y="507186"/>
            <a:ext cx="1410748" cy="137868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67" y="6308521"/>
            <a:ext cx="442608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7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21D97-AABF-45A1-A7C8-76762DE5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/>
              <a:t>ZIELE des Projekts </a:t>
            </a:r>
            <a:br>
              <a:rPr lang="de-AT" b="1" dirty="0"/>
            </a:br>
            <a:r>
              <a:rPr lang="de-AT" dirty="0"/>
              <a:t>aus Sicht der Gemeinde: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D7FCAB-1717-461C-9646-7E50CEDE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de-AT" sz="3200" dirty="0"/>
          </a:p>
          <a:p>
            <a:pPr>
              <a:lnSpc>
                <a:spcPct val="120000"/>
              </a:lnSpc>
            </a:pPr>
            <a:endParaRPr lang="de-AT" sz="3200" dirty="0"/>
          </a:p>
          <a:p>
            <a:pPr>
              <a:lnSpc>
                <a:spcPct val="120000"/>
              </a:lnSpc>
            </a:pPr>
            <a:endParaRPr lang="de-AT" sz="3200" dirty="0"/>
          </a:p>
          <a:p>
            <a:pPr>
              <a:lnSpc>
                <a:spcPct val="120000"/>
              </a:lnSpc>
            </a:pPr>
            <a:endParaRPr lang="de-AT" sz="3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69A13CF-BECA-426D-939C-A4417E4D77E0}"/>
              </a:ext>
            </a:extLst>
          </p:cNvPr>
          <p:cNvSpPr/>
          <p:nvPr/>
        </p:nvSpPr>
        <p:spPr>
          <a:xfrm>
            <a:off x="1202917" y="3647744"/>
            <a:ext cx="9277815" cy="20133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Bildungswege </a:t>
            </a:r>
            <a:r>
              <a:rPr lang="de-AT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koharänter</a:t>
            </a: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machen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Ausbildung jedes einzelnen Kindes organisatorisch und qualitativ verbessern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Förderung des selbstverantwortlichen Lernens</a:t>
            </a:r>
            <a:endParaRPr lang="de-AT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3F9DF5-08C5-4922-82D5-311B38C27339}"/>
              </a:ext>
            </a:extLst>
          </p:cNvPr>
          <p:cNvSpPr/>
          <p:nvPr/>
        </p:nvSpPr>
        <p:spPr>
          <a:xfrm>
            <a:off x="1202918" y="2168912"/>
            <a:ext cx="9277815" cy="1260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de-AT" sz="2400" dirty="0">
                <a:solidFill>
                  <a:schemeClr val="bg1"/>
                </a:solidFill>
              </a:rPr>
              <a:t>Projekt als Impuls für die Errichtung eines </a:t>
            </a:r>
          </a:p>
          <a:p>
            <a:pPr>
              <a:lnSpc>
                <a:spcPct val="120000"/>
              </a:lnSpc>
            </a:pPr>
            <a:r>
              <a:rPr lang="de-AT" sz="2400" dirty="0">
                <a:solidFill>
                  <a:schemeClr val="bg1"/>
                </a:solidFill>
              </a:rPr>
              <a:t>BILDUNGSCAMPUS BIRKFELD</a:t>
            </a:r>
          </a:p>
          <a:p>
            <a:pPr>
              <a:lnSpc>
                <a:spcPct val="120000"/>
              </a:lnSpc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9967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94994" y="346027"/>
            <a:ext cx="8297694" cy="1416555"/>
          </a:xfrm>
        </p:spPr>
        <p:txBody>
          <a:bodyPr/>
          <a:lstStyle/>
          <a:p>
            <a:r>
              <a:rPr lang="fi-FI" dirty="0" err="1"/>
              <a:t>Unsere</a:t>
            </a:r>
            <a:r>
              <a:rPr lang="fi-FI" dirty="0"/>
              <a:t> Vision &amp; Mission</a:t>
            </a: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666410" y="1398664"/>
            <a:ext cx="9341656" cy="2960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363" indent="-3603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44767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9863" indent="-4572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850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Ideal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Jeder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kann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sein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volles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otenzial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erreichen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Botschaft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5BCA1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CA1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ernen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5BCA1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CA1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5BCA1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CA1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unsere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5BCA1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CA1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Leidenschaft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5BCA13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isällön paikkamerkki 7"/>
          <p:cNvSpPr txBox="1">
            <a:spLocks/>
          </p:cNvSpPr>
          <p:nvPr/>
        </p:nvSpPr>
        <p:spPr>
          <a:xfrm>
            <a:off x="666410" y="3133322"/>
            <a:ext cx="7747748" cy="331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363" indent="-3603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44767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9863" indent="-4572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850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arbeiten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895350" marR="0" lvl="1" indent="-447675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schaffen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Vertrauen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durch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Offenheit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895350" marR="0" lvl="1" indent="-447675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entwerfen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Lösungen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zusammen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95350" marR="0" lvl="1" indent="-447675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Dinge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verändern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Interesse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L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ernenden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95350" marR="0" lvl="1" indent="-447675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leben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lehren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an numeron paikkamerkki 5"/>
          <p:cNvSpPr txBox="1">
            <a:spLocks/>
          </p:cNvSpPr>
          <p:nvPr/>
        </p:nvSpPr>
        <p:spPr>
          <a:xfrm>
            <a:off x="10518761" y="6322328"/>
            <a:ext cx="817562" cy="26193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131DE-DA31-4CDF-828A-8EB206A3CD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10" y="6322328"/>
            <a:ext cx="442608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04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676" y="398818"/>
            <a:ext cx="10458451" cy="1180484"/>
          </a:xfrm>
        </p:spPr>
        <p:txBody>
          <a:bodyPr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 err="1">
                <a:solidFill>
                  <a:srgbClr val="0000FF"/>
                </a:solidFill>
                <a:effectLst/>
              </a:rPr>
              <a:t>Keine</a:t>
            </a:r>
            <a:r>
              <a:rPr lang="fi-FI" sz="4400" b="1" dirty="0">
                <a:solidFill>
                  <a:srgbClr val="0000FF"/>
                </a:solidFill>
                <a:effectLst/>
              </a:rPr>
              <a:t> </a:t>
            </a:r>
            <a:r>
              <a:rPr lang="fi-FI" sz="4400" b="1" dirty="0" err="1">
                <a:solidFill>
                  <a:srgbClr val="0000FF"/>
                </a:solidFill>
                <a:effectLst/>
              </a:rPr>
              <a:t>Sackgassen</a:t>
            </a:r>
            <a:r>
              <a:rPr lang="fi-FI" sz="4400" b="1" dirty="0">
                <a:solidFill>
                  <a:srgbClr val="0000FF"/>
                </a:solidFill>
                <a:effectLst/>
              </a:rPr>
              <a:t> </a:t>
            </a:r>
            <a:r>
              <a:rPr lang="fi-FI" sz="4400" b="1" dirty="0" err="1">
                <a:solidFill>
                  <a:srgbClr val="0000FF"/>
                </a:solidFill>
                <a:effectLst/>
              </a:rPr>
              <a:t>auf</a:t>
            </a:r>
            <a:r>
              <a:rPr lang="fi-FI" sz="4400" b="1" dirty="0">
                <a:solidFill>
                  <a:srgbClr val="0000FF"/>
                </a:solidFill>
                <a:effectLst/>
              </a:rPr>
              <a:t> </a:t>
            </a:r>
            <a:r>
              <a:rPr lang="fi-FI" sz="4400" b="1" dirty="0" err="1">
                <a:solidFill>
                  <a:srgbClr val="0000FF"/>
                </a:solidFill>
                <a:effectLst/>
              </a:rPr>
              <a:t>dem</a:t>
            </a:r>
            <a:r>
              <a:rPr lang="fi-FI" sz="4400" b="1" dirty="0">
                <a:solidFill>
                  <a:srgbClr val="0000FF"/>
                </a:solidFill>
                <a:effectLst/>
              </a:rPr>
              <a:t> </a:t>
            </a:r>
            <a:r>
              <a:rPr lang="fi-FI" sz="4400" b="1" dirty="0" err="1">
                <a:solidFill>
                  <a:srgbClr val="0000FF"/>
                </a:solidFill>
                <a:effectLst/>
              </a:rPr>
              <a:t>Bildungsweg</a:t>
            </a:r>
            <a:br>
              <a:rPr lang="fi-FI" sz="4400" b="1" dirty="0">
                <a:solidFill>
                  <a:srgbClr val="0000FF"/>
                </a:solidFill>
                <a:effectLst/>
              </a:rPr>
            </a:b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52444" y="1579302"/>
            <a:ext cx="2413621" cy="45720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Universitäten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52448" y="2188326"/>
            <a:ext cx="2413621" cy="3164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Lizenziaten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-&amp;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Doktorgrade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252449" y="2559520"/>
            <a:ext cx="2413619" cy="30208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Mastergrade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249414" y="2579262"/>
            <a:ext cx="2720619" cy="30208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Mastergrade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254200" y="2118916"/>
            <a:ext cx="2720617" cy="38558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Fachhochschulen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Elbow Connector 45"/>
          <p:cNvCxnSpPr>
            <a:stCxn id="27" idx="0"/>
            <a:endCxn id="23" idx="3"/>
          </p:cNvCxnSpPr>
          <p:nvPr/>
        </p:nvCxnSpPr>
        <p:spPr bwMode="auto">
          <a:xfrm rot="16200000" flipV="1">
            <a:off x="4484860" y="989267"/>
            <a:ext cx="311013" cy="194828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027332" y="2347935"/>
            <a:ext cx="2314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Berufserfahrung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252601" y="3707153"/>
            <a:ext cx="2413623" cy="618847"/>
          </a:xfrm>
          <a:prstGeom prst="rect">
            <a:avLst/>
          </a:prstGeom>
          <a:solidFill>
            <a:srgbClr val="5BC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Abitur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gymnasiale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Oberstufe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306715" y="3707158"/>
            <a:ext cx="3115732" cy="671755"/>
          </a:xfrm>
          <a:prstGeom prst="rect">
            <a:avLst/>
          </a:prstGeom>
          <a:solidFill>
            <a:srgbClr val="5BC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Berufsqualifikationen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Berufsbildungseinrichtungen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252441" y="4695391"/>
            <a:ext cx="5774888" cy="113183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Grundlegender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J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1269431" y="5827225"/>
            <a:ext cx="5741025" cy="388203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Vorschulische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Erziehung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874153" y="3707155"/>
            <a:ext cx="1811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Berufserfahrung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-39508" y="5949059"/>
            <a:ext cx="1252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 6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 0 - 6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-504495" y="4969948"/>
            <a:ext cx="1598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7 - 15</a:t>
            </a:r>
          </a:p>
        </p:txBody>
      </p:sp>
      <p:sp>
        <p:nvSpPr>
          <p:cNvPr id="140" name="TextBox 139"/>
          <p:cNvSpPr txBox="1"/>
          <p:nvPr/>
        </p:nvSpPr>
        <p:spPr>
          <a:xfrm rot="10800000" flipV="1">
            <a:off x="1252445" y="4406103"/>
            <a:ext cx="826163" cy="307777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Jahr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Left-Right Arrow 129"/>
          <p:cNvSpPr/>
          <p:nvPr/>
        </p:nvSpPr>
        <p:spPr bwMode="auto">
          <a:xfrm>
            <a:off x="3697207" y="3959114"/>
            <a:ext cx="575737" cy="240054"/>
          </a:xfrm>
          <a:prstGeom prst="left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9685867" y="4099912"/>
            <a:ext cx="2046609" cy="828503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weiterführende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Berufsqualifikationen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9686025" y="3039567"/>
            <a:ext cx="2046609" cy="828503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Fachqualifikationen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9685867" y="5205041"/>
            <a:ext cx="204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Berufserfahrung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0" name="Elbow Connector 179"/>
          <p:cNvCxnSpPr>
            <a:stCxn id="63" idx="3"/>
            <a:endCxn id="137" idx="1"/>
          </p:cNvCxnSpPr>
          <p:nvPr/>
        </p:nvCxnSpPr>
        <p:spPr bwMode="auto">
          <a:xfrm flipV="1">
            <a:off x="7422447" y="3999543"/>
            <a:ext cx="451706" cy="4349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Elbow Connector 191"/>
          <p:cNvCxnSpPr>
            <a:stCxn id="137" idx="2"/>
            <a:endCxn id="141" idx="1"/>
          </p:cNvCxnSpPr>
          <p:nvPr/>
        </p:nvCxnSpPr>
        <p:spPr bwMode="auto">
          <a:xfrm rot="16200000" flipH="1">
            <a:off x="9121861" y="3950158"/>
            <a:ext cx="222234" cy="90577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Elbow Connector 193"/>
          <p:cNvCxnSpPr>
            <a:stCxn id="137" idx="0"/>
            <a:endCxn id="145" idx="1"/>
          </p:cNvCxnSpPr>
          <p:nvPr/>
        </p:nvCxnSpPr>
        <p:spPr bwMode="auto">
          <a:xfrm rot="5400000" flipH="1" flipV="1">
            <a:off x="9106389" y="3127519"/>
            <a:ext cx="253336" cy="90593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Elbow Connector 195"/>
          <p:cNvCxnSpPr>
            <a:stCxn id="152" idx="0"/>
            <a:endCxn id="141" idx="2"/>
          </p:cNvCxnSpPr>
          <p:nvPr/>
        </p:nvCxnSpPr>
        <p:spPr bwMode="auto">
          <a:xfrm rot="5400000" flipH="1" flipV="1">
            <a:off x="10570858" y="5066728"/>
            <a:ext cx="276626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Elbow Connector 200"/>
          <p:cNvCxnSpPr>
            <a:stCxn id="141" idx="0"/>
            <a:endCxn id="145" idx="2"/>
          </p:cNvCxnSpPr>
          <p:nvPr/>
        </p:nvCxnSpPr>
        <p:spPr bwMode="auto">
          <a:xfrm rot="5400000" flipH="1" flipV="1">
            <a:off x="10593330" y="3983912"/>
            <a:ext cx="231842" cy="1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" name="Elbow Connector 206"/>
          <p:cNvCxnSpPr>
            <a:stCxn id="145" idx="0"/>
            <a:endCxn id="53" idx="3"/>
          </p:cNvCxnSpPr>
          <p:nvPr/>
        </p:nvCxnSpPr>
        <p:spPr bwMode="auto">
          <a:xfrm rot="16200000" flipV="1">
            <a:off x="9764347" y="2094580"/>
            <a:ext cx="522351" cy="136761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133"/>
          <p:cNvSpPr/>
          <p:nvPr/>
        </p:nvSpPr>
        <p:spPr bwMode="auto">
          <a:xfrm>
            <a:off x="1269375" y="6215191"/>
            <a:ext cx="5741020" cy="411978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Frühkindliche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Betreuung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Erziehung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Suorakulmio 66"/>
          <p:cNvSpPr/>
          <p:nvPr/>
        </p:nvSpPr>
        <p:spPr>
          <a:xfrm>
            <a:off x="1252449" y="2927336"/>
            <a:ext cx="2413619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Bachelorgrade</a:t>
            </a:r>
          </a:p>
        </p:txBody>
      </p:sp>
      <p:grpSp>
        <p:nvGrpSpPr>
          <p:cNvPr id="14" name="Ryhmä 13"/>
          <p:cNvGrpSpPr/>
          <p:nvPr/>
        </p:nvGrpSpPr>
        <p:grpSpPr>
          <a:xfrm>
            <a:off x="2304352" y="4347054"/>
            <a:ext cx="3560229" cy="317600"/>
            <a:chOff x="1728261" y="3374414"/>
            <a:chExt cx="2670172" cy="317600"/>
          </a:xfrm>
        </p:grpSpPr>
        <p:cxnSp>
          <p:nvCxnSpPr>
            <p:cNvPr id="51" name="Elbow Connector 163"/>
            <p:cNvCxnSpPr/>
            <p:nvPr/>
          </p:nvCxnSpPr>
          <p:spPr bwMode="auto">
            <a:xfrm rot="16200000" flipV="1">
              <a:off x="2199698" y="2902977"/>
              <a:ext cx="317600" cy="126047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Kulmayhdysviiva 51"/>
            <p:cNvCxnSpPr/>
            <p:nvPr/>
          </p:nvCxnSpPr>
          <p:spPr bwMode="auto">
            <a:xfrm flipV="1">
              <a:off x="2977092" y="3374414"/>
              <a:ext cx="1421341" cy="158799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0" name="Kulmayhdysviiva 19"/>
          <p:cNvCxnSpPr>
            <a:cxnSpLocks/>
            <a:endCxn id="26" idx="3"/>
          </p:cNvCxnSpPr>
          <p:nvPr/>
        </p:nvCxnSpPr>
        <p:spPr bwMode="auto">
          <a:xfrm flipV="1">
            <a:off x="6951222" y="2730303"/>
            <a:ext cx="18811" cy="386052"/>
          </a:xfrm>
          <a:prstGeom prst="bentConnector3">
            <a:avLst>
              <a:gd name="adj1" fmla="val 17203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uora nuoliyhdysviiva 64"/>
          <p:cNvCxnSpPr>
            <a:cxnSpLocks/>
            <a:stCxn id="25" idx="3"/>
            <a:endCxn id="26" idx="1"/>
          </p:cNvCxnSpPr>
          <p:nvPr/>
        </p:nvCxnSpPr>
        <p:spPr bwMode="auto">
          <a:xfrm>
            <a:off x="3666068" y="2710561"/>
            <a:ext cx="583346" cy="197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6" name="Suorakulmio 95"/>
          <p:cNvSpPr/>
          <p:nvPr/>
        </p:nvSpPr>
        <p:spPr>
          <a:xfrm>
            <a:off x="4315179" y="2927336"/>
            <a:ext cx="2659480" cy="3385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Bachelorgrade</a:t>
            </a:r>
          </a:p>
        </p:txBody>
      </p:sp>
      <p:cxnSp>
        <p:nvCxnSpPr>
          <p:cNvPr id="75" name="Suora nuoliyhdysviiva 74"/>
          <p:cNvCxnSpPr>
            <a:stCxn id="67" idx="3"/>
            <a:endCxn id="96" idx="1"/>
          </p:cNvCxnSpPr>
          <p:nvPr/>
        </p:nvCxnSpPr>
        <p:spPr bwMode="auto">
          <a:xfrm>
            <a:off x="3666067" y="3096613"/>
            <a:ext cx="649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49" name="Ryhmä 48"/>
          <p:cNvGrpSpPr/>
          <p:nvPr/>
        </p:nvGrpSpPr>
        <p:grpSpPr>
          <a:xfrm>
            <a:off x="2459254" y="3324475"/>
            <a:ext cx="3560229" cy="317600"/>
            <a:chOff x="1728261" y="3374414"/>
            <a:chExt cx="2670172" cy="317600"/>
          </a:xfrm>
        </p:grpSpPr>
        <p:cxnSp>
          <p:nvCxnSpPr>
            <p:cNvPr id="50" name="Elbow Connector 163"/>
            <p:cNvCxnSpPr/>
            <p:nvPr/>
          </p:nvCxnSpPr>
          <p:spPr bwMode="auto">
            <a:xfrm rot="16200000" flipV="1">
              <a:off x="2199698" y="2902977"/>
              <a:ext cx="317600" cy="126047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Kulmayhdysviiva 51"/>
            <p:cNvCxnSpPr/>
            <p:nvPr/>
          </p:nvCxnSpPr>
          <p:spPr bwMode="auto">
            <a:xfrm flipV="1">
              <a:off x="2977092" y="3374414"/>
              <a:ext cx="1421341" cy="158799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00586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9560" y="591015"/>
            <a:ext cx="10515600" cy="1556877"/>
          </a:xfrm>
        </p:spPr>
        <p:txBody>
          <a:bodyPr/>
          <a:lstStyle/>
          <a:p>
            <a:pPr algn="ctr"/>
            <a:r>
              <a:rPr lang="fi-FI" dirty="0" err="1"/>
              <a:t>Spezifische</a:t>
            </a:r>
            <a:r>
              <a:rPr lang="fi-FI" dirty="0"/>
              <a:t> </a:t>
            </a:r>
            <a:r>
              <a:rPr lang="fi-FI" dirty="0" err="1"/>
              <a:t>Merkmale</a:t>
            </a:r>
            <a:r>
              <a:rPr lang="fi-FI" dirty="0"/>
              <a:t> </a:t>
            </a:r>
            <a:r>
              <a:rPr lang="fi-FI" dirty="0" err="1"/>
              <a:t>für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finnisches</a:t>
            </a:r>
            <a:r>
              <a:rPr lang="fi-FI" dirty="0"/>
              <a:t> </a:t>
            </a:r>
            <a:r>
              <a:rPr lang="fi-FI" dirty="0" err="1"/>
              <a:t>Bildungswesen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131DE-DA31-4CDF-828A-8EB206A3CD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Rectangle 5"/>
          <p:cNvSpPr/>
          <p:nvPr/>
        </p:nvSpPr>
        <p:spPr bwMode="auto">
          <a:xfrm>
            <a:off x="4385733" y="5556254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dezentralisiert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8"/>
          <p:cNvSpPr/>
          <p:nvPr/>
        </p:nvSpPr>
        <p:spPr bwMode="auto">
          <a:xfrm>
            <a:off x="7857067" y="5556254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Vertrauen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9"/>
          <p:cNvSpPr/>
          <p:nvPr/>
        </p:nvSpPr>
        <p:spPr bwMode="auto">
          <a:xfrm>
            <a:off x="914400" y="5556254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Priorität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0"/>
          <p:cNvSpPr/>
          <p:nvPr/>
        </p:nvSpPr>
        <p:spPr bwMode="auto">
          <a:xfrm>
            <a:off x="4385733" y="5200655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Lokale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Ebene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1"/>
          <p:cNvSpPr/>
          <p:nvPr/>
        </p:nvSpPr>
        <p:spPr bwMode="auto">
          <a:xfrm>
            <a:off x="7857067" y="5200655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Zusammenarbeit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12"/>
          <p:cNvSpPr/>
          <p:nvPr/>
        </p:nvSpPr>
        <p:spPr bwMode="auto">
          <a:xfrm>
            <a:off x="914400" y="5200655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Zentral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gesteuert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13"/>
          <p:cNvSpPr/>
          <p:nvPr/>
        </p:nvSpPr>
        <p:spPr bwMode="auto">
          <a:xfrm>
            <a:off x="4385733" y="4845056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Öffentlich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finanziert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14"/>
          <p:cNvSpPr/>
          <p:nvPr/>
        </p:nvSpPr>
        <p:spPr bwMode="auto">
          <a:xfrm>
            <a:off x="7857067" y="4845056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kostenloser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2" name="Rectangle 15"/>
          <p:cNvSpPr/>
          <p:nvPr/>
        </p:nvSpPr>
        <p:spPr bwMode="auto">
          <a:xfrm>
            <a:off x="914400" y="4845056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Entwicklung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914400" y="4466503"/>
            <a:ext cx="103970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Grundschule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beginnt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 Jahren</a:t>
            </a:r>
          </a:p>
        </p:txBody>
      </p:sp>
      <p:sp>
        <p:nvSpPr>
          <p:cNvPr id="34" name="TextBox 18"/>
          <p:cNvSpPr txBox="1"/>
          <p:nvPr/>
        </p:nvSpPr>
        <p:spPr>
          <a:xfrm>
            <a:off x="914400" y="4149092"/>
            <a:ext cx="5207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nichtselektiv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6121400" y="4149452"/>
            <a:ext cx="51900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flexible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Gruppierung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914400" y="3831682"/>
            <a:ext cx="103970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Unterstützung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zentral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21"/>
          <p:cNvSpPr txBox="1"/>
          <p:nvPr/>
        </p:nvSpPr>
        <p:spPr>
          <a:xfrm>
            <a:off x="914400" y="3514272"/>
            <a:ext cx="484909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Lernen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Fokus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914400" y="3196862"/>
            <a:ext cx="103970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 instruction time low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914400" y="2879452"/>
            <a:ext cx="5207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Hoch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qualifiziertes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Lehrpersonal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6121400" y="2879452"/>
            <a:ext cx="51900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Lehrerberuf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lockt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geschätzt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Isosceles Triangle 26"/>
          <p:cNvSpPr/>
          <p:nvPr/>
        </p:nvSpPr>
        <p:spPr bwMode="auto">
          <a:xfrm>
            <a:off x="914399" y="2048573"/>
            <a:ext cx="10397067" cy="80769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2" name="TextBox 21"/>
          <p:cNvSpPr txBox="1"/>
          <p:nvPr/>
        </p:nvSpPr>
        <p:spPr>
          <a:xfrm>
            <a:off x="5763491" y="3514272"/>
            <a:ext cx="554166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Ranking</a:t>
            </a:r>
          </a:p>
        </p:txBody>
      </p:sp>
    </p:spTree>
    <p:extLst>
      <p:ext uri="{BB962C8B-B14F-4D97-AF65-F5344CB8AC3E}">
        <p14:creationId xmlns:p14="http://schemas.microsoft.com/office/powerpoint/2010/main" val="1117996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29A46-7209-4FB4-B957-FDD1AADB200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8B2-964C-42B2-9C47-108BEB36EC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3376"/>
            <a:ext cx="9144000" cy="1285875"/>
          </a:xfrm>
          <a:solidFill>
            <a:srgbClr val="DDDDDD"/>
          </a:solidFill>
        </p:spPr>
        <p:txBody>
          <a:bodyPr/>
          <a:lstStyle/>
          <a:p>
            <a:r>
              <a:rPr lang="en-GB" sz="2800" b="1">
                <a:solidFill>
                  <a:schemeClr val="accent2"/>
                </a:solidFill>
              </a:rPr>
              <a:t>Change of Educational Steering System in Finland</a:t>
            </a:r>
          </a:p>
        </p:txBody>
      </p:sp>
      <p:graphicFrame>
        <p:nvGraphicFramePr>
          <p:cNvPr id="116739" name="Group 3"/>
          <p:cNvGraphicFramePr>
            <a:graphicFrameLocks noGrp="1"/>
          </p:cNvGraphicFramePr>
          <p:nvPr/>
        </p:nvGraphicFramePr>
        <p:xfrm>
          <a:off x="1524001" y="1484313"/>
          <a:ext cx="9160193" cy="1152526"/>
        </p:xfrm>
        <a:graphic>
          <a:graphicData uri="http://schemas.openxmlformats.org/drawingml/2006/table">
            <a:tbl>
              <a:tblPr/>
              <a:tblGrid>
                <a:gridCol w="476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Situation in 1970s and 1980s</a:t>
                      </a: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i-FI" sz="1800" b="1" i="0" u="none" strike="noStrike" cap="none" normalizeH="0" baseline="0">
                        <a:ln>
                          <a:noFill/>
                        </a:ln>
                        <a:solidFill>
                          <a:srgbClr val="5F5F5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Situation</a:t>
                      </a:r>
                      <a:r>
                        <a:rPr kumimoji="0" lang="fi-F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in 1990s/2000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Centralised control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decision-making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Devolution of power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6096001" y="19891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759" name="Line 23"/>
          <p:cNvSpPr>
            <a:spLocks noChangeShapeType="1"/>
          </p:cNvSpPr>
          <p:nvPr/>
        </p:nvSpPr>
        <p:spPr bwMode="auto">
          <a:xfrm>
            <a:off x="5448301" y="2565400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6760" name="Group 24"/>
          <p:cNvGraphicFramePr>
            <a:graphicFrameLocks noGrp="1"/>
          </p:cNvGraphicFramePr>
          <p:nvPr/>
        </p:nvGraphicFramePr>
        <p:xfrm>
          <a:off x="1703388" y="2852739"/>
          <a:ext cx="8748712" cy="4214813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4813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centralised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curricula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long-term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plans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budgeting based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on expenditures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controlling follow up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external evaluation: 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inspections conducted by  state authorities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etc.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self-governance</a:t>
                      </a:r>
                    </a:p>
                    <a:p>
                      <a:pPr marL="261938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school-based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curricula</a:t>
                      </a:r>
                    </a:p>
                    <a:p>
                      <a:pPr marL="261938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distinctive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educational profile of  educational institutions</a:t>
                      </a:r>
                    </a:p>
                    <a:p>
                      <a:pPr marL="261938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self-direction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and -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regulation</a:t>
                      </a:r>
                    </a:p>
                    <a:p>
                      <a:pPr marL="261938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learning organisation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as a model of functioning</a:t>
                      </a:r>
                    </a:p>
                    <a:p>
                      <a:pPr marL="261938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self-evaluation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and own control</a:t>
                      </a:r>
                    </a:p>
                    <a:p>
                      <a:pPr marL="261938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performance-based 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funding etc.</a:t>
                      </a:r>
                    </a:p>
                    <a:p>
                      <a:pPr marL="261938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5D4F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new evaluation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FEEF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organisations</a:t>
                      </a:r>
                    </a:p>
                    <a:p>
                      <a:pPr marL="261938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FEEF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National evaluation plan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6768" name="Rectangle 32"/>
          <p:cNvSpPr>
            <a:spLocks noChangeArrowheads="1"/>
          </p:cNvSpPr>
          <p:nvPr/>
        </p:nvSpPr>
        <p:spPr bwMode="auto">
          <a:xfrm>
            <a:off x="1703388" y="6021389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raph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882015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971800"/>
            <a:ext cx="8077200" cy="3276600"/>
          </a:xfrm>
        </p:spPr>
        <p:txBody>
          <a:bodyPr/>
          <a:lstStyle/>
          <a:p>
            <a:pPr algn="l" eaLnBrk="1" hangingPunct="1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    </a:t>
            </a:r>
            <a:endParaRPr lang="fi-FI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54145" y="2370841"/>
            <a:ext cx="8534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Die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örtlichen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Behörden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sind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für die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vorschulische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Erziehung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zuständig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Für die Kinder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die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Teilnahme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freiwillig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Die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Vorschule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beginnt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Jahren.Pre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-school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Die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vorschulische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Erziehung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Entwicklung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von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Lernfertigkeiten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Teil der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elementaren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Erziehung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und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Betreuung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Durch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schnittlich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dauert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ein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Vorschultag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4 h.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Ungefähr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96% der Kinder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dieser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Altersgruppe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nehmen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an der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vorschulischen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Erziehung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teil.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150071" y="783995"/>
            <a:ext cx="71737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Vorschulische Erziehung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itchFamily="1" charset="0"/>
              <a:ea typeface="+mn-ea"/>
              <a:cs typeface="+mn-cs"/>
            </a:endParaRPr>
          </a:p>
        </p:txBody>
      </p:sp>
      <p:pic>
        <p:nvPicPr>
          <p:cNvPr id="8197" name="Picture 6" descr="eska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1" y="228600"/>
            <a:ext cx="28797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828801" y="1905001"/>
            <a:ext cx="71548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 Grundausbildung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itchFamily="1" charset="0"/>
              <a:ea typeface="+mn-ea"/>
              <a:cs typeface="+mn-cs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76400" y="2895600"/>
            <a:ext cx="8534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prstClr val="white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Finnische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Kinder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beginnen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ihre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eigentliche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Schulausbildung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mit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 7 Jahren an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einer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Gesamtschule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prstClr val="white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Die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Ausbildung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ist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kostenlos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und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schließt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alle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Schulmaterialien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und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tägliche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warme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Mahlzeiten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ein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prstClr val="white"/>
              </a:buClr>
              <a:buSzPct val="80000"/>
              <a:buFont typeface="Times" charset="0"/>
              <a:buChar char="•"/>
              <a:tabLst/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Die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neunjährige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Ausbildung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ist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 für alle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gleich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1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prstClr val="white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Das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Abgangszeugnis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berechtigt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zum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Besuch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aller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höheren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Schulen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und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zur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Berufsausbildung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1" charset="0"/>
                <a:ea typeface="+mn-ea"/>
                <a:cs typeface="+mn-cs"/>
              </a:rPr>
              <a:t>.</a:t>
            </a:r>
          </a:p>
        </p:txBody>
      </p:sp>
      <p:pic>
        <p:nvPicPr>
          <p:cNvPr id="9220" name="Picture 5" descr="alakou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905000" y="381001"/>
            <a:ext cx="8458200" cy="638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Ein Schuljahr hat 190 Schultage und beginnt Mitte August und endet Anfang Juni.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Die maximale Dauer eines Schultages beträgt in den ersten beiden Grundschuljahren fünf Unterrichtsstunden und danach bis zu sieben Unterrichtsstunden (19 – 30 Unterrichtsstunden pro Woche).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Die Regierung legt die nationalen Ziele der Grundbildung und die Aufteilung der Unterrichtsstunden auf die verschiedenen Fächer fest.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Die Lehrpläne der Schulen basieren auf dem vom National Board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Education aufgestellten nationalen Kernlehrplan.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05000" y="1"/>
            <a:ext cx="83820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Oberstufe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61534" y="1066014"/>
            <a:ext cx="99924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Times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Nach der Grundbildung wählt die Hälfte der Altersgruppe die gymnasiale Oberstufe (die andere Hälfte setzt ihre Ausbildung in einer Berufsschule fort).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Times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Die allgemeine Sekundarstufe II ist kursbasiert und endet mit einer nationalen Reifeprüfung – in der Regel nach drei Jahren.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Times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Vor dem Abschluss müssen mindestens 75 Kurse bestanden werden.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Times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Die nationale Reifeprüfung umfasst Prüfungen in der Muttersprache, der zweiten Landessprache, der ersten Fremdsprache, Mathematik, Geisteswissenschaften und Naturwissenschaften.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Times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Vier der Prüfungen müssen für das Reifezeugnis bestanden werden, das die Hochschulreife und die Berufshochschulreife ermöglicht.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670" y="228600"/>
            <a:ext cx="7917730" cy="1524000"/>
          </a:xfrm>
        </p:spPr>
        <p:txBody>
          <a:bodyPr/>
          <a:lstStyle/>
          <a:p>
            <a:pPr algn="l" eaLnBrk="1" hangingPunct="1">
              <a:defRPr/>
            </a:pPr>
            <a:r>
              <a:rPr lang="fi-F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Anforderungen für den Lehrberuf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2743200"/>
            <a:ext cx="6221690" cy="3657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SzPct val="80000"/>
              <a:defRPr/>
            </a:pP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Die Fähigkeit, verschiedene Lernende zu unterstützen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SzPct val="80000"/>
              <a:defRPr/>
            </a:pP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Die Fähigkeit (und Bereitschaft), mit anderen Lehrkräften in Schulen oder anderen Bildungseinrichtungen zusammenzuarbeiten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SzPct val="80000"/>
              <a:defRPr/>
            </a:pP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Die Fähigkeit, die Zusammenarbeit mit Eltern, Behörden, Unternehmen usw. zu fördern.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2743200"/>
            <a:ext cx="4191000" cy="3733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SzPct val="80000"/>
              <a:defRPr/>
            </a:pP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Die Fähigkeit, Lehrpläne und Lernumgebungen zu entwickeln und zu verbessern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SzPct val="80000"/>
              <a:defRPr/>
            </a:pP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Die Fähigkeit, Probleme im Schulleben zu lösen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SzPct val="80000"/>
              <a:defRPr/>
            </a:pP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Die Fähigkeit, die eigene berufliche Identität zu reflektieren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1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i-FI" sz="2400" dirty="0"/>
          </a:p>
          <a:p>
            <a:pPr eaLnBrk="1" hangingPunct="1">
              <a:lnSpc>
                <a:spcPct val="90000"/>
              </a:lnSpc>
              <a:defRPr/>
            </a:pPr>
            <a:endParaRPr lang="fi-FI" sz="2400" dirty="0"/>
          </a:p>
        </p:txBody>
      </p:sp>
      <p:pic>
        <p:nvPicPr>
          <p:cNvPr id="19461" name="Picture 6" descr="TAID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6117" y="247453"/>
            <a:ext cx="28194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21D97-AABF-45A1-A7C8-76762DE5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/>
              <a:t>ZIELE des Projekts </a:t>
            </a:r>
            <a:br>
              <a:rPr lang="de-AT" b="1" dirty="0"/>
            </a:br>
            <a:r>
              <a:rPr lang="de-AT" dirty="0"/>
              <a:t>aus Sicht der Gemeinde: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D7FCAB-1717-461C-9646-7E50CEDE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de-AT" sz="3200" dirty="0"/>
          </a:p>
          <a:p>
            <a:pPr>
              <a:lnSpc>
                <a:spcPct val="120000"/>
              </a:lnSpc>
            </a:pPr>
            <a:endParaRPr lang="de-AT" sz="3200" dirty="0"/>
          </a:p>
          <a:p>
            <a:pPr>
              <a:lnSpc>
                <a:spcPct val="120000"/>
              </a:lnSpc>
            </a:pPr>
            <a:endParaRPr lang="de-AT" sz="3200" dirty="0"/>
          </a:p>
          <a:p>
            <a:pPr>
              <a:lnSpc>
                <a:spcPct val="120000"/>
              </a:lnSpc>
            </a:pPr>
            <a:endParaRPr lang="de-AT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3F9DF5-08C5-4922-82D5-311B38C27339}"/>
              </a:ext>
            </a:extLst>
          </p:cNvPr>
          <p:cNvSpPr/>
          <p:nvPr/>
        </p:nvSpPr>
        <p:spPr>
          <a:xfrm>
            <a:off x="1202918" y="2168912"/>
            <a:ext cx="9277815" cy="1260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de-AT" sz="2400" dirty="0">
                <a:solidFill>
                  <a:schemeClr val="bg1"/>
                </a:solidFill>
              </a:rPr>
              <a:t>Projekt als EINE der Maßnahmen, Abwanderung entgegenzuwirken</a:t>
            </a:r>
          </a:p>
          <a:p>
            <a:pPr>
              <a:lnSpc>
                <a:spcPct val="120000"/>
              </a:lnSpc>
            </a:pP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5831C91-381F-439E-B296-0652CE82ADF9}"/>
              </a:ext>
            </a:extLst>
          </p:cNvPr>
          <p:cNvSpPr/>
          <p:nvPr/>
        </p:nvSpPr>
        <p:spPr>
          <a:xfrm>
            <a:off x="1202917" y="3912781"/>
            <a:ext cx="9277815" cy="18075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de-AT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de-AT" sz="2800" dirty="0">
                <a:solidFill>
                  <a:schemeClr val="bg1"/>
                </a:solidFill>
              </a:rPr>
              <a:t>Kooperation mit dem Regionalmanagement Ost </a:t>
            </a:r>
            <a:br>
              <a:rPr lang="de-AT" sz="2800" dirty="0">
                <a:solidFill>
                  <a:schemeClr val="bg1"/>
                </a:solidFill>
              </a:rPr>
            </a:br>
            <a:r>
              <a:rPr lang="de-AT" sz="2800" dirty="0">
                <a:solidFill>
                  <a:schemeClr val="bg1"/>
                </a:solidFill>
              </a:rPr>
              <a:t>und mit der </a:t>
            </a:r>
            <a:br>
              <a:rPr lang="de-AT" sz="2800" dirty="0">
                <a:solidFill>
                  <a:schemeClr val="bg1"/>
                </a:solidFill>
              </a:rPr>
            </a:br>
            <a:r>
              <a:rPr lang="de-AT" sz="2800" dirty="0">
                <a:solidFill>
                  <a:schemeClr val="bg1"/>
                </a:solidFill>
              </a:rPr>
              <a:t>Bildungsdirektion Steiermark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000" dirty="0">
                <a:solidFill>
                  <a:schemeClr val="bg1"/>
                </a:solidFill>
              </a:rPr>
              <a:t>Abteilung  Päd/2 Oststeiermark</a:t>
            </a:r>
            <a:endParaRPr lang="de-AT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0873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F675083-3F42-451E-8824-59D1F609B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4" y="727969"/>
            <a:ext cx="10929747" cy="5840027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702174A-6379-4691-88BC-6A59843D1D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3200" dirty="0" err="1">
                <a:solidFill>
                  <a:schemeClr val="tx2"/>
                </a:solidFill>
              </a:rPr>
              <a:t>Fächerübergreifende</a:t>
            </a:r>
            <a:r>
              <a:rPr lang="fi-FI" sz="3200" dirty="0">
                <a:solidFill>
                  <a:schemeClr val="tx2"/>
                </a:solidFill>
              </a:rPr>
              <a:t> </a:t>
            </a:r>
            <a:r>
              <a:rPr lang="fi-FI" sz="3200" dirty="0" err="1">
                <a:solidFill>
                  <a:schemeClr val="tx2"/>
                </a:solidFill>
              </a:rPr>
              <a:t>Kompetenzen</a:t>
            </a:r>
            <a:endParaRPr lang="fi-FI" sz="3200" dirty="0">
              <a:solidFill>
                <a:schemeClr val="tx2"/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6C6E976-A9AE-4186-A899-B5BE0974E1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732A93-F88A-4942-877E-CF4906A42B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118D-85AB-45D2-8479-E3E9A7E28A2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06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430BAFC4-F350-40DB-91B4-8D2CB16E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EFABB099-DC28-4292-8C66-9C168894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8F83C-6632-4418-BDC2-B4F9173BFD14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0" name="AutoShape 2">
            <a:extLst>
              <a:ext uri="{FF2B5EF4-FFF2-40B4-BE49-F238E27FC236}">
                <a16:creationId xmlns:a16="http://schemas.microsoft.com/office/drawing/2014/main" id="{16CAB986-7126-4460-8E93-E57BFE660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706" y="3895775"/>
            <a:ext cx="259765" cy="6491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1" name="AutoShape 3">
            <a:extLst>
              <a:ext uri="{FF2B5EF4-FFF2-40B4-BE49-F238E27FC236}">
                <a16:creationId xmlns:a16="http://schemas.microsoft.com/office/drawing/2014/main" id="{E4555A38-732B-48EE-8B5E-014D5B895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960694"/>
            <a:ext cx="259766" cy="519351"/>
          </a:xfrm>
          <a:custGeom>
            <a:avLst/>
            <a:gdLst>
              <a:gd name="G0" fmla="+- 1570 0 0"/>
              <a:gd name="G1" fmla="+- 21600 0 1570"/>
              <a:gd name="G2" fmla="+- 21600 0 157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70" y="10800"/>
                </a:moveTo>
                <a:cubicBezTo>
                  <a:pt x="1570" y="15898"/>
                  <a:pt x="5702" y="20030"/>
                  <a:pt x="10800" y="20030"/>
                </a:cubicBezTo>
                <a:cubicBezTo>
                  <a:pt x="15898" y="20030"/>
                  <a:pt x="20030" y="15898"/>
                  <a:pt x="20030" y="10800"/>
                </a:cubicBezTo>
                <a:cubicBezTo>
                  <a:pt x="20030" y="5702"/>
                  <a:pt x="15898" y="1570"/>
                  <a:pt x="10800" y="1570"/>
                </a:cubicBezTo>
                <a:cubicBezTo>
                  <a:pt x="5702" y="1570"/>
                  <a:pt x="1570" y="5702"/>
                  <a:pt x="1570" y="1080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2" name="Rectangle 4">
            <a:extLst>
              <a:ext uri="{FF2B5EF4-FFF2-40B4-BE49-F238E27FC236}">
                <a16:creationId xmlns:a16="http://schemas.microsoft.com/office/drawing/2014/main" id="{8EB5E620-DF50-4C00-BBE4-CE2471284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544" y="136526"/>
            <a:ext cx="10685721" cy="565821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3" name="Text Box 5">
            <a:extLst>
              <a:ext uri="{FF2B5EF4-FFF2-40B4-BE49-F238E27FC236}">
                <a16:creationId xmlns:a16="http://schemas.microsoft.com/office/drawing/2014/main" id="{E7C340CF-740A-4F3F-80B7-E0238A0D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33375"/>
            <a:ext cx="78851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200" b="0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 the dark, all education systems look the same</a:t>
            </a:r>
            <a:r>
              <a:rPr kumimoji="0" lang="en-GB" altLang="de-DE" sz="2200" b="0" i="0" u="none" strike="noStrike" kern="1200" cap="none" spc="0" normalizeH="0" baseline="0" noProof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…</a:t>
            </a:r>
            <a:endParaRPr kumimoji="0" lang="en-US" altLang="de-DE" sz="2200" b="0" i="0" u="none" strike="noStrike" kern="120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4" name="Text Box 6">
            <a:extLst>
              <a:ext uri="{FF2B5EF4-FFF2-40B4-BE49-F238E27FC236}">
                <a16:creationId xmlns:a16="http://schemas.microsoft.com/office/drawing/2014/main" id="{D1FFD6E4-E7C2-4412-A23D-14062DE2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5445125"/>
            <a:ext cx="78851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200" b="0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But with a little light</a:t>
            </a:r>
            <a:r>
              <a:rPr kumimoji="0" lang="en-GB" altLang="de-DE" sz="2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….</a:t>
            </a:r>
            <a:endParaRPr kumimoji="0" lang="en-US" altLang="de-DE" sz="22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5" name="AutoShape 7">
            <a:extLst>
              <a:ext uri="{FF2B5EF4-FFF2-40B4-BE49-F238E27FC236}">
                <a16:creationId xmlns:a16="http://schemas.microsoft.com/office/drawing/2014/main" id="{22907783-DAAC-4FAF-B558-CF8F216C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5" y="5501363"/>
            <a:ext cx="259766" cy="519351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1016" name="Picture 8">
            <a:extLst>
              <a:ext uri="{FF2B5EF4-FFF2-40B4-BE49-F238E27FC236}">
                <a16:creationId xmlns:a16="http://schemas.microsoft.com/office/drawing/2014/main" id="{3198817B-6531-4737-A1D1-BB8425CB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633414"/>
            <a:ext cx="26066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7" name="Picture 9">
            <a:extLst>
              <a:ext uri="{FF2B5EF4-FFF2-40B4-BE49-F238E27FC236}">
                <a16:creationId xmlns:a16="http://schemas.microsoft.com/office/drawing/2014/main" id="{7810888F-D448-44DE-A4B6-D6A8EB94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987675"/>
            <a:ext cx="2603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8" name="Picture 10">
            <a:extLst>
              <a:ext uri="{FF2B5EF4-FFF2-40B4-BE49-F238E27FC236}">
                <a16:creationId xmlns:a16="http://schemas.microsoft.com/office/drawing/2014/main" id="{C573CCC3-16B5-44DF-AA60-FC3FCAE6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260476"/>
            <a:ext cx="26066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  <p:bldP spid="1710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F4CEA94-0425-47BE-B961-AA6F3DF5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677CCC4-92E3-41CC-99F5-A3403C81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E91B6-0C29-4260-850C-093A8FD65DCB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034" name="Text Box 2">
            <a:extLst>
              <a:ext uri="{FF2B5EF4-FFF2-40B4-BE49-F238E27FC236}">
                <a16:creationId xmlns:a16="http://schemas.microsoft.com/office/drawing/2014/main" id="{090A9AD4-F550-40D9-B024-D7F756D7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5445125"/>
            <a:ext cx="78851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But with a little light</a:t>
            </a:r>
            <a:r>
              <a:rPr kumimoji="0" lang="en-GB" altLang="de-DE" sz="2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….</a:t>
            </a:r>
            <a:endParaRPr kumimoji="0" lang="en-US" altLang="de-DE" sz="22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81898F1E-785F-460B-9F69-A8CCDA792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5881689"/>
            <a:ext cx="7885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…</a:t>
            </a:r>
            <a:r>
              <a:rPr kumimoji="0" lang="en-GB" altLang="de-DE" sz="2200" b="0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important differences become apparent</a:t>
            </a:r>
            <a:r>
              <a:rPr kumimoji="0" lang="en-GB" altLang="de-DE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….</a:t>
            </a:r>
            <a:endParaRPr kumimoji="0" lang="en-US" altLang="de-DE" sz="2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2036" name="Picture 4">
            <a:extLst>
              <a:ext uri="{FF2B5EF4-FFF2-40B4-BE49-F238E27FC236}">
                <a16:creationId xmlns:a16="http://schemas.microsoft.com/office/drawing/2014/main" id="{44CC3385-8BCF-474D-A7C4-B97E9D6A4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633414"/>
            <a:ext cx="26066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7" name="Picture 5">
            <a:extLst>
              <a:ext uri="{FF2B5EF4-FFF2-40B4-BE49-F238E27FC236}">
                <a16:creationId xmlns:a16="http://schemas.microsoft.com/office/drawing/2014/main" id="{E496F64C-D074-4D86-A81F-446F412E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987675"/>
            <a:ext cx="2603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8" name="Picture 6">
            <a:extLst>
              <a:ext uri="{FF2B5EF4-FFF2-40B4-BE49-F238E27FC236}">
                <a16:creationId xmlns:a16="http://schemas.microsoft.com/office/drawing/2014/main" id="{263AE94B-A510-44D1-BBEE-7A52D76C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260476"/>
            <a:ext cx="26066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CA40-CA7B-4E74-B87B-A89D8DF0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Mobilitäten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EC64A4-91F5-429A-BEFB-362E66472256}"/>
              </a:ext>
            </a:extLst>
          </p:cNvPr>
          <p:cNvSpPr/>
          <p:nvPr/>
        </p:nvSpPr>
        <p:spPr>
          <a:xfrm>
            <a:off x="1391455" y="2243580"/>
            <a:ext cx="9277815" cy="42420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i="0" dirty="0">
                <a:solidFill>
                  <a:srgbClr val="3E454C"/>
                </a:solidFill>
                <a:effectLst/>
                <a:latin typeface="museo-sans"/>
              </a:rPr>
              <a:t>Sonntag</a:t>
            </a:r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, </a:t>
            </a:r>
            <a:r>
              <a:rPr lang="de-DE" sz="2400" b="1" i="0" dirty="0">
                <a:solidFill>
                  <a:srgbClr val="3E454C"/>
                </a:solidFill>
                <a:effectLst/>
                <a:latin typeface="museo-sans"/>
              </a:rPr>
              <a:t>10.4.2022</a:t>
            </a:r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 Parkplatz der Firma Fasching in Birkfeld</a:t>
            </a:r>
          </a:p>
          <a:p>
            <a:pPr algn="l"/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                  Abfahrt nach Schwechat ist um </a:t>
            </a:r>
            <a:r>
              <a:rPr lang="de-DE" sz="2400" b="1" i="0" dirty="0">
                <a:solidFill>
                  <a:srgbClr val="3E454C"/>
                </a:solidFill>
                <a:effectLst/>
                <a:latin typeface="museo-sans"/>
              </a:rPr>
              <a:t>7:00 Uhr</a:t>
            </a:r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. Das Auto kann gratis  </a:t>
            </a:r>
            <a:b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</a:br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                  geparkt werden.</a:t>
            </a:r>
          </a:p>
          <a:p>
            <a:pPr algn="l"/>
            <a:endParaRPr lang="de-DE" sz="2400" b="0" i="0" dirty="0">
              <a:solidFill>
                <a:srgbClr val="3E454C"/>
              </a:solidFill>
              <a:effectLst/>
              <a:latin typeface="museo-sans"/>
            </a:endParaRPr>
          </a:p>
          <a:p>
            <a:pPr algn="l"/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Abflug nach Helsinki mit Finnair um </a:t>
            </a:r>
            <a:r>
              <a:rPr lang="de-DE" sz="2400" b="1" i="0" dirty="0">
                <a:solidFill>
                  <a:srgbClr val="3E454C"/>
                </a:solidFill>
                <a:effectLst/>
                <a:latin typeface="museo-sans"/>
              </a:rPr>
              <a:t>11:15 Uhr</a:t>
            </a:r>
          </a:p>
          <a:p>
            <a:pPr algn="l"/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Ankunft in Helsinki (Zeitverschiebung) um </a:t>
            </a:r>
            <a:r>
              <a:rPr lang="de-DE" sz="2400" b="1" i="0" dirty="0">
                <a:solidFill>
                  <a:srgbClr val="3E454C"/>
                </a:solidFill>
                <a:effectLst/>
                <a:latin typeface="museo-sans"/>
              </a:rPr>
              <a:t>14:40 Uhr</a:t>
            </a:r>
          </a:p>
          <a:p>
            <a:pPr algn="l"/>
            <a:endParaRPr lang="de-DE" sz="2400" b="0" i="0" dirty="0">
              <a:solidFill>
                <a:srgbClr val="3E454C"/>
              </a:solidFill>
              <a:effectLst/>
              <a:latin typeface="museo-sans"/>
            </a:endParaRPr>
          </a:p>
          <a:p>
            <a:pPr algn="l"/>
            <a:r>
              <a:rPr lang="de-DE" sz="2400" dirty="0">
                <a:solidFill>
                  <a:srgbClr val="3E454C"/>
                </a:solidFill>
                <a:latin typeface="museo-sans"/>
              </a:rPr>
              <a:t>Mit </a:t>
            </a:r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Bahn zum Bahnhof </a:t>
            </a:r>
            <a:r>
              <a:rPr lang="de-DE" sz="2400" b="0" i="0" dirty="0" err="1">
                <a:solidFill>
                  <a:srgbClr val="3E454C"/>
                </a:solidFill>
                <a:effectLst/>
                <a:latin typeface="museo-sans"/>
              </a:rPr>
              <a:t>Tikkurila</a:t>
            </a:r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, wo wir um </a:t>
            </a:r>
            <a:r>
              <a:rPr lang="de-DE" sz="2400" b="1" i="0" dirty="0">
                <a:solidFill>
                  <a:srgbClr val="3E454C"/>
                </a:solidFill>
                <a:effectLst/>
                <a:latin typeface="museo-sans"/>
              </a:rPr>
              <a:t>16:36 Uhr </a:t>
            </a:r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den Zug nach Joensuu besteigen werden. </a:t>
            </a:r>
          </a:p>
          <a:p>
            <a:pPr algn="l"/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Ankunft in Joensuu: </a:t>
            </a:r>
            <a:r>
              <a:rPr lang="de-DE" sz="2400" b="1" i="0" dirty="0">
                <a:solidFill>
                  <a:srgbClr val="3E454C"/>
                </a:solidFill>
                <a:effectLst/>
                <a:latin typeface="museo-sans"/>
              </a:rPr>
              <a:t>20:58 Uhr   </a:t>
            </a:r>
            <a:r>
              <a:rPr lang="de-DE" sz="2400" b="0" i="0" dirty="0">
                <a:solidFill>
                  <a:srgbClr val="3E454C"/>
                </a:solidFill>
                <a:effectLst/>
                <a:latin typeface="museo-sans"/>
              </a:rPr>
              <a:t>Im Zug gibt es einen Restaurantwaggon.</a:t>
            </a:r>
            <a:b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</a:br>
            <a:b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</a:br>
            <a:endParaRPr lang="de-DE" b="0" i="0" dirty="0">
              <a:solidFill>
                <a:srgbClr val="3E454C"/>
              </a:solidFill>
              <a:effectLst/>
              <a:latin typeface="museo-sans"/>
            </a:endParaRPr>
          </a:p>
        </p:txBody>
      </p:sp>
    </p:spTree>
    <p:extLst>
      <p:ext uri="{BB962C8B-B14F-4D97-AF65-F5344CB8AC3E}">
        <p14:creationId xmlns:p14="http://schemas.microsoft.com/office/powerpoint/2010/main" val="2928635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96FB6E-D116-43EF-ADE1-0D6633A42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15" y="292186"/>
            <a:ext cx="5313872" cy="63490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FC025D6-F847-4B02-ADBC-98650F3FE7D5}"/>
              </a:ext>
            </a:extLst>
          </p:cNvPr>
          <p:cNvSpPr txBox="1"/>
          <p:nvPr/>
        </p:nvSpPr>
        <p:spPr>
          <a:xfrm>
            <a:off x="6589336" y="603315"/>
            <a:ext cx="499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2">
                    <a:lumMod val="10000"/>
                  </a:schemeClr>
                </a:solidFill>
              </a:rPr>
              <a:t>Bitte bestellen!</a:t>
            </a:r>
            <a:endParaRPr lang="de-AT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82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CA40-CA7B-4E74-B87B-A89D8DF0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Mobilitäten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EC64A4-91F5-429A-BEFB-362E66472256}"/>
              </a:ext>
            </a:extLst>
          </p:cNvPr>
          <p:cNvSpPr/>
          <p:nvPr/>
        </p:nvSpPr>
        <p:spPr>
          <a:xfrm>
            <a:off x="1202919" y="1857080"/>
            <a:ext cx="9277815" cy="4543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Ankunft in Joensuu: </a:t>
            </a:r>
            <a:r>
              <a:rPr lang="de-DE" b="1" i="0" dirty="0">
                <a:solidFill>
                  <a:srgbClr val="3E454C"/>
                </a:solidFill>
                <a:effectLst/>
                <a:latin typeface="museo-sans"/>
              </a:rPr>
              <a:t>20:58 Uhr   </a:t>
            </a: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Unser Hotel </a:t>
            </a:r>
            <a:r>
              <a:rPr lang="de-DE" b="0" i="0" dirty="0" err="1">
                <a:solidFill>
                  <a:srgbClr val="3E454C"/>
                </a:solidFill>
                <a:effectLst/>
                <a:latin typeface="museo-sans"/>
              </a:rPr>
              <a:t>Sokos</a:t>
            </a: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 </a:t>
            </a:r>
            <a:r>
              <a:rPr lang="de-DE" b="0" i="0" dirty="0" err="1">
                <a:solidFill>
                  <a:srgbClr val="3E454C"/>
                </a:solidFill>
                <a:effectLst/>
                <a:latin typeface="museo-sans"/>
              </a:rPr>
              <a:t>Vaakuna</a:t>
            </a: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 ist in der Nähe des Bahnhofs.</a:t>
            </a:r>
            <a:b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</a:br>
            <a:endParaRPr lang="de-DE" b="0" i="0" dirty="0">
              <a:solidFill>
                <a:srgbClr val="3E454C"/>
              </a:solidFill>
              <a:effectLst/>
              <a:latin typeface="museo-sans"/>
            </a:endParaRPr>
          </a:p>
          <a:p>
            <a:pPr algn="l"/>
            <a:r>
              <a:rPr lang="de-DE" dirty="0">
                <a:solidFill>
                  <a:srgbClr val="3E454C"/>
                </a:solidFill>
                <a:latin typeface="museo-sans"/>
              </a:rPr>
              <a:t>                                                         (Sauna, Fitnessraum, Konferenzräume,…..)</a:t>
            </a:r>
            <a:b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</a:br>
            <a:b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</a:br>
            <a:r>
              <a:rPr lang="de-DE" b="1" i="0" dirty="0">
                <a:solidFill>
                  <a:srgbClr val="3E454C"/>
                </a:solidFill>
                <a:effectLst/>
                <a:latin typeface="museo-sans"/>
              </a:rPr>
              <a:t>Montag:</a:t>
            </a: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        Job Shadowing   und  Vorträge mit Einführung in das Finnische Bildungssystem</a:t>
            </a:r>
          </a:p>
          <a:p>
            <a:pPr algn="l"/>
            <a:r>
              <a:rPr lang="de-DE" b="1" i="0" dirty="0">
                <a:solidFill>
                  <a:srgbClr val="3E454C"/>
                </a:solidFill>
                <a:effectLst/>
                <a:latin typeface="museo-sans"/>
              </a:rPr>
              <a:t>Dienstag, </a:t>
            </a:r>
            <a:br>
              <a:rPr lang="de-DE" b="1" i="0" dirty="0">
                <a:solidFill>
                  <a:srgbClr val="3E454C"/>
                </a:solidFill>
                <a:effectLst/>
                <a:latin typeface="museo-sans"/>
              </a:rPr>
            </a:br>
            <a:r>
              <a:rPr lang="de-DE" b="1" i="0" dirty="0">
                <a:solidFill>
                  <a:srgbClr val="3E454C"/>
                </a:solidFill>
                <a:effectLst/>
                <a:latin typeface="museo-sans"/>
              </a:rPr>
              <a:t>Mittwoch:</a:t>
            </a: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    Job-Shadowing an den Bildungseinrichtungen bzw. Schulbesichtigungen</a:t>
            </a:r>
            <a:b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</a:b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                             </a:t>
            </a:r>
            <a:b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</a:br>
            <a:r>
              <a:rPr lang="de-DE" b="1" i="1" dirty="0">
                <a:solidFill>
                  <a:srgbClr val="3E454C"/>
                </a:solidFill>
                <a:effectLst/>
                <a:latin typeface="museo-sans"/>
              </a:rPr>
              <a:t>Detailprogramm im Zug</a:t>
            </a:r>
            <a:endParaRPr lang="de-DE" b="0" i="1" dirty="0">
              <a:solidFill>
                <a:srgbClr val="3E454C"/>
              </a:solidFill>
              <a:effectLst/>
              <a:latin typeface="museo-sans"/>
            </a:endParaRPr>
          </a:p>
          <a:p>
            <a:pPr algn="l"/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 </a:t>
            </a:r>
          </a:p>
          <a:p>
            <a:pPr algn="l"/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Rückfahrt am </a:t>
            </a:r>
            <a:r>
              <a:rPr lang="de-DE" b="1" i="0" dirty="0">
                <a:solidFill>
                  <a:srgbClr val="3E454C"/>
                </a:solidFill>
                <a:effectLst/>
                <a:latin typeface="museo-sans"/>
              </a:rPr>
              <a:t>Mittwoch</a:t>
            </a: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 um </a:t>
            </a:r>
            <a:r>
              <a:rPr lang="de-DE" b="1" i="0" dirty="0">
                <a:solidFill>
                  <a:srgbClr val="3E454C"/>
                </a:solidFill>
                <a:effectLst/>
                <a:latin typeface="museo-sans"/>
              </a:rPr>
              <a:t>15:11 </a:t>
            </a: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   Ankunft in Helsinki </a:t>
            </a:r>
            <a:r>
              <a:rPr lang="de-DE" b="1" i="0" dirty="0">
                <a:solidFill>
                  <a:srgbClr val="3E454C"/>
                </a:solidFill>
                <a:effectLst/>
                <a:latin typeface="museo-sans"/>
              </a:rPr>
              <a:t>19:45</a:t>
            </a:r>
            <a:b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</a:b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                                                                Hotel 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Holiday Inn  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direkt am Bahnhof </a:t>
            </a:r>
            <a:endParaRPr lang="de-DE" b="0" i="0" dirty="0">
              <a:solidFill>
                <a:srgbClr val="3E454C"/>
              </a:solidFill>
              <a:effectLst/>
              <a:latin typeface="museo-sans"/>
            </a:endParaRPr>
          </a:p>
          <a:p>
            <a:pPr algn="l"/>
            <a:endParaRPr lang="de-DE" b="1" i="0" dirty="0">
              <a:solidFill>
                <a:srgbClr val="3E454C"/>
              </a:solidFill>
              <a:effectLst/>
              <a:latin typeface="museo-sans"/>
            </a:endParaRPr>
          </a:p>
          <a:p>
            <a:pPr algn="l"/>
            <a:r>
              <a:rPr lang="de-DE" b="1" dirty="0">
                <a:solidFill>
                  <a:srgbClr val="3E454C"/>
                </a:solidFill>
                <a:latin typeface="museo-sans"/>
              </a:rPr>
              <a:t>Donnerstag </a:t>
            </a: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       </a:t>
            </a:r>
            <a:r>
              <a:rPr lang="de-DE" b="1" i="0" dirty="0">
                <a:solidFill>
                  <a:srgbClr val="3E454C"/>
                </a:solidFill>
                <a:effectLst/>
                <a:latin typeface="museo-sans"/>
              </a:rPr>
              <a:t>17:10 Uhr </a:t>
            </a: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Abflug nach Wien mit Finnair       Ankunft in Wien: </a:t>
            </a:r>
            <a:r>
              <a:rPr lang="de-DE" b="1" i="0" dirty="0">
                <a:solidFill>
                  <a:srgbClr val="3E454C"/>
                </a:solidFill>
                <a:effectLst/>
                <a:latin typeface="museo-sans"/>
              </a:rPr>
              <a:t>18:30 Uhr</a:t>
            </a:r>
            <a:b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</a:b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                             </a:t>
            </a:r>
            <a:b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</a:br>
            <a:r>
              <a:rPr lang="de-DE" b="0" i="0" dirty="0">
                <a:solidFill>
                  <a:srgbClr val="3E454C"/>
                </a:solidFill>
                <a:effectLst/>
                <a:latin typeface="museo-sans"/>
              </a:rPr>
              <a:t>                             Transfer mit Bus der Fa. Fasching nach Birkfeld</a:t>
            </a:r>
          </a:p>
        </p:txBody>
      </p:sp>
    </p:spTree>
    <p:extLst>
      <p:ext uri="{BB962C8B-B14F-4D97-AF65-F5344CB8AC3E}">
        <p14:creationId xmlns:p14="http://schemas.microsoft.com/office/powerpoint/2010/main" val="619070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CA40-CA7B-4E74-B87B-A89D8DF0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Mobilitäten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EC64A4-91F5-429A-BEFB-362E66472256}"/>
              </a:ext>
            </a:extLst>
          </p:cNvPr>
          <p:cNvSpPr/>
          <p:nvPr/>
        </p:nvSpPr>
        <p:spPr>
          <a:xfrm>
            <a:off x="1202919" y="1857080"/>
            <a:ext cx="9277815" cy="48548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0" i="0" dirty="0">
                <a:solidFill>
                  <a:srgbClr val="3E454C"/>
                </a:solidFill>
                <a:effectLst/>
                <a:latin typeface="museo-sans"/>
              </a:rPr>
              <a:t>Reisepass</a:t>
            </a:r>
          </a:p>
          <a:p>
            <a:pPr algn="l"/>
            <a:r>
              <a:rPr lang="de-DE" sz="3200" b="0" i="0" dirty="0">
                <a:solidFill>
                  <a:srgbClr val="3E454C"/>
                </a:solidFill>
                <a:effectLst/>
                <a:latin typeface="museo-sans"/>
              </a:rPr>
              <a:t>Impfpass </a:t>
            </a:r>
            <a:br>
              <a:rPr lang="de-DE" sz="3200" b="0" i="0" dirty="0">
                <a:solidFill>
                  <a:srgbClr val="3E454C"/>
                </a:solidFill>
                <a:effectLst/>
                <a:latin typeface="museo-sans"/>
              </a:rPr>
            </a:br>
            <a:r>
              <a:rPr lang="de-DE" sz="2000" b="0" i="0" dirty="0">
                <a:solidFill>
                  <a:srgbClr val="3E454C"/>
                </a:solidFill>
                <a:effectLst/>
                <a:latin typeface="museo-sans"/>
              </a:rPr>
              <a:t>Es sind keine COVID-19-Tests erforderlich bei</a:t>
            </a:r>
            <a:endParaRPr lang="de-DE" sz="3200" b="0" i="0" dirty="0">
              <a:solidFill>
                <a:srgbClr val="3E454C"/>
              </a:solidFill>
              <a:effectLst/>
              <a:latin typeface="museo-sans"/>
            </a:endParaRPr>
          </a:p>
          <a:p>
            <a:pPr algn="l"/>
            <a:r>
              <a:rPr lang="de-DE" sz="1400" b="0" i="0" dirty="0">
                <a:solidFill>
                  <a:srgbClr val="3E454C"/>
                </a:solidFill>
                <a:effectLst/>
                <a:latin typeface="museo-sans"/>
              </a:rPr>
              <a:t>Bescheinigung über eine vollständige und gültige COVID-19-Impfung, die mindestens 7 Tage vor der Einreise erfolgt sein muss. </a:t>
            </a:r>
          </a:p>
          <a:p>
            <a:pPr algn="l"/>
            <a:r>
              <a:rPr lang="de-DE" sz="1400" b="0" i="0" dirty="0">
                <a:solidFill>
                  <a:srgbClr val="3E454C"/>
                </a:solidFill>
                <a:effectLst/>
                <a:latin typeface="museo-sans"/>
              </a:rPr>
              <a:t>Bescheinigung, dass Sie vom COVID-19-Virus genesen sind und eine Dosis des Impfstoffs erhalten haben. </a:t>
            </a:r>
            <a:endParaRPr lang="de-DE" sz="3200" dirty="0">
              <a:solidFill>
                <a:srgbClr val="3E454C"/>
              </a:solidFill>
              <a:latin typeface="museo-sans"/>
            </a:endParaRPr>
          </a:p>
          <a:p>
            <a:pPr algn="l"/>
            <a:endParaRPr lang="de-DE" sz="3200" b="0" i="0" dirty="0">
              <a:solidFill>
                <a:srgbClr val="3E454C"/>
              </a:solidFill>
              <a:effectLst/>
              <a:latin typeface="museo-sans"/>
            </a:endParaRPr>
          </a:p>
          <a:p>
            <a:pPr algn="l"/>
            <a:r>
              <a:rPr lang="de-DE" sz="3200" b="0" i="0" dirty="0">
                <a:solidFill>
                  <a:srgbClr val="3E454C"/>
                </a:solidFill>
                <a:effectLst/>
                <a:latin typeface="museo-sans"/>
              </a:rPr>
              <a:t>20 kg Gepäck</a:t>
            </a:r>
            <a:br>
              <a:rPr lang="de-DE" sz="3200" b="0" i="0" dirty="0">
                <a:solidFill>
                  <a:srgbClr val="3E454C"/>
                </a:solidFill>
                <a:effectLst/>
                <a:latin typeface="museo-sans"/>
              </a:rPr>
            </a:br>
            <a:endParaRPr lang="de-DE" sz="3200" b="0" i="0" dirty="0">
              <a:solidFill>
                <a:srgbClr val="3E454C"/>
              </a:solidFill>
              <a:effectLst/>
              <a:latin typeface="museo-sans"/>
            </a:endParaRPr>
          </a:p>
          <a:p>
            <a:pPr algn="l"/>
            <a:r>
              <a:rPr lang="de-DE" sz="3200" dirty="0">
                <a:solidFill>
                  <a:srgbClr val="3E454C"/>
                </a:solidFill>
                <a:latin typeface="museo-sans"/>
              </a:rPr>
              <a:t>Wärmere Kleidung, </a:t>
            </a:r>
            <a:r>
              <a:rPr lang="de-DE" sz="2000" dirty="0">
                <a:solidFill>
                  <a:srgbClr val="3E454C"/>
                </a:solidFill>
                <a:latin typeface="museo-sans"/>
              </a:rPr>
              <a:t>derzeit Durchschnitt -3 Grad</a:t>
            </a:r>
            <a:endParaRPr lang="de-DE" sz="3200" dirty="0">
              <a:solidFill>
                <a:srgbClr val="3E454C"/>
              </a:solidFill>
              <a:latin typeface="museo-sans"/>
            </a:endParaRPr>
          </a:p>
          <a:p>
            <a:pPr algn="l"/>
            <a:endParaRPr lang="de-DE" sz="3200" dirty="0">
              <a:solidFill>
                <a:srgbClr val="3E454C"/>
              </a:solidFill>
              <a:latin typeface="museo-sans"/>
            </a:endParaRPr>
          </a:p>
          <a:p>
            <a:pPr algn="l"/>
            <a:r>
              <a:rPr lang="de-DE" sz="3200" b="0" i="0" dirty="0">
                <a:solidFill>
                  <a:srgbClr val="3E454C"/>
                </a:solidFill>
                <a:effectLst/>
                <a:latin typeface="museo-sans"/>
              </a:rPr>
              <a:t>Badezeug für Sauna und für den See</a:t>
            </a:r>
          </a:p>
        </p:txBody>
      </p:sp>
    </p:spTree>
    <p:extLst>
      <p:ext uri="{BB962C8B-B14F-4D97-AF65-F5344CB8AC3E}">
        <p14:creationId xmlns:p14="http://schemas.microsoft.com/office/powerpoint/2010/main" val="2245990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C9A9A-B525-480C-9EF3-6563982F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Sprachliche     VORBEREITUNG???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E5F77E6-FE59-4362-8A26-E36B94055B85}"/>
              </a:ext>
            </a:extLst>
          </p:cNvPr>
          <p:cNvSpPr txBox="1"/>
          <p:nvPr/>
        </p:nvSpPr>
        <p:spPr>
          <a:xfrm>
            <a:off x="1376313" y="2158738"/>
            <a:ext cx="78619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Online   1 Stunde</a:t>
            </a:r>
          </a:p>
          <a:p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Begriffe, die beim Job Shadowing verwendet werden oder für eigene Fragen 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gebraucht werden.</a:t>
            </a:r>
          </a:p>
          <a:p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Extra:  Beschwerden im Hotel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              Probleme beim Geldautomaten</a:t>
            </a:r>
          </a:p>
          <a:p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Bitte Interesse rasch melden!</a:t>
            </a:r>
            <a:endParaRPr lang="de-A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2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99D01-6D7D-4B05-9524-5DC5A581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zentralen Themen:</a:t>
            </a:r>
            <a:endParaRPr lang="de-AT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AA34519-40D7-4473-93FD-C970E553F44C}"/>
              </a:ext>
            </a:extLst>
          </p:cNvPr>
          <p:cNvSpPr/>
          <p:nvPr/>
        </p:nvSpPr>
        <p:spPr>
          <a:xfrm>
            <a:off x="1202919" y="2732049"/>
            <a:ext cx="9277815" cy="2725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102235" indent="-457200">
              <a:lnSpc>
                <a:spcPct val="110000"/>
              </a:lnSpc>
              <a:spcAft>
                <a:spcPts val="1415"/>
              </a:spcAft>
              <a:buFont typeface="Arial" panose="020B0604020202020204" pitchFamily="34" charset="0"/>
              <a:buChar char="•"/>
            </a:pPr>
            <a: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IKT - neue Technologien - digitale Kompetenzen</a:t>
            </a:r>
            <a:endParaRPr lang="de-AT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102235" indent="-457200">
              <a:lnSpc>
                <a:spcPct val="110000"/>
              </a:lnSpc>
              <a:spcAft>
                <a:spcPts val="1415"/>
              </a:spcAft>
              <a:buFont typeface="Arial" panose="020B0604020202020204" pitchFamily="34" charset="0"/>
              <a:buChar char="•"/>
            </a:pPr>
            <a: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Early </a:t>
            </a:r>
            <a:r>
              <a:rPr lang="de-AT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childhood</a:t>
            </a:r>
            <a: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care</a:t>
            </a:r>
            <a:endParaRPr lang="de-AT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102235" indent="-457200">
              <a:lnSpc>
                <a:spcPct val="110000"/>
              </a:lnSpc>
              <a:spcAft>
                <a:spcPts val="1415"/>
              </a:spcAft>
              <a:buFont typeface="Arial" panose="020B0604020202020204" pitchFamily="34" charset="0"/>
              <a:buChar char="•"/>
            </a:pPr>
            <a: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Offener Unterricht und Fernunterricht</a:t>
            </a:r>
            <a:endParaRPr lang="de-AT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105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57B3A-D5B7-4D60-8A1E-C67C5B44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Die Zielsetzungen: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DBEFB5-FBFE-46D4-A6BA-9159900C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45602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de-AT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Pädagoginnen aus Kindergarten und Schule: </a:t>
            </a:r>
            <a:br>
              <a:rPr lang="de-AT" sz="3600" dirty="0"/>
            </a:br>
            <a:br>
              <a:rPr lang="de-AT" sz="3600" dirty="0"/>
            </a:br>
            <a:endParaRPr lang="de-AT" sz="2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B923589-3B27-43BB-BEEA-A15E55F09503}"/>
              </a:ext>
            </a:extLst>
          </p:cNvPr>
          <p:cNvSpPr/>
          <p:nvPr/>
        </p:nvSpPr>
        <p:spPr>
          <a:xfrm>
            <a:off x="1456051" y="3281114"/>
            <a:ext cx="9277815" cy="8788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Job Shadowing, (Kurs) und intensiver, transnationaler fachdidaktischer Austausch zum Thema Transition Kindergarten – Volksschule und zum selbstgesteuerten Lernen in aufbereiteten Lernumgebungen 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FDD0CF5-6806-4E1C-8B05-41AEFF25BED0}"/>
              </a:ext>
            </a:extLst>
          </p:cNvPr>
          <p:cNvSpPr/>
          <p:nvPr/>
        </p:nvSpPr>
        <p:spPr>
          <a:xfrm>
            <a:off x="1456050" y="4377848"/>
            <a:ext cx="9277815" cy="7179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Entwicklung von standortspezifischen Konzepten für die zukünftige gemeinsame </a:t>
            </a:r>
            <a:r>
              <a:rPr lang="de-AT" dirty="0" err="1">
                <a:solidFill>
                  <a:schemeClr val="bg1"/>
                </a:solidFill>
              </a:rPr>
              <a:t>Transitionsarbeit</a:t>
            </a:r>
            <a:r>
              <a:rPr lang="de-AT" dirty="0">
                <a:solidFill>
                  <a:schemeClr val="bg1"/>
                </a:solidFill>
              </a:rPr>
              <a:t> 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19F3CF4-BDD2-4A50-A165-F1245D414475}"/>
              </a:ext>
            </a:extLst>
          </p:cNvPr>
          <p:cNvSpPr/>
          <p:nvPr/>
        </p:nvSpPr>
        <p:spPr>
          <a:xfrm>
            <a:off x="1456050" y="5313736"/>
            <a:ext cx="9277815" cy="1260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bg1"/>
                </a:solidFill>
              </a:rPr>
              <a:t>Entwicklung eines pragmatischen Methodenkatalogs zur Umsetzung der im Bildungsplan geforderten Kernelemente </a:t>
            </a:r>
            <a:br>
              <a:rPr lang="de-AT" dirty="0">
                <a:solidFill>
                  <a:schemeClr val="bg1"/>
                </a:solidFill>
              </a:rPr>
            </a:br>
            <a:r>
              <a:rPr lang="de-AT" dirty="0">
                <a:solidFill>
                  <a:schemeClr val="bg1"/>
                </a:solidFill>
              </a:rPr>
              <a:t>(Kontinuität, Kommunikation, Vorbereitung der Kinder und Elternbeteiligung) in Zusammenarbeit mit Projektpartnern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005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7697A6C-E48A-4C61-99BC-2F6B3E627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1" r="1367" b="4496"/>
          <a:stretch/>
        </p:blipFill>
        <p:spPr>
          <a:xfrm>
            <a:off x="83288" y="303028"/>
            <a:ext cx="12025423" cy="62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0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22BEAF-D289-4C95-92A0-A3B0D8ECF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8" t="10971" r="13987" b="4642"/>
          <a:stretch/>
        </p:blipFill>
        <p:spPr>
          <a:xfrm>
            <a:off x="859152" y="474562"/>
            <a:ext cx="9907929" cy="578734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9FF1F80-A5BF-46FB-8375-37974F101180}"/>
              </a:ext>
            </a:extLst>
          </p:cNvPr>
          <p:cNvSpPr/>
          <p:nvPr/>
        </p:nvSpPr>
        <p:spPr>
          <a:xfrm>
            <a:off x="3752822" y="2104445"/>
            <a:ext cx="381965" cy="16204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DEE8E1-3801-49F2-9EDC-8BC172093826}"/>
              </a:ext>
            </a:extLst>
          </p:cNvPr>
          <p:cNvSpPr/>
          <p:nvPr/>
        </p:nvSpPr>
        <p:spPr>
          <a:xfrm>
            <a:off x="3740252" y="4289196"/>
            <a:ext cx="737479" cy="1611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BFA3485-357C-4B27-A193-415BA91C5CEC}"/>
              </a:ext>
            </a:extLst>
          </p:cNvPr>
          <p:cNvSpPr/>
          <p:nvPr/>
        </p:nvSpPr>
        <p:spPr>
          <a:xfrm>
            <a:off x="6155085" y="4309621"/>
            <a:ext cx="737479" cy="1611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0D651E3-3522-4004-A961-DFC885E5D0FD}"/>
              </a:ext>
            </a:extLst>
          </p:cNvPr>
          <p:cNvSpPr/>
          <p:nvPr/>
        </p:nvSpPr>
        <p:spPr>
          <a:xfrm>
            <a:off x="6183366" y="2113176"/>
            <a:ext cx="737479" cy="1611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FE84C88-8892-4749-BFBB-2B70F1A2A91A}"/>
              </a:ext>
            </a:extLst>
          </p:cNvPr>
          <p:cNvSpPr txBox="1"/>
          <p:nvPr/>
        </p:nvSpPr>
        <p:spPr>
          <a:xfrm>
            <a:off x="7748834" y="2290714"/>
            <a:ext cx="263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00000"/>
                </a:solidFill>
              </a:rPr>
              <a:t>AUDIT im MAI</a:t>
            </a:r>
            <a:endParaRPr lang="de-A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CA40-CA7B-4E74-B87B-A89D8DF0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Mobilitäten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EC64A4-91F5-429A-BEFB-362E66472256}"/>
              </a:ext>
            </a:extLst>
          </p:cNvPr>
          <p:cNvSpPr/>
          <p:nvPr/>
        </p:nvSpPr>
        <p:spPr>
          <a:xfrm>
            <a:off x="1202919" y="2339142"/>
            <a:ext cx="9277815" cy="40616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400" dirty="0">
                <a:solidFill>
                  <a:schemeClr val="bg1"/>
                </a:solidFill>
              </a:rPr>
              <a:t>Teilnahmebedingung:  * Vertrag mit Teilnehmer/in</a:t>
            </a:r>
            <a:br>
              <a:rPr lang="de-AT" sz="2400" dirty="0">
                <a:solidFill>
                  <a:schemeClr val="bg1"/>
                </a:solidFill>
              </a:rPr>
            </a:br>
            <a:r>
              <a:rPr lang="de-AT" sz="2400" dirty="0">
                <a:solidFill>
                  <a:schemeClr val="bg1"/>
                </a:solidFill>
              </a:rPr>
              <a:t>                                                * Bestätigung der gastgebenden Organisation</a:t>
            </a:r>
            <a:br>
              <a:rPr lang="de-AT" sz="2400" dirty="0">
                <a:solidFill>
                  <a:schemeClr val="bg1"/>
                </a:solidFill>
              </a:rPr>
            </a:br>
            <a:r>
              <a:rPr lang="de-AT" sz="2400" dirty="0">
                <a:solidFill>
                  <a:schemeClr val="bg1"/>
                </a:solidFill>
              </a:rPr>
              <a:t>                                                * Beobachtungsformular und Bericht</a:t>
            </a:r>
            <a:br>
              <a:rPr lang="de-AT" sz="2400" dirty="0">
                <a:solidFill>
                  <a:schemeClr val="bg1"/>
                </a:solidFill>
              </a:rPr>
            </a:br>
            <a:r>
              <a:rPr lang="de-AT" sz="2400" dirty="0">
                <a:solidFill>
                  <a:schemeClr val="bg1"/>
                </a:solidFill>
              </a:rPr>
              <a:t>                                                * Eintrag auf Website </a:t>
            </a:r>
            <a:r>
              <a:rPr lang="de-AT" sz="2400" dirty="0" err="1">
                <a:solidFill>
                  <a:schemeClr val="bg1"/>
                </a:solidFill>
              </a:rPr>
              <a:t>bzw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Twinspace</a:t>
            </a:r>
            <a:br>
              <a:rPr lang="de-AT" sz="2400" dirty="0">
                <a:solidFill>
                  <a:schemeClr val="bg1"/>
                </a:solidFill>
              </a:rPr>
            </a:br>
            <a:r>
              <a:rPr lang="de-AT" sz="2400" dirty="0">
                <a:solidFill>
                  <a:schemeClr val="bg1"/>
                </a:solidFill>
              </a:rPr>
              <a:t>                                                * Mündlicher Bericht in Schulkonferenz oder bei            </a:t>
            </a:r>
            <a:br>
              <a:rPr lang="de-AT" sz="2400" dirty="0">
                <a:solidFill>
                  <a:schemeClr val="bg1"/>
                </a:solidFill>
              </a:rPr>
            </a:br>
            <a:r>
              <a:rPr lang="de-AT" sz="2400" dirty="0">
                <a:solidFill>
                  <a:schemeClr val="bg1"/>
                </a:solidFill>
              </a:rPr>
              <a:t>                                                    Projekttreffen</a:t>
            </a:r>
          </a:p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7356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bändert">
  <a:themeElements>
    <a:clrScheme name="Gebändert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Gebänder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bänder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tzwerk">
  <a:themeElements>
    <a:clrScheme name="Netzwerk 7">
      <a:dk1>
        <a:srgbClr val="808080"/>
      </a:dk1>
      <a:lt1>
        <a:srgbClr val="FFFFCC"/>
      </a:lt1>
      <a:dk2>
        <a:srgbClr val="29527B"/>
      </a:dk2>
      <a:lt2>
        <a:srgbClr val="FFFFFF"/>
      </a:lt2>
      <a:accent1>
        <a:srgbClr val="CCCC00"/>
      </a:accent1>
      <a:accent2>
        <a:srgbClr val="669999"/>
      </a:accent2>
      <a:accent3>
        <a:srgbClr val="ACB3BF"/>
      </a:accent3>
      <a:accent4>
        <a:srgbClr val="DADAAE"/>
      </a:accent4>
      <a:accent5>
        <a:srgbClr val="E2E2AA"/>
      </a:accent5>
      <a:accent6>
        <a:srgbClr val="5C8A8A"/>
      </a:accent6>
      <a:hlink>
        <a:srgbClr val="D8D8EC"/>
      </a:hlink>
      <a:folHlink>
        <a:srgbClr val="B2B2B2"/>
      </a:folHlink>
    </a:clrScheme>
    <a:fontScheme name="Netzwe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zwe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zwe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etushallitus">
  <a:themeElements>
    <a:clrScheme name="OPH">
      <a:dk1>
        <a:sysClr val="windowText" lastClr="000000"/>
      </a:dk1>
      <a:lt1>
        <a:sysClr val="window" lastClr="FFFFFF"/>
      </a:lt1>
      <a:dk2>
        <a:srgbClr val="0041DC"/>
      </a:dk2>
      <a:lt2>
        <a:srgbClr val="E7E6E6"/>
      </a:lt2>
      <a:accent1>
        <a:srgbClr val="0041DC"/>
      </a:accent1>
      <a:accent2>
        <a:srgbClr val="5BCA13"/>
      </a:accent2>
      <a:accent3>
        <a:srgbClr val="82D4FF"/>
      </a:accent3>
      <a:accent4>
        <a:srgbClr val="FFE500"/>
      </a:accent4>
      <a:accent5>
        <a:srgbClr val="FF5000"/>
      </a:accent5>
      <a:accent6>
        <a:srgbClr val="C227B9"/>
      </a:accent6>
      <a:hlink>
        <a:srgbClr val="0563C1"/>
      </a:hlink>
      <a:folHlink>
        <a:srgbClr val="954F72"/>
      </a:folHlink>
    </a:clrScheme>
    <a:fontScheme name="OPH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 with Austrain delegation31082018.potx" id="{16AEF6C8-F3A2-425A-AA9A-4A8BCE1A5BEB}" vid="{4424BC56-4119-4BFC-BE48-8E2F12FF3729}"/>
    </a:ext>
  </a:extLst>
</a:theme>
</file>

<file path=ppt/theme/theme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Netzwerk">
  <a:themeElements>
    <a:clrScheme name="Netzwerk 7">
      <a:dk1>
        <a:srgbClr val="808080"/>
      </a:dk1>
      <a:lt1>
        <a:srgbClr val="FFFFCC"/>
      </a:lt1>
      <a:dk2>
        <a:srgbClr val="29527B"/>
      </a:dk2>
      <a:lt2>
        <a:srgbClr val="FFFFFF"/>
      </a:lt2>
      <a:accent1>
        <a:srgbClr val="CCCC00"/>
      </a:accent1>
      <a:accent2>
        <a:srgbClr val="669999"/>
      </a:accent2>
      <a:accent3>
        <a:srgbClr val="ACB3BF"/>
      </a:accent3>
      <a:accent4>
        <a:srgbClr val="DADAAE"/>
      </a:accent4>
      <a:accent5>
        <a:srgbClr val="E2E2AA"/>
      </a:accent5>
      <a:accent6>
        <a:srgbClr val="5C8A8A"/>
      </a:accent6>
      <a:hlink>
        <a:srgbClr val="D8D8EC"/>
      </a:hlink>
      <a:folHlink>
        <a:srgbClr val="B2B2B2"/>
      </a:folHlink>
    </a:clrScheme>
    <a:fontScheme name="Netzwe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zwe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zwe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1575</Words>
  <Application>Microsoft Office PowerPoint</Application>
  <PresentationFormat>Breitbild</PresentationFormat>
  <Paragraphs>290</Paragraphs>
  <Slides>47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47</vt:i4>
      </vt:variant>
    </vt:vector>
  </HeadingPairs>
  <TitlesOfParts>
    <vt:vector size="65" baseType="lpstr">
      <vt:lpstr>Arial</vt:lpstr>
      <vt:lpstr>Calibri</vt:lpstr>
      <vt:lpstr>Calibri Light</vt:lpstr>
      <vt:lpstr>Comic Sans MS</vt:lpstr>
      <vt:lpstr>Corbel</vt:lpstr>
      <vt:lpstr>museo-sans</vt:lpstr>
      <vt:lpstr>Tahoma</vt:lpstr>
      <vt:lpstr>Times</vt:lpstr>
      <vt:lpstr>Times New Roman</vt:lpstr>
      <vt:lpstr>Verdana</vt:lpstr>
      <vt:lpstr>Wingdings</vt:lpstr>
      <vt:lpstr>Gebändert</vt:lpstr>
      <vt:lpstr>Office</vt:lpstr>
      <vt:lpstr>Netzwerk</vt:lpstr>
      <vt:lpstr>Larissa-Design</vt:lpstr>
      <vt:lpstr>Opetushallitus</vt:lpstr>
      <vt:lpstr>Ocean</vt:lpstr>
      <vt:lpstr>1_Netzwerk</vt:lpstr>
      <vt:lpstr>Bildungsbrücken im Oberen Feistritztal</vt:lpstr>
      <vt:lpstr>Bildungsbrücken im Oberen Feistritztal</vt:lpstr>
      <vt:lpstr>ZIELE des Projekts  aus Sicht der Gemeinde:</vt:lpstr>
      <vt:lpstr>ZIELE des Projekts  aus Sicht der Gemeinde:</vt:lpstr>
      <vt:lpstr>Die zentralen Themen:</vt:lpstr>
      <vt:lpstr>Die Zielsetzungen: </vt:lpstr>
      <vt:lpstr>PowerPoint-Präsentation</vt:lpstr>
      <vt:lpstr>PowerPoint-Präsentation</vt:lpstr>
      <vt:lpstr>Mobilitäten</vt:lpstr>
      <vt:lpstr>PowerPoint-Präsentation</vt:lpstr>
      <vt:lpstr>PowerPoint-Präsentation</vt:lpstr>
      <vt:lpstr>PowerPoint-Präsentation</vt:lpstr>
      <vt:lpstr>Mobilitäten</vt:lpstr>
      <vt:lpstr>PISA-Sieger FINNLAND</vt:lpstr>
      <vt:lpstr>Bildungs-Musterland Mythos oder Realität?</vt:lpstr>
      <vt:lpstr>Finnland in Zahlen</vt:lpstr>
      <vt:lpstr>PowerPoint-Präsentation</vt:lpstr>
      <vt:lpstr>Finnisches Bildungssystem</vt:lpstr>
      <vt:lpstr>Finnisches Bildungssystem</vt:lpstr>
      <vt:lpstr>Finnisches Bildungssystem</vt:lpstr>
      <vt:lpstr>Finnisches Bildungssystem</vt:lpstr>
      <vt:lpstr>Finnisches Bildungssystem</vt:lpstr>
      <vt:lpstr>Finnisches Bildungssystem</vt:lpstr>
      <vt:lpstr>Finnisches Bildungssystem</vt:lpstr>
      <vt:lpstr>Finnisches Bildungssystem</vt:lpstr>
      <vt:lpstr>Finnisches Bildungssystem</vt:lpstr>
      <vt:lpstr>Finnisches Bildungssystem</vt:lpstr>
      <vt:lpstr>Finnisches Bildungssystem</vt:lpstr>
      <vt:lpstr>Finnisches Zentralamt des Unterrichtwesens (EDUFI)  Opetushallitus (OPH) </vt:lpstr>
      <vt:lpstr>Unsere Vision &amp; Mission</vt:lpstr>
      <vt:lpstr>Keine Sackgassen auf dem Bildungsweg </vt:lpstr>
      <vt:lpstr>Spezifische Merkmale für  finnisches Bildungswesen</vt:lpstr>
      <vt:lpstr>Change of Educational Steering System in Finland</vt:lpstr>
      <vt:lpstr>PowerPoint-Präsentation</vt:lpstr>
      <vt:lpstr>    </vt:lpstr>
      <vt:lpstr>PowerPoint-Präsentation</vt:lpstr>
      <vt:lpstr>PowerPoint-Präsentation</vt:lpstr>
      <vt:lpstr>PowerPoint-Präsentation</vt:lpstr>
      <vt:lpstr>Anforderungen für den Lehrberuf</vt:lpstr>
      <vt:lpstr>PowerPoint-Präsentation</vt:lpstr>
      <vt:lpstr>PowerPoint-Präsentation</vt:lpstr>
      <vt:lpstr>PowerPoint-Präsentation</vt:lpstr>
      <vt:lpstr>Mobilitäten</vt:lpstr>
      <vt:lpstr>PowerPoint-Präsentation</vt:lpstr>
      <vt:lpstr>Mobilitäten</vt:lpstr>
      <vt:lpstr>Mobilitäten</vt:lpstr>
      <vt:lpstr>Sprachliche     VORBEREITUNG???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Bildungsbrücken im Oberen Feistritztal</dc:title>
  <dc:creator>Wolfgang</dc:creator>
  <cp:lastModifiedBy>Wolfgang Pojer</cp:lastModifiedBy>
  <cp:revision>47</cp:revision>
  <dcterms:created xsi:type="dcterms:W3CDTF">2020-05-20T16:09:35Z</dcterms:created>
  <dcterms:modified xsi:type="dcterms:W3CDTF">2022-03-10T18:00:54Z</dcterms:modified>
</cp:coreProperties>
</file>