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Lobster"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8" d="100"/>
          <a:sy n="108" d="100"/>
        </p:scale>
        <p:origin x="-276" y="22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28422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7d1d488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gd7d1d488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c85561f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dc85561f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7fb035b5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7fb035b5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9591523f0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9591523f0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d7d1d488f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d7d1d488f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c95ea3772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c95ea3772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7d1d488f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7d1d488f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c95ea377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c95ea377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9591523f0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d9591523f0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d7d1d488f0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d7d1d488f0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9591523f0_1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d9591523f0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7d1d488f0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d7d1d488f0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7d1d488f0_6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7d1d488f0_6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7d1d488f0_6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7d1d488f0_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7d1d488f0_6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7d1d488f0_6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dc95ea377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dc95ea377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c61a9d2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c61a9d2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c61a9d2d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dc61a9d2d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68b7a99c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68b7a99c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b68b7a99c2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b68b7a99c2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dcdf12a4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dcdf12a4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9591523f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9591523f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c85561f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c85561f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7d1d488f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7d1d488f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68b7a99c2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b68b7a99c2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c95ea377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c95ea377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c95ea3772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dc95ea3772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7fb035b5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7fb035b5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1200"/>
              </a:spcBef>
              <a:spcAft>
                <a:spcPts val="0"/>
              </a:spcAft>
              <a:buClr>
                <a:schemeClr val="dk1"/>
              </a:buClr>
              <a:buSzPts val="1200"/>
              <a:buNone/>
              <a:defRPr sz="1200"/>
            </a:lvl2pPr>
            <a:lvl3pPr marL="1371600" lvl="2" indent="-228600" algn="l" rtl="0">
              <a:spcBef>
                <a:spcPts val="1200"/>
              </a:spcBef>
              <a:spcAft>
                <a:spcPts val="0"/>
              </a:spcAft>
              <a:buClr>
                <a:schemeClr val="dk1"/>
              </a:buClr>
              <a:buSzPts val="1000"/>
              <a:buNone/>
              <a:defRPr sz="1000"/>
            </a:lvl3pPr>
            <a:lvl4pPr marL="1828800" lvl="3" indent="-228600" algn="l" rtl="0">
              <a:spcBef>
                <a:spcPts val="1200"/>
              </a:spcBef>
              <a:spcAft>
                <a:spcPts val="0"/>
              </a:spcAft>
              <a:buClr>
                <a:schemeClr val="dk1"/>
              </a:buClr>
              <a:buSzPts val="900"/>
              <a:buNone/>
              <a:defRPr sz="900"/>
            </a:lvl4pPr>
            <a:lvl5pPr marL="2286000" lvl="4" indent="-228600" algn="l" rtl="0">
              <a:spcBef>
                <a:spcPts val="1200"/>
              </a:spcBef>
              <a:spcAft>
                <a:spcPts val="0"/>
              </a:spcAft>
              <a:buClr>
                <a:schemeClr val="dk1"/>
              </a:buClr>
              <a:buSzPts val="900"/>
              <a:buNone/>
              <a:defRPr sz="900"/>
            </a:lvl5pPr>
            <a:lvl6pPr marL="2743200" lvl="5" indent="-228600" algn="l" rtl="0">
              <a:spcBef>
                <a:spcPts val="1200"/>
              </a:spcBef>
              <a:spcAft>
                <a:spcPts val="0"/>
              </a:spcAft>
              <a:buClr>
                <a:schemeClr val="dk1"/>
              </a:buClr>
              <a:buSzPts val="900"/>
              <a:buNone/>
              <a:defRPr sz="900"/>
            </a:lvl6pPr>
            <a:lvl7pPr marL="3200400" lvl="6" indent="-228600" algn="l" rtl="0">
              <a:spcBef>
                <a:spcPts val="1200"/>
              </a:spcBef>
              <a:spcAft>
                <a:spcPts val="0"/>
              </a:spcAft>
              <a:buClr>
                <a:schemeClr val="dk1"/>
              </a:buClr>
              <a:buSzPts val="900"/>
              <a:buNone/>
              <a:defRPr sz="900"/>
            </a:lvl7pPr>
            <a:lvl8pPr marL="3657600" lvl="7" indent="-228600" algn="l" rtl="0">
              <a:spcBef>
                <a:spcPts val="1200"/>
              </a:spcBef>
              <a:spcAft>
                <a:spcPts val="0"/>
              </a:spcAft>
              <a:buClr>
                <a:schemeClr val="dk1"/>
              </a:buClr>
              <a:buSzPts val="900"/>
              <a:buNone/>
              <a:defRPr sz="900"/>
            </a:lvl8pPr>
            <a:lvl9pPr marL="4114800" lvl="8" indent="-228600" algn="l" rtl="0">
              <a:spcBef>
                <a:spcPts val="1200"/>
              </a:spcBef>
              <a:spcAft>
                <a:spcPts val="1200"/>
              </a:spcAft>
              <a:buClr>
                <a:schemeClr val="dk1"/>
              </a:buClr>
              <a:buSzPts val="900"/>
              <a:buNone/>
              <a:defRPr sz="900"/>
            </a:lvl9pPr>
          </a:lstStyle>
          <a:p>
            <a:endParaRPr/>
          </a:p>
        </p:txBody>
      </p:sp>
      <p:sp>
        <p:nvSpPr>
          <p:cNvPr id="54" name="Google Shape;54;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a:stretch/>
        </p:blipFill>
        <p:spPr>
          <a:xfrm>
            <a:off x="836712" y="937838"/>
            <a:ext cx="2469392" cy="1356982"/>
          </a:xfrm>
          <a:prstGeom prst="rect">
            <a:avLst/>
          </a:prstGeom>
          <a:noFill/>
          <a:ln>
            <a:noFill/>
          </a:ln>
        </p:spPr>
      </p:pic>
      <p:cxnSp>
        <p:nvCxnSpPr>
          <p:cNvPr id="62" name="Google Shape;62;p14"/>
          <p:cNvCxnSpPr/>
          <p:nvPr/>
        </p:nvCxnSpPr>
        <p:spPr>
          <a:xfrm>
            <a:off x="1051560" y="2571750"/>
            <a:ext cx="1977300" cy="0"/>
          </a:xfrm>
          <a:prstGeom prst="straightConnector1">
            <a:avLst/>
          </a:prstGeom>
          <a:noFill/>
          <a:ln w="19050" cap="flat" cmpd="sng">
            <a:solidFill>
              <a:srgbClr val="7F7F7F"/>
            </a:solidFill>
            <a:prstDash val="solid"/>
            <a:miter lim="800000"/>
            <a:headEnd type="none" w="sm" len="sm"/>
            <a:tailEnd type="none" w="sm" len="sm"/>
          </a:ln>
        </p:spPr>
      </p:cxnSp>
      <p:pic>
        <p:nvPicPr>
          <p:cNvPr id="63" name="Google Shape;63;p14"/>
          <p:cNvPicPr preferRelativeResize="0"/>
          <p:nvPr/>
        </p:nvPicPr>
        <p:blipFill rotWithShape="1">
          <a:blip r:embed="rId4">
            <a:alphaModFix/>
          </a:blip>
          <a:srcRect/>
          <a:stretch/>
        </p:blipFill>
        <p:spPr>
          <a:xfrm>
            <a:off x="836704" y="2709062"/>
            <a:ext cx="2326783" cy="1542758"/>
          </a:xfrm>
          <a:prstGeom prst="rect">
            <a:avLst/>
          </a:prstGeom>
          <a:noFill/>
          <a:ln>
            <a:noFill/>
          </a:ln>
        </p:spPr>
      </p:pic>
      <p:cxnSp>
        <p:nvCxnSpPr>
          <p:cNvPr id="64" name="Google Shape;64;p14"/>
          <p:cNvCxnSpPr/>
          <p:nvPr/>
        </p:nvCxnSpPr>
        <p:spPr>
          <a:xfrm>
            <a:off x="3490722" y="1180415"/>
            <a:ext cx="0" cy="2782500"/>
          </a:xfrm>
          <a:prstGeom prst="straightConnector1">
            <a:avLst/>
          </a:prstGeom>
          <a:noFill/>
          <a:ln w="19050" cap="flat" cmpd="sng">
            <a:solidFill>
              <a:srgbClr val="7F7F7F"/>
            </a:solidFill>
            <a:prstDash val="solid"/>
            <a:miter lim="800000"/>
            <a:headEnd type="none" w="sm" len="sm"/>
            <a:tailEnd type="none" w="sm" len="sm"/>
          </a:ln>
        </p:spPr>
      </p:cxnSp>
      <p:pic>
        <p:nvPicPr>
          <p:cNvPr id="65" name="Google Shape;65;p14"/>
          <p:cNvPicPr preferRelativeResize="0"/>
          <p:nvPr/>
        </p:nvPicPr>
        <p:blipFill rotWithShape="1">
          <a:blip r:embed="rId5">
            <a:alphaModFix/>
          </a:blip>
          <a:srcRect/>
          <a:stretch/>
        </p:blipFill>
        <p:spPr>
          <a:xfrm>
            <a:off x="5903100" y="397449"/>
            <a:ext cx="2868324" cy="2912001"/>
          </a:xfrm>
          <a:prstGeom prst="rect">
            <a:avLst/>
          </a:prstGeom>
          <a:noFill/>
          <a:ln>
            <a:noFill/>
          </a:ln>
        </p:spPr>
      </p:pic>
      <p:sp>
        <p:nvSpPr>
          <p:cNvPr id="66" name="Google Shape;66;p14"/>
          <p:cNvSpPr txBox="1"/>
          <p:nvPr/>
        </p:nvSpPr>
        <p:spPr>
          <a:xfrm>
            <a:off x="4139425" y="3590025"/>
            <a:ext cx="4736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3400">
                <a:latin typeface="Lobster"/>
                <a:ea typeface="Lobster"/>
                <a:cs typeface="Lobster"/>
                <a:sym typeface="Lobster"/>
              </a:rPr>
              <a:t>Landschaften in Portugal</a:t>
            </a:r>
            <a:endParaRPr sz="3400">
              <a:latin typeface="Lobster"/>
              <a:ea typeface="Lobster"/>
              <a:cs typeface="Lobster"/>
              <a:sym typeface="Lobster"/>
            </a:endParaRPr>
          </a:p>
        </p:txBody>
      </p:sp>
      <p:sp>
        <p:nvSpPr>
          <p:cNvPr id="67" name="Google Shape;67;p14"/>
          <p:cNvSpPr txBox="1"/>
          <p:nvPr/>
        </p:nvSpPr>
        <p:spPr>
          <a:xfrm>
            <a:off x="7853025" y="4692175"/>
            <a:ext cx="97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a:t>Juni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ctrTitle" idx="4294967295"/>
          </p:nvPr>
        </p:nvSpPr>
        <p:spPr>
          <a:xfrm>
            <a:off x="2090125" y="280975"/>
            <a:ext cx="538410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3600">
                <a:latin typeface="Lobster"/>
                <a:ea typeface="Lobster"/>
                <a:cs typeface="Lobster"/>
                <a:sym typeface="Lobster"/>
              </a:rPr>
              <a:t>Serra da Estrela (Manteigas)</a:t>
            </a:r>
            <a:endParaRPr sz="3600">
              <a:latin typeface="Lobster"/>
              <a:ea typeface="Lobster"/>
              <a:cs typeface="Lobster"/>
              <a:sym typeface="Lobster"/>
            </a:endParaRPr>
          </a:p>
        </p:txBody>
      </p:sp>
      <p:pic>
        <p:nvPicPr>
          <p:cNvPr id="133" name="Google Shape;133;p23"/>
          <p:cNvPicPr preferRelativeResize="0"/>
          <p:nvPr/>
        </p:nvPicPr>
        <p:blipFill rotWithShape="1">
          <a:blip r:embed="rId3">
            <a:alphaModFix/>
          </a:blip>
          <a:srcRect t="13703" r="17450"/>
          <a:stretch/>
        </p:blipFill>
        <p:spPr>
          <a:xfrm>
            <a:off x="421550" y="1178225"/>
            <a:ext cx="4150450" cy="2603384"/>
          </a:xfrm>
          <a:prstGeom prst="rect">
            <a:avLst/>
          </a:prstGeom>
          <a:noFill/>
          <a:ln>
            <a:noFill/>
          </a:ln>
        </p:spPr>
      </p:pic>
      <p:sp>
        <p:nvSpPr>
          <p:cNvPr id="134" name="Google Shape;134;p23"/>
          <p:cNvSpPr txBox="1">
            <a:spLocks noGrp="1"/>
          </p:cNvSpPr>
          <p:nvPr>
            <p:ph type="subTitle" idx="4294967295"/>
          </p:nvPr>
        </p:nvSpPr>
        <p:spPr>
          <a:xfrm>
            <a:off x="336950" y="3927950"/>
            <a:ext cx="8574300" cy="993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935"/>
              <a:buNone/>
            </a:pPr>
            <a:r>
              <a:rPr lang="pt-PT" sz="2190">
                <a:solidFill>
                  <a:schemeClr val="dk1"/>
                </a:solidFill>
                <a:highlight>
                  <a:schemeClr val="lt1"/>
                </a:highlight>
              </a:rPr>
              <a:t>Manteigas, auch bekannt als das Herz der Serra da Estrela, ist ein portugiesisches Dorf im Norden des Landes. Zu bestimmten Jahreszeiten ist es möglich, Schnee an Ort und Stelle zu sehen...</a:t>
            </a:r>
            <a:endParaRPr sz="2190">
              <a:highlight>
                <a:schemeClr val="lt1"/>
              </a:highlight>
            </a:endParaRPr>
          </a:p>
        </p:txBody>
      </p:sp>
      <p:pic>
        <p:nvPicPr>
          <p:cNvPr id="135" name="Google Shape;135;p23"/>
          <p:cNvPicPr preferRelativeResize="0"/>
          <p:nvPr/>
        </p:nvPicPr>
        <p:blipFill rotWithShape="1">
          <a:blip r:embed="rId4">
            <a:alphaModFix/>
          </a:blip>
          <a:srcRect l="14858" t="-1633" r="1669" b="6657"/>
          <a:stretch/>
        </p:blipFill>
        <p:spPr>
          <a:xfrm>
            <a:off x="4676200" y="1151150"/>
            <a:ext cx="4150446" cy="2656450"/>
          </a:xfrm>
          <a:prstGeom prst="rect">
            <a:avLst/>
          </a:prstGeom>
          <a:noFill/>
          <a:ln>
            <a:noFill/>
          </a:ln>
        </p:spPr>
      </p:pic>
      <p:sp>
        <p:nvSpPr>
          <p:cNvPr id="136" name="Google Shape;136;p23"/>
          <p:cNvSpPr txBox="1"/>
          <p:nvPr/>
        </p:nvSpPr>
        <p:spPr>
          <a:xfrm>
            <a:off x="8368225" y="3576350"/>
            <a:ext cx="5786400" cy="67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ctrTitle"/>
          </p:nvPr>
        </p:nvSpPr>
        <p:spPr>
          <a:xfrm>
            <a:off x="3055200" y="238188"/>
            <a:ext cx="3033600" cy="86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t-PT" sz="4780">
                <a:latin typeface="Lobster"/>
                <a:ea typeface="Lobster"/>
                <a:cs typeface="Lobster"/>
                <a:sym typeface="Lobster"/>
              </a:rPr>
              <a:t>Lissabon</a:t>
            </a:r>
            <a:endParaRPr sz="4780">
              <a:latin typeface="Lobster"/>
              <a:ea typeface="Lobster"/>
              <a:cs typeface="Lobster"/>
              <a:sym typeface="Lobster"/>
            </a:endParaRPr>
          </a:p>
        </p:txBody>
      </p:sp>
      <p:sp>
        <p:nvSpPr>
          <p:cNvPr id="142" name="Google Shape;142;p24"/>
          <p:cNvSpPr txBox="1">
            <a:spLocks noGrp="1"/>
          </p:cNvSpPr>
          <p:nvPr>
            <p:ph type="subTitle" idx="1"/>
          </p:nvPr>
        </p:nvSpPr>
        <p:spPr>
          <a:xfrm>
            <a:off x="311700" y="1722888"/>
            <a:ext cx="3234600" cy="25014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Clr>
                <a:schemeClr val="dk1"/>
              </a:buClr>
              <a:buSzPts val="275"/>
              <a:buFont typeface="Arial"/>
              <a:buNone/>
            </a:pPr>
            <a:r>
              <a:rPr lang="pt-PT" sz="2920">
                <a:solidFill>
                  <a:schemeClr val="dk1"/>
                </a:solidFill>
              </a:rPr>
              <a:t>Lissabon ist die </a:t>
            </a:r>
            <a:r>
              <a:rPr lang="pt-PT" sz="2917">
                <a:solidFill>
                  <a:schemeClr val="dk1"/>
                </a:solidFill>
              </a:rPr>
              <a:t>Hauptstadt von </a:t>
            </a:r>
            <a:endParaRPr sz="3457">
              <a:solidFill>
                <a:schemeClr val="dk1"/>
              </a:solidFill>
            </a:endParaRPr>
          </a:p>
          <a:p>
            <a:pPr marL="0" lvl="0" indent="0" algn="ctr" rtl="0">
              <a:lnSpc>
                <a:spcPct val="80000"/>
              </a:lnSpc>
              <a:spcBef>
                <a:spcPts val="0"/>
              </a:spcBef>
              <a:spcAft>
                <a:spcPts val="0"/>
              </a:spcAft>
              <a:buClr>
                <a:schemeClr val="dk1"/>
              </a:buClr>
              <a:buSzPts val="275"/>
              <a:buFont typeface="Arial"/>
              <a:buNone/>
            </a:pPr>
            <a:r>
              <a:rPr lang="pt-PT" sz="2917">
                <a:solidFill>
                  <a:schemeClr val="dk1"/>
                </a:solidFill>
              </a:rPr>
              <a:t>Portugal! Lissabon liegt im Zentrum des Landes</a:t>
            </a:r>
            <a:endParaRPr sz="2500"/>
          </a:p>
        </p:txBody>
      </p:sp>
      <p:pic>
        <p:nvPicPr>
          <p:cNvPr id="143" name="Google Shape;143;p24"/>
          <p:cNvPicPr preferRelativeResize="0"/>
          <p:nvPr/>
        </p:nvPicPr>
        <p:blipFill rotWithShape="1">
          <a:blip r:embed="rId3">
            <a:alphaModFix/>
          </a:blip>
          <a:srcRect l="7019" t="4512" b="4512"/>
          <a:stretch/>
        </p:blipFill>
        <p:spPr>
          <a:xfrm>
            <a:off x="3867675" y="1331987"/>
            <a:ext cx="5033526" cy="3283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5"/>
          <p:cNvPicPr preferRelativeResize="0"/>
          <p:nvPr/>
        </p:nvPicPr>
        <p:blipFill>
          <a:blip r:embed="rId3">
            <a:alphaModFix/>
          </a:blip>
          <a:stretch>
            <a:fillRect/>
          </a:stretch>
        </p:blipFill>
        <p:spPr>
          <a:xfrm>
            <a:off x="4782225" y="93638"/>
            <a:ext cx="3495600" cy="4956225"/>
          </a:xfrm>
          <a:prstGeom prst="rect">
            <a:avLst/>
          </a:prstGeom>
          <a:noFill/>
          <a:ln>
            <a:noFill/>
          </a:ln>
        </p:spPr>
      </p:pic>
      <p:sp>
        <p:nvSpPr>
          <p:cNvPr id="149" name="Google Shape;149;p25"/>
          <p:cNvSpPr txBox="1"/>
          <p:nvPr/>
        </p:nvSpPr>
        <p:spPr>
          <a:xfrm>
            <a:off x="711600" y="2056063"/>
            <a:ext cx="38604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5500">
                <a:latin typeface="Lobster"/>
                <a:ea typeface="Lobster"/>
                <a:cs typeface="Lobster"/>
                <a:sym typeface="Lobster"/>
              </a:rPr>
              <a:t>Alentejo</a:t>
            </a:r>
            <a:endParaRPr sz="5500">
              <a:latin typeface="Lobster"/>
              <a:ea typeface="Lobster"/>
              <a:cs typeface="Lobster"/>
              <a:sym typeface="Lobs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ctrTitle"/>
          </p:nvPr>
        </p:nvSpPr>
        <p:spPr>
          <a:xfrm>
            <a:off x="267900" y="87425"/>
            <a:ext cx="8608200" cy="817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t-PT" sz="3600">
                <a:latin typeface="Lobster"/>
                <a:ea typeface="Lobster"/>
                <a:cs typeface="Lobster"/>
                <a:sym typeface="Lobster"/>
              </a:rPr>
              <a:t>Alentejo</a:t>
            </a:r>
            <a:endParaRPr sz="3600">
              <a:latin typeface="Lobster"/>
              <a:ea typeface="Lobster"/>
              <a:cs typeface="Lobster"/>
              <a:sym typeface="Lobster"/>
            </a:endParaRPr>
          </a:p>
        </p:txBody>
      </p:sp>
      <p:sp>
        <p:nvSpPr>
          <p:cNvPr id="155" name="Google Shape;155;p26"/>
          <p:cNvSpPr txBox="1">
            <a:spLocks noGrp="1"/>
          </p:cNvSpPr>
          <p:nvPr>
            <p:ph type="subTitle" idx="1"/>
          </p:nvPr>
        </p:nvSpPr>
        <p:spPr>
          <a:xfrm>
            <a:off x="833250" y="3979775"/>
            <a:ext cx="7477500" cy="8175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pt-PT" sz="2290">
                <a:solidFill>
                  <a:schemeClr val="dk1"/>
                </a:solidFill>
                <a:highlight>
                  <a:schemeClr val="lt1"/>
                </a:highlight>
              </a:rPr>
              <a:t>Alentejo liegt im Süden Portugals zwischen dem Tejo und der Algarve. Im Osten grenzt es an Spanien und im Westen wird es vom Atlantik gebadet. </a:t>
            </a:r>
            <a:endParaRPr sz="2290">
              <a:highlight>
                <a:schemeClr val="lt1"/>
              </a:highlight>
            </a:endParaRPr>
          </a:p>
        </p:txBody>
      </p:sp>
      <p:pic>
        <p:nvPicPr>
          <p:cNvPr id="156" name="Google Shape;156;p26"/>
          <p:cNvPicPr preferRelativeResize="0"/>
          <p:nvPr/>
        </p:nvPicPr>
        <p:blipFill>
          <a:blip r:embed="rId3">
            <a:alphaModFix/>
          </a:blip>
          <a:stretch>
            <a:fillRect/>
          </a:stretch>
        </p:blipFill>
        <p:spPr>
          <a:xfrm>
            <a:off x="1957800" y="904925"/>
            <a:ext cx="5228400" cy="2940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subTitle" idx="1"/>
          </p:nvPr>
        </p:nvSpPr>
        <p:spPr>
          <a:xfrm flipH="1">
            <a:off x="231025" y="1488900"/>
            <a:ext cx="4028400" cy="21657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935"/>
              <a:buNone/>
            </a:pPr>
            <a:r>
              <a:rPr lang="pt-PT" sz="2380">
                <a:solidFill>
                  <a:schemeClr val="dk1"/>
                </a:solidFill>
              </a:rPr>
              <a:t>Es ist auch eine der größten portugiesischen Regionen und reich an wunderschönen Landschaften, die meistens mit landwirtschaftlichen Feldern verbunden sind. </a:t>
            </a:r>
            <a:endParaRPr sz="2380">
              <a:solidFill>
                <a:schemeClr val="dk1"/>
              </a:solidFill>
            </a:endParaRPr>
          </a:p>
        </p:txBody>
      </p:sp>
      <p:pic>
        <p:nvPicPr>
          <p:cNvPr id="162" name="Google Shape;162;p27"/>
          <p:cNvPicPr preferRelativeResize="0"/>
          <p:nvPr/>
        </p:nvPicPr>
        <p:blipFill>
          <a:blip r:embed="rId3">
            <a:alphaModFix/>
          </a:blip>
          <a:stretch>
            <a:fillRect/>
          </a:stretch>
        </p:blipFill>
        <p:spPr>
          <a:xfrm>
            <a:off x="4632275" y="79613"/>
            <a:ext cx="4148675" cy="4984274"/>
          </a:xfrm>
          <a:prstGeom prst="rect">
            <a:avLst/>
          </a:prstGeom>
          <a:noFill/>
          <a:ln>
            <a:noFill/>
          </a:ln>
        </p:spPr>
      </p:pic>
      <p:sp>
        <p:nvSpPr>
          <p:cNvPr id="163" name="Google Shape;163;p27"/>
          <p:cNvSpPr txBox="1"/>
          <p:nvPr/>
        </p:nvSpPr>
        <p:spPr>
          <a:xfrm>
            <a:off x="502300" y="401825"/>
            <a:ext cx="33051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pt-PT" sz="3600">
                <a:solidFill>
                  <a:schemeClr val="dk1"/>
                </a:solidFill>
                <a:latin typeface="Lobster"/>
                <a:ea typeface="Lobster"/>
                <a:cs typeface="Lobster"/>
                <a:sym typeface="Lobster"/>
              </a:rPr>
              <a:t>Alentejo</a:t>
            </a:r>
            <a:endParaRPr sz="3600">
              <a:solidFill>
                <a:schemeClr val="dk1"/>
              </a:solidFill>
              <a:latin typeface="Lobster"/>
              <a:ea typeface="Lobster"/>
              <a:cs typeface="Lobster"/>
              <a:sym typeface="Lobster"/>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ctrTitle"/>
          </p:nvPr>
        </p:nvSpPr>
        <p:spPr>
          <a:xfrm>
            <a:off x="311708" y="-12721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t-PT" sz="3600">
                <a:latin typeface="Lobster"/>
                <a:ea typeface="Lobster"/>
                <a:cs typeface="Lobster"/>
                <a:sym typeface="Lobster"/>
              </a:rPr>
              <a:t>Évora</a:t>
            </a:r>
            <a:endParaRPr sz="3600">
              <a:latin typeface="Lobster"/>
              <a:ea typeface="Lobster"/>
              <a:cs typeface="Lobster"/>
              <a:sym typeface="Lobster"/>
            </a:endParaRPr>
          </a:p>
        </p:txBody>
      </p:sp>
      <p:sp>
        <p:nvSpPr>
          <p:cNvPr id="169" name="Google Shape;169;p28"/>
          <p:cNvSpPr txBox="1"/>
          <p:nvPr/>
        </p:nvSpPr>
        <p:spPr>
          <a:xfrm>
            <a:off x="102450" y="3926700"/>
            <a:ext cx="8939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sz="2800">
                <a:solidFill>
                  <a:schemeClr val="dk1"/>
                </a:solidFill>
              </a:rPr>
              <a:t>Évora ist die Hauptstadt der südzentrale regionalen Region Portugals, Alentejo.</a:t>
            </a:r>
            <a:r>
              <a:rPr lang="pt-PT" sz="2400"/>
              <a:t> </a:t>
            </a:r>
            <a:endParaRPr sz="2400"/>
          </a:p>
        </p:txBody>
      </p:sp>
      <p:pic>
        <p:nvPicPr>
          <p:cNvPr id="170" name="Google Shape;170;p28"/>
          <p:cNvPicPr preferRelativeResize="0"/>
          <p:nvPr/>
        </p:nvPicPr>
        <p:blipFill rotWithShape="1">
          <a:blip r:embed="rId3">
            <a:alphaModFix/>
          </a:blip>
          <a:srcRect l="-36" t="3164" r="8057" b="15069"/>
          <a:stretch/>
        </p:blipFill>
        <p:spPr>
          <a:xfrm>
            <a:off x="1605450" y="780475"/>
            <a:ext cx="5933100" cy="2966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2052675" y="367925"/>
            <a:ext cx="5038650" cy="3359100"/>
          </a:xfrm>
          <a:prstGeom prst="rect">
            <a:avLst/>
          </a:prstGeom>
          <a:noFill/>
          <a:ln>
            <a:noFill/>
          </a:ln>
        </p:spPr>
      </p:pic>
      <p:sp>
        <p:nvSpPr>
          <p:cNvPr id="176" name="Google Shape;176;p29"/>
          <p:cNvSpPr txBox="1"/>
          <p:nvPr/>
        </p:nvSpPr>
        <p:spPr>
          <a:xfrm>
            <a:off x="1131000" y="3887700"/>
            <a:ext cx="6882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pt-PT" sz="2800">
                <a:solidFill>
                  <a:schemeClr val="dk1"/>
                </a:solidFill>
              </a:rPr>
              <a:t>Im Zentrum der Stadt befindet sich der römische Dianas Tempel.</a:t>
            </a:r>
            <a:endParaRPr sz="3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ctrTitle"/>
          </p:nvPr>
        </p:nvSpPr>
        <p:spPr>
          <a:xfrm>
            <a:off x="1076475" y="2238750"/>
            <a:ext cx="2896800" cy="66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sz="5500">
                <a:latin typeface="Lobster"/>
                <a:ea typeface="Lobster"/>
                <a:cs typeface="Lobster"/>
                <a:sym typeface="Lobster"/>
              </a:rPr>
              <a:t>Algarve</a:t>
            </a:r>
            <a:endParaRPr sz="5500">
              <a:latin typeface="Lobster"/>
              <a:ea typeface="Lobster"/>
              <a:cs typeface="Lobster"/>
              <a:sym typeface="Lobster"/>
            </a:endParaRPr>
          </a:p>
        </p:txBody>
      </p:sp>
      <p:pic>
        <p:nvPicPr>
          <p:cNvPr id="182" name="Google Shape;182;p30"/>
          <p:cNvPicPr preferRelativeResize="0"/>
          <p:nvPr/>
        </p:nvPicPr>
        <p:blipFill>
          <a:blip r:embed="rId3">
            <a:alphaModFix/>
          </a:blip>
          <a:stretch>
            <a:fillRect/>
          </a:stretch>
        </p:blipFill>
        <p:spPr>
          <a:xfrm>
            <a:off x="4662400" y="101275"/>
            <a:ext cx="3484800" cy="4940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754350" y="209575"/>
            <a:ext cx="1590300" cy="65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3500">
                <a:latin typeface="Lobster"/>
                <a:ea typeface="Lobster"/>
                <a:cs typeface="Lobster"/>
                <a:sym typeface="Lobster"/>
              </a:rPr>
              <a:t>Algarve</a:t>
            </a:r>
            <a:endParaRPr sz="3500">
              <a:latin typeface="Lobster"/>
              <a:ea typeface="Lobster"/>
              <a:cs typeface="Lobster"/>
              <a:sym typeface="Lobster"/>
            </a:endParaRPr>
          </a:p>
        </p:txBody>
      </p:sp>
      <p:sp>
        <p:nvSpPr>
          <p:cNvPr id="188" name="Google Shape;188;p31"/>
          <p:cNvSpPr txBox="1">
            <a:spLocks noGrp="1"/>
          </p:cNvSpPr>
          <p:nvPr>
            <p:ph type="body" idx="1"/>
          </p:nvPr>
        </p:nvSpPr>
        <p:spPr>
          <a:xfrm>
            <a:off x="311700" y="3910975"/>
            <a:ext cx="8475600" cy="6579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SzPts val="935"/>
              <a:buNone/>
            </a:pPr>
            <a:r>
              <a:rPr lang="pt-PT" sz="2330">
                <a:solidFill>
                  <a:schemeClr val="dk1"/>
                </a:solidFill>
              </a:rPr>
              <a:t>Die Algarve ist eine Region im Süden Portugals. Es ist bekannt für seine Strände und hier können wir die berühmtesten sehen.</a:t>
            </a:r>
            <a:endParaRPr sz="2330">
              <a:solidFill>
                <a:schemeClr val="dk1"/>
              </a:solidFill>
            </a:endParaRPr>
          </a:p>
        </p:txBody>
      </p:sp>
      <p:pic>
        <p:nvPicPr>
          <p:cNvPr id="189" name="Google Shape;189;p31"/>
          <p:cNvPicPr preferRelativeResize="0"/>
          <p:nvPr/>
        </p:nvPicPr>
        <p:blipFill>
          <a:blip r:embed="rId3">
            <a:alphaModFix/>
          </a:blip>
          <a:stretch>
            <a:fillRect/>
          </a:stretch>
        </p:blipFill>
        <p:spPr>
          <a:xfrm>
            <a:off x="4624650" y="1019863"/>
            <a:ext cx="4272427" cy="2738726"/>
          </a:xfrm>
          <a:prstGeom prst="rect">
            <a:avLst/>
          </a:prstGeom>
          <a:noFill/>
          <a:ln>
            <a:noFill/>
          </a:ln>
        </p:spPr>
      </p:pic>
      <p:pic>
        <p:nvPicPr>
          <p:cNvPr id="190" name="Google Shape;190;p31"/>
          <p:cNvPicPr preferRelativeResize="0"/>
          <p:nvPr/>
        </p:nvPicPr>
        <p:blipFill>
          <a:blip r:embed="rId4">
            <a:alphaModFix/>
          </a:blip>
          <a:stretch>
            <a:fillRect/>
          </a:stretch>
        </p:blipFill>
        <p:spPr>
          <a:xfrm>
            <a:off x="311700" y="1019875"/>
            <a:ext cx="4118346" cy="27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p:nvPr/>
        </p:nvSpPr>
        <p:spPr>
          <a:xfrm>
            <a:off x="1144950" y="262825"/>
            <a:ext cx="68541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sz="3100">
                <a:latin typeface="Lobster"/>
                <a:ea typeface="Lobster"/>
                <a:cs typeface="Lobster"/>
                <a:sym typeface="Lobster"/>
              </a:rPr>
              <a:t>Festland und die Inselgruppe von Madeira </a:t>
            </a:r>
            <a:endParaRPr sz="3100">
              <a:latin typeface="Lobster"/>
              <a:ea typeface="Lobster"/>
              <a:cs typeface="Lobster"/>
              <a:sym typeface="Lobster"/>
            </a:endParaRPr>
          </a:p>
        </p:txBody>
      </p:sp>
      <p:pic>
        <p:nvPicPr>
          <p:cNvPr id="196" name="Google Shape;196;p32"/>
          <p:cNvPicPr preferRelativeResize="0"/>
          <p:nvPr/>
        </p:nvPicPr>
        <p:blipFill>
          <a:blip r:embed="rId3">
            <a:alphaModFix/>
          </a:blip>
          <a:stretch>
            <a:fillRect/>
          </a:stretch>
        </p:blipFill>
        <p:spPr>
          <a:xfrm>
            <a:off x="1326738" y="1376300"/>
            <a:ext cx="6490524" cy="291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subTitle" idx="1"/>
          </p:nvPr>
        </p:nvSpPr>
        <p:spPr>
          <a:xfrm>
            <a:off x="311700" y="673775"/>
            <a:ext cx="2250600" cy="3539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t-PT"/>
              <a:t>XXXX</a:t>
            </a:r>
            <a:endParaRPr/>
          </a:p>
        </p:txBody>
      </p:sp>
      <p:pic>
        <p:nvPicPr>
          <p:cNvPr id="73" name="Google Shape;73;p15"/>
          <p:cNvPicPr preferRelativeResize="0"/>
          <p:nvPr/>
        </p:nvPicPr>
        <p:blipFill rotWithShape="1">
          <a:blip r:embed="rId3">
            <a:alphaModFix/>
          </a:blip>
          <a:srcRect l="29" r="39"/>
          <a:stretch/>
        </p:blipFill>
        <p:spPr>
          <a:xfrm>
            <a:off x="537725" y="359975"/>
            <a:ext cx="7905300" cy="4261800"/>
          </a:xfrm>
          <a:prstGeom prst="rect">
            <a:avLst/>
          </a:prstGeom>
          <a:noFill/>
          <a:ln>
            <a:noFill/>
          </a:ln>
        </p:spPr>
      </p:pic>
      <p:sp>
        <p:nvSpPr>
          <p:cNvPr id="74" name="Google Shape;74;p15"/>
          <p:cNvSpPr/>
          <p:nvPr/>
        </p:nvSpPr>
        <p:spPr>
          <a:xfrm>
            <a:off x="3636625" y="1908725"/>
            <a:ext cx="542400" cy="371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71975" y="2091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PT" sz="3600">
                <a:latin typeface="Lobster"/>
                <a:ea typeface="Lobster"/>
                <a:cs typeface="Lobster"/>
                <a:sym typeface="Lobster"/>
              </a:rPr>
              <a:t>Madeira</a:t>
            </a:r>
            <a:endParaRPr/>
          </a:p>
        </p:txBody>
      </p:sp>
      <p:sp>
        <p:nvSpPr>
          <p:cNvPr id="202" name="Google Shape;202;p33"/>
          <p:cNvSpPr txBox="1">
            <a:spLocks noGrp="1"/>
          </p:cNvSpPr>
          <p:nvPr>
            <p:ph type="body" idx="1"/>
          </p:nvPr>
        </p:nvSpPr>
        <p:spPr>
          <a:xfrm rot="10800000">
            <a:off x="130475" y="884175"/>
            <a:ext cx="241500" cy="30000"/>
          </a:xfrm>
          <a:prstGeom prst="rect">
            <a:avLst/>
          </a:prstGeom>
        </p:spPr>
        <p:txBody>
          <a:bodyPr spcFirstLastPara="1" wrap="square" lIns="91425" tIns="91425" rIns="91425" bIns="91425" anchor="t" anchorCtr="0">
            <a:normAutofit fontScale="25000" lnSpcReduction="20000"/>
          </a:bodyPr>
          <a:lstStyle/>
          <a:p>
            <a:pPr marL="0" marR="38100" lvl="0" indent="0" algn="l" rtl="0">
              <a:lnSpc>
                <a:spcPct val="128571"/>
              </a:lnSpc>
              <a:spcBef>
                <a:spcPts val="0"/>
              </a:spcBef>
              <a:spcAft>
                <a:spcPts val="0"/>
              </a:spcAft>
              <a:buClr>
                <a:schemeClr val="dk1"/>
              </a:buClr>
              <a:buSzPct val="61111"/>
              <a:buFont typeface="Arial"/>
              <a:buNone/>
            </a:pPr>
            <a:endParaRPr/>
          </a:p>
        </p:txBody>
      </p:sp>
      <p:pic>
        <p:nvPicPr>
          <p:cNvPr id="203" name="Google Shape;203;p33"/>
          <p:cNvPicPr preferRelativeResize="0"/>
          <p:nvPr/>
        </p:nvPicPr>
        <p:blipFill>
          <a:blip r:embed="rId3">
            <a:alphaModFix/>
          </a:blip>
          <a:stretch>
            <a:fillRect/>
          </a:stretch>
        </p:blipFill>
        <p:spPr>
          <a:xfrm>
            <a:off x="1959575" y="781813"/>
            <a:ext cx="5535034" cy="3113451"/>
          </a:xfrm>
          <a:prstGeom prst="rect">
            <a:avLst/>
          </a:prstGeom>
          <a:noFill/>
          <a:ln>
            <a:noFill/>
          </a:ln>
        </p:spPr>
      </p:pic>
      <p:sp>
        <p:nvSpPr>
          <p:cNvPr id="204" name="Google Shape;204;p33"/>
          <p:cNvSpPr txBox="1"/>
          <p:nvPr/>
        </p:nvSpPr>
        <p:spPr>
          <a:xfrm>
            <a:off x="824238" y="3998275"/>
            <a:ext cx="7805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2200"/>
              <a:t>Madeira ist eine autonome Region, die aus zwei Inseln besteht und sogar eine eigene Flagge hat. Es ist im Atlantik.</a:t>
            </a:r>
            <a:endParaRPr sz="2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PT" sz="3500">
                <a:latin typeface="Lobster"/>
                <a:ea typeface="Lobster"/>
                <a:cs typeface="Lobster"/>
                <a:sym typeface="Lobster"/>
              </a:rPr>
              <a:t> Herstellung von Bananen aus Madeira</a:t>
            </a:r>
            <a:endParaRPr sz="3500">
              <a:latin typeface="Lobster"/>
              <a:ea typeface="Lobster"/>
              <a:cs typeface="Lobster"/>
              <a:sym typeface="Lobster"/>
            </a:endParaRPr>
          </a:p>
          <a:p>
            <a:pPr marL="0" lvl="0" indent="0" algn="l" rtl="0">
              <a:spcBef>
                <a:spcPts val="0"/>
              </a:spcBef>
              <a:spcAft>
                <a:spcPts val="0"/>
              </a:spcAft>
              <a:buClr>
                <a:schemeClr val="dk1"/>
              </a:buClr>
              <a:buSzPct val="31428"/>
              <a:buFont typeface="Arial"/>
              <a:buNone/>
            </a:pPr>
            <a:endParaRPr sz="3500">
              <a:latin typeface="Lobster"/>
              <a:ea typeface="Lobster"/>
              <a:cs typeface="Lobster"/>
              <a:sym typeface="Lobster"/>
            </a:endParaRPr>
          </a:p>
        </p:txBody>
      </p:sp>
      <p:pic>
        <p:nvPicPr>
          <p:cNvPr id="210" name="Google Shape;210;p34"/>
          <p:cNvPicPr preferRelativeResize="0"/>
          <p:nvPr/>
        </p:nvPicPr>
        <p:blipFill rotWithShape="1">
          <a:blip r:embed="rId3">
            <a:alphaModFix/>
          </a:blip>
          <a:srcRect/>
          <a:stretch/>
        </p:blipFill>
        <p:spPr>
          <a:xfrm>
            <a:off x="311700" y="1327050"/>
            <a:ext cx="3742550" cy="3232654"/>
          </a:xfrm>
          <a:prstGeom prst="rect">
            <a:avLst/>
          </a:prstGeom>
          <a:noFill/>
          <a:ln>
            <a:noFill/>
          </a:ln>
        </p:spPr>
      </p:pic>
      <p:sp>
        <p:nvSpPr>
          <p:cNvPr id="211" name="Google Shape;211;p34"/>
          <p:cNvSpPr txBox="1"/>
          <p:nvPr/>
        </p:nvSpPr>
        <p:spPr>
          <a:xfrm>
            <a:off x="4263300" y="1675875"/>
            <a:ext cx="4512300" cy="477000"/>
          </a:xfrm>
          <a:prstGeom prst="rect">
            <a:avLst/>
          </a:prstGeom>
          <a:noFill/>
          <a:ln>
            <a:noFill/>
          </a:ln>
        </p:spPr>
        <p:txBody>
          <a:bodyPr spcFirstLastPara="1" wrap="square" lIns="91425" tIns="91425" rIns="91425" bIns="91425" anchor="t" anchorCtr="0">
            <a:spAutoFit/>
          </a:bodyPr>
          <a:lstStyle/>
          <a:p>
            <a:pPr marL="0" marR="38100" lvl="0" indent="0" algn="l" rtl="0">
              <a:lnSpc>
                <a:spcPct val="150000"/>
              </a:lnSpc>
              <a:spcBef>
                <a:spcPts val="0"/>
              </a:spcBef>
              <a:spcAft>
                <a:spcPts val="0"/>
              </a:spcAft>
              <a:buNone/>
            </a:pPr>
            <a:endParaRPr sz="1900">
              <a:solidFill>
                <a:schemeClr val="dk1"/>
              </a:solidFill>
            </a:endParaRPr>
          </a:p>
        </p:txBody>
      </p:sp>
      <p:sp>
        <p:nvSpPr>
          <p:cNvPr id="212" name="Google Shape;212;p34"/>
          <p:cNvSpPr txBox="1"/>
          <p:nvPr/>
        </p:nvSpPr>
        <p:spPr>
          <a:xfrm>
            <a:off x="4329775" y="1450275"/>
            <a:ext cx="43902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2600"/>
              <a:t>Die Banane aus Madeira ist eine Original Frucht und wird auf der Insel Madeira angebaut, normalerweise kleiner als die südamerikanische Banane.</a:t>
            </a:r>
            <a:endParaRPr sz="2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311700" y="2039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PT" sz="3500">
                <a:latin typeface="Lobster"/>
                <a:ea typeface="Lobster"/>
                <a:cs typeface="Lobster"/>
                <a:sym typeface="Lobster"/>
              </a:rPr>
              <a:t> Unesco Madeira Naturpark</a:t>
            </a:r>
            <a:endParaRPr sz="3500">
              <a:latin typeface="Lobster"/>
              <a:ea typeface="Lobster"/>
              <a:cs typeface="Lobster"/>
              <a:sym typeface="Lobster"/>
            </a:endParaRPr>
          </a:p>
          <a:p>
            <a:pPr marL="0" lvl="0" indent="0" algn="ctr" rtl="0">
              <a:spcBef>
                <a:spcPts val="0"/>
              </a:spcBef>
              <a:spcAft>
                <a:spcPts val="0"/>
              </a:spcAft>
              <a:buNone/>
            </a:pPr>
            <a:endParaRPr sz="3500">
              <a:latin typeface="Lobster"/>
              <a:ea typeface="Lobster"/>
              <a:cs typeface="Lobster"/>
              <a:sym typeface="Lobster"/>
            </a:endParaRPr>
          </a:p>
        </p:txBody>
      </p:sp>
      <p:sp>
        <p:nvSpPr>
          <p:cNvPr id="218" name="Google Shape;218;p35"/>
          <p:cNvSpPr txBox="1"/>
          <p:nvPr/>
        </p:nvSpPr>
        <p:spPr>
          <a:xfrm>
            <a:off x="544550" y="374067"/>
            <a:ext cx="791700" cy="7146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endParaRPr sz="1900">
              <a:solidFill>
                <a:schemeClr val="dk1"/>
              </a:solidFill>
              <a:highlight>
                <a:srgbClr val="F8F9FA"/>
              </a:highlight>
            </a:endParaRPr>
          </a:p>
          <a:p>
            <a:pPr marL="0" marR="38100" lvl="0" indent="0" algn="l" rtl="0">
              <a:lnSpc>
                <a:spcPct val="128571"/>
              </a:lnSpc>
              <a:spcBef>
                <a:spcPts val="0"/>
              </a:spcBef>
              <a:spcAft>
                <a:spcPts val="0"/>
              </a:spcAft>
              <a:buNone/>
            </a:pPr>
            <a:endParaRPr sz="1000">
              <a:solidFill>
                <a:srgbClr val="202124"/>
              </a:solidFill>
              <a:highlight>
                <a:srgbClr val="F8F9FA"/>
              </a:highlight>
            </a:endParaRPr>
          </a:p>
        </p:txBody>
      </p:sp>
      <p:sp>
        <p:nvSpPr>
          <p:cNvPr id="219" name="Google Shape;219;p35"/>
          <p:cNvSpPr txBox="1"/>
          <p:nvPr/>
        </p:nvSpPr>
        <p:spPr>
          <a:xfrm>
            <a:off x="5967275" y="1340800"/>
            <a:ext cx="29634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2000"/>
              <a:t>Der Madeira-Naturpark ist ein biogenetisches Reservat, das am 10. November 1982 mit dem Ziel angelegt wurde, das riesige Naturerbe des Madeira-Archipels, einschließlich gefährdeter Arten, zu schützen.</a:t>
            </a:r>
            <a:endParaRPr sz="2000"/>
          </a:p>
        </p:txBody>
      </p:sp>
      <p:pic>
        <p:nvPicPr>
          <p:cNvPr id="220" name="Google Shape;220;p35"/>
          <p:cNvPicPr preferRelativeResize="0"/>
          <p:nvPr/>
        </p:nvPicPr>
        <p:blipFill>
          <a:blip r:embed="rId3">
            <a:alphaModFix/>
          </a:blip>
          <a:stretch>
            <a:fillRect/>
          </a:stretch>
        </p:blipFill>
        <p:spPr>
          <a:xfrm>
            <a:off x="419500" y="1152800"/>
            <a:ext cx="5176651" cy="3451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PT" sz="3500">
                <a:latin typeface="Lobster"/>
                <a:ea typeface="Lobster"/>
                <a:cs typeface="Lobster"/>
                <a:sym typeface="Lobster"/>
              </a:rPr>
              <a:t>Laurissilva Wald auf Madeira</a:t>
            </a:r>
            <a:endParaRPr sz="2100">
              <a:solidFill>
                <a:srgbClr val="202124"/>
              </a:solidFill>
              <a:highlight>
                <a:srgbClr val="F8F9FA"/>
              </a:highlight>
            </a:endParaRPr>
          </a:p>
          <a:p>
            <a:pPr marL="0" lvl="0" indent="0" algn="ctr" rtl="0">
              <a:spcBef>
                <a:spcPts val="0"/>
              </a:spcBef>
              <a:spcAft>
                <a:spcPts val="0"/>
              </a:spcAft>
              <a:buClr>
                <a:schemeClr val="dk1"/>
              </a:buClr>
              <a:buSzPct val="31428"/>
              <a:buFont typeface="Arial"/>
              <a:buNone/>
            </a:pPr>
            <a:endParaRPr sz="3500">
              <a:latin typeface="Lobster"/>
              <a:ea typeface="Lobster"/>
              <a:cs typeface="Lobster"/>
              <a:sym typeface="Lobster"/>
            </a:endParaRPr>
          </a:p>
          <a:p>
            <a:pPr marL="0" lvl="0" indent="0" algn="l" rtl="0">
              <a:spcBef>
                <a:spcPts val="0"/>
              </a:spcBef>
              <a:spcAft>
                <a:spcPts val="0"/>
              </a:spcAft>
              <a:buNone/>
            </a:pPr>
            <a:endParaRPr/>
          </a:p>
        </p:txBody>
      </p:sp>
      <p:pic>
        <p:nvPicPr>
          <p:cNvPr id="226" name="Google Shape;226;p36"/>
          <p:cNvPicPr preferRelativeResize="0"/>
          <p:nvPr/>
        </p:nvPicPr>
        <p:blipFill>
          <a:blip r:embed="rId3">
            <a:alphaModFix/>
          </a:blip>
          <a:stretch>
            <a:fillRect/>
          </a:stretch>
        </p:blipFill>
        <p:spPr>
          <a:xfrm>
            <a:off x="236625" y="1364500"/>
            <a:ext cx="4335375" cy="2887360"/>
          </a:xfrm>
          <a:prstGeom prst="rect">
            <a:avLst/>
          </a:prstGeom>
          <a:noFill/>
          <a:ln>
            <a:noFill/>
          </a:ln>
        </p:spPr>
      </p:pic>
      <p:sp>
        <p:nvSpPr>
          <p:cNvPr id="227" name="Google Shape;227;p36"/>
          <p:cNvSpPr txBox="1"/>
          <p:nvPr/>
        </p:nvSpPr>
        <p:spPr>
          <a:xfrm>
            <a:off x="532300" y="461975"/>
            <a:ext cx="854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p>
        </p:txBody>
      </p:sp>
      <p:sp>
        <p:nvSpPr>
          <p:cNvPr id="228" name="Google Shape;228;p36"/>
          <p:cNvSpPr txBox="1"/>
          <p:nvPr/>
        </p:nvSpPr>
        <p:spPr>
          <a:xfrm>
            <a:off x="4761750" y="1416475"/>
            <a:ext cx="4249500" cy="266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2300"/>
              <a:t>Laurissilva ist der Name einer Art subtropischem Regenwald, der hauptsächlich aus Bäumen der Familie der Lauraceae besteht und auf den Archipelen von Madeira, Azoren, Kanaren und Kap Verde endemisch ist.</a:t>
            </a:r>
            <a:endParaRPr sz="2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1792288" y="3600450"/>
            <a:ext cx="5486400" cy="425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234" name="Google Shape;234;p37"/>
          <p:cNvSpPr>
            <a:spLocks noGrp="1"/>
          </p:cNvSpPr>
          <p:nvPr>
            <p:ph type="pic" idx="2"/>
          </p:nvPr>
        </p:nvSpPr>
        <p:spPr>
          <a:xfrm>
            <a:off x="1936950" y="372830"/>
            <a:ext cx="5270100" cy="7860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r>
              <a:rPr lang="pt-PT" sz="5000">
                <a:latin typeface="Lobster"/>
                <a:ea typeface="Lobster"/>
                <a:cs typeface="Lobster"/>
                <a:sym typeface="Lobster"/>
              </a:rPr>
              <a:t>Azoren</a:t>
            </a:r>
            <a:endParaRPr sz="5000">
              <a:latin typeface="Lobster"/>
              <a:ea typeface="Lobster"/>
              <a:cs typeface="Lobster"/>
              <a:sym typeface="Lobster"/>
            </a:endParaRPr>
          </a:p>
        </p:txBody>
      </p:sp>
      <p:sp>
        <p:nvSpPr>
          <p:cNvPr id="235" name="Google Shape;235;p37"/>
          <p:cNvSpPr txBox="1">
            <a:spLocks noGrp="1"/>
          </p:cNvSpPr>
          <p:nvPr>
            <p:ph type="body" idx="1"/>
          </p:nvPr>
        </p:nvSpPr>
        <p:spPr>
          <a:xfrm rot="10800000" flipH="1">
            <a:off x="1792289" y="4008402"/>
            <a:ext cx="337500" cy="17100"/>
          </a:xfrm>
          <a:prstGeom prst="rect">
            <a:avLst/>
          </a:prstGeom>
        </p:spPr>
        <p:txBody>
          <a:bodyPr spcFirstLastPara="1" wrap="square" lIns="91425" tIns="45700" rIns="91425" bIns="45700" anchor="t" anchorCtr="0">
            <a:normAutofit fontScale="25000" lnSpcReduction="20000"/>
          </a:bodyPr>
          <a:lstStyle/>
          <a:p>
            <a:pPr marL="0" lvl="0" indent="0" algn="l" rtl="0">
              <a:spcBef>
                <a:spcPts val="280"/>
              </a:spcBef>
              <a:spcAft>
                <a:spcPts val="1200"/>
              </a:spcAft>
              <a:buNone/>
            </a:pPr>
            <a:endParaRPr/>
          </a:p>
        </p:txBody>
      </p:sp>
      <p:pic>
        <p:nvPicPr>
          <p:cNvPr id="236" name="Google Shape;236;p37"/>
          <p:cNvPicPr preferRelativeResize="0"/>
          <p:nvPr/>
        </p:nvPicPr>
        <p:blipFill>
          <a:blip r:embed="rId3">
            <a:alphaModFix/>
          </a:blip>
          <a:stretch>
            <a:fillRect/>
          </a:stretch>
        </p:blipFill>
        <p:spPr>
          <a:xfrm>
            <a:off x="1028388" y="1315950"/>
            <a:ext cx="7087224" cy="3184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3001813" y="119225"/>
            <a:ext cx="3140400" cy="7464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1100"/>
              <a:buFont typeface="Arial"/>
              <a:buNone/>
            </a:pPr>
            <a:r>
              <a:rPr lang="pt-PT" sz="3600" b="0">
                <a:latin typeface="Lobster"/>
                <a:ea typeface="Lobster"/>
                <a:cs typeface="Lobster"/>
                <a:sym typeface="Lobster"/>
              </a:rPr>
              <a:t>Azoren</a:t>
            </a:r>
            <a:endParaRPr/>
          </a:p>
        </p:txBody>
      </p:sp>
      <p:pic>
        <p:nvPicPr>
          <p:cNvPr id="242" name="Google Shape;242;p38"/>
          <p:cNvPicPr preferRelativeResize="0"/>
          <p:nvPr/>
        </p:nvPicPr>
        <p:blipFill rotWithShape="1">
          <a:blip r:embed="rId3">
            <a:alphaModFix/>
          </a:blip>
          <a:srcRect t="8924" b="6085"/>
          <a:stretch/>
        </p:blipFill>
        <p:spPr>
          <a:xfrm>
            <a:off x="1785225" y="938300"/>
            <a:ext cx="5573591" cy="3143401"/>
          </a:xfrm>
          <a:prstGeom prst="rect">
            <a:avLst/>
          </a:prstGeom>
          <a:noFill/>
          <a:ln>
            <a:noFill/>
          </a:ln>
        </p:spPr>
      </p:pic>
      <p:sp>
        <p:nvSpPr>
          <p:cNvPr id="243" name="Google Shape;243;p38"/>
          <p:cNvSpPr txBox="1">
            <a:spLocks noGrp="1"/>
          </p:cNvSpPr>
          <p:nvPr>
            <p:ph type="subTitle" idx="4294967295"/>
          </p:nvPr>
        </p:nvSpPr>
        <p:spPr>
          <a:xfrm>
            <a:off x="734575" y="4154375"/>
            <a:ext cx="7674900" cy="7464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935"/>
              <a:buNone/>
            </a:pPr>
            <a:r>
              <a:rPr lang="pt-PT" sz="1950">
                <a:solidFill>
                  <a:schemeClr val="dk1"/>
                </a:solidFill>
                <a:highlight>
                  <a:srgbClr val="FFFFFF"/>
                </a:highlight>
              </a:rPr>
              <a:t>Die Azoren, ein autonomes Gebiet Portugals, sind ein Archipel im Atlantik. Die Inseln sind bekannt für atemberaubende Landschaften und grüne Felder.</a:t>
            </a:r>
            <a:endParaRPr sz="1950">
              <a:solidFill>
                <a:schemeClr val="dk1"/>
              </a:solidFill>
              <a:highlight>
                <a:schemeClr val="lt1"/>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title"/>
          </p:nvPr>
        </p:nvSpPr>
        <p:spPr>
          <a:xfrm>
            <a:off x="2607453" y="193375"/>
            <a:ext cx="3929100" cy="746400"/>
          </a:xfrm>
          <a:prstGeom prst="rect">
            <a:avLst/>
          </a:prstGeom>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30555"/>
              <a:buFont typeface="Arial"/>
              <a:buNone/>
            </a:pPr>
            <a:r>
              <a:rPr lang="pt-PT" sz="3600" b="0">
                <a:latin typeface="Lobster"/>
                <a:ea typeface="Lobster"/>
                <a:cs typeface="Lobster"/>
                <a:sym typeface="Lobster"/>
              </a:rPr>
              <a:t>Lagoa das Sete Cidades</a:t>
            </a:r>
            <a:endParaRPr/>
          </a:p>
        </p:txBody>
      </p:sp>
      <p:pic>
        <p:nvPicPr>
          <p:cNvPr id="249" name="Google Shape;249;p39"/>
          <p:cNvPicPr preferRelativeResize="0"/>
          <p:nvPr/>
        </p:nvPicPr>
        <p:blipFill>
          <a:blip r:embed="rId3">
            <a:alphaModFix/>
          </a:blip>
          <a:stretch>
            <a:fillRect/>
          </a:stretch>
        </p:blipFill>
        <p:spPr>
          <a:xfrm>
            <a:off x="1199300" y="1072775"/>
            <a:ext cx="6745401" cy="2997950"/>
          </a:xfrm>
          <a:prstGeom prst="rect">
            <a:avLst/>
          </a:prstGeom>
          <a:noFill/>
          <a:ln>
            <a:noFill/>
          </a:ln>
        </p:spPr>
      </p:pic>
      <p:sp>
        <p:nvSpPr>
          <p:cNvPr id="250" name="Google Shape;250;p39"/>
          <p:cNvSpPr txBox="1">
            <a:spLocks noGrp="1"/>
          </p:cNvSpPr>
          <p:nvPr>
            <p:ph type="subTitle" idx="4294967295"/>
          </p:nvPr>
        </p:nvSpPr>
        <p:spPr>
          <a:xfrm>
            <a:off x="406650" y="4203725"/>
            <a:ext cx="8330700" cy="630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935"/>
              <a:buNone/>
            </a:pPr>
            <a:r>
              <a:rPr lang="pt-PT" sz="1950">
                <a:solidFill>
                  <a:schemeClr val="dk1"/>
                </a:solidFill>
                <a:highlight>
                  <a:srgbClr val="FFFFFF"/>
                </a:highlight>
              </a:rPr>
              <a:t>Lagoa das Sete Cidades auf der Insel São Miguel (Azoren) sind Kraterseen, die von grünen Hügeln umgeben sind und für ihr grün / blaues Wasser bekannt sind.</a:t>
            </a:r>
            <a:endParaRPr sz="1950">
              <a:solidFill>
                <a:schemeClr val="dk1"/>
              </a:solidFill>
              <a:highlight>
                <a:schemeClr val="lt1"/>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3001813" y="119225"/>
            <a:ext cx="3140400" cy="7464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1100"/>
              <a:buFont typeface="Arial"/>
              <a:buNone/>
            </a:pPr>
            <a:r>
              <a:rPr lang="pt-PT" sz="3600" b="0">
                <a:latin typeface="Lobster"/>
                <a:ea typeface="Lobster"/>
                <a:cs typeface="Lobster"/>
                <a:sym typeface="Lobster"/>
              </a:rPr>
              <a:t>Ilha do Pico</a:t>
            </a:r>
            <a:endParaRPr/>
          </a:p>
        </p:txBody>
      </p:sp>
      <p:pic>
        <p:nvPicPr>
          <p:cNvPr id="256" name="Google Shape;256;p40"/>
          <p:cNvPicPr preferRelativeResize="0"/>
          <p:nvPr/>
        </p:nvPicPr>
        <p:blipFill rotWithShape="1">
          <a:blip r:embed="rId3">
            <a:alphaModFix/>
          </a:blip>
          <a:srcRect t="4532" b="18780"/>
          <a:stretch/>
        </p:blipFill>
        <p:spPr>
          <a:xfrm>
            <a:off x="1507137" y="955362"/>
            <a:ext cx="6129783" cy="3137862"/>
          </a:xfrm>
          <a:prstGeom prst="rect">
            <a:avLst/>
          </a:prstGeom>
          <a:noFill/>
          <a:ln>
            <a:noFill/>
          </a:ln>
        </p:spPr>
      </p:pic>
      <p:sp>
        <p:nvSpPr>
          <p:cNvPr id="257" name="Google Shape;257;p40"/>
          <p:cNvSpPr txBox="1">
            <a:spLocks noGrp="1"/>
          </p:cNvSpPr>
          <p:nvPr>
            <p:ph type="subTitle" idx="4294967295"/>
          </p:nvPr>
        </p:nvSpPr>
        <p:spPr>
          <a:xfrm>
            <a:off x="263125" y="4093225"/>
            <a:ext cx="8617800" cy="630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935"/>
              <a:buNone/>
            </a:pPr>
            <a:r>
              <a:rPr lang="pt-PT" sz="2250">
                <a:solidFill>
                  <a:schemeClr val="dk1"/>
                </a:solidFill>
                <a:highlight>
                  <a:srgbClr val="FFFFFF"/>
                </a:highlight>
              </a:rPr>
              <a:t>Pico Island ist die zweitgrößte Insel im Archipel der Azoren. Sie hat den größten Berg Portugals (Pico Mountain) und der ist 2351 Meter hoch.</a:t>
            </a:r>
            <a:endParaRPr sz="2250">
              <a:solidFill>
                <a:schemeClr val="dk1"/>
              </a:solidFill>
              <a:highlight>
                <a:srgbClr val="FFFFFF"/>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3042813" y="157125"/>
            <a:ext cx="3140400" cy="652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pt-PT" sz="4800" b="0">
                <a:latin typeface="Lobster"/>
                <a:ea typeface="Lobster"/>
                <a:cs typeface="Lobster"/>
                <a:sym typeface="Lobster"/>
              </a:rPr>
              <a:t>Tee</a:t>
            </a:r>
            <a:endParaRPr sz="3200"/>
          </a:p>
        </p:txBody>
      </p:sp>
      <p:pic>
        <p:nvPicPr>
          <p:cNvPr id="263" name="Google Shape;263;p41"/>
          <p:cNvPicPr preferRelativeResize="0"/>
          <p:nvPr/>
        </p:nvPicPr>
        <p:blipFill>
          <a:blip r:embed="rId3">
            <a:alphaModFix/>
          </a:blip>
          <a:stretch>
            <a:fillRect/>
          </a:stretch>
        </p:blipFill>
        <p:spPr>
          <a:xfrm>
            <a:off x="4207375" y="1005000"/>
            <a:ext cx="4683250" cy="3133500"/>
          </a:xfrm>
          <a:prstGeom prst="rect">
            <a:avLst/>
          </a:prstGeom>
          <a:noFill/>
          <a:ln>
            <a:noFill/>
          </a:ln>
        </p:spPr>
      </p:pic>
      <p:sp>
        <p:nvSpPr>
          <p:cNvPr id="264" name="Google Shape;264;p41"/>
          <p:cNvSpPr txBox="1"/>
          <p:nvPr/>
        </p:nvSpPr>
        <p:spPr>
          <a:xfrm>
            <a:off x="304025" y="1186500"/>
            <a:ext cx="36642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sz="2100" i="1">
                <a:solidFill>
                  <a:schemeClr val="dk1"/>
                </a:solidFill>
              </a:rPr>
              <a:t>Gorreana</a:t>
            </a:r>
            <a:r>
              <a:rPr lang="pt-PT" sz="2100">
                <a:solidFill>
                  <a:schemeClr val="dk1"/>
                </a:solidFill>
              </a:rPr>
              <a:t> liegt auf der Insel São Miguel im Archipel der Azoren und ist die älteste und derzeit einzige Teeplantage in Europa. Sie existiert seit 1883 und ist im Laufe der Jahre seit 5 Generationen vergangen.</a:t>
            </a:r>
            <a:endParaRPr sz="21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1792288" y="3600450"/>
            <a:ext cx="5486400" cy="425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270" name="Google Shape;270;p42"/>
          <p:cNvSpPr txBox="1">
            <a:spLocks noGrp="1"/>
          </p:cNvSpPr>
          <p:nvPr>
            <p:ph type="body" idx="1"/>
          </p:nvPr>
        </p:nvSpPr>
        <p:spPr>
          <a:xfrm>
            <a:off x="1792288" y="4025503"/>
            <a:ext cx="5486400" cy="603600"/>
          </a:xfrm>
          <a:prstGeom prst="rect">
            <a:avLst/>
          </a:prstGeom>
        </p:spPr>
        <p:txBody>
          <a:bodyPr spcFirstLastPara="1" wrap="square" lIns="91425" tIns="45700" rIns="91425" bIns="45700" anchor="t" anchorCtr="0">
            <a:normAutofit/>
          </a:bodyPr>
          <a:lstStyle/>
          <a:p>
            <a:pPr marL="0" lvl="0" indent="0" algn="l" rtl="0">
              <a:spcBef>
                <a:spcPts val="280"/>
              </a:spcBef>
              <a:spcAft>
                <a:spcPts val="1200"/>
              </a:spcAft>
              <a:buNone/>
            </a:pPr>
            <a:endParaRPr/>
          </a:p>
        </p:txBody>
      </p:sp>
      <p:sp>
        <p:nvSpPr>
          <p:cNvPr id="271" name="Google Shape;271;p42"/>
          <p:cNvSpPr/>
          <p:nvPr/>
        </p:nvSpPr>
        <p:spPr>
          <a:xfrm>
            <a:off x="-224425" y="-84000"/>
            <a:ext cx="9828900" cy="5311500"/>
          </a:xfrm>
          <a:prstGeom prst="rect">
            <a:avLst/>
          </a:prstGeom>
          <a:solidFill>
            <a:srgbClr val="FFFFFF">
              <a:alpha val="5364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2"/>
          <p:cNvSpPr>
            <a:spLocks noGrp="1"/>
          </p:cNvSpPr>
          <p:nvPr>
            <p:ph type="pic" idx="2"/>
          </p:nvPr>
        </p:nvSpPr>
        <p:spPr>
          <a:xfrm>
            <a:off x="-1" y="-1"/>
            <a:ext cx="4903500" cy="3698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pt-PT"/>
              <a:t>Gonçalo Lamy, nº9</a:t>
            </a:r>
            <a:endParaRPr/>
          </a:p>
          <a:p>
            <a:pPr marL="0" lvl="0" indent="0" algn="l" rtl="0">
              <a:spcBef>
                <a:spcPts val="640"/>
              </a:spcBef>
              <a:spcAft>
                <a:spcPts val="0"/>
              </a:spcAft>
              <a:buNone/>
            </a:pPr>
            <a:r>
              <a:rPr lang="pt-PT"/>
              <a:t>Laura Lima, nº 11</a:t>
            </a:r>
            <a:endParaRPr/>
          </a:p>
          <a:p>
            <a:pPr marL="0" lvl="0" indent="0" algn="l" rtl="0">
              <a:spcBef>
                <a:spcPts val="640"/>
              </a:spcBef>
              <a:spcAft>
                <a:spcPts val="0"/>
              </a:spcAft>
              <a:buNone/>
            </a:pPr>
            <a:r>
              <a:rPr lang="pt-PT"/>
              <a:t>Manuela Malty, nº14</a:t>
            </a:r>
            <a:endParaRPr/>
          </a:p>
          <a:p>
            <a:pPr marL="0" lvl="0" indent="0" algn="l" rtl="0">
              <a:spcBef>
                <a:spcPts val="640"/>
              </a:spcBef>
              <a:spcAft>
                <a:spcPts val="0"/>
              </a:spcAft>
              <a:buNone/>
            </a:pPr>
            <a:r>
              <a:rPr lang="pt-PT"/>
              <a:t>Marcela Azevedo, nº15</a:t>
            </a:r>
            <a:endParaRPr/>
          </a:p>
          <a:p>
            <a:pPr marL="0" lvl="0" indent="0" algn="l" rtl="0">
              <a:spcBef>
                <a:spcPts val="640"/>
              </a:spcBef>
              <a:spcAft>
                <a:spcPts val="0"/>
              </a:spcAft>
              <a:buNone/>
            </a:pPr>
            <a:r>
              <a:rPr lang="pt-PT"/>
              <a:t>Maria Lima, nº16</a:t>
            </a:r>
            <a:endParaRPr/>
          </a:p>
          <a:p>
            <a:pPr marL="0" lvl="0" indent="0" algn="l" rtl="0">
              <a:spcBef>
                <a:spcPts val="640"/>
              </a:spcBef>
              <a:spcAft>
                <a:spcPts val="0"/>
              </a:spcAft>
              <a:buNone/>
            </a:pPr>
            <a:r>
              <a:rPr lang="pt-PT"/>
              <a:t>Maria Moisés, nº17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378175" y="81350"/>
            <a:ext cx="46413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sz="3100">
                <a:solidFill>
                  <a:schemeClr val="dk1"/>
                </a:solidFill>
                <a:latin typeface="Lobster"/>
                <a:ea typeface="Lobster"/>
                <a:cs typeface="Lobster"/>
                <a:sym typeface="Lobster"/>
              </a:rPr>
              <a:t>Die portugiesische Küste</a:t>
            </a:r>
            <a:endParaRPr sz="3100">
              <a:solidFill>
                <a:schemeClr val="dk1"/>
              </a:solidFill>
              <a:latin typeface="Lobster"/>
              <a:ea typeface="Lobster"/>
              <a:cs typeface="Lobster"/>
              <a:sym typeface="Lobster"/>
            </a:endParaRPr>
          </a:p>
        </p:txBody>
      </p:sp>
      <p:pic>
        <p:nvPicPr>
          <p:cNvPr id="80" name="Google Shape;80;p16"/>
          <p:cNvPicPr preferRelativeResize="0"/>
          <p:nvPr/>
        </p:nvPicPr>
        <p:blipFill>
          <a:blip r:embed="rId3">
            <a:alphaModFix/>
          </a:blip>
          <a:stretch>
            <a:fillRect/>
          </a:stretch>
        </p:blipFill>
        <p:spPr>
          <a:xfrm>
            <a:off x="5522187" y="0"/>
            <a:ext cx="3621813" cy="5143501"/>
          </a:xfrm>
          <a:prstGeom prst="rect">
            <a:avLst/>
          </a:prstGeom>
          <a:noFill/>
          <a:ln>
            <a:noFill/>
          </a:ln>
        </p:spPr>
      </p:pic>
      <p:sp>
        <p:nvSpPr>
          <p:cNvPr id="81" name="Google Shape;81;p16"/>
          <p:cNvSpPr txBox="1"/>
          <p:nvPr/>
        </p:nvSpPr>
        <p:spPr>
          <a:xfrm>
            <a:off x="160825" y="895200"/>
            <a:ext cx="50760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pt-PT" sz="2400"/>
              <a:t>Die portugiesische Küste wird vom Atlantik gebadet. Die Seegrenze des portugiesischen Festlandes liegt zwischen der Mündung des Flusses Minho und der Mündung des Flusses Guadiana.</a:t>
            </a:r>
            <a:endParaRPr sz="2400"/>
          </a:p>
          <a:p>
            <a:pPr marL="0" lvl="0" indent="0" algn="l" rtl="0">
              <a:spcBef>
                <a:spcPts val="0"/>
              </a:spcBef>
              <a:spcAft>
                <a:spcPts val="0"/>
              </a:spcAft>
              <a:buClr>
                <a:schemeClr val="dk1"/>
              </a:buClr>
              <a:buSzPts val="1100"/>
              <a:buFont typeface="Arial"/>
              <a:buNone/>
            </a:pPr>
            <a:r>
              <a:rPr lang="pt-PT" sz="2400"/>
              <a:t>Das Küstengebiet ist aufgrund des milderen Klimas und der größeren Beschäftigungsmöglichkeiten bevölkerungsreicher.</a:t>
            </a:r>
            <a:endParaRPr sz="2400"/>
          </a:p>
          <a:p>
            <a:pPr marL="0" lvl="0" indent="0" algn="l" rtl="0">
              <a:spcBef>
                <a:spcPts val="0"/>
              </a:spcBef>
              <a:spcAft>
                <a:spcPts val="0"/>
              </a:spcAft>
              <a:buNone/>
            </a:pP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594375" y="2043750"/>
            <a:ext cx="2823000" cy="879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t-PT">
                <a:latin typeface="Lobster"/>
                <a:ea typeface="Lobster"/>
                <a:cs typeface="Lobster"/>
                <a:sym typeface="Lobster"/>
              </a:rPr>
              <a:t>Nord</a:t>
            </a:r>
            <a:r>
              <a:rPr lang="pt-PT"/>
              <a:t> </a:t>
            </a:r>
            <a:endParaRPr/>
          </a:p>
        </p:txBody>
      </p:sp>
      <p:pic>
        <p:nvPicPr>
          <p:cNvPr id="87" name="Google Shape;87;p17"/>
          <p:cNvPicPr preferRelativeResize="0"/>
          <p:nvPr/>
        </p:nvPicPr>
        <p:blipFill>
          <a:blip r:embed="rId3">
            <a:alphaModFix/>
          </a:blip>
          <a:stretch>
            <a:fillRect/>
          </a:stretch>
        </p:blipFill>
        <p:spPr>
          <a:xfrm>
            <a:off x="4961975" y="50163"/>
            <a:ext cx="3556925" cy="5043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ctrTitle"/>
          </p:nvPr>
        </p:nvSpPr>
        <p:spPr>
          <a:xfrm>
            <a:off x="2743951" y="412975"/>
            <a:ext cx="3656100" cy="62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sz="3900">
                <a:latin typeface="Lobster"/>
                <a:ea typeface="Lobster"/>
                <a:cs typeface="Lobster"/>
                <a:sym typeface="Lobster"/>
              </a:rPr>
              <a:t>Gerês</a:t>
            </a:r>
            <a:endParaRPr sz="3900">
              <a:latin typeface="Lobster"/>
              <a:ea typeface="Lobster"/>
              <a:cs typeface="Lobster"/>
              <a:sym typeface="Lobster"/>
            </a:endParaRPr>
          </a:p>
        </p:txBody>
      </p:sp>
      <p:sp>
        <p:nvSpPr>
          <p:cNvPr id="93" name="Google Shape;93;p18"/>
          <p:cNvSpPr txBox="1"/>
          <p:nvPr/>
        </p:nvSpPr>
        <p:spPr>
          <a:xfrm>
            <a:off x="3360325" y="4084825"/>
            <a:ext cx="71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4" name="Google Shape;94;p18"/>
          <p:cNvSpPr txBox="1"/>
          <p:nvPr/>
        </p:nvSpPr>
        <p:spPr>
          <a:xfrm>
            <a:off x="5873100" y="1644175"/>
            <a:ext cx="28368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sz="2350">
                <a:solidFill>
                  <a:schemeClr val="dk1"/>
                </a:solidFill>
              </a:rPr>
              <a:t>Der </a:t>
            </a:r>
            <a:r>
              <a:rPr lang="pt-PT" sz="2350" i="1">
                <a:solidFill>
                  <a:schemeClr val="dk1"/>
                </a:solidFill>
              </a:rPr>
              <a:t>Peneda Gerês </a:t>
            </a:r>
            <a:r>
              <a:rPr lang="pt-PT" sz="2350">
                <a:solidFill>
                  <a:schemeClr val="dk1"/>
                </a:solidFill>
              </a:rPr>
              <a:t>Nationalpark ist das erste und einzige Schutzgebiet in Portugal mit Nationalparkstatus.</a:t>
            </a:r>
            <a:r>
              <a:rPr lang="pt-PT" sz="1950">
                <a:solidFill>
                  <a:schemeClr val="dk1"/>
                </a:solidFill>
              </a:rPr>
              <a:t> </a:t>
            </a:r>
            <a:endParaRPr sz="1950">
              <a:solidFill>
                <a:schemeClr val="dk1"/>
              </a:solidFill>
            </a:endParaRPr>
          </a:p>
        </p:txBody>
      </p:sp>
      <p:sp>
        <p:nvSpPr>
          <p:cNvPr id="95" name="Google Shape;95;p18"/>
          <p:cNvSpPr txBox="1"/>
          <p:nvPr/>
        </p:nvSpPr>
        <p:spPr>
          <a:xfrm>
            <a:off x="1065875" y="285050"/>
            <a:ext cx="22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96" name="Google Shape;96;p18"/>
          <p:cNvPicPr preferRelativeResize="0"/>
          <p:nvPr/>
        </p:nvPicPr>
        <p:blipFill>
          <a:blip r:embed="rId3">
            <a:alphaModFix/>
          </a:blip>
          <a:stretch>
            <a:fillRect/>
          </a:stretch>
        </p:blipFill>
        <p:spPr>
          <a:xfrm>
            <a:off x="200700" y="1265375"/>
            <a:ext cx="5533502" cy="31125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ctrTitle"/>
          </p:nvPr>
        </p:nvSpPr>
        <p:spPr>
          <a:xfrm>
            <a:off x="2924001" y="345325"/>
            <a:ext cx="3656100" cy="62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sz="3900">
                <a:latin typeface="Lobster"/>
                <a:ea typeface="Lobster"/>
                <a:cs typeface="Lobster"/>
                <a:sym typeface="Lobster"/>
              </a:rPr>
              <a:t>Gerês</a:t>
            </a:r>
            <a:endParaRPr sz="3900">
              <a:latin typeface="Lobster"/>
              <a:ea typeface="Lobster"/>
              <a:cs typeface="Lobster"/>
              <a:sym typeface="Lobster"/>
            </a:endParaRPr>
          </a:p>
        </p:txBody>
      </p:sp>
      <p:sp>
        <p:nvSpPr>
          <p:cNvPr id="102" name="Google Shape;102;p19"/>
          <p:cNvSpPr txBox="1"/>
          <p:nvPr/>
        </p:nvSpPr>
        <p:spPr>
          <a:xfrm>
            <a:off x="200925" y="1252775"/>
            <a:ext cx="3224700" cy="34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pt-PT" sz="2250">
                <a:solidFill>
                  <a:schemeClr val="dk1"/>
                </a:solidFill>
              </a:rPr>
              <a:t>Vor Ort können Sie in kristallklarem Wasser tauchen, mit einer unglaublichen Aussicht wandern und viele andere Aktivitäten unternehmen, die uns</a:t>
            </a:r>
            <a:endParaRPr sz="2250">
              <a:solidFill>
                <a:schemeClr val="dk1"/>
              </a:solidFill>
            </a:endParaRPr>
          </a:p>
          <a:p>
            <a:pPr marL="0" lvl="0" indent="0" algn="l" rtl="0">
              <a:spcBef>
                <a:spcPts val="0"/>
              </a:spcBef>
              <a:spcAft>
                <a:spcPts val="0"/>
              </a:spcAft>
              <a:buClr>
                <a:schemeClr val="dk1"/>
              </a:buClr>
              <a:buSzPts val="1100"/>
              <a:buFont typeface="Arial"/>
              <a:buNone/>
            </a:pPr>
            <a:r>
              <a:rPr lang="pt-PT" sz="2250">
                <a:solidFill>
                  <a:schemeClr val="dk1"/>
                </a:solidFill>
              </a:rPr>
              <a:t>mit der Natur in Kontakt bringen.</a:t>
            </a:r>
            <a:endParaRPr sz="2250">
              <a:solidFill>
                <a:schemeClr val="dk1"/>
              </a:solidFill>
            </a:endParaRPr>
          </a:p>
          <a:p>
            <a:pPr marL="0" lvl="0" indent="0" algn="just" rtl="0">
              <a:spcBef>
                <a:spcPts val="0"/>
              </a:spcBef>
              <a:spcAft>
                <a:spcPts val="0"/>
              </a:spcAft>
              <a:buNone/>
            </a:pPr>
            <a:endParaRPr sz="1200"/>
          </a:p>
        </p:txBody>
      </p:sp>
      <p:pic>
        <p:nvPicPr>
          <p:cNvPr id="103" name="Google Shape;103;p19"/>
          <p:cNvPicPr preferRelativeResize="0"/>
          <p:nvPr/>
        </p:nvPicPr>
        <p:blipFill rotWithShape="1">
          <a:blip r:embed="rId3">
            <a:alphaModFix/>
          </a:blip>
          <a:srcRect r="6305" b="10168"/>
          <a:stretch/>
        </p:blipFill>
        <p:spPr>
          <a:xfrm>
            <a:off x="3633350" y="1331413"/>
            <a:ext cx="5207050" cy="33290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ctrTitle"/>
          </p:nvPr>
        </p:nvSpPr>
        <p:spPr>
          <a:xfrm>
            <a:off x="361925" y="-755575"/>
            <a:ext cx="8520600" cy="1881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t-PT">
                <a:latin typeface="Lobster"/>
                <a:ea typeface="Lobster"/>
                <a:cs typeface="Lobster"/>
                <a:sym typeface="Lobster"/>
              </a:rPr>
              <a:t>Porto</a:t>
            </a:r>
            <a:endParaRPr>
              <a:latin typeface="Lobster"/>
              <a:ea typeface="Lobster"/>
              <a:cs typeface="Lobster"/>
              <a:sym typeface="Lobster"/>
            </a:endParaRPr>
          </a:p>
        </p:txBody>
      </p:sp>
      <p:sp>
        <p:nvSpPr>
          <p:cNvPr id="109" name="Google Shape;109;p20"/>
          <p:cNvSpPr txBox="1">
            <a:spLocks noGrp="1"/>
          </p:cNvSpPr>
          <p:nvPr>
            <p:ph type="subTitle" idx="1"/>
          </p:nvPr>
        </p:nvSpPr>
        <p:spPr>
          <a:xfrm>
            <a:off x="195675" y="1126325"/>
            <a:ext cx="3762300" cy="79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a:solidFill>
                  <a:srgbClr val="202122"/>
                </a:solidFill>
                <a:highlight>
                  <a:srgbClr val="FFFFFF"/>
                </a:highlight>
              </a:rPr>
              <a:t>Porto ist die zweitgrößte Stadt und die viertgrößte Gemeinde in Portugal. Es ist auch die Hauptstadt der Region Nord.</a:t>
            </a:r>
            <a:endParaRPr>
              <a:solidFill>
                <a:schemeClr val="dk1"/>
              </a:solidFill>
            </a:endParaRPr>
          </a:p>
        </p:txBody>
      </p:sp>
      <p:pic>
        <p:nvPicPr>
          <p:cNvPr id="110" name="Google Shape;110;p20"/>
          <p:cNvPicPr preferRelativeResize="0"/>
          <p:nvPr/>
        </p:nvPicPr>
        <p:blipFill>
          <a:blip r:embed="rId3">
            <a:alphaModFix/>
          </a:blip>
          <a:stretch>
            <a:fillRect/>
          </a:stretch>
        </p:blipFill>
        <p:spPr>
          <a:xfrm>
            <a:off x="4256451" y="1235500"/>
            <a:ext cx="4626073" cy="3000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subTitle" idx="1"/>
          </p:nvPr>
        </p:nvSpPr>
        <p:spPr>
          <a:xfrm>
            <a:off x="446250" y="91600"/>
            <a:ext cx="8520600" cy="7926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pt-PT" sz="5200">
                <a:solidFill>
                  <a:schemeClr val="dk1"/>
                </a:solidFill>
                <a:latin typeface="Lobster"/>
                <a:ea typeface="Lobster"/>
                <a:cs typeface="Lobster"/>
                <a:sym typeface="Lobster"/>
              </a:rPr>
              <a:t>Douro</a:t>
            </a:r>
            <a:endParaRPr sz="3600">
              <a:latin typeface="Lobster"/>
              <a:ea typeface="Lobster"/>
              <a:cs typeface="Lobster"/>
              <a:sym typeface="Lobster"/>
            </a:endParaRPr>
          </a:p>
        </p:txBody>
      </p:sp>
      <p:pic>
        <p:nvPicPr>
          <p:cNvPr id="116" name="Google Shape;116;p21"/>
          <p:cNvPicPr preferRelativeResize="0"/>
          <p:nvPr/>
        </p:nvPicPr>
        <p:blipFill>
          <a:blip r:embed="rId3">
            <a:alphaModFix/>
          </a:blip>
          <a:stretch>
            <a:fillRect/>
          </a:stretch>
        </p:blipFill>
        <p:spPr>
          <a:xfrm>
            <a:off x="446250" y="909963"/>
            <a:ext cx="4672400" cy="2847251"/>
          </a:xfrm>
          <a:prstGeom prst="rect">
            <a:avLst/>
          </a:prstGeom>
          <a:noFill/>
          <a:ln>
            <a:noFill/>
          </a:ln>
        </p:spPr>
      </p:pic>
      <p:pic>
        <p:nvPicPr>
          <p:cNvPr id="117" name="Google Shape;117;p21"/>
          <p:cNvPicPr preferRelativeResize="0"/>
          <p:nvPr/>
        </p:nvPicPr>
        <p:blipFill>
          <a:blip r:embed="rId4">
            <a:alphaModFix/>
          </a:blip>
          <a:stretch>
            <a:fillRect/>
          </a:stretch>
        </p:blipFill>
        <p:spPr>
          <a:xfrm>
            <a:off x="6079525" y="631162"/>
            <a:ext cx="3064374" cy="3404875"/>
          </a:xfrm>
          <a:prstGeom prst="rect">
            <a:avLst/>
          </a:prstGeom>
          <a:noFill/>
          <a:ln>
            <a:noFill/>
          </a:ln>
        </p:spPr>
      </p:pic>
      <p:sp>
        <p:nvSpPr>
          <p:cNvPr id="118" name="Google Shape;118;p21"/>
          <p:cNvSpPr txBox="1"/>
          <p:nvPr/>
        </p:nvSpPr>
        <p:spPr>
          <a:xfrm>
            <a:off x="-100" y="3782975"/>
            <a:ext cx="91440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pt-PT" sz="2500">
                <a:solidFill>
                  <a:schemeClr val="dk1"/>
                </a:solidFill>
                <a:highlight>
                  <a:srgbClr val="FFFFFF"/>
                </a:highlight>
              </a:rPr>
              <a:t>Portwein ist ein natürlicher und angereicherter Wein, der ausschließlich aus Trauben der abgegrenzten Region Douro im Norden Portugals hergestellt wird.</a:t>
            </a:r>
            <a:endParaRPr sz="2500">
              <a:solidFill>
                <a:schemeClr val="dk1"/>
              </a:solidFill>
            </a:endParaRPr>
          </a:p>
        </p:txBody>
      </p:sp>
      <p:sp>
        <p:nvSpPr>
          <p:cNvPr id="119" name="Google Shape;119;p21"/>
          <p:cNvSpPr/>
          <p:nvPr/>
        </p:nvSpPr>
        <p:spPr>
          <a:xfrm>
            <a:off x="4572000" y="2685750"/>
            <a:ext cx="2365800" cy="6123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1"/>
          <p:cNvSpPr/>
          <p:nvPr/>
        </p:nvSpPr>
        <p:spPr>
          <a:xfrm>
            <a:off x="4455825" y="2685750"/>
            <a:ext cx="1199100" cy="612300"/>
          </a:xfrm>
          <a:prstGeom prst="lef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 name="Google Shape;121;p21"/>
          <p:cNvCxnSpPr/>
          <p:nvPr/>
        </p:nvCxnSpPr>
        <p:spPr>
          <a:xfrm>
            <a:off x="5655950" y="2838450"/>
            <a:ext cx="0" cy="300000"/>
          </a:xfrm>
          <a:prstGeom prst="straightConnector1">
            <a:avLst/>
          </a:prstGeom>
          <a:noFill/>
          <a:ln w="38100" cap="flat" cmpd="sng">
            <a:solidFill>
              <a:srgbClr val="980000"/>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ctrTitle"/>
          </p:nvPr>
        </p:nvSpPr>
        <p:spPr>
          <a:xfrm>
            <a:off x="924225" y="2131950"/>
            <a:ext cx="2493000" cy="879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t-PT" sz="5247">
                <a:latin typeface="Lobster"/>
                <a:ea typeface="Lobster"/>
                <a:cs typeface="Lobster"/>
                <a:sym typeface="Lobster"/>
              </a:rPr>
              <a:t>Zentrum</a:t>
            </a:r>
            <a:r>
              <a:rPr lang="pt-PT" sz="5247"/>
              <a:t> </a:t>
            </a:r>
            <a:r>
              <a:rPr lang="pt-PT"/>
              <a:t> </a:t>
            </a:r>
            <a:endParaRPr/>
          </a:p>
        </p:txBody>
      </p:sp>
      <p:pic>
        <p:nvPicPr>
          <p:cNvPr id="127" name="Google Shape;127;p22"/>
          <p:cNvPicPr preferRelativeResize="0"/>
          <p:nvPr/>
        </p:nvPicPr>
        <p:blipFill>
          <a:blip r:embed="rId3">
            <a:alphaModFix/>
          </a:blip>
          <a:stretch>
            <a:fillRect/>
          </a:stretch>
        </p:blipFill>
        <p:spPr>
          <a:xfrm>
            <a:off x="4996525" y="124475"/>
            <a:ext cx="3452075" cy="48945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588</Words>
  <Application>Microsoft Office PowerPoint</Application>
  <PresentationFormat>Προβολή στην οθόνη (16:9)</PresentationFormat>
  <Paragraphs>57</Paragraphs>
  <Slides>29</Slides>
  <Notes>29</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29</vt:i4>
      </vt:variant>
    </vt:vector>
  </HeadingPairs>
  <TitlesOfParts>
    <vt:vector size="33" baseType="lpstr">
      <vt:lpstr>Arial</vt:lpstr>
      <vt:lpstr>Calibri</vt:lpstr>
      <vt:lpstr>Lobster</vt:lpstr>
      <vt:lpstr>Simple Light</vt:lpstr>
      <vt:lpstr>Παρουσίαση του PowerPoint</vt:lpstr>
      <vt:lpstr>Παρουσίαση του PowerPoint</vt:lpstr>
      <vt:lpstr>Παρουσίαση του PowerPoint</vt:lpstr>
      <vt:lpstr>Nord </vt:lpstr>
      <vt:lpstr>Gerês</vt:lpstr>
      <vt:lpstr>Gerês</vt:lpstr>
      <vt:lpstr>Porto</vt:lpstr>
      <vt:lpstr>Παρουσίαση του PowerPoint</vt:lpstr>
      <vt:lpstr>Zentrum  </vt:lpstr>
      <vt:lpstr>Serra da Estrela (Manteigas)</vt:lpstr>
      <vt:lpstr>Lissabon</vt:lpstr>
      <vt:lpstr>Παρουσίαση του PowerPoint</vt:lpstr>
      <vt:lpstr>Alentejo</vt:lpstr>
      <vt:lpstr>Παρουσίαση του PowerPoint</vt:lpstr>
      <vt:lpstr>Évora</vt:lpstr>
      <vt:lpstr>Παρουσίαση του PowerPoint</vt:lpstr>
      <vt:lpstr>Algarve</vt:lpstr>
      <vt:lpstr>Algarve</vt:lpstr>
      <vt:lpstr>Παρουσίαση του PowerPoint</vt:lpstr>
      <vt:lpstr>Madeira</vt:lpstr>
      <vt:lpstr> Herstellung von Bananen aus Madeira </vt:lpstr>
      <vt:lpstr> Unesco Madeira Naturpark </vt:lpstr>
      <vt:lpstr>Laurissilva Wald auf Madeira  </vt:lpstr>
      <vt:lpstr>Παρουσίαση του PowerPoint</vt:lpstr>
      <vt:lpstr>Azoren</vt:lpstr>
      <vt:lpstr>Lagoa das Sete Cidades</vt:lpstr>
      <vt:lpstr>Ilha do Pico</vt:lpstr>
      <vt:lpstr>Tee</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Maria Cristina Neves da Silva Weber</dc:creator>
  <cp:lastModifiedBy>user</cp:lastModifiedBy>
  <cp:revision>1</cp:revision>
  <dcterms:modified xsi:type="dcterms:W3CDTF">2022-03-24T11:28:17Z</dcterms:modified>
</cp:coreProperties>
</file>