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Open Sans" panose="020B0604020202020204" charset="0"/>
      <p:regular r:id="rId21"/>
      <p:bold r:id="rId22"/>
      <p:italic r:id="rId23"/>
      <p:boldItalic r:id="rId24"/>
    </p:embeddedFont>
    <p:embeddedFont>
      <p:font typeface="Maven Pro" panose="020B060402020202020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Nunito" panose="020B0604020202020204" charset="0"/>
      <p:regular r:id="rId39"/>
      <p:bold r:id="rId40"/>
      <p:italic r:id="rId41"/>
      <p:boldItalic r:id="rId42"/>
    </p:embeddedFont>
    <p:embeddedFont>
      <p:font typeface="Roboto Slab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2533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3f1a26668c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3f1a26668c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916180777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5916180777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f1a26668c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3f1a26668c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f1a26668c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f1a26668c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f1a26668c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f1a26668c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f1a26668c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f1a26668c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f1a26668c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3f1a26668c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916180777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5916180777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3f1a26668c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3f1a26668c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916180777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5916180777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916180777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5916180777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591618077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591618077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91618077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591618077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f1a26668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3f1a26668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5916180777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5916180777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f1a26668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3f1a26668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f1a26668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f1a26668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an.gr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M%C3%BClltrennung" TargetMode="External"/><Relationship Id="rId3" Type="http://schemas.openxmlformats.org/officeDocument/2006/relationships/hyperlink" Target="https://www.europarl.europa.eu/news/de/headlines/society/20180328STO00751/abfallwirtschaft-in-der-eu-zahlen-und-fakten" TargetMode="External"/><Relationship Id="rId7" Type="http://schemas.openxmlformats.org/officeDocument/2006/relationships/hyperlink" Target="https://el.wikipedia.org/wiki/%CE%94%CE%B9%CE%B1%CE%BB%CE%BF%CE%B3%CE%AE_%CE%B1%CF%80%CE%BF%CF%81%CF%81%CE%B9%CE%BC%CE%BC%CE%AC%CF%84%CF%89%CE%BD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.wikipedia.org/wiki/Recycling" TargetMode="External"/><Relationship Id="rId5" Type="http://schemas.openxmlformats.org/officeDocument/2006/relationships/hyperlink" Target="https://el.wikipedia.org/wiki/%CE%91%CE%BD%CE%B1%CE%BA%CF%8D%CE%BA%CE%BB%CF%89%CF%83%CE%B7" TargetMode="External"/><Relationship Id="rId10" Type="http://schemas.openxmlformats.org/officeDocument/2006/relationships/hyperlink" Target="https://www.eoan.gr/" TargetMode="External"/><Relationship Id="rId4" Type="http://schemas.openxmlformats.org/officeDocument/2006/relationships/hyperlink" Target="https://www.europarl.europa.eu/news/de/headlines/society/20210128STO96607/wie-will-die-eu-bis-2050-eine-kreislaufwirtschaft-erreichen" TargetMode="External"/><Relationship Id="rId9" Type="http://schemas.openxmlformats.org/officeDocument/2006/relationships/hyperlink" Target="https://en.wikipedia.org/wiki/Waste_sort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1680300" y="1083050"/>
            <a:ext cx="6429300" cy="7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29289"/>
              <a:buNone/>
            </a:pPr>
            <a:r>
              <a:rPr lang="el" sz="3380" b="1">
                <a:latin typeface="Maven Pro"/>
                <a:ea typeface="Maven Pro"/>
                <a:cs typeface="Maven Pro"/>
                <a:sym typeface="Maven Pro"/>
              </a:rPr>
              <a:t>“Umweltfreundliches Europa  </a:t>
            </a:r>
            <a:endParaRPr sz="3380" b="1"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29289"/>
              <a:buNone/>
            </a:pPr>
            <a:r>
              <a:rPr lang="el" sz="3380" b="1">
                <a:latin typeface="Maven Pro"/>
                <a:ea typeface="Maven Pro"/>
                <a:cs typeface="Maven Pro"/>
                <a:sym typeface="Maven Pro"/>
              </a:rPr>
              <a:t>Die Zukunft beginnt jezt!</a:t>
            </a:r>
            <a:endParaRPr sz="1355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80225" y="2165050"/>
            <a:ext cx="6429300" cy="23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508"/>
              <a:t>ABFALLMANAGEMENT</a:t>
            </a:r>
            <a:endParaRPr sz="3508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508"/>
              <a:t> UND RECYCLING </a:t>
            </a:r>
            <a:endParaRPr sz="3508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508"/>
              <a:t>IN GRIECHENAND</a:t>
            </a:r>
            <a:endParaRPr sz="3508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Treffen auf Rhodos, 3 Oktober 2022 </a:t>
            </a:r>
            <a:endParaRPr sz="2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600"/>
              <a:t> </a:t>
            </a:r>
            <a:endParaRPr sz="2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345250" y="816450"/>
            <a:ext cx="8357700" cy="185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RECYCLINGMETHODEN IN GRIECHENLAND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387900" y="8167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What do we recycle?/ Was recyceln wir?</a:t>
            </a: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5" y="1882794"/>
            <a:ext cx="4493325" cy="3167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600" y="1841675"/>
            <a:ext cx="4229100" cy="29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/>
        </p:nvSpPr>
        <p:spPr>
          <a:xfrm>
            <a:off x="4746150" y="767775"/>
            <a:ext cx="4020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Τhis blue bin is for throwing away bottles that are made out of glass 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243300" y="314650"/>
            <a:ext cx="8536500" cy="67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2960" b="1">
                <a:latin typeface="Calibri"/>
                <a:ea typeface="Calibri"/>
                <a:cs typeface="Calibri"/>
                <a:sym typeface="Calibri"/>
              </a:rPr>
              <a:t>COMPETITIVE RECYCLING / WETTBEWERBSFÄHIGES RECYCLING</a:t>
            </a:r>
            <a:endParaRPr sz="1700"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13" y="1076813"/>
            <a:ext cx="3892875" cy="27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2800" y="1076825"/>
            <a:ext cx="4600668" cy="274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89400" y="3820600"/>
            <a:ext cx="8844300" cy="11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«COMPETITIVE RECYCLING» uses high-tech "recycling houses", where citizens return their empty recyclable packaging in exchange for 0,03€.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 result, in the "recycling houses" our "packaging has value" and we earn €1 by returning 33 packages.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387900" y="23850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2860" b="1">
                <a:latin typeface="Calibri"/>
                <a:ea typeface="Calibri"/>
                <a:cs typeface="Calibri"/>
                <a:sym typeface="Calibri"/>
              </a:rPr>
              <a:t>I RECYCLE-CHANGE DEVICE/ ICH   RECYCLE-WECHSEL-GERÄT (Juni - November2022) </a:t>
            </a:r>
            <a:endParaRPr sz="1600"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2"/>
          </p:nvPr>
        </p:nvSpPr>
        <p:spPr>
          <a:xfrm>
            <a:off x="4572000" y="924600"/>
            <a:ext cx="4184100" cy="3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700"/>
              </a:spcBef>
              <a:spcAft>
                <a:spcPts val="0"/>
              </a:spcAft>
              <a:buSzPts val="770"/>
              <a:buNone/>
            </a:pPr>
            <a:r>
              <a:rPr lang="el" sz="2260">
                <a:latin typeface="Calibri"/>
                <a:ea typeface="Calibri"/>
                <a:cs typeface="Calibri"/>
                <a:sym typeface="Calibri"/>
              </a:rPr>
              <a:t>The "RECYCLE-CHANGE DEVICE" Program grants households to replace old electrical appliances with new, environmentally friendly and more energy efficient ones. </a:t>
            </a:r>
            <a:endParaRPr sz="226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5000"/>
              </a:lnSpc>
              <a:spcBef>
                <a:spcPts val="700"/>
              </a:spcBef>
              <a:spcAft>
                <a:spcPts val="0"/>
              </a:spcAft>
              <a:buSzPts val="770"/>
              <a:buNone/>
            </a:pPr>
            <a:r>
              <a:rPr lang="el" sz="2260">
                <a:latin typeface="Calibri"/>
                <a:ea typeface="Calibri"/>
                <a:cs typeface="Calibri"/>
                <a:sym typeface="Calibri"/>
              </a:rPr>
              <a:t>With this program you can replace only air conditioning, refrigerator or freezer. The grant is provided through Program vouchers.</a:t>
            </a:r>
            <a:endParaRPr sz="226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endParaRPr sz="1280"/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038" y="924600"/>
            <a:ext cx="4350925" cy="252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63013" y="3325275"/>
            <a:ext cx="45090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Mit diesem Programm können Sie nur Klimaanlage, Kühl- oder Gefrierschrank ersetzen.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Die Förderung erfolgt über Programmgutscheine.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266850" y="522700"/>
            <a:ext cx="8436600" cy="7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2600" b="1">
                <a:latin typeface="Calibri"/>
                <a:ea typeface="Calibri"/>
                <a:cs typeface="Calibri"/>
                <a:sym typeface="Calibri"/>
              </a:rPr>
              <a:t>RECYCLING PLASTIC CAPS/COVERS  AND TURNING THEM INTO WHEELCHAIRS/Plastikkapen  recyceln und zu Rollstühlen verarbeiten</a:t>
            </a:r>
            <a:endParaRPr sz="1700"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266850" y="1320700"/>
            <a:ext cx="5190600" cy="3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SzPts val="770"/>
              <a:buNone/>
            </a:pPr>
            <a:r>
              <a:rPr lang="el" sz="2360">
                <a:latin typeface="Calibri"/>
                <a:ea typeface="Calibri"/>
                <a:cs typeface="Calibri"/>
                <a:sym typeface="Calibri"/>
              </a:rPr>
              <a:t>Plastic caps are collected in various places by schools, municipalities, hospitals, companies and by other associations that want to help in this action. </a:t>
            </a:r>
            <a:endParaRPr sz="236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SzPts val="770"/>
              <a:buNone/>
            </a:pPr>
            <a:r>
              <a:rPr lang="el" sz="2360">
                <a:latin typeface="Calibri"/>
                <a:ea typeface="Calibri"/>
                <a:cs typeface="Calibri"/>
                <a:sym typeface="Calibri"/>
              </a:rPr>
              <a:t>At the points where large quantities of plastic caps are collected, the recycling truck passes and collects them and then transports them to the recycling plant.</a:t>
            </a:r>
            <a:endParaRPr sz="236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endParaRPr sz="1180"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7188" y="1561475"/>
            <a:ext cx="3267075" cy="32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>
            <a:spLocks noGrp="1"/>
          </p:cNvSpPr>
          <p:nvPr>
            <p:ph type="title"/>
          </p:nvPr>
        </p:nvSpPr>
        <p:spPr>
          <a:xfrm>
            <a:off x="387900" y="6148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2500" b="1">
                <a:latin typeface="Calibri"/>
                <a:ea typeface="Calibri"/>
                <a:cs typeface="Calibri"/>
                <a:sym typeface="Calibri"/>
              </a:rPr>
              <a:t>FORBID THE USE AND SALE OF ONE-USE PLASTIC PRODUCTS/DEN GEBRAUCH UND VERKAUF VON EINWEG-PLASTIKPRODUKTEN VERBOTEN/</a:t>
            </a:r>
            <a:endParaRPr sz="1600"/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063" y="1214425"/>
            <a:ext cx="4086225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3275" y="1209663"/>
            <a:ext cx="4095750" cy="27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/>
          <p:nvPr/>
        </p:nvSpPr>
        <p:spPr>
          <a:xfrm>
            <a:off x="78450" y="3933825"/>
            <a:ext cx="8987100" cy="12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l" sz="2458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Vom Oktober 2020 </a:t>
            </a:r>
            <a:r>
              <a:rPr lang="el" sz="1946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Griechenland hat die Verwendung von 9 Einwegprodukten aus Kunststoff verboten. Ab dem 3. Juli 2021 wurden sie endgültig abgeschafft/As of July 3, 2021, they were permanently abolished.</a:t>
            </a:r>
            <a:endParaRPr sz="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4278025" y="1098825"/>
            <a:ext cx="4302300" cy="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444"/>
              <a:t>Aktionen  de EOAN/HELLENIC RECYCLING AGENTUR </a:t>
            </a:r>
            <a:r>
              <a:rPr lang="el" sz="2444" u="sng">
                <a:solidFill>
                  <a:schemeClr val="hlink"/>
                </a:solidFill>
                <a:hlinkClick r:id="rId3"/>
              </a:rPr>
              <a:t>https://www.eoan.gr/</a:t>
            </a:r>
            <a:endParaRPr sz="2444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3525" y="1279625"/>
            <a:ext cx="2966050" cy="12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886600" cy="50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9625" y="2664800"/>
            <a:ext cx="4302300" cy="2406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title"/>
          </p:nvPr>
        </p:nvSpPr>
        <p:spPr>
          <a:xfrm>
            <a:off x="293800" y="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Quellen </a:t>
            </a:r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body" idx="1"/>
          </p:nvPr>
        </p:nvSpPr>
        <p:spPr>
          <a:xfrm>
            <a:off x="172775" y="596925"/>
            <a:ext cx="8781600" cy="43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5400" u="sng">
                <a:solidFill>
                  <a:schemeClr val="hlink"/>
                </a:solidFill>
                <a:hlinkClick r:id="rId3"/>
              </a:rPr>
              <a:t>https://www.europarl.europa.eu/news/de/headlines/society/20180328STO00751/abfallwirtschaft-in-der-eu-zahlen-und-fakten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5400" u="sng">
                <a:solidFill>
                  <a:schemeClr val="hlink"/>
                </a:solidFill>
                <a:hlinkClick r:id="rId4"/>
              </a:rPr>
              <a:t>https://www.europarl.europa.eu/news/de/headlines/society/20210128STO96607/wie-will-die-eu-bis-2050-eine-kreislaufwirtschaft-erreichen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5400" u="sng">
                <a:solidFill>
                  <a:schemeClr val="hlink"/>
                </a:solidFill>
                <a:hlinkClick r:id="rId5"/>
              </a:rPr>
              <a:t>https://el.wikipedia.org/wiki/%CE%91%CE%BD%CE%B1%CE%BA%CF%8D%CE%BA%CE%BB%CF%89%CF%83%CE%B7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5400" u="sng">
                <a:solidFill>
                  <a:schemeClr val="hlink"/>
                </a:solidFill>
                <a:hlinkClick r:id="rId6"/>
              </a:rPr>
              <a:t>https://de.wikipedia.org/wiki/Recycling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5400" u="sng">
                <a:solidFill>
                  <a:schemeClr val="hlink"/>
                </a:solidFill>
                <a:hlinkClick r:id="rId7"/>
              </a:rPr>
              <a:t>https://el.wikipedia.org/wiki/%CE%94%CE%B9%CE%B1%CE%BB%CE%BF%CE%B3%CE%AE_%CE%B1%CF%80%CE%BF%CF%81%CF%81%CE%B9%CE%BC%CE%BC%CE%AC%CF%84%CF%89%CE%BD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5400" u="sng">
                <a:solidFill>
                  <a:schemeClr val="hlink"/>
                </a:solidFill>
                <a:hlinkClick r:id="rId8"/>
              </a:rPr>
              <a:t>https://de.wikipedia.org/wiki/M%C3%BClltrennung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5400" u="sng">
                <a:solidFill>
                  <a:schemeClr val="hlink"/>
                </a:solidFill>
                <a:hlinkClick r:id="rId9"/>
              </a:rPr>
              <a:t>https://en.wikipedia.org/wiki/Waste_sorting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5400" u="sng">
                <a:solidFill>
                  <a:schemeClr val="hlink"/>
                </a:solidFill>
                <a:hlinkClick r:id="rId10"/>
              </a:rPr>
              <a:t>https://www.eoan.gr/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Thanks for watsching ! Danke fürs zuschauen !</a:t>
            </a:r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body" idx="1"/>
          </p:nvPr>
        </p:nvSpPr>
        <p:spPr>
          <a:xfrm>
            <a:off x="298225" y="1553475"/>
            <a:ext cx="3340200" cy="3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29F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300">
              <a:solidFill>
                <a:srgbClr val="029FB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3" name="Google Shape;193;p30"/>
          <p:cNvSpPr txBox="1"/>
          <p:nvPr/>
        </p:nvSpPr>
        <p:spPr>
          <a:xfrm>
            <a:off x="470700" y="1861400"/>
            <a:ext cx="87030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29FB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900" y="3362875"/>
            <a:ext cx="5919695" cy="169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235675" y="1144125"/>
            <a:ext cx="8703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«Dieses Projekt wurde mit Unterstützung der Europäischen Kommission finanziert. Die Verantwortung für den Inhalt dieser Veröffentlichung trägt allein der Verfasser; die Kommission haftet nicht für die weitere Verwendung der darin enthaltenen Angaben.»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00" y="1597875"/>
            <a:ext cx="1763343" cy="17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0060" y="1985125"/>
            <a:ext cx="1654790" cy="16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900" y="3647425"/>
            <a:ext cx="1285875" cy="119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9551" y="4139162"/>
            <a:ext cx="4091850" cy="8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721625" y="122125"/>
            <a:ext cx="68373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800" b="1">
                <a:solidFill>
                  <a:srgbClr val="029FB2"/>
                </a:solidFill>
                <a:latin typeface="Maven Pro"/>
                <a:ea typeface="Maven Pro"/>
                <a:cs typeface="Maven Pro"/>
                <a:sym typeface="Maven Pro"/>
              </a:rPr>
              <a:t>  </a:t>
            </a:r>
            <a:r>
              <a:rPr lang="el" sz="2300" b="1">
                <a:solidFill>
                  <a:srgbClr val="029FB2"/>
                </a:solidFill>
                <a:latin typeface="Maven Pro"/>
                <a:ea typeface="Maven Pro"/>
                <a:cs typeface="Maven Pro"/>
                <a:sym typeface="Maven Pro"/>
              </a:rPr>
              <a:t>Eine Präsentation. C4</a:t>
            </a:r>
            <a:endParaRPr sz="2300" b="1">
              <a:solidFill>
                <a:srgbClr val="029FB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300" b="1">
                <a:solidFill>
                  <a:srgbClr val="029FB2"/>
                </a:solidFill>
                <a:latin typeface="Maven Pro"/>
                <a:ea typeface="Maven Pro"/>
                <a:cs typeface="Maven Pro"/>
                <a:sym typeface="Maven Pro"/>
              </a:rPr>
              <a:t>Treffen am 7. Gymnasium von Rhodos</a:t>
            </a:r>
            <a:endParaRPr sz="2300" b="1">
              <a:solidFill>
                <a:srgbClr val="029FB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6040775" y="4174988"/>
            <a:ext cx="296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b="1">
                <a:solidFill>
                  <a:srgbClr val="029FB2"/>
                </a:solidFill>
                <a:latin typeface="Nunito"/>
                <a:ea typeface="Nunito"/>
                <a:cs typeface="Nunito"/>
                <a:sym typeface="Nunito"/>
              </a:rPr>
              <a:t>Selin Zamantaki, 9.Klasse</a:t>
            </a:r>
            <a:endParaRPr sz="1800" b="1">
              <a:solidFill>
                <a:srgbClr val="029FB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29FB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652425" y="186000"/>
            <a:ext cx="8103600" cy="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                 </a:t>
            </a:r>
            <a:r>
              <a:rPr lang="el" sz="4511"/>
              <a:t>     Die Situation heute</a:t>
            </a:r>
            <a:endParaRPr sz="4511"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186525" y="556850"/>
            <a:ext cx="3999900" cy="44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10000"/>
          </a:bodyPr>
          <a:lstStyle/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l" sz="2000"/>
              <a:t>Waste management was and remains the most problematic point of environmental policy in our country./</a:t>
            </a:r>
            <a:endParaRPr sz="2000"/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l" sz="2000"/>
              <a:t> Die Abfallwirtschaft war und bleibt der problematischste Punkt der Umweltpolitik in unserem Land. </a:t>
            </a:r>
            <a:endParaRPr sz="2000"/>
          </a:p>
          <a:p>
            <a:pPr marL="457200" lvl="0" indent="-366395" algn="l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l" sz="2800"/>
              <a:t>In Griechenland gibt es immer noch 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2800"/>
              <a:t> Illegale   Unkontrolierte  Abfalldeponien (ΧΑΔΑ)</a:t>
            </a:r>
            <a:endParaRPr sz="2800"/>
          </a:p>
          <a:p>
            <a:pPr marL="457200" lvl="0" indent="-366395" algn="l" rtl="0">
              <a:spcBef>
                <a:spcPts val="1200"/>
              </a:spcBef>
              <a:spcAft>
                <a:spcPts val="0"/>
              </a:spcAft>
              <a:buSzPct val="100000"/>
              <a:buChar char="➔"/>
            </a:pPr>
            <a:r>
              <a:rPr lang="el" sz="2800"/>
              <a:t> Bis Ende 2022 werden sie nicht mehr existieren</a:t>
            </a:r>
            <a:endParaRPr sz="200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800" y="1243252"/>
            <a:ext cx="4532400" cy="335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35600" y="113025"/>
            <a:ext cx="8346000" cy="57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MÜLLDEPONIE/ LANDFILL/XYTA </a:t>
            </a:r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111975" y="686100"/>
            <a:ext cx="6056700" cy="44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6725"/>
              <a:t>Ι</a:t>
            </a:r>
            <a:r>
              <a:rPr lang="el" sz="7925"/>
              <a:t>n Griechenland,  die am weitesten verbreitete Art der Abfallentsorgung (</a:t>
            </a:r>
            <a:r>
              <a:rPr lang="el" sz="9125"/>
              <a:t>über 80 % der Abfälle);</a:t>
            </a:r>
            <a:endParaRPr sz="912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9125">
                <a:solidFill>
                  <a:srgbClr val="FF0000"/>
                </a:solidFill>
              </a:rPr>
              <a:t>Disadvantages/Nachteile /Auswirkungen auf die Umwelt:</a:t>
            </a:r>
            <a:endParaRPr sz="9125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6725"/>
              <a:t>  Wenn sich organische Abfälle zersetzen,</a:t>
            </a:r>
            <a:endParaRPr sz="672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6725"/>
              <a:t>  sondern auch in Abwasserbehandlungsanlagen</a:t>
            </a:r>
            <a:endParaRPr sz="672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6725"/>
              <a:t> </a:t>
            </a:r>
            <a:r>
              <a:rPr lang="el" sz="8325"/>
              <a:t> </a:t>
            </a:r>
            <a:r>
              <a:rPr lang="el" sz="8325">
                <a:solidFill>
                  <a:srgbClr val="FF0000"/>
                </a:solidFill>
              </a:rPr>
              <a:t>Methan wird produziert./</a:t>
            </a:r>
            <a:endParaRPr sz="8325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6725"/>
              <a:t>  As organic waste decomposes,</a:t>
            </a:r>
            <a:endParaRPr sz="672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6725"/>
              <a:t>  but also in wastewater treatment facilities</a:t>
            </a:r>
            <a:endParaRPr sz="672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6725"/>
              <a:t>  </a:t>
            </a:r>
            <a:r>
              <a:rPr lang="el" sz="7125">
                <a:solidFill>
                  <a:srgbClr val="FF0000"/>
                </a:solidFill>
              </a:rPr>
              <a:t>methane is produced. (Treibhausgas)/Greenhouse gas</a:t>
            </a:r>
            <a:endParaRPr sz="7125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l" sz="2800"/>
              <a:t> 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800"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8975" y="1492974"/>
            <a:ext cx="3355025" cy="276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188450" y="243475"/>
            <a:ext cx="3920400" cy="47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>
                <a:latin typeface="Roboto Slab"/>
                <a:ea typeface="Roboto Slab"/>
                <a:cs typeface="Roboto Slab"/>
                <a:sym typeface="Roboto Slab"/>
              </a:rPr>
              <a:t> Die Lösung: “Kreislaufwirtschaft”</a:t>
            </a: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  <a:buChar char="●"/>
            </a:pPr>
            <a:r>
              <a:rPr lang="el" sz="3000">
                <a:latin typeface="Roboto Slab"/>
                <a:ea typeface="Roboto Slab"/>
                <a:cs typeface="Roboto Slab"/>
                <a:sym typeface="Roboto Slab"/>
              </a:rPr>
              <a:t>Abfallaufkommen zu verringern</a:t>
            </a: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746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Roboto Slab"/>
              <a:buChar char="●"/>
            </a:pPr>
            <a:r>
              <a:rPr lang="el" sz="3285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Recycling zu fördern, </a:t>
            </a:r>
            <a:endParaRPr sz="3285">
              <a:solidFill>
                <a:srgbClr val="FF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85">
              <a:solidFill>
                <a:srgbClr val="FF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  <a:buChar char="●"/>
            </a:pPr>
            <a:r>
              <a:rPr lang="el" sz="3000">
                <a:latin typeface="Roboto Slab"/>
                <a:ea typeface="Roboto Slab"/>
                <a:cs typeface="Roboto Slab"/>
                <a:sym typeface="Roboto Slab"/>
              </a:rPr>
              <a:t>Abfalldeponierung zu beenden,</a:t>
            </a: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  <a:buChar char="●"/>
            </a:pPr>
            <a:r>
              <a:rPr lang="el" sz="3000">
                <a:latin typeface="Roboto Slab"/>
                <a:ea typeface="Roboto Slab"/>
                <a:cs typeface="Roboto Slab"/>
                <a:sym typeface="Roboto Slab"/>
              </a:rPr>
              <a:t>Müllverbrennung zu beschränken und</a:t>
            </a: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  <a:buChar char="●"/>
            </a:pPr>
            <a:r>
              <a:rPr lang="el" sz="3000">
                <a:latin typeface="Roboto Slab"/>
                <a:ea typeface="Roboto Slab"/>
                <a:cs typeface="Roboto Slab"/>
                <a:sym typeface="Roboto Slab"/>
              </a:rPr>
              <a:t>schädlicher Chemikalien im Abfall zu reduzieren.</a:t>
            </a:r>
            <a:endParaRPr sz="3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2"/>
          </p:nvPr>
        </p:nvSpPr>
        <p:spPr>
          <a:xfrm>
            <a:off x="4572000" y="118000"/>
            <a:ext cx="4413600" cy="50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/>
              <a:t>Th</a:t>
            </a:r>
            <a:r>
              <a:rPr lang="el" sz="2600"/>
              <a:t>e solution: “circular economy” . </a:t>
            </a:r>
            <a:endParaRPr sz="260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●"/>
            </a:pPr>
            <a:r>
              <a:rPr lang="el" sz="2600"/>
              <a:t>reduce waste generation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l" sz="2600">
                <a:solidFill>
                  <a:srgbClr val="FF0000"/>
                </a:solidFill>
              </a:rPr>
              <a:t> encourage recycling</a:t>
            </a:r>
            <a:r>
              <a:rPr lang="el" sz="2600"/>
              <a:t>,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l" sz="2600"/>
              <a:t>End landfill,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l" sz="2600"/>
              <a:t> limit incineration and 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l" sz="2600"/>
              <a:t>reduce harmful chemicals in waste.</a:t>
            </a:r>
            <a:endParaRPr sz="2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025" y="0"/>
            <a:ext cx="61442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171375" y="220575"/>
            <a:ext cx="4094100" cy="15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2100"/>
              <a:t>           ΚΔΑΥ / ABFALLSORTIERZENTRUM/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" sz="2100"/>
              <a:t>  WASTE SORTING CENTER, RHODOS</a:t>
            </a:r>
            <a:endParaRPr sz="2100"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4572000" y="147875"/>
            <a:ext cx="3999900" cy="11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l" sz="1900"/>
              <a:t>Die Lösung ist Recycling, </a:t>
            </a:r>
            <a:endParaRPr sz="19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l" sz="1900"/>
              <a:t>Wiederverwendung.</a:t>
            </a:r>
            <a:endParaRPr sz="19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l" sz="1900"/>
              <a:t>Betrieb von Abfallsortierzentren</a:t>
            </a:r>
            <a:endParaRPr sz="19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190"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0600" y="1414200"/>
            <a:ext cx="4811100" cy="37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375" y="1757350"/>
            <a:ext cx="4179225" cy="323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157075" y="193525"/>
            <a:ext cx="8599200" cy="9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7142"/>
              <a:buFont typeface="Arial"/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7142"/>
              <a:buFont typeface="Arial"/>
              <a:buNone/>
            </a:pPr>
            <a:r>
              <a:rPr lang="el" sz="2100"/>
              <a:t>ΚΔΑΥ / ABFALLSORTIERZENTRUM/</a:t>
            </a:r>
            <a:r>
              <a:rPr lang="el" sz="2372">
                <a:latin typeface="Georgia"/>
                <a:ea typeface="Georgia"/>
                <a:cs typeface="Georgia"/>
                <a:sym typeface="Georgia"/>
              </a:rPr>
              <a:t>Mülltrennung</a:t>
            </a:r>
            <a:endParaRPr sz="2372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7142"/>
              <a:buFont typeface="Arial"/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7142"/>
              <a:buFont typeface="Arial"/>
              <a:buNone/>
            </a:pPr>
            <a:r>
              <a:rPr lang="el" sz="2100"/>
              <a:t>  WASTE SORTING CENTER, RHODOS</a:t>
            </a:r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200" y="1529299"/>
            <a:ext cx="4204624" cy="315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525" y="1489825"/>
            <a:ext cx="4204625" cy="325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0" y="235200"/>
            <a:ext cx="8646000" cy="14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44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444"/>
              <a:t>ΚΔΑΥ / ABFALLSORTIERZENTRUM/</a:t>
            </a:r>
            <a:r>
              <a:rPr lang="el" sz="2038">
                <a:latin typeface="Georgia"/>
                <a:ea typeface="Georgia"/>
                <a:cs typeface="Georgia"/>
                <a:sym typeface="Georgia"/>
              </a:rPr>
              <a:t>Mülltrennung</a:t>
            </a:r>
            <a:endParaRPr sz="2038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7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777"/>
              <a:t>  WASTE SORTING CENTER, RHODOS</a:t>
            </a:r>
            <a:endParaRPr sz="277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77"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050" y="1489825"/>
            <a:ext cx="4347599" cy="326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900" y="1437137"/>
            <a:ext cx="4488100" cy="336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</Words>
  <Application>Microsoft Office PowerPoint</Application>
  <PresentationFormat>Προβολή στην οθόνη (16:9)</PresentationFormat>
  <Paragraphs>89</Paragraphs>
  <Slides>18</Slides>
  <Notes>18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7" baseType="lpstr">
      <vt:lpstr>Arial</vt:lpstr>
      <vt:lpstr>Open Sans</vt:lpstr>
      <vt:lpstr>Maven Pro</vt:lpstr>
      <vt:lpstr>Calibri</vt:lpstr>
      <vt:lpstr>Georgia</vt:lpstr>
      <vt:lpstr>Roboto</vt:lpstr>
      <vt:lpstr>Nunito</vt:lpstr>
      <vt:lpstr>Roboto Slab</vt:lpstr>
      <vt:lpstr>Marina</vt:lpstr>
      <vt:lpstr>“Umweltfreundliches Europa   Die Zukunft beginnt jezt!</vt:lpstr>
      <vt:lpstr>Παρουσίαση του PowerPoint</vt:lpstr>
      <vt:lpstr>                      Die Situation heute</vt:lpstr>
      <vt:lpstr>MÜLLDEPONIE/ LANDFILL/XYTA </vt:lpstr>
      <vt:lpstr> </vt:lpstr>
      <vt:lpstr>Παρουσίαση του PowerPoint</vt:lpstr>
      <vt:lpstr>           ΚΔΑΥ / ABFALLSORTIERZENTRUM/   WASTE SORTING CENTER, RHODOS</vt:lpstr>
      <vt:lpstr> ΚΔΑΥ / ABFALLSORTIERZENTRUM/Mülltrennung    WASTE SORTING CENTER, RHODOS</vt:lpstr>
      <vt:lpstr> ΚΔΑΥ / ABFALLSORTIERZENTRUM/Mülltrennung    WASTE SORTING CENTER, RHODOS </vt:lpstr>
      <vt:lpstr>RECYCLINGMETHODEN IN GRIECHENLAND</vt:lpstr>
      <vt:lpstr>What do we recycle?/ Was recyceln wir?</vt:lpstr>
      <vt:lpstr>COMPETITIVE RECYCLING / WETTBEWERBSFÄHIGES RECYCLING</vt:lpstr>
      <vt:lpstr>I RECYCLE-CHANGE DEVICE/ ICH   RECYCLE-WECHSEL-GERÄT (Juni - November2022) </vt:lpstr>
      <vt:lpstr>RECYCLING PLASTIC CAPS/COVERS  AND TURNING THEM INTO WHEELCHAIRS/Plastikkapen  recyceln und zu Rollstühlen verarbeiten</vt:lpstr>
      <vt:lpstr>FORBID THE USE AND SALE OF ONE-USE PLASTIC PRODUCTS/DEN GEBRAUCH UND VERKAUF VON EINWEG-PLASTIKPRODUKTEN VERBOTEN/</vt:lpstr>
      <vt:lpstr>Aktionen  de EOAN/HELLENIC RECYCLING AGENTUR https://www.eoan.gr/ </vt:lpstr>
      <vt:lpstr>Quellen </vt:lpstr>
      <vt:lpstr>Thanks for watsching ! Danke fürs zuschauen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“Umweltfreundliches Europa   Die Zukunft beginnt jezt!</dc:title>
  <dc:creator>user</dc:creator>
  <cp:lastModifiedBy>user</cp:lastModifiedBy>
  <cp:revision>1</cp:revision>
  <dcterms:modified xsi:type="dcterms:W3CDTF">2022-09-25T06:59:33Z</dcterms:modified>
</cp:coreProperties>
</file>