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1" d="100"/>
          <a:sy n="81" d="100"/>
        </p:scale>
        <p:origin x="-300"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3FEC6C69-E894-4450-A021-FCAA66B4396C}" type="datetimeFigureOut">
              <a:rPr lang="el-GR" smtClean="0"/>
              <a:t>27/6/2021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872BE96-2F7D-4A15-B672-96BE9AA13A60}" type="slidenum">
              <a:rPr lang="el-GR" smtClean="0"/>
              <a:t>‹#›</a:t>
            </a:fld>
            <a:endParaRPr lang="el-GR"/>
          </a:p>
        </p:txBody>
      </p:sp>
    </p:spTree>
    <p:extLst>
      <p:ext uri="{BB962C8B-B14F-4D97-AF65-F5344CB8AC3E}">
        <p14:creationId xmlns:p14="http://schemas.microsoft.com/office/powerpoint/2010/main" val="3195884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FEC6C69-E894-4450-A021-FCAA66B4396C}" type="datetimeFigureOut">
              <a:rPr lang="el-GR" smtClean="0"/>
              <a:t>27/6/2021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872BE96-2F7D-4A15-B672-96BE9AA13A60}" type="slidenum">
              <a:rPr lang="el-GR" smtClean="0"/>
              <a:t>‹#›</a:t>
            </a:fld>
            <a:endParaRPr lang="el-GR"/>
          </a:p>
        </p:txBody>
      </p:sp>
    </p:spTree>
    <p:extLst>
      <p:ext uri="{BB962C8B-B14F-4D97-AF65-F5344CB8AC3E}">
        <p14:creationId xmlns:p14="http://schemas.microsoft.com/office/powerpoint/2010/main" val="2996876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FEC6C69-E894-4450-A021-FCAA66B4396C}" type="datetimeFigureOut">
              <a:rPr lang="el-GR" smtClean="0"/>
              <a:t>27/6/2021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872BE96-2F7D-4A15-B672-96BE9AA13A60}" type="slidenum">
              <a:rPr lang="el-GR" smtClean="0"/>
              <a:t>‹#›</a:t>
            </a:fld>
            <a:endParaRPr lang="el-GR"/>
          </a:p>
        </p:txBody>
      </p:sp>
    </p:spTree>
    <p:extLst>
      <p:ext uri="{BB962C8B-B14F-4D97-AF65-F5344CB8AC3E}">
        <p14:creationId xmlns:p14="http://schemas.microsoft.com/office/powerpoint/2010/main" val="3738324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FEC6C69-E894-4450-A021-FCAA66B4396C}" type="datetimeFigureOut">
              <a:rPr lang="el-GR" smtClean="0"/>
              <a:t>27/6/2021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872BE96-2F7D-4A15-B672-96BE9AA13A60}" type="slidenum">
              <a:rPr lang="el-GR" smtClean="0"/>
              <a:t>‹#›</a:t>
            </a:fld>
            <a:endParaRPr lang="el-GR"/>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83312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FEC6C69-E894-4450-A021-FCAA66B4396C}" type="datetimeFigureOut">
              <a:rPr lang="el-GR" smtClean="0"/>
              <a:t>27/6/2021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872BE96-2F7D-4A15-B672-96BE9AA13A60}" type="slidenum">
              <a:rPr lang="el-GR" smtClean="0"/>
              <a:t>‹#›</a:t>
            </a:fld>
            <a:endParaRPr lang="el-GR"/>
          </a:p>
        </p:txBody>
      </p:sp>
    </p:spTree>
    <p:extLst>
      <p:ext uri="{BB962C8B-B14F-4D97-AF65-F5344CB8AC3E}">
        <p14:creationId xmlns:p14="http://schemas.microsoft.com/office/powerpoint/2010/main" val="647235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3FEC6C69-E894-4450-A021-FCAA66B4396C}" type="datetimeFigureOut">
              <a:rPr lang="el-GR" smtClean="0"/>
              <a:t>27/6/2021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872BE96-2F7D-4A15-B672-96BE9AA13A60}" type="slidenum">
              <a:rPr lang="el-GR" smtClean="0"/>
              <a:t>‹#›</a:t>
            </a:fld>
            <a:endParaRPr lang="el-GR"/>
          </a:p>
        </p:txBody>
      </p:sp>
    </p:spTree>
    <p:extLst>
      <p:ext uri="{BB962C8B-B14F-4D97-AF65-F5344CB8AC3E}">
        <p14:creationId xmlns:p14="http://schemas.microsoft.com/office/powerpoint/2010/main" val="2207373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3FEC6C69-E894-4450-A021-FCAA66B4396C}" type="datetimeFigureOut">
              <a:rPr lang="el-GR" smtClean="0"/>
              <a:t>27/6/2021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872BE96-2F7D-4A15-B672-96BE9AA13A60}" type="slidenum">
              <a:rPr lang="el-GR" smtClean="0"/>
              <a:t>‹#›</a:t>
            </a:fld>
            <a:endParaRPr lang="el-GR"/>
          </a:p>
        </p:txBody>
      </p:sp>
    </p:spTree>
    <p:extLst>
      <p:ext uri="{BB962C8B-B14F-4D97-AF65-F5344CB8AC3E}">
        <p14:creationId xmlns:p14="http://schemas.microsoft.com/office/powerpoint/2010/main" val="726584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FEC6C69-E894-4450-A021-FCAA66B4396C}" type="datetimeFigureOut">
              <a:rPr lang="el-GR" smtClean="0"/>
              <a:t>27/6/2021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872BE96-2F7D-4A15-B672-96BE9AA13A60}" type="slidenum">
              <a:rPr lang="el-GR" smtClean="0"/>
              <a:t>‹#›</a:t>
            </a:fld>
            <a:endParaRPr lang="el-GR"/>
          </a:p>
        </p:txBody>
      </p:sp>
    </p:spTree>
    <p:extLst>
      <p:ext uri="{BB962C8B-B14F-4D97-AF65-F5344CB8AC3E}">
        <p14:creationId xmlns:p14="http://schemas.microsoft.com/office/powerpoint/2010/main" val="2787259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FEC6C69-E894-4450-A021-FCAA66B4396C}" type="datetimeFigureOut">
              <a:rPr lang="el-GR" smtClean="0"/>
              <a:t>27/6/2021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872BE96-2F7D-4A15-B672-96BE9AA13A60}" type="slidenum">
              <a:rPr lang="el-GR" smtClean="0"/>
              <a:t>‹#›</a:t>
            </a:fld>
            <a:endParaRPr lang="el-GR"/>
          </a:p>
        </p:txBody>
      </p:sp>
    </p:spTree>
    <p:extLst>
      <p:ext uri="{BB962C8B-B14F-4D97-AF65-F5344CB8AC3E}">
        <p14:creationId xmlns:p14="http://schemas.microsoft.com/office/powerpoint/2010/main" val="2204036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FEC6C69-E894-4450-A021-FCAA66B4396C}" type="datetimeFigureOut">
              <a:rPr lang="el-GR" smtClean="0"/>
              <a:t>27/6/2021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872BE96-2F7D-4A15-B672-96BE9AA13A60}" type="slidenum">
              <a:rPr lang="el-GR" smtClean="0"/>
              <a:t>‹#›</a:t>
            </a:fld>
            <a:endParaRPr lang="el-GR"/>
          </a:p>
        </p:txBody>
      </p:sp>
    </p:spTree>
    <p:extLst>
      <p:ext uri="{BB962C8B-B14F-4D97-AF65-F5344CB8AC3E}">
        <p14:creationId xmlns:p14="http://schemas.microsoft.com/office/powerpoint/2010/main" val="3270157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FEC6C69-E894-4450-A021-FCAA66B4396C}" type="datetimeFigureOut">
              <a:rPr lang="el-GR" smtClean="0"/>
              <a:t>27/6/2021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872BE96-2F7D-4A15-B672-96BE9AA13A60}" type="slidenum">
              <a:rPr lang="el-GR" smtClean="0"/>
              <a:t>‹#›</a:t>
            </a:fld>
            <a:endParaRPr lang="el-GR"/>
          </a:p>
        </p:txBody>
      </p:sp>
    </p:spTree>
    <p:extLst>
      <p:ext uri="{BB962C8B-B14F-4D97-AF65-F5344CB8AC3E}">
        <p14:creationId xmlns:p14="http://schemas.microsoft.com/office/powerpoint/2010/main" val="314556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3FEC6C69-E894-4450-A021-FCAA66B4396C}" type="datetimeFigureOut">
              <a:rPr lang="el-GR" smtClean="0"/>
              <a:t>27/6/2021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872BE96-2F7D-4A15-B672-96BE9AA13A60}" type="slidenum">
              <a:rPr lang="el-GR" smtClean="0"/>
              <a:t>‹#›</a:t>
            </a:fld>
            <a:endParaRPr lang="el-GR"/>
          </a:p>
        </p:txBody>
      </p:sp>
    </p:spTree>
    <p:extLst>
      <p:ext uri="{BB962C8B-B14F-4D97-AF65-F5344CB8AC3E}">
        <p14:creationId xmlns:p14="http://schemas.microsoft.com/office/powerpoint/2010/main" val="4063410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913795" y="2912232"/>
            <a:ext cx="5107208" cy="287896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0" y="2912232"/>
            <a:ext cx="5095357" cy="287896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3FEC6C69-E894-4450-A021-FCAA66B4396C}" type="datetimeFigureOut">
              <a:rPr lang="el-GR" smtClean="0"/>
              <a:t>27/6/2021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872BE96-2F7D-4A15-B672-96BE9AA13A60}" type="slidenum">
              <a:rPr lang="el-GR" smtClean="0"/>
              <a:t>‹#›</a:t>
            </a:fld>
            <a:endParaRPr lang="el-GR"/>
          </a:p>
        </p:txBody>
      </p:sp>
    </p:spTree>
    <p:extLst>
      <p:ext uri="{BB962C8B-B14F-4D97-AF65-F5344CB8AC3E}">
        <p14:creationId xmlns:p14="http://schemas.microsoft.com/office/powerpoint/2010/main" val="3217292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3FEC6C69-E894-4450-A021-FCAA66B4396C}" type="datetimeFigureOut">
              <a:rPr lang="el-GR" smtClean="0"/>
              <a:t>27/6/2021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872BE96-2F7D-4A15-B672-96BE9AA13A60}" type="slidenum">
              <a:rPr lang="el-GR" smtClean="0"/>
              <a:t>‹#›</a:t>
            </a:fld>
            <a:endParaRPr lang="el-GR"/>
          </a:p>
        </p:txBody>
      </p:sp>
    </p:spTree>
    <p:extLst>
      <p:ext uri="{BB962C8B-B14F-4D97-AF65-F5344CB8AC3E}">
        <p14:creationId xmlns:p14="http://schemas.microsoft.com/office/powerpoint/2010/main" val="257614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EC6C69-E894-4450-A021-FCAA66B4396C}" type="datetimeFigureOut">
              <a:rPr lang="el-GR" smtClean="0"/>
              <a:t>27/6/2021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8872BE96-2F7D-4A15-B672-96BE9AA13A60}" type="slidenum">
              <a:rPr lang="el-GR" smtClean="0"/>
              <a:t>‹#›</a:t>
            </a:fld>
            <a:endParaRPr lang="el-GR"/>
          </a:p>
        </p:txBody>
      </p:sp>
    </p:spTree>
    <p:extLst>
      <p:ext uri="{BB962C8B-B14F-4D97-AF65-F5344CB8AC3E}">
        <p14:creationId xmlns:p14="http://schemas.microsoft.com/office/powerpoint/2010/main" val="3949950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FEC6C69-E894-4450-A021-FCAA66B4396C}" type="datetimeFigureOut">
              <a:rPr lang="el-GR" smtClean="0"/>
              <a:t>27/6/2021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872BE96-2F7D-4A15-B672-96BE9AA13A60}" type="slidenum">
              <a:rPr lang="el-GR" smtClean="0"/>
              <a:t>‹#›</a:t>
            </a:fld>
            <a:endParaRPr lang="el-GR"/>
          </a:p>
        </p:txBody>
      </p:sp>
    </p:spTree>
    <p:extLst>
      <p:ext uri="{BB962C8B-B14F-4D97-AF65-F5344CB8AC3E}">
        <p14:creationId xmlns:p14="http://schemas.microsoft.com/office/powerpoint/2010/main" val="882591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FEC6C69-E894-4450-A021-FCAA66B4396C}" type="datetimeFigureOut">
              <a:rPr lang="el-GR" smtClean="0"/>
              <a:t>27/6/2021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872BE96-2F7D-4A15-B672-96BE9AA13A60}" type="slidenum">
              <a:rPr lang="el-GR" smtClean="0"/>
              <a:t>‹#›</a:t>
            </a:fld>
            <a:endParaRPr lang="el-GR"/>
          </a:p>
        </p:txBody>
      </p:sp>
    </p:spTree>
    <p:extLst>
      <p:ext uri="{BB962C8B-B14F-4D97-AF65-F5344CB8AC3E}">
        <p14:creationId xmlns:p14="http://schemas.microsoft.com/office/powerpoint/2010/main" val="17953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FEC6C69-E894-4450-A021-FCAA66B4396C}" type="datetimeFigureOut">
              <a:rPr lang="el-GR" smtClean="0"/>
              <a:t>27/6/2021</a:t>
            </a:fld>
            <a:endParaRPr lang="el-G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872BE96-2F7D-4A15-B672-96BE9AA13A60}" type="slidenum">
              <a:rPr lang="el-GR" smtClean="0"/>
              <a:t>‹#›</a:t>
            </a:fld>
            <a:endParaRPr lang="el-GR"/>
          </a:p>
        </p:txBody>
      </p:sp>
    </p:spTree>
    <p:extLst>
      <p:ext uri="{BB962C8B-B14F-4D97-AF65-F5344CB8AC3E}">
        <p14:creationId xmlns:p14="http://schemas.microsoft.com/office/powerpoint/2010/main" val="418211511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BA85AB5-F1C4-4AB7-8C08-9755156BE479}"/>
              </a:ext>
            </a:extLst>
          </p:cNvPr>
          <p:cNvSpPr>
            <a:spLocks noGrp="1"/>
          </p:cNvSpPr>
          <p:nvPr>
            <p:ph type="ctrTitle"/>
          </p:nvPr>
        </p:nvSpPr>
        <p:spPr>
          <a:xfrm>
            <a:off x="1595269" y="181992"/>
            <a:ext cx="9001462" cy="794552"/>
          </a:xfrm>
        </p:spPr>
        <p:txBody>
          <a:bodyPr/>
          <a:lstStyle/>
          <a:p>
            <a:r>
              <a:rPr lang="en-US" dirty="0"/>
              <a:t>My </a:t>
            </a:r>
            <a:r>
              <a:rPr lang="en-US" dirty="0" err="1"/>
              <a:t>rhodes</a:t>
            </a:r>
            <a:r>
              <a:rPr lang="el-GR" dirty="0"/>
              <a:t> </a:t>
            </a:r>
          </a:p>
        </p:txBody>
      </p:sp>
      <p:sp>
        <p:nvSpPr>
          <p:cNvPr id="3" name="Υπότιτλος 2">
            <a:extLst>
              <a:ext uri="{FF2B5EF4-FFF2-40B4-BE49-F238E27FC236}">
                <a16:creationId xmlns:a16="http://schemas.microsoft.com/office/drawing/2014/main" xmlns="" id="{D7649038-1127-4C39-B441-D7CFEB3394BC}"/>
              </a:ext>
            </a:extLst>
          </p:cNvPr>
          <p:cNvSpPr>
            <a:spLocks noGrp="1"/>
          </p:cNvSpPr>
          <p:nvPr>
            <p:ph type="subTitle" idx="1"/>
          </p:nvPr>
        </p:nvSpPr>
        <p:spPr>
          <a:xfrm>
            <a:off x="355106" y="976544"/>
            <a:ext cx="11434439" cy="5699465"/>
          </a:xfrm>
        </p:spPr>
        <p:txBody>
          <a:bodyPr/>
          <a:lstStyle/>
          <a:p>
            <a:pPr marL="342900" indent="-342900">
              <a:buFont typeface="Wingdings" panose="05000000000000000000" pitchFamily="2" charset="2"/>
              <a:buChar char="Ø"/>
            </a:pPr>
            <a:endParaRPr lang="el-GR" dirty="0"/>
          </a:p>
          <a:p>
            <a:pPr marL="342900" indent="-342900" algn="l">
              <a:buFont typeface="Wingdings" panose="05000000000000000000" pitchFamily="2" charset="2"/>
              <a:buChar char="Ø"/>
            </a:pPr>
            <a:r>
              <a:rPr lang="en-US" dirty="0"/>
              <a:t>Rhodes is a very beautiful island of the </a:t>
            </a:r>
            <a:r>
              <a:rPr lang="en-US" dirty="0" err="1"/>
              <a:t>Dodekanisos</a:t>
            </a:r>
            <a:r>
              <a:rPr lang="en-US" dirty="0"/>
              <a:t>.</a:t>
            </a:r>
          </a:p>
          <a:p>
            <a:pPr marL="342900" indent="-342900" algn="l">
              <a:buFont typeface="Wingdings" panose="05000000000000000000" pitchFamily="2" charset="2"/>
              <a:buChar char="Ø"/>
            </a:pPr>
            <a:r>
              <a:rPr lang="en-US" dirty="0"/>
              <a:t>It is the third biggest island in Greece.</a:t>
            </a:r>
          </a:p>
          <a:p>
            <a:pPr marL="342900" indent="-342900" algn="l">
              <a:buFont typeface="Wingdings" panose="05000000000000000000" pitchFamily="2" charset="2"/>
              <a:buChar char="Ø"/>
            </a:pPr>
            <a:r>
              <a:rPr lang="en-US" dirty="0"/>
              <a:t>Particularly important for the Greek economy. Visitors arriving on the island by cruise ship are counted in the tens of thousands per year.</a:t>
            </a:r>
          </a:p>
          <a:p>
            <a:pPr marL="342900" indent="-342900" algn="l">
              <a:buFont typeface="Wingdings" panose="05000000000000000000" pitchFamily="2" charset="2"/>
              <a:buChar char="Ø"/>
            </a:pPr>
            <a:r>
              <a:rPr lang="en-US" dirty="0"/>
              <a:t>It is an internationally recognized tourists destination.</a:t>
            </a:r>
          </a:p>
          <a:p>
            <a:pPr marL="342900" indent="-342900" algn="l">
              <a:buFont typeface="Wingdings" panose="05000000000000000000" pitchFamily="2" charset="2"/>
              <a:buChar char="Ø"/>
            </a:pPr>
            <a:endParaRPr lang="en-US" dirty="0"/>
          </a:p>
          <a:p>
            <a:pPr algn="l"/>
            <a:endParaRPr lang="el-GR" dirty="0"/>
          </a:p>
        </p:txBody>
      </p:sp>
      <p:pic>
        <p:nvPicPr>
          <p:cNvPr id="4" name="Εικόνα 3">
            <a:extLst>
              <a:ext uri="{FF2B5EF4-FFF2-40B4-BE49-F238E27FC236}">
                <a16:creationId xmlns:a16="http://schemas.microsoft.com/office/drawing/2014/main" xmlns="" id="{D66AE35B-2217-456C-9268-644CED40FD2E}"/>
              </a:ext>
            </a:extLst>
          </p:cNvPr>
          <p:cNvPicPr>
            <a:picLocks noChangeAspect="1"/>
          </p:cNvPicPr>
          <p:nvPr/>
        </p:nvPicPr>
        <p:blipFill>
          <a:blip r:embed="rId2"/>
          <a:stretch>
            <a:fillRect/>
          </a:stretch>
        </p:blipFill>
        <p:spPr>
          <a:xfrm>
            <a:off x="3972388" y="4720146"/>
            <a:ext cx="2667000" cy="1714500"/>
          </a:xfrm>
          <a:prstGeom prst="rect">
            <a:avLst/>
          </a:prstGeom>
        </p:spPr>
      </p:pic>
      <p:pic>
        <p:nvPicPr>
          <p:cNvPr id="5" name="Εικόνα 4">
            <a:extLst>
              <a:ext uri="{FF2B5EF4-FFF2-40B4-BE49-F238E27FC236}">
                <a16:creationId xmlns:a16="http://schemas.microsoft.com/office/drawing/2014/main" xmlns="" id="{180F0C40-5472-46D0-9026-9E86086850DA}"/>
              </a:ext>
            </a:extLst>
          </p:cNvPr>
          <p:cNvPicPr>
            <a:picLocks noChangeAspect="1"/>
          </p:cNvPicPr>
          <p:nvPr/>
        </p:nvPicPr>
        <p:blipFill>
          <a:blip r:embed="rId3"/>
          <a:stretch>
            <a:fillRect/>
          </a:stretch>
        </p:blipFill>
        <p:spPr>
          <a:xfrm>
            <a:off x="8138465" y="4233352"/>
            <a:ext cx="3248025" cy="1714499"/>
          </a:xfrm>
          <a:prstGeom prst="rect">
            <a:avLst/>
          </a:prstGeom>
        </p:spPr>
      </p:pic>
    </p:spTree>
    <p:extLst>
      <p:ext uri="{BB962C8B-B14F-4D97-AF65-F5344CB8AC3E}">
        <p14:creationId xmlns:p14="http://schemas.microsoft.com/office/powerpoint/2010/main" val="14224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A9251D1-49EA-46AC-8712-349F3369D41D}"/>
              </a:ext>
            </a:extLst>
          </p:cNvPr>
          <p:cNvSpPr>
            <a:spLocks noGrp="1"/>
          </p:cNvSpPr>
          <p:nvPr>
            <p:ph type="title"/>
          </p:nvPr>
        </p:nvSpPr>
        <p:spPr>
          <a:xfrm>
            <a:off x="913795" y="142044"/>
            <a:ext cx="10353761" cy="1109708"/>
          </a:xfrm>
        </p:spPr>
        <p:txBody>
          <a:bodyPr/>
          <a:lstStyle/>
          <a:p>
            <a:r>
              <a:rPr lang="en-US" dirty="0"/>
              <a:t>Aquarium </a:t>
            </a:r>
            <a:endParaRPr lang="el-GR" dirty="0"/>
          </a:p>
        </p:txBody>
      </p:sp>
      <p:sp>
        <p:nvSpPr>
          <p:cNvPr id="3" name="Θέση περιεχομένου 2">
            <a:extLst>
              <a:ext uri="{FF2B5EF4-FFF2-40B4-BE49-F238E27FC236}">
                <a16:creationId xmlns:a16="http://schemas.microsoft.com/office/drawing/2014/main" xmlns="" id="{9E7960B5-922A-41D8-90C9-426429FD00DF}"/>
              </a:ext>
            </a:extLst>
          </p:cNvPr>
          <p:cNvSpPr>
            <a:spLocks noGrp="1"/>
          </p:cNvSpPr>
          <p:nvPr>
            <p:ph idx="1"/>
          </p:nvPr>
        </p:nvSpPr>
        <p:spPr>
          <a:xfrm>
            <a:off x="648070" y="1402671"/>
            <a:ext cx="10910656" cy="5193437"/>
          </a:xfrm>
        </p:spPr>
        <p:txBody>
          <a:bodyPr/>
          <a:lstStyle/>
          <a:p>
            <a:pPr>
              <a:buFont typeface="Wingdings" panose="05000000000000000000" pitchFamily="2" charset="2"/>
              <a:buChar char="Ø"/>
            </a:pPr>
            <a:r>
              <a:rPr lang="en-US" dirty="0"/>
              <a:t>The aquarium is located at the northern end of Rhodes.</a:t>
            </a:r>
          </a:p>
          <a:p>
            <a:pPr>
              <a:buFont typeface="Wingdings" panose="05000000000000000000" pitchFamily="2" charset="2"/>
              <a:buChar char="Ø"/>
            </a:pPr>
            <a:r>
              <a:rPr lang="en-US" dirty="0"/>
              <a:t>It is one of the best of its kind in Greece.</a:t>
            </a:r>
          </a:p>
          <a:p>
            <a:pPr>
              <a:buFont typeface="Wingdings" panose="05000000000000000000" pitchFamily="2" charset="2"/>
              <a:buChar char="Ø"/>
            </a:pPr>
            <a:r>
              <a:rPr lang="en-US" dirty="0"/>
              <a:t>It gives the opportunity to young and old to get to know the sea world by admiring fish, shellfish, turtles, seals, crabs, sea urchins, mollusks and many more, some of which are endangered</a:t>
            </a:r>
            <a:r>
              <a:rPr lang="el-GR" dirty="0"/>
              <a:t>.</a:t>
            </a:r>
          </a:p>
        </p:txBody>
      </p:sp>
      <p:pic>
        <p:nvPicPr>
          <p:cNvPr id="4" name="Εικόνα 3">
            <a:extLst>
              <a:ext uri="{FF2B5EF4-FFF2-40B4-BE49-F238E27FC236}">
                <a16:creationId xmlns:a16="http://schemas.microsoft.com/office/drawing/2014/main" xmlns="" id="{934A6951-964A-4C89-8535-F7876CF882B3}"/>
              </a:ext>
            </a:extLst>
          </p:cNvPr>
          <p:cNvPicPr>
            <a:picLocks noChangeAspect="1"/>
          </p:cNvPicPr>
          <p:nvPr/>
        </p:nvPicPr>
        <p:blipFill>
          <a:blip r:embed="rId2"/>
          <a:stretch>
            <a:fillRect/>
          </a:stretch>
        </p:blipFill>
        <p:spPr>
          <a:xfrm>
            <a:off x="4083728" y="3428999"/>
            <a:ext cx="7160368" cy="3286957"/>
          </a:xfrm>
          <a:prstGeom prst="rect">
            <a:avLst/>
          </a:prstGeom>
        </p:spPr>
      </p:pic>
    </p:spTree>
    <p:extLst>
      <p:ext uri="{BB962C8B-B14F-4D97-AF65-F5344CB8AC3E}">
        <p14:creationId xmlns:p14="http://schemas.microsoft.com/office/powerpoint/2010/main" val="243128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DA36867-BA2F-429E-B725-B3151B1B7C98}"/>
              </a:ext>
            </a:extLst>
          </p:cNvPr>
          <p:cNvSpPr>
            <a:spLocks noGrp="1"/>
          </p:cNvSpPr>
          <p:nvPr>
            <p:ph type="title"/>
          </p:nvPr>
        </p:nvSpPr>
        <p:spPr>
          <a:xfrm>
            <a:off x="791592" y="97655"/>
            <a:ext cx="10608815" cy="1038687"/>
          </a:xfrm>
        </p:spPr>
        <p:txBody>
          <a:bodyPr/>
          <a:lstStyle/>
          <a:p>
            <a:r>
              <a:rPr lang="en-US" dirty="0"/>
              <a:t/>
            </a:r>
            <a:br>
              <a:rPr lang="en-US" dirty="0"/>
            </a:br>
            <a:r>
              <a:rPr lang="en-US" dirty="0"/>
              <a:t>the baths and springs of </a:t>
            </a:r>
            <a:r>
              <a:rPr lang="en-US" dirty="0" err="1"/>
              <a:t>kallithea</a:t>
            </a:r>
            <a:endParaRPr lang="el-GR" dirty="0"/>
          </a:p>
        </p:txBody>
      </p:sp>
      <p:sp>
        <p:nvSpPr>
          <p:cNvPr id="3" name="Θέση περιεχομένου 2">
            <a:extLst>
              <a:ext uri="{FF2B5EF4-FFF2-40B4-BE49-F238E27FC236}">
                <a16:creationId xmlns:a16="http://schemas.microsoft.com/office/drawing/2014/main" xmlns="" id="{9BEA8FE8-FE5E-47E4-8BD4-7EFA7052C26D}"/>
              </a:ext>
            </a:extLst>
          </p:cNvPr>
          <p:cNvSpPr>
            <a:spLocks noGrp="1"/>
          </p:cNvSpPr>
          <p:nvPr>
            <p:ph idx="1"/>
          </p:nvPr>
        </p:nvSpPr>
        <p:spPr>
          <a:xfrm>
            <a:off x="355107" y="1455939"/>
            <a:ext cx="11496581" cy="5149047"/>
          </a:xfrm>
        </p:spPr>
        <p:txBody>
          <a:bodyPr/>
          <a:lstStyle/>
          <a:p>
            <a:pPr>
              <a:buFont typeface="Wingdings" panose="05000000000000000000" pitchFamily="2" charset="2"/>
              <a:buChar char="Ø"/>
            </a:pPr>
            <a:r>
              <a:rPr lang="en-US" dirty="0"/>
              <a:t>It is one of the most famous sights of Rhodes, attracting tens of thousands of visitors every year.</a:t>
            </a:r>
            <a:endParaRPr lang="el-GR" dirty="0"/>
          </a:p>
          <a:p>
            <a:pPr>
              <a:buFont typeface="Wingdings" panose="05000000000000000000" pitchFamily="2" charset="2"/>
              <a:buChar char="Ø"/>
            </a:pPr>
            <a:r>
              <a:rPr lang="en-US" dirty="0"/>
              <a:t>It is an architectural ensemble of the Italian era</a:t>
            </a:r>
            <a:r>
              <a:rPr lang="el-GR" dirty="0"/>
              <a:t>.</a:t>
            </a:r>
          </a:p>
          <a:p>
            <a:pPr>
              <a:buFont typeface="Wingdings" panose="05000000000000000000" pitchFamily="2" charset="2"/>
              <a:buChar char="Ø"/>
            </a:pPr>
            <a:r>
              <a:rPr lang="en-US" dirty="0"/>
              <a:t>You can see the room of the Rotunda in which the thermal waters once gushed, but also many others, such as the beautiful mosaics.</a:t>
            </a:r>
            <a:endParaRPr lang="el-GR" dirty="0"/>
          </a:p>
          <a:p>
            <a:pPr>
              <a:buFont typeface="Wingdings" panose="05000000000000000000" pitchFamily="2" charset="2"/>
              <a:buChar char="Ø"/>
            </a:pPr>
            <a:r>
              <a:rPr lang="en-US" dirty="0"/>
              <a:t>The springs are located by the sea, 9 km. south of the city of Rhodes, just before </a:t>
            </a:r>
            <a:r>
              <a:rPr lang="en-US" dirty="0" err="1"/>
              <a:t>Faliraki</a:t>
            </a:r>
            <a:r>
              <a:rPr lang="en-US" dirty="0"/>
              <a:t>.</a:t>
            </a:r>
            <a:endParaRPr lang="el-GR" dirty="0"/>
          </a:p>
          <a:p>
            <a:pPr marL="0" indent="0">
              <a:buNone/>
            </a:pPr>
            <a:endParaRPr lang="el-GR" dirty="0"/>
          </a:p>
        </p:txBody>
      </p:sp>
    </p:spTree>
    <p:extLst>
      <p:ext uri="{BB962C8B-B14F-4D97-AF65-F5344CB8AC3E}">
        <p14:creationId xmlns:p14="http://schemas.microsoft.com/office/powerpoint/2010/main" val="193102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1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1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1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1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A73B783-1AB7-4034-B989-B82B4645B7F2}"/>
              </a:ext>
            </a:extLst>
          </p:cNvPr>
          <p:cNvSpPr>
            <a:spLocks noGrp="1"/>
          </p:cNvSpPr>
          <p:nvPr>
            <p:ph type="title"/>
          </p:nvPr>
        </p:nvSpPr>
        <p:spPr>
          <a:xfrm>
            <a:off x="913795" y="106533"/>
            <a:ext cx="10353761" cy="1056442"/>
          </a:xfrm>
        </p:spPr>
        <p:txBody>
          <a:bodyPr>
            <a:noAutofit/>
          </a:bodyPr>
          <a:lstStyle/>
          <a:p>
            <a:r>
              <a:rPr lang="en-US" sz="4000" dirty="0" err="1"/>
              <a:t>Kalithea</a:t>
            </a:r>
            <a:r>
              <a:rPr lang="el-GR" sz="4000" dirty="0"/>
              <a:t>: </a:t>
            </a:r>
            <a:r>
              <a:rPr lang="en-US" sz="4000" dirty="0"/>
              <a:t>the baths</a:t>
            </a:r>
            <a:endParaRPr lang="el-GR" sz="4000" dirty="0"/>
          </a:p>
        </p:txBody>
      </p:sp>
      <p:pic>
        <p:nvPicPr>
          <p:cNvPr id="4" name="Θέση περιεχομένου 3">
            <a:extLst>
              <a:ext uri="{FF2B5EF4-FFF2-40B4-BE49-F238E27FC236}">
                <a16:creationId xmlns:a16="http://schemas.microsoft.com/office/drawing/2014/main" xmlns="" id="{6388777E-ED27-42B6-BA3F-E14DCBD362E0}"/>
              </a:ext>
            </a:extLst>
          </p:cNvPr>
          <p:cNvPicPr>
            <a:picLocks noGrp="1" noChangeAspect="1"/>
          </p:cNvPicPr>
          <p:nvPr>
            <p:ph idx="1"/>
          </p:nvPr>
        </p:nvPicPr>
        <p:blipFill>
          <a:blip r:embed="rId2"/>
          <a:stretch>
            <a:fillRect/>
          </a:stretch>
        </p:blipFill>
        <p:spPr>
          <a:xfrm>
            <a:off x="1931773" y="1305017"/>
            <a:ext cx="8318929" cy="5281521"/>
          </a:xfrm>
          <a:prstGeom prst="rect">
            <a:avLst/>
          </a:prstGeom>
        </p:spPr>
      </p:pic>
    </p:spTree>
    <p:extLst>
      <p:ext uri="{BB962C8B-B14F-4D97-AF65-F5344CB8AC3E}">
        <p14:creationId xmlns:p14="http://schemas.microsoft.com/office/powerpoint/2010/main" val="263348344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8743C0C-BC5A-4133-8A7E-CBA3FA7D287F}"/>
              </a:ext>
            </a:extLst>
          </p:cNvPr>
          <p:cNvSpPr>
            <a:spLocks noGrp="1"/>
          </p:cNvSpPr>
          <p:nvPr>
            <p:ph type="title"/>
          </p:nvPr>
        </p:nvSpPr>
        <p:spPr>
          <a:xfrm>
            <a:off x="507820" y="195310"/>
            <a:ext cx="11104171" cy="1260628"/>
          </a:xfrm>
        </p:spPr>
        <p:txBody>
          <a:bodyPr/>
          <a:lstStyle/>
          <a:p>
            <a:r>
              <a:rPr lang="en-US" dirty="0"/>
              <a:t>An important moment from the history of Rhodes</a:t>
            </a:r>
            <a:endParaRPr lang="el-GR" dirty="0"/>
          </a:p>
        </p:txBody>
      </p:sp>
      <p:sp>
        <p:nvSpPr>
          <p:cNvPr id="3" name="Θέση περιεχομένου 2">
            <a:extLst>
              <a:ext uri="{FF2B5EF4-FFF2-40B4-BE49-F238E27FC236}">
                <a16:creationId xmlns:a16="http://schemas.microsoft.com/office/drawing/2014/main" xmlns="" id="{8E432494-EF3F-480F-A64F-25982C9E1F37}"/>
              </a:ext>
            </a:extLst>
          </p:cNvPr>
          <p:cNvSpPr>
            <a:spLocks noGrp="1"/>
          </p:cNvSpPr>
          <p:nvPr>
            <p:ph idx="1"/>
          </p:nvPr>
        </p:nvSpPr>
        <p:spPr>
          <a:xfrm>
            <a:off x="507820" y="1784412"/>
            <a:ext cx="10962130" cy="4731798"/>
          </a:xfrm>
        </p:spPr>
        <p:txBody>
          <a:bodyPr/>
          <a:lstStyle/>
          <a:p>
            <a:pPr>
              <a:buFont typeface="Wingdings" panose="05000000000000000000" pitchFamily="2" charset="2"/>
              <a:buChar char="Ø"/>
            </a:pPr>
            <a:r>
              <a:rPr lang="en-US" dirty="0"/>
              <a:t>Rhodes was integrated into Greece in 1947, after a long period of Italian rule (1912-1947).</a:t>
            </a:r>
            <a:endParaRPr lang="el-GR" dirty="0"/>
          </a:p>
          <a:p>
            <a:pPr>
              <a:buFont typeface="Wingdings" panose="05000000000000000000" pitchFamily="2" charset="2"/>
              <a:buChar char="Ø"/>
            </a:pPr>
            <a:r>
              <a:rPr lang="en-US" dirty="0"/>
              <a:t>Official anniversary of integration </a:t>
            </a:r>
            <a:r>
              <a:rPr lang="en-US" b="1" dirty="0"/>
              <a:t>March 7, 1948.</a:t>
            </a:r>
            <a:endParaRPr lang="el-GR" b="1" dirty="0"/>
          </a:p>
        </p:txBody>
      </p:sp>
    </p:spTree>
    <p:extLst>
      <p:ext uri="{BB962C8B-B14F-4D97-AF65-F5344CB8AC3E}">
        <p14:creationId xmlns:p14="http://schemas.microsoft.com/office/powerpoint/2010/main" val="2743787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DA68590-6EF4-48E0-AD98-56552010DE77}"/>
              </a:ext>
            </a:extLst>
          </p:cNvPr>
          <p:cNvSpPr>
            <a:spLocks noGrp="1"/>
          </p:cNvSpPr>
          <p:nvPr>
            <p:ph type="title"/>
          </p:nvPr>
        </p:nvSpPr>
        <p:spPr>
          <a:xfrm>
            <a:off x="319596" y="142044"/>
            <a:ext cx="11558725" cy="1278383"/>
          </a:xfrm>
        </p:spPr>
        <p:txBody>
          <a:bodyPr/>
          <a:lstStyle/>
          <a:p>
            <a:r>
              <a:rPr lang="en-US" dirty="0"/>
              <a:t>1947: the Dodecanese kneel in front of the Greek flag</a:t>
            </a:r>
            <a:endParaRPr lang="el-GR" dirty="0"/>
          </a:p>
        </p:txBody>
      </p:sp>
      <p:pic>
        <p:nvPicPr>
          <p:cNvPr id="4" name="Θέση περιεχομένου 3">
            <a:extLst>
              <a:ext uri="{FF2B5EF4-FFF2-40B4-BE49-F238E27FC236}">
                <a16:creationId xmlns:a16="http://schemas.microsoft.com/office/drawing/2014/main" xmlns="" id="{11C16004-8B54-4018-A010-8E6BBF1587AC}"/>
              </a:ext>
            </a:extLst>
          </p:cNvPr>
          <p:cNvPicPr>
            <a:picLocks noGrp="1" noChangeAspect="1"/>
          </p:cNvPicPr>
          <p:nvPr>
            <p:ph idx="1"/>
          </p:nvPr>
        </p:nvPicPr>
        <p:blipFill>
          <a:blip r:embed="rId2"/>
          <a:stretch>
            <a:fillRect/>
          </a:stretch>
        </p:blipFill>
        <p:spPr>
          <a:xfrm>
            <a:off x="4252404" y="3535532"/>
            <a:ext cx="3443843" cy="2849731"/>
          </a:xfrm>
          <a:prstGeom prst="rect">
            <a:avLst/>
          </a:prstGeom>
        </p:spPr>
      </p:pic>
      <p:pic>
        <p:nvPicPr>
          <p:cNvPr id="5" name="Εικόνα 4">
            <a:extLst>
              <a:ext uri="{FF2B5EF4-FFF2-40B4-BE49-F238E27FC236}">
                <a16:creationId xmlns:a16="http://schemas.microsoft.com/office/drawing/2014/main" xmlns="" id="{A2E863B5-5CB2-4B40-995B-1132AAF23BC1}"/>
              </a:ext>
            </a:extLst>
          </p:cNvPr>
          <p:cNvPicPr>
            <a:picLocks noChangeAspect="1"/>
          </p:cNvPicPr>
          <p:nvPr/>
        </p:nvPicPr>
        <p:blipFill>
          <a:blip r:embed="rId3"/>
          <a:stretch>
            <a:fillRect/>
          </a:stretch>
        </p:blipFill>
        <p:spPr>
          <a:xfrm>
            <a:off x="457939" y="2425360"/>
            <a:ext cx="2968841" cy="1773777"/>
          </a:xfrm>
          <a:prstGeom prst="rect">
            <a:avLst/>
          </a:prstGeom>
        </p:spPr>
      </p:pic>
      <p:pic>
        <p:nvPicPr>
          <p:cNvPr id="6" name="Εικόνα 5">
            <a:extLst>
              <a:ext uri="{FF2B5EF4-FFF2-40B4-BE49-F238E27FC236}">
                <a16:creationId xmlns:a16="http://schemas.microsoft.com/office/drawing/2014/main" xmlns="" id="{3698E66C-EC5D-464B-9B06-F6E010059F68}"/>
              </a:ext>
            </a:extLst>
          </p:cNvPr>
          <p:cNvPicPr>
            <a:picLocks noChangeAspect="1"/>
          </p:cNvPicPr>
          <p:nvPr/>
        </p:nvPicPr>
        <p:blipFill>
          <a:blip r:embed="rId4"/>
          <a:stretch>
            <a:fillRect/>
          </a:stretch>
        </p:blipFill>
        <p:spPr>
          <a:xfrm>
            <a:off x="8521871" y="2266580"/>
            <a:ext cx="3107785" cy="2324840"/>
          </a:xfrm>
          <a:prstGeom prst="rect">
            <a:avLst/>
          </a:prstGeom>
        </p:spPr>
      </p:pic>
    </p:spTree>
    <p:extLst>
      <p:ext uri="{BB962C8B-B14F-4D97-AF65-F5344CB8AC3E}">
        <p14:creationId xmlns:p14="http://schemas.microsoft.com/office/powerpoint/2010/main" val="146320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fltVal val="0"/>
                                          </p:val>
                                        </p:tav>
                                        <p:tav tm="100000">
                                          <p:val>
                                            <p:strVal val="#ppt_w"/>
                                          </p:val>
                                        </p:tav>
                                      </p:tavLst>
                                    </p:anim>
                                    <p:anim calcmode="lin" valueType="num">
                                      <p:cBhvr>
                                        <p:cTn id="8" dur="1250" fill="hold"/>
                                        <p:tgtEl>
                                          <p:spTgt spid="5"/>
                                        </p:tgtEl>
                                        <p:attrNameLst>
                                          <p:attrName>ppt_h</p:attrName>
                                        </p:attrNameLst>
                                      </p:cBhvr>
                                      <p:tavLst>
                                        <p:tav tm="0">
                                          <p:val>
                                            <p:fltVal val="0"/>
                                          </p:val>
                                        </p:tav>
                                        <p:tav tm="100000">
                                          <p:val>
                                            <p:strVal val="#ppt_h"/>
                                          </p:val>
                                        </p:tav>
                                      </p:tavLst>
                                    </p:anim>
                                    <p:animEffect transition="in" filter="fade">
                                      <p:cBhvr>
                                        <p:cTn id="9" dur="125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250" fill="hold"/>
                                        <p:tgtEl>
                                          <p:spTgt spid="4"/>
                                        </p:tgtEl>
                                        <p:attrNameLst>
                                          <p:attrName>ppt_w</p:attrName>
                                        </p:attrNameLst>
                                      </p:cBhvr>
                                      <p:tavLst>
                                        <p:tav tm="0">
                                          <p:val>
                                            <p:fltVal val="0"/>
                                          </p:val>
                                        </p:tav>
                                        <p:tav tm="100000">
                                          <p:val>
                                            <p:strVal val="#ppt_w"/>
                                          </p:val>
                                        </p:tav>
                                      </p:tavLst>
                                    </p:anim>
                                    <p:anim calcmode="lin" valueType="num">
                                      <p:cBhvr>
                                        <p:cTn id="15" dur="1250" fill="hold"/>
                                        <p:tgtEl>
                                          <p:spTgt spid="4"/>
                                        </p:tgtEl>
                                        <p:attrNameLst>
                                          <p:attrName>ppt_h</p:attrName>
                                        </p:attrNameLst>
                                      </p:cBhvr>
                                      <p:tavLst>
                                        <p:tav tm="0">
                                          <p:val>
                                            <p:fltVal val="0"/>
                                          </p:val>
                                        </p:tav>
                                        <p:tav tm="100000">
                                          <p:val>
                                            <p:strVal val="#ppt_h"/>
                                          </p:val>
                                        </p:tav>
                                      </p:tavLst>
                                    </p:anim>
                                    <p:animEffect transition="in" filter="fade">
                                      <p:cBhvr>
                                        <p:cTn id="16" dur="125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250" fill="hold"/>
                                        <p:tgtEl>
                                          <p:spTgt spid="6"/>
                                        </p:tgtEl>
                                        <p:attrNameLst>
                                          <p:attrName>ppt_w</p:attrName>
                                        </p:attrNameLst>
                                      </p:cBhvr>
                                      <p:tavLst>
                                        <p:tav tm="0">
                                          <p:val>
                                            <p:fltVal val="0"/>
                                          </p:val>
                                        </p:tav>
                                        <p:tav tm="100000">
                                          <p:val>
                                            <p:strVal val="#ppt_w"/>
                                          </p:val>
                                        </p:tav>
                                      </p:tavLst>
                                    </p:anim>
                                    <p:anim calcmode="lin" valueType="num">
                                      <p:cBhvr>
                                        <p:cTn id="22" dur="1250" fill="hold"/>
                                        <p:tgtEl>
                                          <p:spTgt spid="6"/>
                                        </p:tgtEl>
                                        <p:attrNameLst>
                                          <p:attrName>ppt_h</p:attrName>
                                        </p:attrNameLst>
                                      </p:cBhvr>
                                      <p:tavLst>
                                        <p:tav tm="0">
                                          <p:val>
                                            <p:fltVal val="0"/>
                                          </p:val>
                                        </p:tav>
                                        <p:tav tm="100000">
                                          <p:val>
                                            <p:strVal val="#ppt_h"/>
                                          </p:val>
                                        </p:tav>
                                      </p:tavLst>
                                    </p:anim>
                                    <p:animEffect transition="in" filter="fade">
                                      <p:cBhvr>
                                        <p:cTn id="23"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6DAF83C-D820-4D1C-B5EE-94174BE358EE}"/>
              </a:ext>
            </a:extLst>
          </p:cNvPr>
          <p:cNvSpPr>
            <a:spLocks noGrp="1"/>
          </p:cNvSpPr>
          <p:nvPr>
            <p:ph type="title"/>
          </p:nvPr>
        </p:nvSpPr>
        <p:spPr>
          <a:xfrm>
            <a:off x="913795" y="266330"/>
            <a:ext cx="10353761" cy="736847"/>
          </a:xfrm>
        </p:spPr>
        <p:txBody>
          <a:bodyPr/>
          <a:lstStyle/>
          <a:p>
            <a:endParaRPr lang="el-GR" dirty="0"/>
          </a:p>
        </p:txBody>
      </p:sp>
      <p:sp>
        <p:nvSpPr>
          <p:cNvPr id="3" name="Θέση περιεχομένου 2">
            <a:extLst>
              <a:ext uri="{FF2B5EF4-FFF2-40B4-BE49-F238E27FC236}">
                <a16:creationId xmlns:a16="http://schemas.microsoft.com/office/drawing/2014/main" xmlns="" id="{7B852646-E19A-41CB-AE4E-ADA94A244701}"/>
              </a:ext>
            </a:extLst>
          </p:cNvPr>
          <p:cNvSpPr>
            <a:spLocks noGrp="1"/>
          </p:cNvSpPr>
          <p:nvPr>
            <p:ph idx="1"/>
          </p:nvPr>
        </p:nvSpPr>
        <p:spPr>
          <a:xfrm>
            <a:off x="913795" y="1340528"/>
            <a:ext cx="10353762" cy="5166804"/>
          </a:xfrm>
        </p:spPr>
        <p:txBody>
          <a:bodyPr>
            <a:normAutofit/>
          </a:bodyPr>
          <a:lstStyle/>
          <a:p>
            <a:pPr marL="0" indent="0" algn="ctr">
              <a:buNone/>
            </a:pPr>
            <a:endParaRPr lang="el-GR" sz="4800" dirty="0"/>
          </a:p>
          <a:p>
            <a:pPr marL="0" indent="0" algn="ctr">
              <a:buNone/>
            </a:pPr>
            <a:r>
              <a:rPr lang="en-US" sz="8800" dirty="0"/>
              <a:t>Thanks for watching</a:t>
            </a:r>
            <a:endParaRPr lang="el-GR" sz="8800" dirty="0"/>
          </a:p>
        </p:txBody>
      </p:sp>
    </p:spTree>
    <p:extLst>
      <p:ext uri="{BB962C8B-B14F-4D97-AF65-F5344CB8AC3E}">
        <p14:creationId xmlns:p14="http://schemas.microsoft.com/office/powerpoint/2010/main" val="210130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F72D3CF-915E-4F8E-875B-330085BC28CE}"/>
              </a:ext>
            </a:extLst>
          </p:cNvPr>
          <p:cNvSpPr>
            <a:spLocks noGrp="1"/>
          </p:cNvSpPr>
          <p:nvPr>
            <p:ph type="title"/>
          </p:nvPr>
        </p:nvSpPr>
        <p:spPr>
          <a:xfrm>
            <a:off x="275208" y="248576"/>
            <a:ext cx="11656379" cy="3480046"/>
          </a:xfrm>
        </p:spPr>
        <p:txBody>
          <a:bodyPr>
            <a:normAutofit/>
          </a:bodyPr>
          <a:lstStyle/>
          <a:p>
            <a:r>
              <a:rPr lang="el-GR" dirty="0" err="1"/>
              <a:t>Προγραμμα</a:t>
            </a:r>
            <a:r>
              <a:rPr lang="el-GR" dirty="0"/>
              <a:t> </a:t>
            </a:r>
            <a:r>
              <a:rPr lang="en-US" dirty="0"/>
              <a:t>Erasmus+ :</a:t>
            </a:r>
            <a:br>
              <a:rPr lang="en-US" dirty="0"/>
            </a:br>
            <a:r>
              <a:rPr lang="en-US" dirty="0"/>
              <a:t>“</a:t>
            </a:r>
            <a:r>
              <a:rPr lang="en-US" dirty="0" err="1"/>
              <a:t>ymweltfreundliches</a:t>
            </a:r>
            <a:r>
              <a:rPr lang="en-US" dirty="0"/>
              <a:t> Europa – die </a:t>
            </a:r>
            <a:br>
              <a:rPr lang="en-US" dirty="0"/>
            </a:br>
            <a:r>
              <a:rPr lang="en-US" dirty="0" err="1"/>
              <a:t>zukunft</a:t>
            </a:r>
            <a:r>
              <a:rPr lang="en-US" dirty="0"/>
              <a:t> </a:t>
            </a:r>
            <a:r>
              <a:rPr lang="en-US" dirty="0" err="1"/>
              <a:t>beginnt</a:t>
            </a:r>
            <a:r>
              <a:rPr lang="en-US" dirty="0"/>
              <a:t> </a:t>
            </a:r>
            <a:r>
              <a:rPr lang="en-US" dirty="0" err="1"/>
              <a:t>jetzt</a:t>
            </a:r>
            <a:r>
              <a:rPr lang="en-US" dirty="0"/>
              <a:t>!/</a:t>
            </a:r>
            <a:br>
              <a:rPr lang="en-US" dirty="0"/>
            </a:br>
            <a:r>
              <a:rPr lang="en-US" dirty="0"/>
              <a:t>environmentally friendly Europe – the </a:t>
            </a:r>
            <a:br>
              <a:rPr lang="en-US" dirty="0"/>
            </a:br>
            <a:r>
              <a:rPr lang="en-US" dirty="0"/>
              <a:t>future begins now”</a:t>
            </a:r>
            <a:endParaRPr lang="el-GR" dirty="0"/>
          </a:p>
        </p:txBody>
      </p:sp>
      <p:sp>
        <p:nvSpPr>
          <p:cNvPr id="3" name="Θέση περιεχομένου 2">
            <a:extLst>
              <a:ext uri="{FF2B5EF4-FFF2-40B4-BE49-F238E27FC236}">
                <a16:creationId xmlns:a16="http://schemas.microsoft.com/office/drawing/2014/main" xmlns="" id="{56526FB5-F6B2-46F2-BC67-CA2B5975306E}"/>
              </a:ext>
            </a:extLst>
          </p:cNvPr>
          <p:cNvSpPr>
            <a:spLocks noGrp="1"/>
          </p:cNvSpPr>
          <p:nvPr>
            <p:ph idx="1"/>
          </p:nvPr>
        </p:nvSpPr>
        <p:spPr>
          <a:xfrm>
            <a:off x="913795" y="4208016"/>
            <a:ext cx="10353762" cy="2485746"/>
          </a:xfrm>
        </p:spPr>
        <p:txBody>
          <a:bodyPr/>
          <a:lstStyle/>
          <a:p>
            <a:pPr marL="0" indent="0">
              <a:buNone/>
            </a:pPr>
            <a:r>
              <a:rPr lang="en-US" dirty="0"/>
              <a:t> </a:t>
            </a:r>
            <a:endParaRPr lang="el-GR" dirty="0"/>
          </a:p>
          <a:p>
            <a:pPr marL="0" indent="0">
              <a:buNone/>
            </a:pPr>
            <a:r>
              <a:rPr lang="en-US" sz="2800" b="1" dirty="0" err="1"/>
              <a:t>Dosis</a:t>
            </a:r>
            <a:r>
              <a:rPr lang="en-US" sz="2800" b="1" dirty="0"/>
              <a:t> </a:t>
            </a:r>
            <a:r>
              <a:rPr lang="en-US" sz="2800" b="1" dirty="0" err="1"/>
              <a:t>Eyea</a:t>
            </a:r>
            <a:r>
              <a:rPr lang="en-US" sz="2800" b="1" dirty="0"/>
              <a:t> </a:t>
            </a:r>
            <a:r>
              <a:rPr lang="en-US" sz="2800" b="1" dirty="0" err="1"/>
              <a:t>Argero</a:t>
            </a:r>
            <a:r>
              <a:rPr lang="en-US" sz="2800" b="1" dirty="0"/>
              <a:t>                Class B, November 2020</a:t>
            </a:r>
            <a:endParaRPr lang="el-GR" sz="2800" b="1" dirty="0"/>
          </a:p>
        </p:txBody>
      </p:sp>
    </p:spTree>
    <p:extLst>
      <p:ext uri="{BB962C8B-B14F-4D97-AF65-F5344CB8AC3E}">
        <p14:creationId xmlns:p14="http://schemas.microsoft.com/office/powerpoint/2010/main" val="96089786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6C57EB7-ED03-41D9-A647-2184B37F1DB5}"/>
              </a:ext>
            </a:extLst>
          </p:cNvPr>
          <p:cNvSpPr>
            <a:spLocks noGrp="1"/>
          </p:cNvSpPr>
          <p:nvPr>
            <p:ph type="title"/>
          </p:nvPr>
        </p:nvSpPr>
        <p:spPr>
          <a:xfrm>
            <a:off x="913795" y="266330"/>
            <a:ext cx="10353761" cy="976543"/>
          </a:xfrm>
        </p:spPr>
        <p:txBody>
          <a:bodyPr/>
          <a:lstStyle/>
          <a:p>
            <a:r>
              <a:rPr lang="en-US" dirty="0"/>
              <a:t>Rhodes at the </a:t>
            </a:r>
            <a:r>
              <a:rPr lang="en-US" dirty="0" err="1"/>
              <a:t>dodekanisa</a:t>
            </a:r>
            <a:r>
              <a:rPr lang="en-US" dirty="0"/>
              <a:t>, in Greece </a:t>
            </a:r>
            <a:endParaRPr lang="el-GR" dirty="0"/>
          </a:p>
        </p:txBody>
      </p:sp>
      <p:sp>
        <p:nvSpPr>
          <p:cNvPr id="3" name="Θέση περιεχομένου 2">
            <a:extLst>
              <a:ext uri="{FF2B5EF4-FFF2-40B4-BE49-F238E27FC236}">
                <a16:creationId xmlns:a16="http://schemas.microsoft.com/office/drawing/2014/main" xmlns="" id="{F7214AE0-EF49-458E-AE5C-93449435C5B6}"/>
              </a:ext>
            </a:extLst>
          </p:cNvPr>
          <p:cNvSpPr>
            <a:spLocks noGrp="1"/>
          </p:cNvSpPr>
          <p:nvPr>
            <p:ph idx="1"/>
          </p:nvPr>
        </p:nvSpPr>
        <p:spPr>
          <a:xfrm>
            <a:off x="913795" y="1420427"/>
            <a:ext cx="10353762" cy="5033639"/>
          </a:xfrm>
        </p:spPr>
        <p:txBody>
          <a:bodyPr/>
          <a:lstStyle/>
          <a:p>
            <a:pPr>
              <a:buFont typeface="Wingdings" panose="05000000000000000000" pitchFamily="2" charset="2"/>
              <a:buChar char="Ø"/>
            </a:pPr>
            <a:endParaRPr lang="el-GR" dirty="0"/>
          </a:p>
          <a:p>
            <a:pPr>
              <a:buFont typeface="Wingdings" panose="05000000000000000000" pitchFamily="2" charset="2"/>
              <a:buChar char="Ø"/>
            </a:pPr>
            <a:endParaRPr lang="el-GR" dirty="0"/>
          </a:p>
        </p:txBody>
      </p:sp>
      <p:pic>
        <p:nvPicPr>
          <p:cNvPr id="4" name="Εικόνα 3">
            <a:extLst>
              <a:ext uri="{FF2B5EF4-FFF2-40B4-BE49-F238E27FC236}">
                <a16:creationId xmlns:a16="http://schemas.microsoft.com/office/drawing/2014/main" xmlns="" id="{ACEFB1CF-1486-49F7-AA49-744DF52E5159}"/>
              </a:ext>
            </a:extLst>
          </p:cNvPr>
          <p:cNvPicPr>
            <a:picLocks noChangeAspect="1"/>
          </p:cNvPicPr>
          <p:nvPr/>
        </p:nvPicPr>
        <p:blipFill>
          <a:blip r:embed="rId2"/>
          <a:stretch>
            <a:fillRect/>
          </a:stretch>
        </p:blipFill>
        <p:spPr>
          <a:xfrm>
            <a:off x="3710866" y="2104008"/>
            <a:ext cx="4643021" cy="4021584"/>
          </a:xfrm>
          <a:prstGeom prst="rect">
            <a:avLst/>
          </a:prstGeom>
        </p:spPr>
      </p:pic>
    </p:spTree>
    <p:extLst>
      <p:ext uri="{BB962C8B-B14F-4D97-AF65-F5344CB8AC3E}">
        <p14:creationId xmlns:p14="http://schemas.microsoft.com/office/powerpoint/2010/main" val="1805230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nodePh="1">
                                  <p:stCondLst>
                                    <p:cond delay="0"/>
                                  </p:stCondLst>
                                  <p:endCondLst>
                                    <p:cond evt="begin" delay="0">
                                      <p:tn val="5"/>
                                    </p:cond>
                                  </p:endCondLst>
                                  <p:childTnLst>
                                    <p:anim calcmode="lin" valueType="num">
                                      <p:cBhvr additive="base">
                                        <p:cTn id="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3">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55451FC-8B01-44A3-8F29-E951B4CD9682}"/>
              </a:ext>
            </a:extLst>
          </p:cNvPr>
          <p:cNvSpPr>
            <a:spLocks noGrp="1"/>
          </p:cNvSpPr>
          <p:nvPr>
            <p:ph type="title"/>
          </p:nvPr>
        </p:nvSpPr>
        <p:spPr>
          <a:xfrm>
            <a:off x="913795" y="230820"/>
            <a:ext cx="10353761" cy="6107836"/>
          </a:xfrm>
        </p:spPr>
        <p:txBody>
          <a:bodyPr>
            <a:normAutofit/>
          </a:bodyPr>
          <a:lstStyle/>
          <a:p>
            <a:r>
              <a:rPr lang="en-US" sz="4800" dirty="0"/>
              <a:t>sights</a:t>
            </a:r>
            <a:endParaRPr lang="el-GR" sz="4800" dirty="0"/>
          </a:p>
        </p:txBody>
      </p:sp>
      <p:sp>
        <p:nvSpPr>
          <p:cNvPr id="3" name="Θέση περιεχομένου 2">
            <a:extLst>
              <a:ext uri="{FF2B5EF4-FFF2-40B4-BE49-F238E27FC236}">
                <a16:creationId xmlns:a16="http://schemas.microsoft.com/office/drawing/2014/main" xmlns="" id="{3832D7ED-B4F1-4559-BF19-C618DB9DA8C1}"/>
              </a:ext>
            </a:extLst>
          </p:cNvPr>
          <p:cNvSpPr>
            <a:spLocks noGrp="1"/>
          </p:cNvSpPr>
          <p:nvPr>
            <p:ph idx="1"/>
          </p:nvPr>
        </p:nvSpPr>
        <p:spPr>
          <a:xfrm>
            <a:off x="913795" y="6169980"/>
            <a:ext cx="10353762" cy="457199"/>
          </a:xfrm>
        </p:spPr>
        <p:txBody>
          <a:bodyPr>
            <a:normAutofit lnSpcReduction="10000"/>
          </a:bodyPr>
          <a:lstStyle/>
          <a:p>
            <a:pPr algn="ctr"/>
            <a:endParaRPr lang="el-GR" dirty="0"/>
          </a:p>
          <a:p>
            <a:pPr algn="ctr"/>
            <a:endParaRPr lang="el-GR" dirty="0"/>
          </a:p>
        </p:txBody>
      </p:sp>
    </p:spTree>
    <p:extLst>
      <p:ext uri="{BB962C8B-B14F-4D97-AF65-F5344CB8AC3E}">
        <p14:creationId xmlns:p14="http://schemas.microsoft.com/office/powerpoint/2010/main" val="1914206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13437FD-E673-4E7E-A283-ED227A5CE3EA}"/>
              </a:ext>
            </a:extLst>
          </p:cNvPr>
          <p:cNvSpPr>
            <a:spLocks noGrp="1"/>
          </p:cNvSpPr>
          <p:nvPr>
            <p:ph type="title"/>
          </p:nvPr>
        </p:nvSpPr>
        <p:spPr>
          <a:xfrm>
            <a:off x="913795" y="195310"/>
            <a:ext cx="10353761" cy="798989"/>
          </a:xfrm>
        </p:spPr>
        <p:txBody>
          <a:bodyPr/>
          <a:lstStyle/>
          <a:p>
            <a:r>
              <a:rPr lang="en-US" dirty="0"/>
              <a:t>palaces</a:t>
            </a:r>
            <a:endParaRPr lang="el-GR" dirty="0"/>
          </a:p>
        </p:txBody>
      </p:sp>
      <p:sp>
        <p:nvSpPr>
          <p:cNvPr id="3" name="Θέση περιεχομένου 2">
            <a:extLst>
              <a:ext uri="{FF2B5EF4-FFF2-40B4-BE49-F238E27FC236}">
                <a16:creationId xmlns:a16="http://schemas.microsoft.com/office/drawing/2014/main" xmlns="" id="{AC66A99C-4623-428B-A3B5-78FD663C0C8E}"/>
              </a:ext>
            </a:extLst>
          </p:cNvPr>
          <p:cNvSpPr>
            <a:spLocks noGrp="1"/>
          </p:cNvSpPr>
          <p:nvPr>
            <p:ph idx="1"/>
          </p:nvPr>
        </p:nvSpPr>
        <p:spPr>
          <a:xfrm>
            <a:off x="913795" y="1216241"/>
            <a:ext cx="10353762" cy="5291091"/>
          </a:xfrm>
        </p:spPr>
        <p:txBody>
          <a:bodyPr/>
          <a:lstStyle/>
          <a:p>
            <a:endParaRPr lang="en-US" dirty="0"/>
          </a:p>
          <a:p>
            <a:r>
              <a:rPr lang="en-US" dirty="0"/>
              <a:t>They were created over many centuries.</a:t>
            </a:r>
            <a:r>
              <a:rPr lang="el-GR" dirty="0"/>
              <a:t> (</a:t>
            </a:r>
            <a:r>
              <a:rPr lang="en-US" dirty="0"/>
              <a:t>ancient times</a:t>
            </a:r>
            <a:r>
              <a:rPr lang="el-GR" dirty="0"/>
              <a:t>, </a:t>
            </a:r>
            <a:r>
              <a:rPr lang="en-US" dirty="0"/>
              <a:t>Byzantium)</a:t>
            </a:r>
          </a:p>
          <a:p>
            <a:r>
              <a:rPr lang="el-GR" dirty="0"/>
              <a:t>Τ</a:t>
            </a:r>
            <a:r>
              <a:rPr lang="en-US" dirty="0"/>
              <a:t>he reinforcement, the completion or the construction from the beginning for most of the castles of Rhodes, is due to the</a:t>
            </a:r>
            <a:r>
              <a:rPr lang="el-GR" dirty="0"/>
              <a:t> </a:t>
            </a:r>
            <a:r>
              <a:rPr lang="en-US" dirty="0" err="1"/>
              <a:t>Ioannites</a:t>
            </a:r>
            <a:r>
              <a:rPr lang="en-US" dirty="0"/>
              <a:t> knights. (1309-1522)</a:t>
            </a:r>
          </a:p>
          <a:p>
            <a:r>
              <a:rPr lang="en-US" dirty="0"/>
              <a:t>One of them is the </a:t>
            </a:r>
            <a:r>
              <a:rPr lang="en-US" b="1" dirty="0"/>
              <a:t>medieval city of </a:t>
            </a:r>
            <a:r>
              <a:rPr lang="en-US" dirty="0"/>
              <a:t>Rhodes.</a:t>
            </a:r>
          </a:p>
          <a:p>
            <a:r>
              <a:rPr lang="el-GR" dirty="0"/>
              <a:t>Ι</a:t>
            </a:r>
            <a:r>
              <a:rPr lang="en-US" dirty="0"/>
              <a:t>n it is the Palace of the Grand Master</a:t>
            </a:r>
            <a:r>
              <a:rPr lang="el-GR" dirty="0"/>
              <a:t>.</a:t>
            </a:r>
          </a:p>
          <a:p>
            <a:r>
              <a:rPr lang="en-US" dirty="0"/>
              <a:t>Today it functions as a museum</a:t>
            </a:r>
            <a:r>
              <a:rPr lang="el-GR" dirty="0"/>
              <a:t>.</a:t>
            </a:r>
            <a:endParaRPr lang="en-US" dirty="0"/>
          </a:p>
          <a:p>
            <a:r>
              <a:rPr lang="en-US" dirty="0"/>
              <a:t>You will find it at the end of Knights Street.</a:t>
            </a:r>
            <a:endParaRPr lang="el-GR" dirty="0"/>
          </a:p>
        </p:txBody>
      </p:sp>
    </p:spTree>
    <p:extLst>
      <p:ext uri="{BB962C8B-B14F-4D97-AF65-F5344CB8AC3E}">
        <p14:creationId xmlns:p14="http://schemas.microsoft.com/office/powerpoint/2010/main" val="117764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FE97D5F-0420-4967-9CBE-67ADF175F7EE}"/>
              </a:ext>
            </a:extLst>
          </p:cNvPr>
          <p:cNvSpPr>
            <a:spLocks noGrp="1"/>
          </p:cNvSpPr>
          <p:nvPr>
            <p:ph type="title"/>
          </p:nvPr>
        </p:nvSpPr>
        <p:spPr>
          <a:xfrm>
            <a:off x="913795" y="177554"/>
            <a:ext cx="10353761" cy="1225118"/>
          </a:xfrm>
        </p:spPr>
        <p:txBody>
          <a:bodyPr>
            <a:normAutofit/>
          </a:bodyPr>
          <a:lstStyle/>
          <a:p>
            <a:r>
              <a:rPr lang="en-US" dirty="0"/>
              <a:t>The palace of the grand master in the Medieval city of </a:t>
            </a:r>
            <a:r>
              <a:rPr lang="en-US" dirty="0" err="1"/>
              <a:t>rhodes</a:t>
            </a:r>
            <a:endParaRPr lang="el-GR" dirty="0"/>
          </a:p>
        </p:txBody>
      </p:sp>
      <p:pic>
        <p:nvPicPr>
          <p:cNvPr id="4" name="Θέση περιεχομένου 3">
            <a:extLst>
              <a:ext uri="{FF2B5EF4-FFF2-40B4-BE49-F238E27FC236}">
                <a16:creationId xmlns:a16="http://schemas.microsoft.com/office/drawing/2014/main" xmlns="" id="{A40FEF42-1A0D-4054-89C2-1994A447EC7C}"/>
              </a:ext>
            </a:extLst>
          </p:cNvPr>
          <p:cNvPicPr>
            <a:picLocks noGrp="1" noChangeAspect="1"/>
          </p:cNvPicPr>
          <p:nvPr>
            <p:ph idx="1"/>
          </p:nvPr>
        </p:nvPicPr>
        <p:blipFill>
          <a:blip r:embed="rId2"/>
          <a:stretch>
            <a:fillRect/>
          </a:stretch>
        </p:blipFill>
        <p:spPr>
          <a:xfrm>
            <a:off x="665220" y="2212760"/>
            <a:ext cx="3178811" cy="2556768"/>
          </a:xfrm>
          <a:prstGeom prst="rect">
            <a:avLst/>
          </a:prstGeom>
        </p:spPr>
      </p:pic>
      <p:pic>
        <p:nvPicPr>
          <p:cNvPr id="5" name="Εικόνα 4">
            <a:extLst>
              <a:ext uri="{FF2B5EF4-FFF2-40B4-BE49-F238E27FC236}">
                <a16:creationId xmlns:a16="http://schemas.microsoft.com/office/drawing/2014/main" xmlns="" id="{DFA252AB-8DCE-492F-BDD2-7F37184DDF6B}"/>
              </a:ext>
            </a:extLst>
          </p:cNvPr>
          <p:cNvPicPr>
            <a:picLocks noChangeAspect="1"/>
          </p:cNvPicPr>
          <p:nvPr/>
        </p:nvPicPr>
        <p:blipFill>
          <a:blip r:embed="rId3"/>
          <a:stretch>
            <a:fillRect/>
          </a:stretch>
        </p:blipFill>
        <p:spPr>
          <a:xfrm>
            <a:off x="4836573" y="4452937"/>
            <a:ext cx="2838450" cy="1609725"/>
          </a:xfrm>
          <a:prstGeom prst="rect">
            <a:avLst/>
          </a:prstGeom>
        </p:spPr>
      </p:pic>
      <p:pic>
        <p:nvPicPr>
          <p:cNvPr id="6" name="Εικόνα 5">
            <a:extLst>
              <a:ext uri="{FF2B5EF4-FFF2-40B4-BE49-F238E27FC236}">
                <a16:creationId xmlns:a16="http://schemas.microsoft.com/office/drawing/2014/main" xmlns="" id="{0FD14A23-284C-4730-97F8-C41E18C6D26B}"/>
              </a:ext>
            </a:extLst>
          </p:cNvPr>
          <p:cNvPicPr>
            <a:picLocks noChangeAspect="1"/>
          </p:cNvPicPr>
          <p:nvPr/>
        </p:nvPicPr>
        <p:blipFill>
          <a:blip r:embed="rId4"/>
          <a:stretch>
            <a:fillRect/>
          </a:stretch>
        </p:blipFill>
        <p:spPr>
          <a:xfrm>
            <a:off x="8105313" y="2212760"/>
            <a:ext cx="3304879" cy="1791068"/>
          </a:xfrm>
          <a:prstGeom prst="rect">
            <a:avLst/>
          </a:prstGeom>
        </p:spPr>
      </p:pic>
    </p:spTree>
    <p:extLst>
      <p:ext uri="{BB962C8B-B14F-4D97-AF65-F5344CB8AC3E}">
        <p14:creationId xmlns:p14="http://schemas.microsoft.com/office/powerpoint/2010/main" val="359378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5A5ED56-14D5-4E80-92E0-7A705CCEB77F}"/>
              </a:ext>
            </a:extLst>
          </p:cNvPr>
          <p:cNvSpPr>
            <a:spLocks noGrp="1"/>
          </p:cNvSpPr>
          <p:nvPr>
            <p:ph type="title"/>
          </p:nvPr>
        </p:nvSpPr>
        <p:spPr>
          <a:xfrm>
            <a:off x="913795" y="390618"/>
            <a:ext cx="10353761" cy="1127464"/>
          </a:xfrm>
        </p:spPr>
        <p:txBody>
          <a:bodyPr>
            <a:normAutofit fontScale="90000"/>
          </a:bodyPr>
          <a:lstStyle/>
          <a:p>
            <a:r>
              <a:rPr lang="en-US" dirty="0"/>
              <a:t> </a:t>
            </a:r>
            <a:r>
              <a:rPr lang="en-US" sz="4400" dirty="0"/>
              <a:t>Archaeological Museum</a:t>
            </a:r>
            <a:r>
              <a:rPr lang="el-GR" sz="4400" dirty="0"/>
              <a:t> ο</a:t>
            </a:r>
            <a:r>
              <a:rPr lang="en-US" sz="4400" dirty="0"/>
              <a:t>f </a:t>
            </a:r>
            <a:r>
              <a:rPr lang="en-US" sz="4400" dirty="0" err="1"/>
              <a:t>rhodes</a:t>
            </a:r>
            <a:endParaRPr lang="el-GR" sz="4400" dirty="0"/>
          </a:p>
        </p:txBody>
      </p:sp>
      <p:sp>
        <p:nvSpPr>
          <p:cNvPr id="3" name="Θέση περιεχομένου 2">
            <a:extLst>
              <a:ext uri="{FF2B5EF4-FFF2-40B4-BE49-F238E27FC236}">
                <a16:creationId xmlns:a16="http://schemas.microsoft.com/office/drawing/2014/main" xmlns="" id="{C59DFD1B-2627-4789-8E9E-8DF4285A0995}"/>
              </a:ext>
            </a:extLst>
          </p:cNvPr>
          <p:cNvSpPr>
            <a:spLocks noGrp="1"/>
          </p:cNvSpPr>
          <p:nvPr>
            <p:ph idx="1"/>
          </p:nvPr>
        </p:nvSpPr>
        <p:spPr>
          <a:xfrm>
            <a:off x="745724" y="1642369"/>
            <a:ext cx="10759736" cy="4998127"/>
          </a:xfrm>
        </p:spPr>
        <p:txBody>
          <a:bodyPr/>
          <a:lstStyle/>
          <a:p>
            <a:pPr>
              <a:buFont typeface="Wingdings" panose="05000000000000000000" pitchFamily="2" charset="2"/>
              <a:buChar char="Ø"/>
            </a:pPr>
            <a:r>
              <a:rPr lang="en-US" dirty="0"/>
              <a:t>It is near the port of the city of Rhodes, in the medieval city of Rhodes.</a:t>
            </a:r>
          </a:p>
          <a:p>
            <a:pPr>
              <a:buFont typeface="Wingdings" panose="05000000000000000000" pitchFamily="2" charset="2"/>
              <a:buChar char="Ø"/>
            </a:pPr>
            <a:r>
              <a:rPr lang="en-US" dirty="0"/>
              <a:t>It is housed in a 1489 two-story medieval building which was used as a Knights' Hospital.</a:t>
            </a:r>
          </a:p>
          <a:p>
            <a:pPr>
              <a:buFont typeface="Wingdings" panose="05000000000000000000" pitchFamily="2" charset="2"/>
              <a:buChar char="Ø"/>
            </a:pPr>
            <a:r>
              <a:rPr lang="en-US" dirty="0"/>
              <a:t>In the inner courtyard, impresses the sculpture of a lion devouring its prey.</a:t>
            </a:r>
          </a:p>
          <a:p>
            <a:pPr>
              <a:buFont typeface="Wingdings" panose="05000000000000000000" pitchFamily="2" charset="2"/>
              <a:buChar char="Ø"/>
            </a:pPr>
            <a:r>
              <a:rPr lang="en-US" dirty="0"/>
              <a:t>On the first floor you will find tombstones, coats of arms of the Knights, pots and statues from antiquity.</a:t>
            </a:r>
          </a:p>
          <a:p>
            <a:pPr>
              <a:buFont typeface="Wingdings" panose="05000000000000000000" pitchFamily="2" charset="2"/>
              <a:buChar char="Ø"/>
            </a:pPr>
            <a:r>
              <a:rPr lang="en-US" dirty="0"/>
              <a:t>On the first floor stand the statues of Aphrodite (of Rhodes) and the marble head of the Sun.</a:t>
            </a:r>
          </a:p>
          <a:p>
            <a:pPr marL="0" indent="0">
              <a:buNone/>
            </a:pPr>
            <a:endParaRPr lang="el-GR" dirty="0"/>
          </a:p>
        </p:txBody>
      </p:sp>
    </p:spTree>
    <p:extLst>
      <p:ext uri="{BB962C8B-B14F-4D97-AF65-F5344CB8AC3E}">
        <p14:creationId xmlns:p14="http://schemas.microsoft.com/office/powerpoint/2010/main" val="37884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1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1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1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1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1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1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6D2DDBC-F44C-45A1-987D-AAE33AF2CE9D}"/>
              </a:ext>
            </a:extLst>
          </p:cNvPr>
          <p:cNvSpPr>
            <a:spLocks noGrp="1"/>
          </p:cNvSpPr>
          <p:nvPr>
            <p:ph type="title"/>
          </p:nvPr>
        </p:nvSpPr>
        <p:spPr>
          <a:xfrm>
            <a:off x="913795" y="230820"/>
            <a:ext cx="10353761" cy="914399"/>
          </a:xfrm>
        </p:spPr>
        <p:txBody>
          <a:bodyPr/>
          <a:lstStyle/>
          <a:p>
            <a:endParaRPr lang="el-GR" dirty="0"/>
          </a:p>
        </p:txBody>
      </p:sp>
      <p:pic>
        <p:nvPicPr>
          <p:cNvPr id="4" name="Θέση περιεχομένου 3">
            <a:extLst>
              <a:ext uri="{FF2B5EF4-FFF2-40B4-BE49-F238E27FC236}">
                <a16:creationId xmlns:a16="http://schemas.microsoft.com/office/drawing/2014/main" xmlns="" id="{0D393080-66B2-48FF-A23F-08321E7288DA}"/>
              </a:ext>
            </a:extLst>
          </p:cNvPr>
          <p:cNvPicPr>
            <a:picLocks noGrp="1" noChangeAspect="1"/>
          </p:cNvPicPr>
          <p:nvPr>
            <p:ph idx="1"/>
          </p:nvPr>
        </p:nvPicPr>
        <p:blipFill>
          <a:blip r:embed="rId2"/>
          <a:stretch>
            <a:fillRect/>
          </a:stretch>
        </p:blipFill>
        <p:spPr>
          <a:xfrm>
            <a:off x="2201662" y="1491449"/>
            <a:ext cx="7767961" cy="5007005"/>
          </a:xfrm>
          <a:prstGeom prst="rect">
            <a:avLst/>
          </a:prstGeom>
        </p:spPr>
      </p:pic>
    </p:spTree>
    <p:extLst>
      <p:ext uri="{BB962C8B-B14F-4D97-AF65-F5344CB8AC3E}">
        <p14:creationId xmlns:p14="http://schemas.microsoft.com/office/powerpoint/2010/main" val="14651115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50" fill="hold">
                                          <p:stCondLst>
                                            <p:cond delay="0"/>
                                          </p:stCondLst>
                                        </p:cTn>
                                        <p:tgtEl>
                                          <p:spTgt spid="4"/>
                                        </p:tgtEl>
                                        <p:attrNameLst>
                                          <p:attrName>r</p:attrName>
                                        </p:attrNameLst>
                                      </p:cBhvr>
                                    </p:animRot>
                                    <p:animRot by="-240000">
                                      <p:cBhvr>
                                        <p:cTn id="7" dur="300" fill="hold">
                                          <p:stCondLst>
                                            <p:cond delay="300"/>
                                          </p:stCondLst>
                                        </p:cTn>
                                        <p:tgtEl>
                                          <p:spTgt spid="4"/>
                                        </p:tgtEl>
                                        <p:attrNameLst>
                                          <p:attrName>r</p:attrName>
                                        </p:attrNameLst>
                                      </p:cBhvr>
                                    </p:animRot>
                                    <p:animRot by="240000">
                                      <p:cBhvr>
                                        <p:cTn id="8" dur="300" fill="hold">
                                          <p:stCondLst>
                                            <p:cond delay="600"/>
                                          </p:stCondLst>
                                        </p:cTn>
                                        <p:tgtEl>
                                          <p:spTgt spid="4"/>
                                        </p:tgtEl>
                                        <p:attrNameLst>
                                          <p:attrName>r</p:attrName>
                                        </p:attrNameLst>
                                      </p:cBhvr>
                                    </p:animRot>
                                    <p:animRot by="-240000">
                                      <p:cBhvr>
                                        <p:cTn id="9" dur="300" fill="hold">
                                          <p:stCondLst>
                                            <p:cond delay="900"/>
                                          </p:stCondLst>
                                        </p:cTn>
                                        <p:tgtEl>
                                          <p:spTgt spid="4"/>
                                        </p:tgtEl>
                                        <p:attrNameLst>
                                          <p:attrName>r</p:attrName>
                                        </p:attrNameLst>
                                      </p:cBhvr>
                                    </p:animRot>
                                    <p:animRot by="120000">
                                      <p:cBhvr>
                                        <p:cTn id="10" dur="300" fill="hold">
                                          <p:stCondLst>
                                            <p:cond delay="12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5C85556-46D8-442E-A43B-C3AD199FFD3D}"/>
              </a:ext>
            </a:extLst>
          </p:cNvPr>
          <p:cNvSpPr>
            <a:spLocks noGrp="1"/>
          </p:cNvSpPr>
          <p:nvPr>
            <p:ph type="title"/>
          </p:nvPr>
        </p:nvSpPr>
        <p:spPr>
          <a:xfrm>
            <a:off x="913795" y="346230"/>
            <a:ext cx="10353761" cy="1029809"/>
          </a:xfrm>
        </p:spPr>
        <p:txBody>
          <a:bodyPr/>
          <a:lstStyle/>
          <a:p>
            <a:r>
              <a:rPr lang="en-US" dirty="0"/>
              <a:t>Valley of the butterflies</a:t>
            </a:r>
            <a:endParaRPr lang="el-GR" dirty="0"/>
          </a:p>
        </p:txBody>
      </p:sp>
      <p:sp>
        <p:nvSpPr>
          <p:cNvPr id="3" name="Θέση περιεχομένου 2">
            <a:extLst>
              <a:ext uri="{FF2B5EF4-FFF2-40B4-BE49-F238E27FC236}">
                <a16:creationId xmlns:a16="http://schemas.microsoft.com/office/drawing/2014/main" xmlns="" id="{67A3619C-6113-4DA8-9AE5-04DA256C8DD0}"/>
              </a:ext>
            </a:extLst>
          </p:cNvPr>
          <p:cNvSpPr>
            <a:spLocks noGrp="1"/>
          </p:cNvSpPr>
          <p:nvPr>
            <p:ph idx="1"/>
          </p:nvPr>
        </p:nvSpPr>
        <p:spPr>
          <a:xfrm>
            <a:off x="736846" y="1651247"/>
            <a:ext cx="10733103" cy="4944862"/>
          </a:xfrm>
        </p:spPr>
        <p:txBody>
          <a:bodyPr/>
          <a:lstStyle/>
          <a:p>
            <a:pPr>
              <a:buFont typeface="Wingdings" panose="05000000000000000000" pitchFamily="2" charset="2"/>
              <a:buChar char="Ø"/>
            </a:pPr>
            <a:r>
              <a:rPr lang="en-US" dirty="0"/>
              <a:t>It is the most popular natural attraction of Rhodes.</a:t>
            </a:r>
          </a:p>
          <a:p>
            <a:pPr>
              <a:buFont typeface="Wingdings" panose="05000000000000000000" pitchFamily="2" charset="2"/>
              <a:buChar char="Ø"/>
            </a:pPr>
            <a:r>
              <a:rPr lang="en-US" dirty="0"/>
              <a:t>It is a beautiful environment with lush vegetation, waterfalls and springs, while the area is landscaped with wooden bridges, benches and lakes.</a:t>
            </a:r>
          </a:p>
          <a:p>
            <a:pPr>
              <a:buFont typeface="Wingdings" panose="05000000000000000000" pitchFamily="2" charset="2"/>
              <a:buChar char="Ø"/>
            </a:pPr>
            <a:r>
              <a:rPr lang="en-US" dirty="0"/>
              <a:t>Every year, from June to September, butterflies gather here to mate, creating a colorful and spectacular spectacle.</a:t>
            </a:r>
            <a:endParaRPr lang="el-GR" dirty="0"/>
          </a:p>
        </p:txBody>
      </p:sp>
      <p:pic>
        <p:nvPicPr>
          <p:cNvPr id="4" name="Εικόνα 3">
            <a:extLst>
              <a:ext uri="{FF2B5EF4-FFF2-40B4-BE49-F238E27FC236}">
                <a16:creationId xmlns:a16="http://schemas.microsoft.com/office/drawing/2014/main" xmlns="" id="{03C0EA11-A403-455D-9D2C-E0A37A463475}"/>
              </a:ext>
            </a:extLst>
          </p:cNvPr>
          <p:cNvPicPr>
            <a:picLocks noChangeAspect="1"/>
          </p:cNvPicPr>
          <p:nvPr/>
        </p:nvPicPr>
        <p:blipFill>
          <a:blip r:embed="rId2"/>
          <a:stretch>
            <a:fillRect/>
          </a:stretch>
        </p:blipFill>
        <p:spPr>
          <a:xfrm>
            <a:off x="5826710" y="3577701"/>
            <a:ext cx="5643239" cy="3018408"/>
          </a:xfrm>
          <a:prstGeom prst="rect">
            <a:avLst/>
          </a:prstGeom>
        </p:spPr>
      </p:pic>
    </p:spTree>
    <p:extLst>
      <p:ext uri="{BB962C8B-B14F-4D97-AF65-F5344CB8AC3E}">
        <p14:creationId xmlns:p14="http://schemas.microsoft.com/office/powerpoint/2010/main" val="53230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2203A6A-87D3-4C06-9681-85A26C22E0A4}"/>
              </a:ext>
            </a:extLst>
          </p:cNvPr>
          <p:cNvSpPr>
            <a:spLocks noGrp="1"/>
          </p:cNvSpPr>
          <p:nvPr>
            <p:ph type="title"/>
          </p:nvPr>
        </p:nvSpPr>
        <p:spPr>
          <a:xfrm>
            <a:off x="914400" y="266330"/>
            <a:ext cx="10353675" cy="994299"/>
          </a:xfrm>
        </p:spPr>
        <p:txBody>
          <a:bodyPr/>
          <a:lstStyle/>
          <a:p>
            <a:r>
              <a:rPr lang="en-US" dirty="0"/>
              <a:t>seven sources</a:t>
            </a:r>
            <a:endParaRPr lang="el-GR" dirty="0"/>
          </a:p>
        </p:txBody>
      </p:sp>
      <p:sp>
        <p:nvSpPr>
          <p:cNvPr id="5" name="Θέση περιεχομένου 4">
            <a:extLst>
              <a:ext uri="{FF2B5EF4-FFF2-40B4-BE49-F238E27FC236}">
                <a16:creationId xmlns:a16="http://schemas.microsoft.com/office/drawing/2014/main" xmlns="" id="{E1928734-4EFF-4C59-9303-C183D15BF2F9}"/>
              </a:ext>
            </a:extLst>
          </p:cNvPr>
          <p:cNvSpPr>
            <a:spLocks noGrp="1"/>
          </p:cNvSpPr>
          <p:nvPr>
            <p:ph idx="1"/>
          </p:nvPr>
        </p:nvSpPr>
        <p:spPr>
          <a:xfrm>
            <a:off x="763480" y="1322773"/>
            <a:ext cx="10644326" cy="5104659"/>
          </a:xfrm>
        </p:spPr>
        <p:txBody>
          <a:bodyPr/>
          <a:lstStyle/>
          <a:p>
            <a:pPr>
              <a:buFont typeface="Wingdings" panose="05000000000000000000" pitchFamily="2" charset="2"/>
              <a:buChar char="Ø"/>
            </a:pPr>
            <a:r>
              <a:rPr lang="el-GR" dirty="0"/>
              <a:t>Τ</a:t>
            </a:r>
            <a:r>
              <a:rPr lang="en-US" dirty="0"/>
              <a:t>his enchanting location is not yet widely known</a:t>
            </a:r>
            <a:r>
              <a:rPr lang="el-GR" dirty="0"/>
              <a:t>.</a:t>
            </a:r>
          </a:p>
          <a:p>
            <a:pPr>
              <a:buFont typeface="Wingdings" panose="05000000000000000000" pitchFamily="2" charset="2"/>
              <a:buChar char="Ø"/>
            </a:pPr>
            <a:r>
              <a:rPr lang="el-GR" dirty="0"/>
              <a:t>Τ</a:t>
            </a:r>
            <a:r>
              <a:rPr lang="en-US" dirty="0"/>
              <a:t>he landscape is beautiful with many springs, trees, waterfalls and a lake with ducks, while there is a restaurant where you can eat delicious Greek food</a:t>
            </a:r>
            <a:r>
              <a:rPr lang="el-GR" dirty="0"/>
              <a:t>.</a:t>
            </a:r>
            <a:endParaRPr lang="en-US" dirty="0"/>
          </a:p>
          <a:p>
            <a:pPr marL="0" indent="0">
              <a:buNone/>
            </a:pPr>
            <a:endParaRPr lang="el-GR" dirty="0"/>
          </a:p>
        </p:txBody>
      </p:sp>
      <p:pic>
        <p:nvPicPr>
          <p:cNvPr id="6" name="Εικόνα 5">
            <a:extLst>
              <a:ext uri="{FF2B5EF4-FFF2-40B4-BE49-F238E27FC236}">
                <a16:creationId xmlns:a16="http://schemas.microsoft.com/office/drawing/2014/main" xmlns="" id="{3614DC00-574E-4453-BF66-ED9648545641}"/>
              </a:ext>
            </a:extLst>
          </p:cNvPr>
          <p:cNvPicPr>
            <a:picLocks noChangeAspect="1"/>
          </p:cNvPicPr>
          <p:nvPr/>
        </p:nvPicPr>
        <p:blipFill>
          <a:blip r:embed="rId2"/>
          <a:stretch>
            <a:fillRect/>
          </a:stretch>
        </p:blipFill>
        <p:spPr>
          <a:xfrm>
            <a:off x="784194" y="3528873"/>
            <a:ext cx="2705100" cy="1685925"/>
          </a:xfrm>
          <a:prstGeom prst="rect">
            <a:avLst/>
          </a:prstGeom>
        </p:spPr>
      </p:pic>
      <p:pic>
        <p:nvPicPr>
          <p:cNvPr id="7" name="Εικόνα 6">
            <a:extLst>
              <a:ext uri="{FF2B5EF4-FFF2-40B4-BE49-F238E27FC236}">
                <a16:creationId xmlns:a16="http://schemas.microsoft.com/office/drawing/2014/main" xmlns="" id="{015B372D-8F85-4CAB-A5BF-C43AD49AE4F9}"/>
              </a:ext>
            </a:extLst>
          </p:cNvPr>
          <p:cNvPicPr>
            <a:picLocks noChangeAspect="1"/>
          </p:cNvPicPr>
          <p:nvPr/>
        </p:nvPicPr>
        <p:blipFill>
          <a:blip r:embed="rId3"/>
          <a:stretch>
            <a:fillRect/>
          </a:stretch>
        </p:blipFill>
        <p:spPr>
          <a:xfrm>
            <a:off x="4438650" y="4777989"/>
            <a:ext cx="3009900" cy="1514475"/>
          </a:xfrm>
          <a:prstGeom prst="rect">
            <a:avLst/>
          </a:prstGeom>
        </p:spPr>
      </p:pic>
      <p:pic>
        <p:nvPicPr>
          <p:cNvPr id="8" name="Εικόνα 7">
            <a:extLst>
              <a:ext uri="{FF2B5EF4-FFF2-40B4-BE49-F238E27FC236}">
                <a16:creationId xmlns:a16="http://schemas.microsoft.com/office/drawing/2014/main" xmlns="" id="{6792C5EE-B0D9-47BF-9E5E-CE58543A6EE6}"/>
              </a:ext>
            </a:extLst>
          </p:cNvPr>
          <p:cNvPicPr>
            <a:picLocks noChangeAspect="1"/>
          </p:cNvPicPr>
          <p:nvPr/>
        </p:nvPicPr>
        <p:blipFill>
          <a:blip r:embed="rId4"/>
          <a:stretch>
            <a:fillRect/>
          </a:stretch>
        </p:blipFill>
        <p:spPr>
          <a:xfrm>
            <a:off x="8497825" y="2998802"/>
            <a:ext cx="2600325" cy="1752600"/>
          </a:xfrm>
          <a:prstGeom prst="rect">
            <a:avLst/>
          </a:prstGeom>
        </p:spPr>
      </p:pic>
    </p:spTree>
    <p:extLst>
      <p:ext uri="{BB962C8B-B14F-4D97-AF65-F5344CB8AC3E}">
        <p14:creationId xmlns:p14="http://schemas.microsoft.com/office/powerpoint/2010/main" val="217525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xmlns=""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Δασμασκό</Template>
  <TotalTime>198</TotalTime>
  <Words>571</Words>
  <Application>Microsoft Office PowerPoint</Application>
  <PresentationFormat>Προσαρμογή</PresentationFormat>
  <Paragraphs>49</Paragraphs>
  <Slides>16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Damask</vt:lpstr>
      <vt:lpstr>My rhodes </vt:lpstr>
      <vt:lpstr>Rhodes at the dodekanisa, in Greece </vt:lpstr>
      <vt:lpstr>sights</vt:lpstr>
      <vt:lpstr>palaces</vt:lpstr>
      <vt:lpstr>The palace of the grand master in the Medieval city of rhodes</vt:lpstr>
      <vt:lpstr> Archaeological Museum οf rhodes</vt:lpstr>
      <vt:lpstr>Παρουσίαση του PowerPoint</vt:lpstr>
      <vt:lpstr>Valley of the butterflies</vt:lpstr>
      <vt:lpstr>seven sources</vt:lpstr>
      <vt:lpstr>Aquarium </vt:lpstr>
      <vt:lpstr> the baths and springs of kallithea</vt:lpstr>
      <vt:lpstr>Kalithea: the baths</vt:lpstr>
      <vt:lpstr>An important moment from the history of Rhodes</vt:lpstr>
      <vt:lpstr>1947: the Dodecanese kneel in front of the Greek flag</vt:lpstr>
      <vt:lpstr>Παρουσίαση του PowerPoint</vt:lpstr>
      <vt:lpstr>Προγραμμα Erasmus+ : “ymweltfreundliches Europa – die  zukunft beginnt jetzt!/ environmentally friendly Europe – the  future begins now”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rhodes</dc:title>
  <dc:creator>User</dc:creator>
  <cp:lastModifiedBy>user</cp:lastModifiedBy>
  <cp:revision>23</cp:revision>
  <dcterms:created xsi:type="dcterms:W3CDTF">2020-11-23T16:03:12Z</dcterms:created>
  <dcterms:modified xsi:type="dcterms:W3CDTF">2021-06-27T07:51:20Z</dcterms:modified>
</cp:coreProperties>
</file>