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95487B0-5B39-4D10-BEBB-336FC4207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91270EA6-AE1D-411D-85E0-3A10DD72B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4194CA51-4E14-483A-B77A-4EA3035AC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942-C369-47E0-98B9-D9433B362A35}" type="datetimeFigureOut">
              <a:rPr lang="pl-PL" smtClean="0"/>
              <a:t>2022-05-28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2E857CDF-4F59-42A1-A766-1D7366E32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3029AFE5-29E8-4E9B-B566-1EF8C1B97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2115-61FA-44A8-A1B1-02B4619E9D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2988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923DF5C-E185-46A2-8363-DDF6440B5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85E6B5CC-F339-417B-AF48-C3DFA0F4E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105C4825-645F-428E-A952-874A26BC9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942-C369-47E0-98B9-D9433B362A35}" type="datetimeFigureOut">
              <a:rPr lang="pl-PL" smtClean="0"/>
              <a:t>2022-05-28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EA47AF28-B22B-44DF-AAC2-080DB7B21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A1691F03-F69B-4386-9B49-5AEC61402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2115-61FA-44A8-A1B1-02B4619E9D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093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45D07883-C992-45A1-B29A-41807B4FE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AF5FFFCE-7C73-41B9-AD3C-043FB28B5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33DC1299-FA9B-4168-8A12-28476A7C7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942-C369-47E0-98B9-D9433B362A35}" type="datetimeFigureOut">
              <a:rPr lang="pl-PL" smtClean="0"/>
              <a:t>2022-05-28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AA88755F-9989-4722-9A5C-B7534F0A4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CFF49AFE-62B3-488D-97B2-FC38D307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2115-61FA-44A8-A1B1-02B4619E9D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466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F85ECEA-269C-468C-91E4-25A106838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86BE54A-880A-4636-9884-0D645C988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3EFC8D28-A11D-4881-AFA0-6CB56DF0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942-C369-47E0-98B9-D9433B362A35}" type="datetimeFigureOut">
              <a:rPr lang="pl-PL" smtClean="0"/>
              <a:t>2022-05-28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BA8488A-6CAE-4E1E-AF56-8225FE689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014BADC-0D08-43B5-A68C-0B073CE5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2115-61FA-44A8-A1B1-02B4619E9D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677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DF3D0DA-CA19-4A45-A1D7-C20B7068E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F2D7EF06-9AF7-4249-B0FE-4DD72B02E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BB0545D3-5CAF-4E2F-B05A-FD4FE696C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942-C369-47E0-98B9-D9433B362A35}" type="datetimeFigureOut">
              <a:rPr lang="pl-PL" smtClean="0"/>
              <a:t>2022-05-28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EF902B89-410A-41CC-B720-C0786D0A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459C2212-B828-4361-A59C-DA7507FBB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2115-61FA-44A8-A1B1-02B4619E9D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46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D8D1662-CCF7-4E66-9DCB-9BB3EB30F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79799F-D6F1-4A53-8BEB-5F2CAB8B92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FA07C148-40D1-4797-BFB2-500E273D4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90923ADB-288B-407A-8A32-B92D93F59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942-C369-47E0-98B9-D9433B362A35}" type="datetimeFigureOut">
              <a:rPr lang="pl-PL" smtClean="0"/>
              <a:t>2022-05-28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3F024F9B-F4E0-4E3B-A6FB-485C08120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942DE63B-B178-4586-9280-E97FF7501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2115-61FA-44A8-A1B1-02B4619E9D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394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B156132-81B9-42DF-806A-37E7B259E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4931665B-A0E9-4CC1-9106-1BF7EFCB7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2EEEEBC2-B4B6-434B-8B43-28D1F24CA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040B1212-A49D-4DEC-B8EF-E98189248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19AFCBC9-BFF2-4A59-97BF-314E552AE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FC68746E-4233-4AED-8E11-229E9B8A1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942-C369-47E0-98B9-D9433B362A35}" type="datetimeFigureOut">
              <a:rPr lang="pl-PL" smtClean="0"/>
              <a:t>2022-05-28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EBA17651-9EE9-42A2-9522-934200E6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D2269311-E5A0-41B0-930A-CD6691A93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2115-61FA-44A8-A1B1-02B4619E9D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842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DEC2716-C7EF-4D3B-8BCE-F38C6CD5B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3CD2FF5A-C7B9-4DCD-A6E8-BF8CE392B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942-C369-47E0-98B9-D9433B362A35}" type="datetimeFigureOut">
              <a:rPr lang="pl-PL" smtClean="0"/>
              <a:t>2022-05-28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58EB720B-B679-40A3-932D-A728BC480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8D2CC05B-5551-435E-88F8-E48DE120E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2115-61FA-44A8-A1B1-02B4619E9D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49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6ED0BB9A-A330-4246-9DFC-5378B249B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942-C369-47E0-98B9-D9433B362A35}" type="datetimeFigureOut">
              <a:rPr lang="pl-PL" smtClean="0"/>
              <a:t>2022-05-28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07FB533C-A095-418D-9A60-A7364C593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1A16690D-BC41-44A3-B912-A14CC6EC0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2115-61FA-44A8-A1B1-02B4619E9D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864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83F6D9E-874A-4A16-9577-B59C054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0523C8F-AFE2-4DCC-A1DE-1D40A4E7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BEE3EF88-B633-4A9F-A0A4-4E77B60DC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406EBCD3-D9DA-4AAA-8967-3AB70505B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942-C369-47E0-98B9-D9433B362A35}" type="datetimeFigureOut">
              <a:rPr lang="pl-PL" smtClean="0"/>
              <a:t>2022-05-28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7FDB72D1-4755-4A12-8B8D-E2B9CE24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041043BE-95E1-49A0-9340-B17A912F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2115-61FA-44A8-A1B1-02B4619E9D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043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DD013B2-6F3B-4C04-ADEB-853A90353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5662DB83-77AC-4A4A-A07C-FDCC4C8D6E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3DCDF96D-C244-4C57-BE6B-7D6BA26E9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0C065B41-EBD5-468D-871B-C7C645C8C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942-C369-47E0-98B9-D9433B362A35}" type="datetimeFigureOut">
              <a:rPr lang="pl-PL" smtClean="0"/>
              <a:t>2022-05-28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688AC44F-009F-4C0C-AE3F-6378B8718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DDCC9FA7-33F7-4D99-B7B3-6332414C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2115-61FA-44A8-A1B1-02B4619E9D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981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E2E775B5-08BA-498F-9090-EA7337625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E2F9F664-239D-4740-A556-F997F38A1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11FA54EB-003A-467C-8821-BF5354C905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C4942-C369-47E0-98B9-D9433B362A35}" type="datetimeFigureOut">
              <a:rPr lang="pl-PL" smtClean="0"/>
              <a:t>2022-05-28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DCB57D3D-8ED2-4DC3-8058-F4AA093D22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F9813730-2E10-43D8-9ECC-81D465B22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42115-61FA-44A8-A1B1-02B4619E9D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2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pidersweb.pl/2021/11/marnowanie-zywnosci-polska-2021.html" TargetMode="External"/><Relationship Id="rId7" Type="http://schemas.openxmlformats.org/officeDocument/2006/relationships/image" Target="../media/image39.png"/><Relationship Id="rId2" Type="http://schemas.openxmlformats.org/officeDocument/2006/relationships/hyperlink" Target="https://smoglab.pl/marnowanie-zywnosci-ni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www.money.pl/gospodarka/zywnosc-marnujemy-na-potege-w-polskich-smietnikach-co-minute-laduje-6-ton-jedzenia-6667884724603776a.html" TargetMode="External"/><Relationship Id="rId4" Type="http://schemas.openxmlformats.org/officeDocument/2006/relationships/hyperlink" Target="https://www.gov.pl/web/ijhars/marnowanie-zywnosci--raport-202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0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: zaokrąglone rogi 6">
            <a:extLst>
              <a:ext uri="{FF2B5EF4-FFF2-40B4-BE49-F238E27FC236}">
                <a16:creationId xmlns="" xmlns:a16="http://schemas.microsoft.com/office/drawing/2014/main" id="{27CEB92E-EDFD-C174-E1B0-A7EAB13487A8}"/>
              </a:ext>
            </a:extLst>
          </p:cNvPr>
          <p:cNvSpPr/>
          <p:nvPr/>
        </p:nvSpPr>
        <p:spPr>
          <a:xfrm>
            <a:off x="2133600" y="212675"/>
            <a:ext cx="7924800" cy="34485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40E26E1-C4A8-47F1-9508-2908F5E58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4939" y="614268"/>
            <a:ext cx="7726017" cy="2387600"/>
          </a:xfrm>
        </p:spPr>
        <p:txBody>
          <a:bodyPr>
            <a:normAutofit fontScale="90000"/>
          </a:bodyPr>
          <a:lstStyle/>
          <a:p>
            <a:r>
              <a:rPr lang="pl-PL" sz="3600" dirty="0" err="1">
                <a:latin typeface="Bahnschrift SemiCondensed" panose="020B0502040204020203" pitchFamily="34" charset="0"/>
                <a:cs typeface="Calibri Light"/>
              </a:rPr>
              <a:t>Umweltfreundliches</a:t>
            </a:r>
            <a:r>
              <a:rPr lang="pl-PL" sz="3600" dirty="0">
                <a:latin typeface="Bahnschrift SemiCondensed" panose="020B0502040204020203" pitchFamily="34" charset="0"/>
                <a:cs typeface="Calibri Light"/>
              </a:rPr>
              <a:t> Europa –</a:t>
            </a:r>
            <a:r>
              <a:rPr lang="pl-PL" sz="3600" dirty="0" err="1">
                <a:latin typeface="Bahnschrift SemiCondensed" panose="020B0502040204020203" pitchFamily="34" charset="0"/>
                <a:cs typeface="Calibri Light"/>
              </a:rPr>
              <a:t>die</a:t>
            </a:r>
            <a:r>
              <a:rPr lang="pl-PL" sz="3600" dirty="0">
                <a:latin typeface="Bahnschrift SemiCondensed" panose="020B0502040204020203" pitchFamily="34" charset="0"/>
                <a:cs typeface="Calibri Light"/>
              </a:rPr>
              <a:t> </a:t>
            </a:r>
            <a:r>
              <a:rPr lang="pl-PL" sz="3600" dirty="0" err="1">
                <a:latin typeface="Bahnschrift SemiCondensed" panose="020B0502040204020203" pitchFamily="34" charset="0"/>
                <a:cs typeface="Calibri Light"/>
              </a:rPr>
              <a:t>Zukunft</a:t>
            </a:r>
            <a:r>
              <a:rPr lang="pl-PL" sz="3600" dirty="0">
                <a:latin typeface="Bahnschrift SemiCondensed" panose="020B0502040204020203" pitchFamily="34" charset="0"/>
                <a:cs typeface="Calibri Light"/>
              </a:rPr>
              <a:t> </a:t>
            </a:r>
            <a:r>
              <a:rPr lang="pl-PL" sz="3600" dirty="0" err="1">
                <a:latin typeface="Bahnschrift SemiCondensed" panose="020B0502040204020203" pitchFamily="34" charset="0"/>
                <a:cs typeface="Calibri Light"/>
              </a:rPr>
              <a:t>beginnt</a:t>
            </a:r>
            <a:r>
              <a:rPr lang="pl-PL" sz="3600" dirty="0">
                <a:latin typeface="Bahnschrift SemiCondensed" panose="020B0502040204020203" pitchFamily="34" charset="0"/>
                <a:cs typeface="Calibri Light"/>
              </a:rPr>
              <a:t>  </a:t>
            </a:r>
            <a:r>
              <a:rPr lang="pl-PL" sz="3600" dirty="0" err="1">
                <a:latin typeface="Bahnschrift SemiCondensed" panose="020B0502040204020203" pitchFamily="34" charset="0"/>
                <a:cs typeface="Calibri Light"/>
              </a:rPr>
              <a:t>jetzt</a:t>
            </a:r>
            <a:r>
              <a:rPr lang="pl-PL" sz="6000" dirty="0">
                <a:latin typeface="Bahnschrift SemiCondensed" panose="020B0502040204020203" pitchFamily="34" charset="0"/>
                <a:cs typeface="Calibri Light"/>
              </a:rPr>
              <a:t/>
            </a:r>
            <a:br>
              <a:rPr lang="pl-PL" sz="6000" dirty="0">
                <a:latin typeface="Bahnschrift SemiCondensed" panose="020B0502040204020203" pitchFamily="34" charset="0"/>
                <a:cs typeface="Calibri Light"/>
              </a:rPr>
            </a:br>
            <a:r>
              <a:rPr lang="pl-PL" sz="6700" b="1" dirty="0" err="1">
                <a:latin typeface="Bahnschrift SemiCondensed" panose="020B0502040204020203" pitchFamily="34" charset="0"/>
                <a:cs typeface="Calibri Light"/>
              </a:rPr>
              <a:t>Kochen</a:t>
            </a:r>
            <a:r>
              <a:rPr lang="pl-PL" sz="6700" b="1" dirty="0">
                <a:latin typeface="Bahnschrift SemiCondensed" panose="020B0502040204020203" pitchFamily="34" charset="0"/>
                <a:cs typeface="Calibri Light"/>
              </a:rPr>
              <a:t> </a:t>
            </a:r>
            <a:r>
              <a:rPr lang="pl-PL" sz="6700" b="1" dirty="0" err="1">
                <a:latin typeface="Bahnschrift SemiCondensed" panose="020B0502040204020203" pitchFamily="34" charset="0"/>
                <a:cs typeface="Calibri Light"/>
              </a:rPr>
              <a:t>aus</a:t>
            </a:r>
            <a:r>
              <a:rPr lang="pl-PL" sz="6700" b="1" dirty="0">
                <a:latin typeface="Bahnschrift SemiCondensed" panose="020B0502040204020203" pitchFamily="34" charset="0"/>
                <a:cs typeface="Calibri Light"/>
              </a:rPr>
              <a:t> den </a:t>
            </a:r>
            <a:r>
              <a:rPr lang="pl-PL" sz="6700" b="1" dirty="0" err="1">
                <a:latin typeface="Bahnschrift SemiCondensed" panose="020B0502040204020203" pitchFamily="34" charset="0"/>
                <a:cs typeface="Calibri Light"/>
              </a:rPr>
              <a:t>Resten</a:t>
            </a:r>
            <a:r>
              <a:rPr lang="pl-PL" sz="6700" b="1" dirty="0">
                <a:latin typeface="Bahnschrift SemiCondensed" panose="020B0502040204020203" pitchFamily="34" charset="0"/>
                <a:cs typeface="Calibri Light"/>
              </a:rPr>
              <a:t> -Polen</a:t>
            </a:r>
            <a:endParaRPr lang="pl-PL" b="1" dirty="0">
              <a:latin typeface="Bahnschrift SemiCondensed" panose="020B0502040204020203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179F8735-6ECA-44C3-BB52-630CE3F93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6242" y="3794068"/>
            <a:ext cx="6764278" cy="1829552"/>
          </a:xfrm>
        </p:spPr>
        <p:txBody>
          <a:bodyPr/>
          <a:lstStyle/>
          <a:p>
            <a:r>
              <a:rPr lang="pl-PL" dirty="0">
                <a:latin typeface="Bahnschrift SemiCondensed" panose="020B0502040204020203" pitchFamily="34" charset="0"/>
                <a:cs typeface="Calibri"/>
              </a:rPr>
              <a:t>Das </a:t>
            </a:r>
            <a:r>
              <a:rPr lang="pl-PL" dirty="0" err="1">
                <a:latin typeface="Bahnschrift SemiCondensed" panose="020B0502040204020203" pitchFamily="34" charset="0"/>
                <a:cs typeface="Calibri"/>
              </a:rPr>
              <a:t>Treffen</a:t>
            </a:r>
            <a:r>
              <a:rPr lang="pl-PL" dirty="0">
                <a:latin typeface="Bahnschrift SemiCondensed" panose="020B0502040204020203" pitchFamily="34" charset="0"/>
                <a:cs typeface="Calibri"/>
              </a:rPr>
              <a:t> in Antalya - </a:t>
            </a:r>
            <a:r>
              <a:rPr lang="pl-PL" dirty="0" err="1">
                <a:latin typeface="Bahnschrift SemiCondensed" panose="020B0502040204020203" pitchFamily="34" charset="0"/>
                <a:cs typeface="Calibri"/>
              </a:rPr>
              <a:t>Türkei</a:t>
            </a:r>
            <a:r>
              <a:rPr lang="pl-PL" dirty="0">
                <a:latin typeface="Bahnschrift SemiCondensed" panose="020B0502040204020203" pitchFamily="34" charset="0"/>
                <a:cs typeface="Calibri"/>
              </a:rPr>
              <a:t> 08.05-13.05.2022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1CC06A35-4A17-4CC1-B5D6-82B7B8529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32" y="4039063"/>
            <a:ext cx="2460498" cy="260626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33B26324-5D6F-46E9-B233-22BAF8DF1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089" y="4667372"/>
            <a:ext cx="6142207" cy="140212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FACB9D23-E28D-44E1-88D4-0461670A142C}"/>
              </a:ext>
            </a:extLst>
          </p:cNvPr>
          <p:cNvSpPr txBox="1"/>
          <p:nvPr/>
        </p:nvSpPr>
        <p:spPr>
          <a:xfrm>
            <a:off x="10252143" y="5785248"/>
            <a:ext cx="192156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800" dirty="0" err="1">
                <a:ea typeface="+mn-lt"/>
                <a:cs typeface="+mn-lt"/>
              </a:rPr>
              <a:t>Dieses</a:t>
            </a:r>
            <a:r>
              <a:rPr lang="pl-PL" sz="800" dirty="0">
                <a:ea typeface="+mn-lt"/>
                <a:cs typeface="+mn-lt"/>
              </a:rPr>
              <a:t> Projekt </a:t>
            </a:r>
            <a:r>
              <a:rPr lang="pl-PL" sz="800" dirty="0" err="1">
                <a:ea typeface="+mn-lt"/>
                <a:cs typeface="+mn-lt"/>
              </a:rPr>
              <a:t>wurde</a:t>
            </a:r>
            <a:r>
              <a:rPr lang="pl-PL" sz="800" dirty="0">
                <a:ea typeface="+mn-lt"/>
                <a:cs typeface="+mn-lt"/>
              </a:rPr>
              <a:t> mit </a:t>
            </a:r>
            <a:r>
              <a:rPr lang="pl-PL" sz="800" dirty="0" err="1">
                <a:ea typeface="+mn-lt"/>
                <a:cs typeface="+mn-lt"/>
              </a:rPr>
              <a:t>Unterstützung</a:t>
            </a:r>
            <a:r>
              <a:rPr lang="pl-PL" sz="800" dirty="0">
                <a:ea typeface="+mn-lt"/>
                <a:cs typeface="+mn-lt"/>
              </a:rPr>
              <a:t> der </a:t>
            </a:r>
            <a:r>
              <a:rPr lang="pl-PL" sz="800" dirty="0" err="1">
                <a:ea typeface="+mn-lt"/>
                <a:cs typeface="+mn-lt"/>
              </a:rPr>
              <a:t>Europäischen</a:t>
            </a:r>
            <a:r>
              <a:rPr lang="pl-PL" sz="800" dirty="0">
                <a:ea typeface="+mn-lt"/>
                <a:cs typeface="+mn-lt"/>
              </a:rPr>
              <a:t> </a:t>
            </a:r>
            <a:r>
              <a:rPr lang="pl-PL" sz="800" dirty="0" err="1">
                <a:ea typeface="+mn-lt"/>
                <a:cs typeface="+mn-lt"/>
              </a:rPr>
              <a:t>Kommission</a:t>
            </a:r>
            <a:r>
              <a:rPr lang="pl-PL" sz="800" dirty="0">
                <a:ea typeface="+mn-lt"/>
                <a:cs typeface="+mn-lt"/>
              </a:rPr>
              <a:t> </a:t>
            </a:r>
            <a:r>
              <a:rPr lang="pl-PL" sz="800" dirty="0" err="1">
                <a:ea typeface="+mn-lt"/>
                <a:cs typeface="+mn-lt"/>
              </a:rPr>
              <a:t>finanziert</a:t>
            </a:r>
            <a:r>
              <a:rPr lang="pl-PL" sz="800" dirty="0">
                <a:ea typeface="+mn-lt"/>
                <a:cs typeface="+mn-lt"/>
              </a:rPr>
              <a:t>. </a:t>
            </a:r>
            <a:r>
              <a:rPr lang="pl-PL" sz="800" dirty="0" err="1">
                <a:ea typeface="+mn-lt"/>
                <a:cs typeface="+mn-lt"/>
              </a:rPr>
              <a:t>Die</a:t>
            </a:r>
            <a:r>
              <a:rPr lang="pl-PL" sz="800" dirty="0">
                <a:ea typeface="+mn-lt"/>
                <a:cs typeface="+mn-lt"/>
              </a:rPr>
              <a:t> </a:t>
            </a:r>
            <a:r>
              <a:rPr lang="pl-PL" sz="800" dirty="0" err="1">
                <a:ea typeface="+mn-lt"/>
                <a:cs typeface="+mn-lt"/>
              </a:rPr>
              <a:t>Verantwortung</a:t>
            </a:r>
            <a:r>
              <a:rPr lang="pl-PL" sz="800" dirty="0">
                <a:ea typeface="+mn-lt"/>
                <a:cs typeface="+mn-lt"/>
              </a:rPr>
              <a:t> </a:t>
            </a:r>
            <a:r>
              <a:rPr lang="pl-PL" sz="800" dirty="0" err="1">
                <a:ea typeface="+mn-lt"/>
                <a:cs typeface="+mn-lt"/>
              </a:rPr>
              <a:t>für</a:t>
            </a:r>
            <a:r>
              <a:rPr lang="pl-PL" sz="800" dirty="0">
                <a:ea typeface="+mn-lt"/>
                <a:cs typeface="+mn-lt"/>
              </a:rPr>
              <a:t> den </a:t>
            </a:r>
            <a:r>
              <a:rPr lang="pl-PL" sz="800" dirty="0" err="1">
                <a:ea typeface="+mn-lt"/>
                <a:cs typeface="+mn-lt"/>
              </a:rPr>
              <a:t>Inhalt</a:t>
            </a:r>
            <a:r>
              <a:rPr lang="pl-PL" sz="800" dirty="0">
                <a:ea typeface="+mn-lt"/>
                <a:cs typeface="+mn-lt"/>
              </a:rPr>
              <a:t> </a:t>
            </a:r>
            <a:r>
              <a:rPr lang="pl-PL" sz="800" dirty="0" err="1">
                <a:ea typeface="+mn-lt"/>
                <a:cs typeface="+mn-lt"/>
              </a:rPr>
              <a:t>dieser</a:t>
            </a:r>
            <a:r>
              <a:rPr lang="pl-PL" sz="800" dirty="0">
                <a:ea typeface="+mn-lt"/>
                <a:cs typeface="+mn-lt"/>
              </a:rPr>
              <a:t> </a:t>
            </a:r>
            <a:r>
              <a:rPr lang="pl-PL" sz="800" dirty="0" err="1">
                <a:ea typeface="+mn-lt"/>
                <a:cs typeface="+mn-lt"/>
              </a:rPr>
              <a:t>Veröffentlichung</a:t>
            </a:r>
            <a:r>
              <a:rPr lang="pl-PL" sz="800" dirty="0">
                <a:ea typeface="+mn-lt"/>
                <a:cs typeface="+mn-lt"/>
              </a:rPr>
              <a:t> (</a:t>
            </a:r>
            <a:r>
              <a:rPr lang="pl-PL" sz="800" dirty="0" err="1">
                <a:ea typeface="+mn-lt"/>
                <a:cs typeface="+mn-lt"/>
              </a:rPr>
              <a:t>Mitteilung</a:t>
            </a:r>
            <a:r>
              <a:rPr lang="pl-PL" sz="800" dirty="0">
                <a:ea typeface="+mn-lt"/>
                <a:cs typeface="+mn-lt"/>
              </a:rPr>
              <a:t>)</a:t>
            </a:r>
            <a:endParaRPr lang="pl-PL" sz="800" dirty="0">
              <a:cs typeface="Calibri"/>
            </a:endParaRPr>
          </a:p>
          <a:p>
            <a:pPr algn="just"/>
            <a:r>
              <a:rPr lang="pl-PL" sz="800" dirty="0" err="1">
                <a:ea typeface="+mn-lt"/>
                <a:cs typeface="+mn-lt"/>
              </a:rPr>
              <a:t>trägt</a:t>
            </a:r>
            <a:r>
              <a:rPr lang="pl-PL" sz="800" dirty="0">
                <a:ea typeface="+mn-lt"/>
                <a:cs typeface="+mn-lt"/>
              </a:rPr>
              <a:t> </a:t>
            </a:r>
            <a:r>
              <a:rPr lang="pl-PL" sz="800" dirty="0" err="1">
                <a:ea typeface="+mn-lt"/>
                <a:cs typeface="+mn-lt"/>
              </a:rPr>
              <a:t>allein</a:t>
            </a:r>
            <a:r>
              <a:rPr lang="pl-PL" sz="800" dirty="0">
                <a:ea typeface="+mn-lt"/>
                <a:cs typeface="+mn-lt"/>
              </a:rPr>
              <a:t> der </a:t>
            </a:r>
            <a:r>
              <a:rPr lang="pl-PL" sz="800" dirty="0" err="1">
                <a:ea typeface="+mn-lt"/>
                <a:cs typeface="+mn-lt"/>
              </a:rPr>
              <a:t>Verfasser</a:t>
            </a:r>
            <a:r>
              <a:rPr lang="pl-PL" sz="800" dirty="0">
                <a:ea typeface="+mn-lt"/>
                <a:cs typeface="+mn-lt"/>
              </a:rPr>
              <a:t>; </a:t>
            </a:r>
            <a:r>
              <a:rPr lang="pl-PL" sz="800" dirty="0" err="1">
                <a:ea typeface="+mn-lt"/>
                <a:cs typeface="+mn-lt"/>
              </a:rPr>
              <a:t>die</a:t>
            </a:r>
            <a:r>
              <a:rPr lang="pl-PL" sz="800" dirty="0">
                <a:ea typeface="+mn-lt"/>
                <a:cs typeface="+mn-lt"/>
              </a:rPr>
              <a:t> </a:t>
            </a:r>
            <a:r>
              <a:rPr lang="pl-PL" sz="800" dirty="0" err="1">
                <a:ea typeface="+mn-lt"/>
                <a:cs typeface="+mn-lt"/>
              </a:rPr>
              <a:t>Kommission</a:t>
            </a:r>
            <a:r>
              <a:rPr lang="pl-PL" sz="800" dirty="0">
                <a:ea typeface="+mn-lt"/>
                <a:cs typeface="+mn-lt"/>
              </a:rPr>
              <a:t> </a:t>
            </a:r>
            <a:r>
              <a:rPr lang="pl-PL" sz="800" dirty="0" err="1">
                <a:ea typeface="+mn-lt"/>
                <a:cs typeface="+mn-lt"/>
              </a:rPr>
              <a:t>haftet</a:t>
            </a:r>
            <a:r>
              <a:rPr lang="pl-PL" sz="800" dirty="0">
                <a:ea typeface="+mn-lt"/>
                <a:cs typeface="+mn-lt"/>
              </a:rPr>
              <a:t> </a:t>
            </a:r>
            <a:r>
              <a:rPr lang="pl-PL" sz="800" dirty="0" err="1">
                <a:ea typeface="+mn-lt"/>
                <a:cs typeface="+mn-lt"/>
              </a:rPr>
              <a:t>nicht</a:t>
            </a:r>
            <a:r>
              <a:rPr lang="pl-PL" sz="800" dirty="0">
                <a:ea typeface="+mn-lt"/>
                <a:cs typeface="+mn-lt"/>
              </a:rPr>
              <a:t> </a:t>
            </a:r>
            <a:r>
              <a:rPr lang="pl-PL" sz="800" dirty="0" err="1">
                <a:ea typeface="+mn-lt"/>
                <a:cs typeface="+mn-lt"/>
              </a:rPr>
              <a:t>für</a:t>
            </a:r>
            <a:r>
              <a:rPr lang="pl-PL" sz="800" dirty="0">
                <a:ea typeface="+mn-lt"/>
                <a:cs typeface="+mn-lt"/>
              </a:rPr>
              <a:t> </a:t>
            </a:r>
            <a:r>
              <a:rPr lang="pl-PL" sz="800" dirty="0" err="1">
                <a:ea typeface="+mn-lt"/>
                <a:cs typeface="+mn-lt"/>
              </a:rPr>
              <a:t>die</a:t>
            </a:r>
            <a:r>
              <a:rPr lang="pl-PL" sz="800" dirty="0">
                <a:ea typeface="+mn-lt"/>
                <a:cs typeface="+mn-lt"/>
              </a:rPr>
              <a:t> </a:t>
            </a:r>
            <a:r>
              <a:rPr lang="pl-PL" sz="800" dirty="0" err="1">
                <a:ea typeface="+mn-lt"/>
                <a:cs typeface="+mn-lt"/>
              </a:rPr>
              <a:t>weitere</a:t>
            </a:r>
            <a:r>
              <a:rPr lang="pl-PL" sz="800" dirty="0">
                <a:ea typeface="+mn-lt"/>
                <a:cs typeface="+mn-lt"/>
              </a:rPr>
              <a:t> </a:t>
            </a:r>
            <a:r>
              <a:rPr lang="pl-PL" sz="800" dirty="0" err="1">
                <a:ea typeface="+mn-lt"/>
                <a:cs typeface="+mn-lt"/>
              </a:rPr>
              <a:t>Verwendung</a:t>
            </a:r>
            <a:r>
              <a:rPr lang="pl-PL" sz="800" dirty="0">
                <a:ea typeface="+mn-lt"/>
                <a:cs typeface="+mn-lt"/>
              </a:rPr>
              <a:t> der </a:t>
            </a:r>
            <a:r>
              <a:rPr lang="pl-PL" sz="800" dirty="0" err="1">
                <a:ea typeface="+mn-lt"/>
                <a:cs typeface="+mn-lt"/>
              </a:rPr>
              <a:t>darin</a:t>
            </a:r>
            <a:r>
              <a:rPr lang="pl-PL" sz="800" dirty="0">
                <a:ea typeface="+mn-lt"/>
                <a:cs typeface="+mn-lt"/>
              </a:rPr>
              <a:t> </a:t>
            </a:r>
            <a:r>
              <a:rPr lang="pl-PL" sz="800" dirty="0" err="1">
                <a:ea typeface="+mn-lt"/>
                <a:cs typeface="+mn-lt"/>
              </a:rPr>
              <a:t>enthaltenen</a:t>
            </a:r>
            <a:r>
              <a:rPr lang="pl-PL" sz="800" dirty="0">
                <a:ea typeface="+mn-lt"/>
                <a:cs typeface="+mn-lt"/>
              </a:rPr>
              <a:t> </a:t>
            </a:r>
            <a:r>
              <a:rPr lang="pl-PL" sz="800" dirty="0" err="1">
                <a:ea typeface="+mn-lt"/>
                <a:cs typeface="+mn-lt"/>
              </a:rPr>
              <a:t>Angaben</a:t>
            </a:r>
            <a:r>
              <a:rPr lang="pl-PL" sz="800" dirty="0">
                <a:ea typeface="+mn-lt"/>
                <a:cs typeface="+mn-lt"/>
              </a:rPr>
              <a:t>.</a:t>
            </a:r>
            <a:endParaRPr lang="pl-PL" sz="800" dirty="0"/>
          </a:p>
          <a:p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62EC22D8-E6DF-14A5-D471-438315519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6993" y="2279772"/>
            <a:ext cx="1303270" cy="81237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65938961-1128-97CD-1173-1C6A62367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739" y="2279772"/>
            <a:ext cx="1303270" cy="81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43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21EDF166-F5E3-2006-C651-47D6CB17C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47"/>
            <a:ext cx="12192000" cy="323088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="" xmlns:a16="http://schemas.microsoft.com/office/drawing/2014/main" id="{1F42309D-691B-D3CD-002C-3B86F1CFC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99" y="1151061"/>
            <a:ext cx="2922397" cy="386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="" xmlns:a16="http://schemas.microsoft.com/office/drawing/2014/main" id="{F2B9E9F4-5C99-4D28-562D-7925A7FEB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406" y="1151061"/>
            <a:ext cx="2893663" cy="386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="" xmlns:a16="http://schemas.microsoft.com/office/drawing/2014/main" id="{837A80B9-1F05-E7C5-C216-BCED30300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579" y="1151061"/>
            <a:ext cx="2833066" cy="386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2A419E5E-B9B2-3B9A-7B72-9A383F7590F8}"/>
              </a:ext>
            </a:extLst>
          </p:cNvPr>
          <p:cNvSpPr txBox="1"/>
          <p:nvPr/>
        </p:nvSpPr>
        <p:spPr>
          <a:xfrm>
            <a:off x="331304" y="5261113"/>
            <a:ext cx="3975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Bahnschrift SemiCondensed" panose="020B0502040204020203" pitchFamily="34" charset="0"/>
              </a:rPr>
              <a:t>5. 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Mais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,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Erbsen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,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Gurken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und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</a:p>
          <a:p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hartgekochte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gewürfelte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Eier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werden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</a:p>
          <a:p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zugegeben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. </a:t>
            </a:r>
            <a:endParaRPr lang="pl-PL" sz="2000" dirty="0">
              <a:latin typeface="Bahnschrift SemiCondensed" panose="020B0502040204020203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866B22F6-0A3A-7037-AD08-4E1AE4766128}"/>
              </a:ext>
            </a:extLst>
          </p:cNvPr>
          <p:cNvSpPr txBox="1"/>
          <p:nvPr/>
        </p:nvSpPr>
        <p:spPr>
          <a:xfrm>
            <a:off x="4731024" y="5261113"/>
            <a:ext cx="4505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Bahnschrift SemiCondensed" panose="020B0502040204020203" pitchFamily="34" charset="0"/>
              </a:rPr>
              <a:t>6. 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Alles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wird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vermischt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.</a:t>
            </a:r>
            <a:endParaRPr lang="pl-PL" sz="2000" dirty="0">
              <a:latin typeface="Bahnschrift SemiCondensed" panose="020B05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E7B9656E-9783-88A6-F4A1-278CFFF77CE8}"/>
              </a:ext>
            </a:extLst>
          </p:cNvPr>
          <p:cNvSpPr txBox="1"/>
          <p:nvPr/>
        </p:nvSpPr>
        <p:spPr>
          <a:xfrm>
            <a:off x="8772939" y="5199107"/>
            <a:ext cx="2973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7. Mayo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wird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zugegeben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, </a:t>
            </a:r>
          </a:p>
          <a:p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dann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noch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Salz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und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Pfeffer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- FERTIG!</a:t>
            </a:r>
            <a:endParaRPr lang="pl-PL" sz="2000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88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9BDED3D-A36C-A6D1-E566-BE8259CD2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0" i="0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Frühstückssalat</a:t>
            </a:r>
            <a:endParaRPr lang="pl-PL" dirty="0">
              <a:latin typeface="Bahnschrift SemiCondensed" panose="020B0502040204020203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95277721-FD73-C9B7-CDDE-BAD1473D0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2927"/>
            <a:ext cx="4176122" cy="24995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D5B104A7-4281-FCB0-2329-D4BD107E9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880" y="902927"/>
            <a:ext cx="4176122" cy="249958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="" xmlns:a16="http://schemas.microsoft.com/office/drawing/2014/main" id="{C82B4D4D-00D1-DFC2-B5A8-8B10BEF7B1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10" y="1552846"/>
            <a:ext cx="2658514" cy="355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="" xmlns:a16="http://schemas.microsoft.com/office/drawing/2014/main" id="{689127DD-8BB0-1CCC-BEF6-033EC000B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879" y="1552845"/>
            <a:ext cx="2658513" cy="35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="" xmlns:a16="http://schemas.microsoft.com/office/drawing/2014/main" id="{D29E1F47-CD73-8101-99FC-800ACA422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548" y="1552845"/>
            <a:ext cx="2658513" cy="35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FA6242B1-BD06-B3D4-0D2C-5A63AE78107F}"/>
              </a:ext>
            </a:extLst>
          </p:cNvPr>
          <p:cNvSpPr txBox="1"/>
          <p:nvPr/>
        </p:nvSpPr>
        <p:spPr>
          <a:xfrm>
            <a:off x="632037" y="5352532"/>
            <a:ext cx="3803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Bahnschrift SemiCondensed" panose="020B0502040204020203" pitchFamily="34" charset="0"/>
              </a:rPr>
              <a:t>1. 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Eier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,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Radischen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,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Schnittlauch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–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Reste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nach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dem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Frühstück</a:t>
            </a:r>
            <a:endParaRPr lang="pl-PL" sz="2000" dirty="0">
              <a:latin typeface="Bahnschrift SemiCondensed" panose="020B05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084E71D1-E01F-6402-CBDE-2164C092C4BC}"/>
              </a:ext>
            </a:extLst>
          </p:cNvPr>
          <p:cNvSpPr txBox="1"/>
          <p:nvPr/>
        </p:nvSpPr>
        <p:spPr>
          <a:xfrm>
            <a:off x="4435411" y="5319005"/>
            <a:ext cx="3580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2. 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Reis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und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eine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halbe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Dose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Mais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</a:p>
          <a:p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nach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dem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Mittagessen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gestern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. </a:t>
            </a:r>
          </a:p>
          <a:p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Ein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fast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leeres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Glas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Mayo.</a:t>
            </a:r>
            <a:endParaRPr lang="pl-PL" sz="2000" dirty="0">
              <a:latin typeface="Bahnschrift SemiCondensed" panose="020B0502040204020203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E826271B-D1FF-F495-E28F-F666A38C6BFC}"/>
              </a:ext>
            </a:extLst>
          </p:cNvPr>
          <p:cNvSpPr txBox="1"/>
          <p:nvPr/>
        </p:nvSpPr>
        <p:spPr>
          <a:xfrm>
            <a:off x="8238785" y="5173570"/>
            <a:ext cx="33211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3. 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Eier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würfeln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,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Radieschen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</a:p>
          <a:p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klein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schneiden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, mit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Reis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,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Mais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, Mayo zusammen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vermischen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–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Salz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und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Pfeffer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zugeben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–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Fertig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!</a:t>
            </a:r>
            <a:endParaRPr lang="pl-PL" sz="2000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6290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B9E2C5C-4625-F372-6943-5BE6AAFB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800" dirty="0" err="1">
                <a:latin typeface="Bahnschrift SemiCondensed" panose="020B0502040204020203" pitchFamily="34" charset="0"/>
              </a:rPr>
              <a:t>Quellen</a:t>
            </a:r>
            <a:endParaRPr lang="pl-PL" dirty="0">
              <a:latin typeface="Bahnschrift SemiCondensed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4E0CE5B-0598-2E72-8DAA-72817EFC5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pl-PL" dirty="0">
                <a:latin typeface="Bahnschrift SemiCondensed" panose="020B0502040204020203" pitchFamily="34" charset="0"/>
                <a:hlinkClick r:id="rId2"/>
              </a:rPr>
              <a:t>https://smoglab.pl/marnowanie-zywnosci-nik/</a:t>
            </a:r>
            <a:endParaRPr lang="pl-PL" dirty="0">
              <a:latin typeface="Bahnschrift SemiCondensed" panose="020B0502040204020203" pitchFamily="34" charset="0"/>
            </a:endParaRPr>
          </a:p>
          <a:p>
            <a:r>
              <a:rPr lang="pl-PL" dirty="0">
                <a:latin typeface="Bahnschrift SemiCondensed" panose="020B0502040204020203" pitchFamily="34" charset="0"/>
                <a:hlinkClick r:id="rId3"/>
              </a:rPr>
              <a:t>https://spidersweb.pl/2021/11/marnowanie-zywnosci-polska-2021.html</a:t>
            </a:r>
            <a:endParaRPr lang="pl-PL" dirty="0">
              <a:latin typeface="Bahnschrift SemiCondensed" panose="020B0502040204020203" pitchFamily="34" charset="0"/>
            </a:endParaRPr>
          </a:p>
          <a:p>
            <a:r>
              <a:rPr lang="pl-PL" dirty="0">
                <a:latin typeface="Bahnschrift SemiCondensed" panose="020B0502040204020203" pitchFamily="34" charset="0"/>
                <a:hlinkClick r:id="rId4"/>
              </a:rPr>
              <a:t>https://www.gov.pl/web/ijhars/marnowanie-zywnosci--raport-2020</a:t>
            </a:r>
            <a:endParaRPr lang="pl-PL" dirty="0">
              <a:latin typeface="Bahnschrift SemiCondensed" panose="020B0502040204020203" pitchFamily="34" charset="0"/>
            </a:endParaRPr>
          </a:p>
          <a:p>
            <a:r>
              <a:rPr lang="pl-PL" dirty="0">
                <a:latin typeface="Bahnschrift SemiCondensed" panose="020B0502040204020203" pitchFamily="34" charset="0"/>
                <a:hlinkClick r:id="rId5"/>
              </a:rPr>
              <a:t>https://www.money.pl/gospodarka/zywnosc-marnujemy-na-potege-w-polskich-smietnikach-co-minute-laduje-6-ton-jedzenia-6667884724603776a.html</a:t>
            </a:r>
            <a:endParaRPr lang="pl-PL" dirty="0">
              <a:latin typeface="Bahnschrift SemiCondensed" panose="020B0502040204020203" pitchFamily="34" charset="0"/>
            </a:endParaRPr>
          </a:p>
          <a:p>
            <a:pPr marL="0" indent="0">
              <a:buNone/>
            </a:pPr>
            <a:r>
              <a:rPr lang="pl-PL" dirty="0">
                <a:latin typeface="Bahnschrift SemiCondensed" panose="020B0502040204020203" pitchFamily="34" charset="0"/>
              </a:rPr>
              <a:t>Marianna Kokoszka, Michał </a:t>
            </a:r>
            <a:r>
              <a:rPr lang="pl-PL" dirty="0" err="1">
                <a:latin typeface="Bahnschrift SemiCondensed" panose="020B0502040204020203" pitchFamily="34" charset="0"/>
              </a:rPr>
              <a:t>Pyszlak</a:t>
            </a:r>
            <a:r>
              <a:rPr lang="pl-PL" dirty="0">
                <a:latin typeface="Bahnschrift SemiCondensed" panose="020B0502040204020203" pitchFamily="34" charset="0"/>
              </a:rPr>
              <a:t>, Lena Brylska, Martyna </a:t>
            </a:r>
            <a:r>
              <a:rPr lang="pl-PL" dirty="0" err="1">
                <a:latin typeface="Bahnschrift SemiCondensed" panose="020B0502040204020203" pitchFamily="34" charset="0"/>
              </a:rPr>
              <a:t>Armusiewicz</a:t>
            </a:r>
            <a:endParaRPr lang="pl-PL" dirty="0">
              <a:latin typeface="Bahnschrift SemiCondensed" panose="020B0502040204020203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F559BD19-1884-8D57-2281-9DC7385B4B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77595"/>
            <a:ext cx="5022574" cy="30062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FC74757C-6548-7618-B370-7905CBCBBE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8461" y="877595"/>
            <a:ext cx="5023539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6281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6F89EE5-A34B-F6AD-1185-EFFE06E1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26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6000" dirty="0" err="1">
                <a:latin typeface="Bahnschrift SemiCondensed" panose="020B0502040204020203" pitchFamily="34" charset="0"/>
              </a:rPr>
              <a:t>Danke</a:t>
            </a:r>
            <a:r>
              <a:rPr lang="pl-PL" sz="6000" dirty="0">
                <a:latin typeface="Bahnschrift SemiCondensed" panose="020B0502040204020203" pitchFamily="34" charset="0"/>
              </a:rPr>
              <a:t> f</a:t>
            </a:r>
            <a:r>
              <a:rPr lang="el-GR" sz="6000" dirty="0">
                <a:latin typeface="Bahnschrift SemiCondensed" panose="020B0502040204020203" pitchFamily="34" charset="0"/>
              </a:rPr>
              <a:t>ϋ</a:t>
            </a:r>
            <a:r>
              <a:rPr lang="pl-PL" sz="6000" dirty="0">
                <a:latin typeface="Bahnschrift SemiCondensed" panose="020B0502040204020203" pitchFamily="34" charset="0"/>
              </a:rPr>
              <a:t>r </a:t>
            </a:r>
            <a:r>
              <a:rPr lang="pl-PL" sz="6000" dirty="0" err="1">
                <a:latin typeface="Bahnschrift SemiCondensed" panose="020B0502040204020203" pitchFamily="34" charset="0"/>
              </a:rPr>
              <a:t>Ihre</a:t>
            </a:r>
            <a:r>
              <a:rPr lang="pl-PL" sz="6000" dirty="0">
                <a:latin typeface="Bahnschrift SemiCondensed" panose="020B0502040204020203" pitchFamily="34" charset="0"/>
              </a:rPr>
              <a:t> </a:t>
            </a:r>
            <a:r>
              <a:rPr lang="pl-PL" sz="6000" dirty="0" err="1">
                <a:latin typeface="Bahnschrift SemiCondensed" panose="020B0502040204020203" pitchFamily="34" charset="0"/>
              </a:rPr>
              <a:t>Aufmerksamkeit</a:t>
            </a:r>
            <a:r>
              <a:rPr lang="pl-PL" sz="6000" dirty="0">
                <a:latin typeface="Bahnschrift SemiCondensed" panose="020B0502040204020203" pitchFamily="34" charset="0"/>
              </a:rPr>
              <a:t>!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="" xmlns:a16="http://schemas.microsoft.com/office/drawing/2014/main" id="{3B26F43F-DADD-2C51-F985-4D3DEC224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965" y="3820624"/>
            <a:ext cx="7282069" cy="208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40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4">
            <a:extLst>
              <a:ext uri="{FF2B5EF4-FFF2-40B4-BE49-F238E27FC236}">
                <a16:creationId xmlns="" xmlns:a16="http://schemas.microsoft.com/office/drawing/2014/main" id="{5F0FF283-809B-5695-DB3D-EA426CACA2B3}"/>
              </a:ext>
            </a:extLst>
          </p:cNvPr>
          <p:cNvSpPr/>
          <p:nvPr/>
        </p:nvSpPr>
        <p:spPr>
          <a:xfrm>
            <a:off x="745434" y="2040835"/>
            <a:ext cx="4913243" cy="36973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FFE6184-0F18-4E3E-95C1-16D63485E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767"/>
            <a:ext cx="10515600" cy="1264892"/>
          </a:xfrm>
        </p:spPr>
        <p:txBody>
          <a:bodyPr/>
          <a:lstStyle/>
          <a:p>
            <a:pPr algn="ctr"/>
            <a:r>
              <a:rPr lang="pl-PL" b="1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Lebensmittelverschwendung</a:t>
            </a:r>
            <a:r>
              <a:rPr lang="pl-PL" b="1" i="0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​</a:t>
            </a:r>
            <a:endParaRPr lang="pl-PL" b="1" dirty="0">
              <a:latin typeface="Bahnschrift SemiCondensed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AF67C37-3A7B-442C-BD65-0EA4A2AAD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0756"/>
            <a:ext cx="4727713" cy="2839140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Ein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statistischer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Pole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verschwendet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jährlich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247 kg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Lebensmittel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, was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uns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auf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den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fünften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Platz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in der EU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bringt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​</a:t>
            </a:r>
          </a:p>
          <a:p>
            <a:pPr marL="0" indent="0" algn="l" rtl="0" fontAlgn="base">
              <a:buNone/>
            </a:pPr>
            <a:endParaRPr lang="pl-PL" sz="2400" b="0" i="0" dirty="0">
              <a:solidFill>
                <a:srgbClr val="000000"/>
              </a:solidFill>
              <a:effectLst/>
              <a:latin typeface="Bahnschrift SemiCondensed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Meistens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werfen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wir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Brot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, Obst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und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Aufschnitt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weg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.</a:t>
            </a:r>
            <a:endParaRPr lang="pl-PL" sz="2400" b="0" i="0" dirty="0">
              <a:solidFill>
                <a:srgbClr val="000000"/>
              </a:solidFill>
              <a:effectLst/>
              <a:latin typeface="Bahnschrift SemiCondensed" panose="020B0502040204020203" pitchFamily="34" charset="0"/>
            </a:endParaRPr>
          </a:p>
          <a:p>
            <a:endParaRPr lang="pl-PL" dirty="0"/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CF761BB1-CF64-873F-704D-90938003E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61" y="1630018"/>
            <a:ext cx="3525078" cy="258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37D8234D-F717-7E33-870C-8D6D261CD6D9}"/>
              </a:ext>
            </a:extLst>
          </p:cNvPr>
          <p:cNvSpPr txBox="1"/>
          <p:nvPr/>
        </p:nvSpPr>
        <p:spPr>
          <a:xfrm>
            <a:off x="3048000" y="30563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 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2232B072-8E9E-902F-0BCC-BF83250D3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61" y="4356568"/>
            <a:ext cx="3548271" cy="226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ostokąt 12">
            <a:extLst>
              <a:ext uri="{FF2B5EF4-FFF2-40B4-BE49-F238E27FC236}">
                <a16:creationId xmlns="" xmlns:a16="http://schemas.microsoft.com/office/drawing/2014/main" id="{EBF72EE7-47D1-F41B-E00E-5A7EBA9C9755}"/>
              </a:ext>
            </a:extLst>
          </p:cNvPr>
          <p:cNvSpPr/>
          <p:nvPr/>
        </p:nvSpPr>
        <p:spPr>
          <a:xfrm>
            <a:off x="0" y="831574"/>
            <a:ext cx="2756452" cy="2849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extLst>
              <a:ext uri="{FF2B5EF4-FFF2-40B4-BE49-F238E27FC236}">
                <a16:creationId xmlns="" xmlns:a16="http://schemas.microsoft.com/office/drawing/2014/main" id="{C1835F5E-B872-1B08-3243-BD877A994531}"/>
              </a:ext>
            </a:extLst>
          </p:cNvPr>
          <p:cNvSpPr/>
          <p:nvPr/>
        </p:nvSpPr>
        <p:spPr>
          <a:xfrm>
            <a:off x="9395790" y="828752"/>
            <a:ext cx="2796209" cy="2849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097461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: zaokrąglone rogi 9">
            <a:extLst>
              <a:ext uri="{FF2B5EF4-FFF2-40B4-BE49-F238E27FC236}">
                <a16:creationId xmlns="" xmlns:a16="http://schemas.microsoft.com/office/drawing/2014/main" id="{70DA9B0D-566F-ADDE-9029-4A379D4149F5}"/>
              </a:ext>
            </a:extLst>
          </p:cNvPr>
          <p:cNvSpPr/>
          <p:nvPr/>
        </p:nvSpPr>
        <p:spPr>
          <a:xfrm>
            <a:off x="6732105" y="2093586"/>
            <a:ext cx="4227443" cy="32335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B085E6E-C2D0-56D3-4E06-08D4C265A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Lebensmittelverschwendung</a:t>
            </a:r>
            <a:r>
              <a:rPr lang="pl-PL" b="1" i="0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​</a:t>
            </a: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="" xmlns:a16="http://schemas.microsoft.com/office/drawing/2014/main" id="{6C079455-A2B9-F167-EAE0-64553092B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552" y="1647615"/>
            <a:ext cx="3920864" cy="220548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4B5D1529-64B8-273F-F4C1-339511BCA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4637"/>
            <a:ext cx="2755631" cy="28653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34E8ED4F-9591-4559-C954-F8931A964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369" y="884637"/>
            <a:ext cx="2755631" cy="28653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5442009A-44EF-A134-5E75-E437EDC38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552" y="4034493"/>
            <a:ext cx="3920864" cy="2458382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873B3F6E-A948-C858-831D-AEFA4294F7FE}"/>
              </a:ext>
            </a:extLst>
          </p:cNvPr>
          <p:cNvSpPr txBox="1"/>
          <p:nvPr/>
        </p:nvSpPr>
        <p:spPr>
          <a:xfrm>
            <a:off x="7038684" y="2372461"/>
            <a:ext cx="39208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 In Polen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verschwenden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wir </a:t>
            </a:r>
          </a:p>
          <a:p>
            <a:pPr rtl="0" fontAlgn="base"/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etwa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5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Millionen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Tonnen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</a:p>
          <a:p>
            <a:pPr rtl="0" fontAlgn="base"/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Lebensmittel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pro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Jahr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.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​</a:t>
            </a:r>
          </a:p>
          <a:p>
            <a:pPr rtl="0" fontAlgn="base">
              <a:buFont typeface="Arial" panose="020B0604020202020204" pitchFamily="34" charset="0"/>
              <a:buChar char="•"/>
            </a:pPr>
            <a:endParaRPr lang="pl-PL" sz="2400" b="0" i="0" u="none" strike="noStrike" dirty="0">
              <a:solidFill>
                <a:srgbClr val="000000"/>
              </a:solidFill>
              <a:effectLst/>
              <a:latin typeface="Bahnschrift SemiCondensed" panose="020B0502040204020203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 In Polen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verschwenden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wir 153 kg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Lebensmittel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pro </a:t>
            </a:r>
          </a:p>
          <a:p>
            <a:pPr rtl="0" fontAlgn="base"/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Sekunde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.</a:t>
            </a:r>
            <a:endParaRPr lang="pl-PL" sz="2400" b="0" i="0" dirty="0">
              <a:solidFill>
                <a:srgbClr val="000000"/>
              </a:solidFill>
              <a:effectLst/>
              <a:latin typeface="Bahnschrift SemiCondensed" panose="020B0502040204020203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78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14AD1F5-1059-6E53-B84C-99E65C8CC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Was </a:t>
            </a:r>
            <a:r>
              <a:rPr lang="pl-PL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können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wir </a:t>
            </a:r>
            <a:r>
              <a:rPr lang="pl-PL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alle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dagegen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tun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?</a:t>
            </a:r>
            <a:endParaRPr lang="pl-PL" dirty="0">
              <a:latin typeface="Bahnschrift SemiCondensed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20F1BD4-4B5A-2798-FA31-4C74D649D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821" y="169068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de-DE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Reste nicht wegwerfen sondern daraus leckere Speisen zubereiten!</a:t>
            </a:r>
            <a:r>
              <a:rPr lang="de-DE" b="0" i="0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​</a:t>
            </a:r>
            <a:endParaRPr lang="pl-PL" dirty="0">
              <a:latin typeface="Bahnschrift SemiCondensed" panose="020B0502040204020203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0C16275F-0EC5-0C34-5D9B-843F12049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7410"/>
            <a:ext cx="2214510" cy="24851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45B98186-1F79-0F22-5DB4-EDBC47989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698" y="967410"/>
            <a:ext cx="2255302" cy="24851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E9FE2AF6-FDA4-8932-76CE-F4F2AB20E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r="3616"/>
          <a:stretch/>
        </p:blipFill>
        <p:spPr bwMode="auto">
          <a:xfrm>
            <a:off x="281607" y="2500019"/>
            <a:ext cx="2309494" cy="271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18AD4EBE-FC27-92D4-2BE0-38FC4F220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4" r="17757"/>
          <a:stretch/>
        </p:blipFill>
        <p:spPr bwMode="auto">
          <a:xfrm>
            <a:off x="2813567" y="2520905"/>
            <a:ext cx="2418083" cy="269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id="{94250666-DFA7-40CA-F0D4-A40800445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248" y="2500018"/>
            <a:ext cx="2069278" cy="271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="" xmlns:a16="http://schemas.microsoft.com/office/drawing/2014/main" id="{8F63C8DD-3AB6-6CA9-351A-13162BFEE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125" y="2528292"/>
            <a:ext cx="1970719" cy="268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="" xmlns:a16="http://schemas.microsoft.com/office/drawing/2014/main" id="{31A8E103-280A-3FB8-3470-62B7E2939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310" y="2528291"/>
            <a:ext cx="2012111" cy="268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56E1C373-356E-8F0F-A191-F7FC1B9B97E2}"/>
              </a:ext>
            </a:extLst>
          </p:cNvPr>
          <p:cNvSpPr txBox="1"/>
          <p:nvPr/>
        </p:nvSpPr>
        <p:spPr>
          <a:xfrm>
            <a:off x="137640" y="5341972"/>
            <a:ext cx="2597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polnische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endParaRPr lang="pl-PL" sz="2400" b="0" i="0" u="none" strike="noStrike" dirty="0">
              <a:solidFill>
                <a:srgbClr val="000000"/>
              </a:solidFill>
              <a:effectLst/>
              <a:latin typeface="Bahnschrift SemiCondensed" panose="020B0502040204020203" pitchFamily="34" charset="0"/>
            </a:endParaRPr>
          </a:p>
          <a:p>
            <a:pPr algn="ctr"/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Kartoffelklöße</a:t>
            </a:r>
            <a:endParaRPr lang="pl-PL" sz="2400" dirty="0">
              <a:latin typeface="Bahnschrift SemiCondensed" panose="020B05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1B4C5209-01F1-D786-DD05-D8364100EADA}"/>
              </a:ext>
            </a:extLst>
          </p:cNvPr>
          <p:cNvSpPr txBox="1"/>
          <p:nvPr/>
        </p:nvSpPr>
        <p:spPr>
          <a:xfrm>
            <a:off x="2688535" y="5341972"/>
            <a:ext cx="2597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Französische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 </a:t>
            </a:r>
          </a:p>
          <a:p>
            <a:pPr algn="ctr"/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Toasts</a:t>
            </a:r>
            <a:endParaRPr lang="pl-PL" sz="2400" dirty="0">
              <a:latin typeface="Bahnschrift SemiCondensed" panose="020B0502040204020203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CD64CBCD-F58A-F0DC-2C60-DCC3C9F57498}"/>
              </a:ext>
            </a:extLst>
          </p:cNvPr>
          <p:cNvSpPr txBox="1"/>
          <p:nvPr/>
        </p:nvSpPr>
        <p:spPr>
          <a:xfrm>
            <a:off x="5738191" y="5427341"/>
            <a:ext cx="2597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>
                <a:solidFill>
                  <a:srgbClr val="000000"/>
                </a:solidFill>
                <a:latin typeface="Bahnschrift SemiCondensed" panose="020B0502040204020203" pitchFamily="34" charset="0"/>
              </a:rPr>
              <a:t>R</a:t>
            </a:r>
            <a:r>
              <a:rPr lang="pl-PL" sz="2400" i="0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umkugeln</a:t>
            </a:r>
            <a:endParaRPr lang="pl-PL" sz="2400" dirty="0">
              <a:latin typeface="Bahnschrift SemiCondensed" panose="020B0502040204020203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E40A1296-B4C9-5C23-A7A4-1527C30EB322}"/>
              </a:ext>
            </a:extLst>
          </p:cNvPr>
          <p:cNvSpPr txBox="1"/>
          <p:nvPr/>
        </p:nvSpPr>
        <p:spPr>
          <a:xfrm>
            <a:off x="7836858" y="5425756"/>
            <a:ext cx="2597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0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Gemüsesalat</a:t>
            </a:r>
            <a:endParaRPr lang="pl-PL" sz="2400" dirty="0">
              <a:latin typeface="Bahnschrift SemiCondensed" panose="020B0502040204020203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4AAD38CE-8D99-EAAE-5E54-3F4331108B4E}"/>
              </a:ext>
            </a:extLst>
          </p:cNvPr>
          <p:cNvSpPr txBox="1"/>
          <p:nvPr/>
        </p:nvSpPr>
        <p:spPr>
          <a:xfrm>
            <a:off x="9893310" y="5461982"/>
            <a:ext cx="2125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0" i="0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Frühstückssalat</a:t>
            </a:r>
            <a:endParaRPr lang="pl-PL" sz="2400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86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ADCE3CB-2CB0-287F-1E47-D8EB0ED94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1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0" i="0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Kopytka</a:t>
            </a:r>
            <a:endParaRPr lang="pl-PL" sz="4800" dirty="0">
              <a:latin typeface="Bahnschrift SemiCondensed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EE4703F-77D8-9441-BEC1-AC20F5C17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974" y="1263644"/>
            <a:ext cx="10515600" cy="66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Kopytka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- “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polnische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Kartoffelklöße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”</a:t>
            </a:r>
            <a:endParaRPr lang="pl-PL" dirty="0">
              <a:latin typeface="Bahnschrift SemiCondensed" panose="020B0502040204020203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1513DF4C-A701-D4D8-D049-13EFD254E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r="2721"/>
          <a:stretch/>
        </p:blipFill>
        <p:spPr bwMode="auto">
          <a:xfrm>
            <a:off x="387258" y="2666637"/>
            <a:ext cx="2729948" cy="22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9D3ED913-B685-80F0-0958-2E54B4D29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0" b="11633"/>
          <a:stretch/>
        </p:blipFill>
        <p:spPr bwMode="auto">
          <a:xfrm>
            <a:off x="3443178" y="2448471"/>
            <a:ext cx="2318097" cy="248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="" xmlns:a16="http://schemas.microsoft.com/office/drawing/2014/main" id="{E6DBB2DF-0C62-B872-1993-9E95984DB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1" t="12599" r="7294" b="-665"/>
          <a:stretch/>
        </p:blipFill>
        <p:spPr bwMode="auto">
          <a:xfrm>
            <a:off x="6153244" y="2448471"/>
            <a:ext cx="2750751" cy="248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="" xmlns:a16="http://schemas.microsoft.com/office/drawing/2014/main" id="{DC535657-5469-FA64-44CE-A38EBCD20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5" b="17356"/>
          <a:stretch/>
        </p:blipFill>
        <p:spPr bwMode="auto">
          <a:xfrm>
            <a:off x="9295964" y="2928529"/>
            <a:ext cx="2508778" cy="200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9A1D921C-C6C9-CED9-D75D-4ED2E91CEAF5}"/>
              </a:ext>
            </a:extLst>
          </p:cNvPr>
          <p:cNvSpPr/>
          <p:nvPr/>
        </p:nvSpPr>
        <p:spPr>
          <a:xfrm>
            <a:off x="0" y="778218"/>
            <a:ext cx="4890052" cy="2695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0961D52-D4FB-F0A9-B3F0-26BE737EBD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584" y="779492"/>
            <a:ext cx="4889416" cy="26824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32F5059F-D8DD-114F-653F-14A22C5295A4}"/>
              </a:ext>
            </a:extLst>
          </p:cNvPr>
          <p:cNvSpPr txBox="1"/>
          <p:nvPr/>
        </p:nvSpPr>
        <p:spPr>
          <a:xfrm>
            <a:off x="387258" y="5064119"/>
            <a:ext cx="3312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1. </a:t>
            </a:r>
            <a:r>
              <a:rPr lang="pl-PL" sz="2000" dirty="0" err="1">
                <a:solidFill>
                  <a:srgbClr val="000000"/>
                </a:solidFill>
                <a:latin typeface="Bahnschrift SemiCondensed" panose="020B0502040204020203" pitchFamily="34" charset="0"/>
              </a:rPr>
              <a:t>D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ie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Kartoffelmasse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aus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</a:p>
          <a:p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Kartoffeln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nach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dem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</a:p>
          <a:p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Mittagessen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.</a:t>
            </a:r>
            <a:endParaRPr lang="pl-PL" sz="2000" dirty="0">
              <a:latin typeface="Bahnschrift SemiCondensed" panose="020B05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BDBF7A84-7EF2-33BF-6B85-29319007802C}"/>
              </a:ext>
            </a:extLst>
          </p:cNvPr>
          <p:cNvSpPr txBox="1"/>
          <p:nvPr/>
        </p:nvSpPr>
        <p:spPr>
          <a:xfrm>
            <a:off x="3443178" y="5093673"/>
            <a:ext cx="2652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2. Diagonale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Stücke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</a:p>
          <a:p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schneiden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.</a:t>
            </a:r>
            <a:endParaRPr lang="pl-PL" sz="2000" dirty="0">
              <a:latin typeface="Bahnschrift SemiCondensed" panose="020B0502040204020203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4FA84D64-1E36-F5D5-BFB2-FDA8A8B090EB}"/>
              </a:ext>
            </a:extLst>
          </p:cNvPr>
          <p:cNvSpPr txBox="1"/>
          <p:nvPr/>
        </p:nvSpPr>
        <p:spPr>
          <a:xfrm>
            <a:off x="6153244" y="5144605"/>
            <a:ext cx="2652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3. 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Die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polnischen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</a:p>
          <a:p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Kartoffelklöße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kochen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.</a:t>
            </a:r>
            <a:endParaRPr lang="pl-PL" sz="2000" dirty="0">
              <a:latin typeface="Bahnschrift SemiCondensed" panose="020B0502040204020203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B56C1A66-CE35-6AF2-4DF3-A60F86113373}"/>
              </a:ext>
            </a:extLst>
          </p:cNvPr>
          <p:cNvSpPr txBox="1"/>
          <p:nvPr/>
        </p:nvSpPr>
        <p:spPr>
          <a:xfrm>
            <a:off x="9295964" y="5099710"/>
            <a:ext cx="2896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4. 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Fertige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polnische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</a:p>
          <a:p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Kartoffelklöße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.</a:t>
            </a:r>
            <a:endParaRPr lang="pl-PL" sz="2000" dirty="0">
              <a:latin typeface="Bahnschrift SemiCondensed" panose="020B0502040204020203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83EEBFA6-66BE-3D8E-CC1D-70FD1C6E56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1896" y="1791664"/>
            <a:ext cx="5432099" cy="407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70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555460F-4C13-EC75-27DD-EF080F72D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Französische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 </a:t>
            </a:r>
            <a:r>
              <a:rPr lang="pl-PL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Toasts</a:t>
            </a:r>
            <a:endParaRPr lang="pl-PL" dirty="0">
              <a:latin typeface="Bahnschrift SemiCondensed" panose="020B0502040204020203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1443B2B7-586D-BCE1-F729-B2755C450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0839"/>
            <a:ext cx="3584395" cy="27413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A5EDE7EF-DD53-8D70-AD2E-136248EA6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607" y="890628"/>
            <a:ext cx="3584759" cy="274344"/>
          </a:xfrm>
          <a:prstGeom prst="rect">
            <a:avLst/>
          </a:prstGeom>
        </p:spPr>
      </p:pic>
      <p:sp>
        <p:nvSpPr>
          <p:cNvPr id="7" name="Symbol zastępczy zawartości 6">
            <a:extLst>
              <a:ext uri="{FF2B5EF4-FFF2-40B4-BE49-F238E27FC236}">
                <a16:creationId xmlns="" xmlns:a16="http://schemas.microsoft.com/office/drawing/2014/main" id="{26C898A5-C2D7-361D-7303-709142D432D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88509" y="1510861"/>
            <a:ext cx="8414982" cy="88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Französischer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 Toast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ist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ein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Gericht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,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das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</a:p>
          <a:p>
            <a:pPr marL="0" indent="0" algn="ctr">
              <a:buNone/>
            </a:pP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man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aus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dem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nicht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mehr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frischen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Brot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zubereiten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kann.</a:t>
            </a:r>
            <a:endParaRPr lang="pl-PL" sz="2400" dirty="0">
              <a:latin typeface="Bahnschrift SemiCondensed" panose="020B0502040204020203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DD083F7C-038F-5731-37C6-56E83B696C1C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E38B279D-44F6-E13C-AC18-0DF28418C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74" y="2547772"/>
            <a:ext cx="2338641" cy="310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="" xmlns:a16="http://schemas.microsoft.com/office/drawing/2014/main" id="{DE1FA897-56F0-DAE9-D16D-B49B15B76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72" y="2547773"/>
            <a:ext cx="2338641" cy="310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="" xmlns:a16="http://schemas.microsoft.com/office/drawing/2014/main" id="{177B0DF7-3B7A-E107-A8CC-305CF2E54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307" y="2836424"/>
            <a:ext cx="3375127" cy="253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DC9DB6A1-AE89-90D3-DECF-726A6F0BB9ED}"/>
              </a:ext>
            </a:extLst>
          </p:cNvPr>
          <p:cNvSpPr txBox="1"/>
          <p:nvPr/>
        </p:nvSpPr>
        <p:spPr>
          <a:xfrm>
            <a:off x="897131" y="5843083"/>
            <a:ext cx="348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1. 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Brot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im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Ei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einweichen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.</a:t>
            </a:r>
            <a:endParaRPr lang="pl-PL" sz="2400" dirty="0">
              <a:latin typeface="Bahnschrift SemiCondensed" panose="020B0502040204020203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D81A4DDA-8F3F-D48A-0710-2FD41A3A1672}"/>
              </a:ext>
            </a:extLst>
          </p:cNvPr>
          <p:cNvSpPr txBox="1"/>
          <p:nvPr/>
        </p:nvSpPr>
        <p:spPr>
          <a:xfrm>
            <a:off x="4940489" y="5798503"/>
            <a:ext cx="3048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2. 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Brot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in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einer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Pfanne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</a:p>
          <a:p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braten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.</a:t>
            </a:r>
            <a:endParaRPr lang="pl-PL" sz="2400" dirty="0">
              <a:latin typeface="Bahnschrift SemiCondensed" panose="020B0502040204020203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573121FF-643C-42F5-AB1A-25F547B508BB}"/>
              </a:ext>
            </a:extLst>
          </p:cNvPr>
          <p:cNvSpPr txBox="1"/>
          <p:nvPr/>
        </p:nvSpPr>
        <p:spPr>
          <a:xfrm>
            <a:off x="9639748" y="5656277"/>
            <a:ext cx="2524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Fertig</a:t>
            </a: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(:</a:t>
            </a:r>
            <a:endParaRPr lang="pl-PL" sz="2800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91784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DB2A264-4B2F-D3EA-8B8C-27C2ACC41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err="1">
                <a:latin typeface="Bahnschrift SemiCondensed" panose="020B0502040204020203" pitchFamily="34" charset="0"/>
              </a:rPr>
              <a:t>Rumkugeln</a:t>
            </a:r>
            <a:endParaRPr lang="pl-PL" sz="4800" dirty="0">
              <a:latin typeface="Bahnschrift SemiCondensed" panose="020B0502040204020203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80697842-9324-6B34-4C1C-32F93938D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076"/>
            <a:ext cx="4638261" cy="28566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D2CF5D05-6A5A-9243-7B34-75F810751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542" y="884199"/>
            <a:ext cx="4639458" cy="286537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E0910087-4189-3C64-0080-F15C7832E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02" y="2210639"/>
            <a:ext cx="3663397" cy="279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="" xmlns:a16="http://schemas.microsoft.com/office/drawing/2014/main" id="{5AD9FB2B-D8BE-6B06-7262-F0F006D46F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" t="12542" r="-682" b="22826"/>
          <a:stretch/>
        </p:blipFill>
        <p:spPr bwMode="auto">
          <a:xfrm>
            <a:off x="4506465" y="2197993"/>
            <a:ext cx="3140039" cy="280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="" xmlns:a16="http://schemas.microsoft.com/office/drawing/2014/main" id="{C39D6D63-20C3-597B-94DF-B16D925FB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37"/>
          <a:stretch/>
        </p:blipFill>
        <p:spPr bwMode="auto">
          <a:xfrm>
            <a:off x="8410735" y="2197993"/>
            <a:ext cx="3088840" cy="280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BE32DD78-6731-3958-275C-8B4ADAECB5A0}"/>
              </a:ext>
            </a:extLst>
          </p:cNvPr>
          <p:cNvSpPr txBox="1"/>
          <p:nvPr/>
        </p:nvSpPr>
        <p:spPr>
          <a:xfrm>
            <a:off x="682487" y="5213172"/>
            <a:ext cx="2981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1. 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Kuchenreste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,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Kekse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, ,,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alte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''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Ostereier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…</a:t>
            </a:r>
            <a:endParaRPr lang="pl-PL" sz="2400" dirty="0">
              <a:latin typeface="Bahnschrift SemiCondensed" panose="020B05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1C04491F-7379-5636-153B-EFF2547DCB27}"/>
              </a:ext>
            </a:extLst>
          </p:cNvPr>
          <p:cNvSpPr txBox="1"/>
          <p:nvPr/>
        </p:nvSpPr>
        <p:spPr>
          <a:xfrm>
            <a:off x="4419600" y="5213172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2. 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Kekse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und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Kuchenreste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​</a:t>
            </a:r>
          </a:p>
          <a:p>
            <a:pPr algn="l" rtl="0" fontAlgn="base"/>
            <a:r>
              <a:rPr lang="pl-PL" sz="2400" dirty="0" err="1">
                <a:solidFill>
                  <a:srgbClr val="000000"/>
                </a:solidFill>
                <a:latin typeface="Bahnschrift SemiCondensed" panose="020B0502040204020203" pitchFamily="34" charset="0"/>
              </a:rPr>
              <a:t>z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erbröseln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.</a:t>
            </a:r>
            <a:endParaRPr lang="pl-PL" sz="2400" b="0" i="0" dirty="0">
              <a:solidFill>
                <a:srgbClr val="000000"/>
              </a:solidFill>
              <a:effectLst/>
              <a:latin typeface="Bahnschrift SemiCondensed" panose="020B0502040204020203" pitchFamily="34" charset="0"/>
            </a:endParaRPr>
          </a:p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FF69300B-5C78-4457-D196-E37BAC6D6454}"/>
              </a:ext>
            </a:extLst>
          </p:cNvPr>
          <p:cNvSpPr txBox="1"/>
          <p:nvPr/>
        </p:nvSpPr>
        <p:spPr>
          <a:xfrm>
            <a:off x="8153128" y="5217807"/>
            <a:ext cx="403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3. 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Milch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,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Butter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, Kakao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kochen</a:t>
            </a:r>
            <a:r>
              <a:rPr lang="pl-PL" sz="2400" dirty="0">
                <a:solidFill>
                  <a:srgbClr val="000000"/>
                </a:solidFill>
                <a:latin typeface="Bahnschrift SemiCondensed" panose="020B0502040204020203" pitchFamily="34" charset="0"/>
              </a:rPr>
              <a:t>.</a:t>
            </a:r>
            <a:endParaRPr lang="pl-PL" sz="2400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60144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DDC12533-2B93-C73B-3436-EECC798AE2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98" y="1185482"/>
            <a:ext cx="2674908" cy="39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="" xmlns:a16="http://schemas.microsoft.com/office/drawing/2014/main" id="{0968625C-B191-0592-FBFB-C3B22C676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00" y="1177385"/>
            <a:ext cx="2981399" cy="400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="" xmlns:a16="http://schemas.microsoft.com/office/drawing/2014/main" id="{D7EAD699-FFAF-C356-D4E9-8A34040C7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872" y="1167152"/>
            <a:ext cx="3040525" cy="39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C3E21EBD-B4FA-FD98-7B04-6426BA821BEB}"/>
              </a:ext>
            </a:extLst>
          </p:cNvPr>
          <p:cNvSpPr/>
          <p:nvPr/>
        </p:nvSpPr>
        <p:spPr>
          <a:xfrm>
            <a:off x="0" y="331304"/>
            <a:ext cx="12192000" cy="318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DF3166DE-DEBD-DA68-91F9-1F051F92AD72}"/>
              </a:ext>
            </a:extLst>
          </p:cNvPr>
          <p:cNvSpPr txBox="1"/>
          <p:nvPr/>
        </p:nvSpPr>
        <p:spPr>
          <a:xfrm>
            <a:off x="450573" y="5533059"/>
            <a:ext cx="3472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4. Alle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Zutaten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vermischen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.</a:t>
            </a:r>
            <a:endParaRPr lang="pl-PL" sz="2400" dirty="0">
              <a:latin typeface="Bahnschrift SemiCondensed" panose="020B0502040204020203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AD483A11-2A67-6F93-14A4-2B3AF0CDC228}"/>
              </a:ext>
            </a:extLst>
          </p:cNvPr>
          <p:cNvSpPr txBox="1"/>
          <p:nvPr/>
        </p:nvSpPr>
        <p:spPr>
          <a:xfrm>
            <a:off x="4563715" y="5533059"/>
            <a:ext cx="4002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5. 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Kugeln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formen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.</a:t>
            </a:r>
            <a:endParaRPr lang="pl-PL" sz="2400" dirty="0">
              <a:latin typeface="Bahnschrift SemiCondensed" panose="020B05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661FDD36-DDEC-2282-4133-616B17327F09}"/>
              </a:ext>
            </a:extLst>
          </p:cNvPr>
          <p:cNvSpPr txBox="1"/>
          <p:nvPr/>
        </p:nvSpPr>
        <p:spPr>
          <a:xfrm>
            <a:off x="8385309" y="5241511"/>
            <a:ext cx="3352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6. In der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Kühlschrank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</a:p>
          <a:p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stellen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und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dann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</a:p>
          <a:p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servieren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. </a:t>
            </a:r>
            <a:endParaRPr lang="pl-PL" sz="2400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686202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3B99451-E457-A7B1-8E2F-0C3BD4C2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pl-PL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                           </a:t>
            </a:r>
            <a:r>
              <a:rPr lang="pl-PL" b="1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Gemüsesalat</a:t>
            </a:r>
            <a:r>
              <a:rPr lang="pl-PL" b="0" i="0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​</a:t>
            </a:r>
            <a:endParaRPr lang="pl-PL" dirty="0">
              <a:latin typeface="Bahnschrift SemiCondensed" panose="020B0502040204020203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695A7D2C-3EC8-A05E-94E6-4D38C368211A}"/>
              </a:ext>
            </a:extLst>
          </p:cNvPr>
          <p:cNvSpPr/>
          <p:nvPr/>
        </p:nvSpPr>
        <p:spPr>
          <a:xfrm>
            <a:off x="0" y="555140"/>
            <a:ext cx="4174435" cy="251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A2AC9276-1062-0B5F-E952-B914B37E3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443" y="555140"/>
            <a:ext cx="4916557" cy="294276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92E85099-AD5E-DE9B-5E79-564C99D99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6" y="1541007"/>
            <a:ext cx="2471116" cy="329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="" xmlns:a16="http://schemas.microsoft.com/office/drawing/2014/main" id="{BC716DF9-8765-881E-EE32-3E0556840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784" y="1541007"/>
            <a:ext cx="2459293" cy="329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="" xmlns:a16="http://schemas.microsoft.com/office/drawing/2014/main" id="{7EF81195-5460-FB76-D46F-F82A95AAC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54" y="1541007"/>
            <a:ext cx="2500867" cy="329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="" xmlns:a16="http://schemas.microsoft.com/office/drawing/2014/main" id="{21707F39-6354-DF13-CC91-8FFEF13DF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297" y="1541007"/>
            <a:ext cx="2435647" cy="329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7E95D17F-39D9-05BF-E96C-E046E784C1B4}"/>
              </a:ext>
            </a:extLst>
          </p:cNvPr>
          <p:cNvSpPr txBox="1"/>
          <p:nvPr/>
        </p:nvSpPr>
        <p:spPr>
          <a:xfrm>
            <a:off x="281816" y="5039830"/>
            <a:ext cx="2471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1. 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Die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Suppe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wird</a:t>
            </a:r>
            <a:endParaRPr lang="pl-PL" sz="2400" b="0" i="0" u="none" strike="noStrike" dirty="0">
              <a:solidFill>
                <a:srgbClr val="000000"/>
              </a:solidFill>
              <a:effectLst/>
              <a:latin typeface="Bahnschrift SemiCondensed" panose="020B0502040204020203" pitchFamily="34" charset="0"/>
            </a:endParaRPr>
          </a:p>
          <a:p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gekocht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.</a:t>
            </a:r>
            <a:endParaRPr lang="pl-PL" sz="2400" dirty="0">
              <a:latin typeface="Bahnschrift SemiCondensed" panose="020B05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100AAD9C-C9D7-7132-C381-BDB10C0DA300}"/>
              </a:ext>
            </a:extLst>
          </p:cNvPr>
          <p:cNvSpPr txBox="1"/>
          <p:nvPr/>
        </p:nvSpPr>
        <p:spPr>
          <a:xfrm>
            <a:off x="3164784" y="5000602"/>
            <a:ext cx="3167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2. Das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gekochte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</a:p>
          <a:p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Gemüse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.</a:t>
            </a:r>
            <a:endParaRPr lang="pl-PL" sz="2400" dirty="0">
              <a:latin typeface="Bahnschrift SemiCondensed" panose="020B0502040204020203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27984AF1-FF32-892D-C97D-EE3974487714}"/>
              </a:ext>
            </a:extLst>
          </p:cNvPr>
          <p:cNvSpPr txBox="1"/>
          <p:nvPr/>
        </p:nvSpPr>
        <p:spPr>
          <a:xfrm>
            <a:off x="6068254" y="5000601"/>
            <a:ext cx="2358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Bahnschrift SemiCondensed" panose="020B0502040204020203" pitchFamily="34" charset="0"/>
              </a:rPr>
              <a:t>3. 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Das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Gemüse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</a:p>
          <a:p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wird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gewürfelt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. </a:t>
            </a:r>
            <a:endParaRPr lang="pl-PL" sz="2400" dirty="0">
              <a:latin typeface="Bahnschrift SemiCondensed" panose="020B0502040204020203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35728CA8-941B-D3DD-DF5A-54E402EA2C8D}"/>
              </a:ext>
            </a:extLst>
          </p:cNvPr>
          <p:cNvSpPr txBox="1"/>
          <p:nvPr/>
        </p:nvSpPr>
        <p:spPr>
          <a:xfrm>
            <a:off x="9013297" y="5039830"/>
            <a:ext cx="2767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4. 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Alles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wird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in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einer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</a:p>
          <a:p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Schüssel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pl-PL" sz="2400" b="0" i="0" u="none" strike="noStrike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vermischt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.</a:t>
            </a:r>
            <a:endParaRPr lang="pl-PL" sz="2400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0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4668</TotalTime>
  <Words>179</Words>
  <Application>Microsoft Office PowerPoint</Application>
  <PresentationFormat>Προσαρμογή</PresentationFormat>
  <Paragraphs>83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Motyw pakietu Office</vt:lpstr>
      <vt:lpstr>Umweltfreundliches Europa –die Zukunft beginnt  jetzt Kochen aus den Resten -Polen</vt:lpstr>
      <vt:lpstr>Lebensmittelverschwendung​</vt:lpstr>
      <vt:lpstr>Lebensmittelverschwendung​</vt:lpstr>
      <vt:lpstr>Was können wir alle dagegen tun?</vt:lpstr>
      <vt:lpstr>Kopytka</vt:lpstr>
      <vt:lpstr>Französische  Toasts</vt:lpstr>
      <vt:lpstr>Rumkugeln</vt:lpstr>
      <vt:lpstr>Παρουσίαση του PowerPoint</vt:lpstr>
      <vt:lpstr>                           Gemüsesalat​</vt:lpstr>
      <vt:lpstr>Παρουσίαση του PowerPoint</vt:lpstr>
      <vt:lpstr>Frühstückssalat</vt:lpstr>
      <vt:lpstr>Quellen</vt:lpstr>
      <vt:lpstr>Danke fϋr Ihre Aufmerksamkeit!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Umweltfreundliches Europa –die Zukunft beginnt  jetzt Kochen aus den Resten -Polen</dc:title>
  <dc:creator>Marianna Kokoszka</dc:creator>
  <cp:lastModifiedBy>user</cp:lastModifiedBy>
  <cp:revision>18</cp:revision>
  <dcterms:created xsi:type="dcterms:W3CDTF">2022-04-29T19:18:43Z</dcterms:created>
  <dcterms:modified xsi:type="dcterms:W3CDTF">2022-05-28T06:06:54Z</dcterms:modified>
</cp:coreProperties>
</file>