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62" r:id="rId5"/>
    <p:sldId id="287" r:id="rId6"/>
    <p:sldId id="260" r:id="rId7"/>
    <p:sldId id="259" r:id="rId8"/>
    <p:sldId id="263" r:id="rId9"/>
    <p:sldId id="268" r:id="rId10"/>
    <p:sldId id="277" r:id="rId11"/>
    <p:sldId id="291" r:id="rId12"/>
    <p:sldId id="278" r:id="rId13"/>
    <p:sldId id="279" r:id="rId14"/>
    <p:sldId id="292" r:id="rId15"/>
    <p:sldId id="270" r:id="rId16"/>
    <p:sldId id="288" r:id="rId17"/>
    <p:sldId id="276" r:id="rId18"/>
    <p:sldId id="282" r:id="rId19"/>
    <p:sldId id="283" r:id="rId20"/>
    <p:sldId id="271" r:id="rId21"/>
    <p:sldId id="272" r:id="rId22"/>
    <p:sldId id="273" r:id="rId23"/>
    <p:sldId id="285" r:id="rId24"/>
    <p:sldId id="274" r:id="rId25"/>
    <p:sldId id="289" r:id="rId26"/>
    <p:sldId id="275" r:id="rId27"/>
    <p:sldId id="284" r:id="rId2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4" d="100"/>
          <a:sy n="74" d="100"/>
        </p:scale>
        <p:origin x="-55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883CA00-2EF3-4CA6-ACDC-E7098256F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49932AFA-91EF-4240-8AB6-D519F1CC5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D78F5CE-1B1E-4242-86FA-1CF6F95F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03C9-242C-44B1-AC72-D7C432444CA8}" type="datetimeFigureOut">
              <a:rPr lang="tr-TR" smtClean="0"/>
              <a:t>17.03.2022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C4469072-0690-43ED-A2EE-3721B5E3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D15F320-887D-4EB4-8903-453FBE2E3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ECF1F-63E2-4E76-8B3A-8E900E8C04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705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E8C72C7-8519-4228-93A8-B36C7F82B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9408AAF4-D1BA-4D94-8035-FB8E7A65A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19FF8F39-AF2D-45F5-98E1-BBE019AA6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03C9-242C-44B1-AC72-D7C432444CA8}" type="datetimeFigureOut">
              <a:rPr lang="tr-TR" smtClean="0"/>
              <a:t>17.03.2022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CFD7C5AD-3D2A-4F7D-8ADE-94058CAD5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EE501428-046E-4EA5-8E67-93AA1EC8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ECF1F-63E2-4E76-8B3A-8E900E8C04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8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D669026E-DDB4-413A-A988-946DB3E29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7F76A7CC-F6B6-48E1-8485-261DBA687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AE962E81-6E19-4227-A90F-7CF513064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03C9-242C-44B1-AC72-D7C432444CA8}" type="datetimeFigureOut">
              <a:rPr lang="tr-TR" smtClean="0"/>
              <a:t>17.03.2022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DA962409-7674-4CAD-A9D6-70F2E080F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E993AE02-EEB7-4EA8-A4D1-0F942764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ECF1F-63E2-4E76-8B3A-8E900E8C04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365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116944D-131C-44DF-9F37-6BBB6651A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5EB8FEF-FAD7-4CDA-B424-2A912B76A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596A27EA-9194-460B-9757-CE3EBEB9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03C9-242C-44B1-AC72-D7C432444CA8}" type="datetimeFigureOut">
              <a:rPr lang="tr-TR" smtClean="0"/>
              <a:t>17.03.2022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7F625D4E-232D-48EC-BF59-EB7AA330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2E823E9-B08B-444E-82CD-700B36BA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ECF1F-63E2-4E76-8B3A-8E900E8C04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780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991AE6A-9CFF-497D-859D-E421E4863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CA3E400F-8A2D-46A4-ABC5-8584BA473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792EE052-7428-4BFC-AAA8-74CAAD50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03C9-242C-44B1-AC72-D7C432444CA8}" type="datetimeFigureOut">
              <a:rPr lang="tr-TR" smtClean="0"/>
              <a:t>17.03.2022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205BE33F-9037-453B-AFF6-2503E3E54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F65729CE-CF88-4B23-9FCE-727339DE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ECF1F-63E2-4E76-8B3A-8E900E8C04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626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B5582D0-48BE-462B-A874-5CD5A5D2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87B5785-5C3A-4F2D-A89A-0502A1B12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0A41FDF4-C45B-427C-BAED-A0AD4B17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3DF0BC2F-404F-4F76-8455-325C93A4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03C9-242C-44B1-AC72-D7C432444CA8}" type="datetimeFigureOut">
              <a:rPr lang="tr-TR" smtClean="0"/>
              <a:t>17.03.2022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849DCA02-BB29-432E-A10A-B39C670D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CC9AEF15-5EB3-495C-8158-9E54B1ECA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ECF1F-63E2-4E76-8B3A-8E900E8C04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973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60F11F3-BA51-4B0B-9B10-20C2991D7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BF6890B3-D768-4C32-8A2A-5EBEE1958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8A5D7580-8B0C-484D-9C18-A6DC0255A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9C0CA998-0253-4308-9764-931CEE0034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294F9F28-2C67-4F43-8DB7-8DCFADE6B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4F469EBC-86F6-4566-A769-9B16A5A5D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03C9-242C-44B1-AC72-D7C432444CA8}" type="datetimeFigureOut">
              <a:rPr lang="tr-TR" smtClean="0"/>
              <a:t>17.03.2022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5FB8DB12-97D9-4754-BAA5-1D45DD3BD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36CF9B2F-4B0B-412F-B270-6AF8EED4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ECF1F-63E2-4E76-8B3A-8E900E8C04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842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EC6E745-9D08-4CE8-82A8-76125B01F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A23120CD-E6ED-4B8E-B2DC-0EF978E5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03C9-242C-44B1-AC72-D7C432444CA8}" type="datetimeFigureOut">
              <a:rPr lang="tr-TR" smtClean="0"/>
              <a:t>17.03.2022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A3D33A56-1421-42E2-BD5A-E9164B45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F25803BD-DEEF-4861-86E0-B2F5FDD8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ECF1F-63E2-4E76-8B3A-8E900E8C04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929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26CE1B1-BB24-4759-A623-53A4720D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03C9-242C-44B1-AC72-D7C432444CA8}" type="datetimeFigureOut">
              <a:rPr lang="tr-TR" smtClean="0"/>
              <a:t>17.03.2022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FD42566D-5877-41EF-9CF5-F48C6C0A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59F10C63-66C0-419B-A3AA-1E878FD7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ECF1F-63E2-4E76-8B3A-8E900E8C04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003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967F5D2-FEFF-4817-930A-EC79C282D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7F1DAB1-EAD3-4AC3-9909-9CEAE286F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26E325D8-50E3-46A9-BFDE-CA6C053AA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4A2CFB01-BF7E-4163-9746-C6AB63E0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03C9-242C-44B1-AC72-D7C432444CA8}" type="datetimeFigureOut">
              <a:rPr lang="tr-TR" smtClean="0"/>
              <a:t>17.03.2022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F93EC0F1-6662-4DF9-9A7A-123ABD83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ECAC0B3E-8D5C-401D-9506-3425D96E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ECF1F-63E2-4E76-8B3A-8E900E8C04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762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5B279D0-1B8A-4640-BA2B-2CA04D843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031FD686-EE32-4BD9-9E11-5055CDE34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8CA3A0B8-70C7-4339-9922-8A1E63469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4650BB5A-87F6-4E62-9E78-B5BA0BE3C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03C9-242C-44B1-AC72-D7C432444CA8}" type="datetimeFigureOut">
              <a:rPr lang="tr-TR" smtClean="0"/>
              <a:t>17.03.2022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933242EF-6903-42D2-AC53-5AED6FDF2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EB2EE13C-EC20-4B27-A098-C8A84CF3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ECF1F-63E2-4E76-8B3A-8E900E8C04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492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6D62D254-D09A-4873-8751-9811A4D1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105B6949-8DE2-4178-A54A-96139A038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82B946F-4CAB-4B7D-B9DC-30719119C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703C9-242C-44B1-AC72-D7C432444CA8}" type="datetimeFigureOut">
              <a:rPr lang="tr-TR" smtClean="0"/>
              <a:t>17.03.2022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570A4328-26F7-426B-BD41-0D4E4E624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542B071A-C1A6-46FF-938C-BD2A0A597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ECF1F-63E2-4E76-8B3A-8E900E8C04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91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E740C52-C8C6-4E58-8942-66A4A5EAD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86076" y="357501"/>
            <a:ext cx="9144000" cy="2387600"/>
          </a:xfrm>
        </p:spPr>
        <p:txBody>
          <a:bodyPr/>
          <a:lstStyle/>
          <a:p>
            <a:r>
              <a:rPr lang="tr-TR" dirty="0" err="1">
                <a:solidFill>
                  <a:srgbClr val="0070C0"/>
                </a:solidFill>
              </a:rPr>
              <a:t>Das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Wasser</a:t>
            </a:r>
            <a:r>
              <a:rPr lang="tr-TR" dirty="0">
                <a:solidFill>
                  <a:srgbClr val="0070C0"/>
                </a:solidFill>
              </a:rPr>
              <a:t> </a:t>
            </a:r>
            <a:br>
              <a:rPr lang="tr-TR" dirty="0">
                <a:solidFill>
                  <a:srgbClr val="0070C0"/>
                </a:solidFill>
              </a:rPr>
            </a:br>
            <a:r>
              <a:rPr lang="tr-TR" dirty="0">
                <a:solidFill>
                  <a:srgbClr val="0070C0"/>
                </a:solidFill>
              </a:rPr>
              <a:t>in der </a:t>
            </a:r>
            <a:r>
              <a:rPr lang="tr-TR" dirty="0" err="1">
                <a:solidFill>
                  <a:srgbClr val="0070C0"/>
                </a:solidFill>
              </a:rPr>
              <a:t>Türkei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BCA09467-6FFD-43E4-9140-44E5CFD24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285859" y="2835742"/>
            <a:ext cx="9144000" cy="1655762"/>
          </a:xfrm>
        </p:spPr>
        <p:txBody>
          <a:bodyPr/>
          <a:lstStyle/>
          <a:p>
            <a:r>
              <a:rPr lang="tr-TR"/>
              <a:t>Özel Antalya Bahçeşehir Anadolu Lisesi</a:t>
            </a:r>
          </a:p>
          <a:p>
            <a:r>
              <a:rPr lang="tr-TR"/>
              <a:t>2. Erasmus+ Treffen / Portugal 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37E09D70-FAA1-430B-94CB-E8172B92F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69" y="5014827"/>
            <a:ext cx="1594850" cy="1515767"/>
          </a:xfrm>
          <a:prstGeom prst="rect">
            <a:avLst/>
          </a:prstGeom>
        </p:spPr>
      </p:pic>
      <p:pic>
        <p:nvPicPr>
          <p:cNvPr id="5" name="Picture 2" descr="https://cdn.discordapp.com/attachments/688826550765748271/937683973738491904/1.png">
            <a:extLst>
              <a:ext uri="{FF2B5EF4-FFF2-40B4-BE49-F238E27FC236}">
                <a16:creationId xmlns:a16="http://schemas.microsoft.com/office/drawing/2014/main" xmlns="" id="{792FB2F1-C98A-4D60-A02D-2BA1FA3E3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32" y="5177673"/>
            <a:ext cx="2509423" cy="132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cdn.discordapp.com/attachments/688826550765748271/937683974019514428/2.jpg">
            <a:extLst>
              <a:ext uri="{FF2B5EF4-FFF2-40B4-BE49-F238E27FC236}">
                <a16:creationId xmlns:a16="http://schemas.microsoft.com/office/drawing/2014/main" xmlns="" id="{66A92063-7A28-45E8-AA8B-7DCFF95E5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1" y="5349874"/>
            <a:ext cx="3709756" cy="105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FC750247-7318-4134-B429-4B1B6977E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856" y="153185"/>
            <a:ext cx="5891949" cy="655162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E51A4524-CA0C-42E4-88BD-DD30AA534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945" y="4835621"/>
            <a:ext cx="1949004" cy="19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34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İklim Değişikliği, Küresel Isınma ve Türkiye İçin Sonuçları Röportajı  (Çağrı Mert Bakırcı) - Evrim Ağacı">
            <a:extLst>
              <a:ext uri="{FF2B5EF4-FFF2-40B4-BE49-F238E27FC236}">
                <a16:creationId xmlns:a16="http://schemas.microsoft.com/office/drawing/2014/main" xmlns="" id="{BC1C61E5-91E1-4A92-A27D-5E5AC3A75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1DA3C75-B760-4102-9360-3A8B63EF7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4000" dirty="0" err="1"/>
              <a:t>Ein</a:t>
            </a:r>
            <a:r>
              <a:rPr lang="tr-TR" sz="4000" dirty="0"/>
              <a:t> </a:t>
            </a:r>
            <a:r>
              <a:rPr lang="tr-TR" sz="4000" dirty="0" err="1"/>
              <a:t>Grund</a:t>
            </a:r>
            <a:r>
              <a:rPr lang="tr-TR" sz="4000" dirty="0"/>
              <a:t> </a:t>
            </a:r>
            <a:r>
              <a:rPr lang="tr-TR" sz="4000" dirty="0" err="1"/>
              <a:t>ist</a:t>
            </a:r>
            <a:r>
              <a:rPr lang="tr-TR" sz="4000" dirty="0"/>
              <a:t> </a:t>
            </a:r>
            <a:r>
              <a:rPr lang="tr-TR" sz="4000" dirty="0" err="1"/>
              <a:t>natürlich</a:t>
            </a:r>
            <a:r>
              <a:rPr lang="tr-TR" sz="4000" dirty="0"/>
              <a:t> der </a:t>
            </a:r>
            <a:r>
              <a:rPr lang="tr-TR" sz="4000" dirty="0" err="1"/>
              <a:t>Klimawandel</a:t>
            </a:r>
            <a:r>
              <a:rPr lang="tr-T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645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Türkiye Yağış Haritası | Cemal Bayar / Türkiye Fiziki Coğrafyası">
            <a:extLst>
              <a:ext uri="{FF2B5EF4-FFF2-40B4-BE49-F238E27FC236}">
                <a16:creationId xmlns:a16="http://schemas.microsoft.com/office/drawing/2014/main" xmlns="" id="{02520A98-70C0-4104-B71E-E4D33B13E1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080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B9DE9C03-8C20-4385-9498-0252EE275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1D4F77-A17C-43D7-B7FA-545148E4E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1DA3C75-B760-4102-9360-3A8B63EF7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895546"/>
            <a:ext cx="3764826" cy="499922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r-TR" sz="4000" dirty="0"/>
              <a:t>Der </a:t>
            </a:r>
            <a:r>
              <a:rPr lang="tr-TR" sz="4000" dirty="0" err="1"/>
              <a:t>zweite</a:t>
            </a:r>
            <a:r>
              <a:rPr lang="tr-TR" sz="4000" dirty="0"/>
              <a:t> </a:t>
            </a:r>
            <a:r>
              <a:rPr lang="tr-TR" sz="4000" dirty="0" err="1"/>
              <a:t>Grund</a:t>
            </a:r>
            <a:r>
              <a:rPr lang="tr-TR" sz="4000" dirty="0"/>
              <a:t> </a:t>
            </a:r>
            <a:r>
              <a:rPr lang="tr-TR" sz="4000" dirty="0" err="1"/>
              <a:t>ist</a:t>
            </a:r>
            <a:r>
              <a:rPr lang="tr-TR" sz="4000" dirty="0"/>
              <a:t> </a:t>
            </a:r>
            <a:r>
              <a:rPr lang="tr-TR" sz="4000" dirty="0" err="1"/>
              <a:t>die</a:t>
            </a:r>
            <a:r>
              <a:rPr lang="tr-TR" sz="4000" dirty="0"/>
              <a:t> </a:t>
            </a:r>
            <a:r>
              <a:rPr lang="tr-TR" sz="4000" dirty="0" err="1"/>
              <a:t>Bewässerung</a:t>
            </a:r>
            <a:r>
              <a:rPr lang="tr-TR" sz="4000" dirty="0"/>
              <a:t> </a:t>
            </a:r>
            <a:r>
              <a:rPr lang="tr-TR" sz="4000" dirty="0" err="1"/>
              <a:t>des</a:t>
            </a:r>
            <a:r>
              <a:rPr lang="tr-TR" sz="4000" dirty="0"/>
              <a:t> </a:t>
            </a:r>
            <a:r>
              <a:rPr lang="tr-TR" sz="4000" dirty="0" err="1"/>
              <a:t>Ackers</a:t>
            </a:r>
            <a:r>
              <a:rPr lang="tr-TR" sz="4000" dirty="0"/>
              <a:t>.</a:t>
            </a:r>
          </a:p>
          <a:p>
            <a:pPr marL="0" indent="0" algn="ctr">
              <a:buNone/>
            </a:pPr>
            <a:endParaRPr lang="tr-TR" sz="4000" dirty="0"/>
          </a:p>
          <a:p>
            <a:pPr marL="0" indent="0" algn="ctr">
              <a:buNone/>
            </a:pPr>
            <a:r>
              <a:rPr lang="tr-TR" sz="4000" dirty="0" err="1"/>
              <a:t>Viele</a:t>
            </a:r>
            <a:r>
              <a:rPr lang="tr-TR" sz="4000" dirty="0"/>
              <a:t> der </a:t>
            </a:r>
            <a:r>
              <a:rPr lang="tr-TR" sz="4000" dirty="0" err="1"/>
              <a:t>Bauer</a:t>
            </a:r>
            <a:r>
              <a:rPr lang="tr-TR" sz="4000" dirty="0"/>
              <a:t> </a:t>
            </a:r>
            <a:r>
              <a:rPr lang="tr-TR" sz="4000" dirty="0" err="1"/>
              <a:t>wissen</a:t>
            </a:r>
            <a:r>
              <a:rPr lang="tr-TR" sz="4000" dirty="0"/>
              <a:t> </a:t>
            </a:r>
            <a:r>
              <a:rPr lang="tr-TR" sz="4000" dirty="0" err="1"/>
              <a:t>eigentlich</a:t>
            </a:r>
            <a:r>
              <a:rPr lang="tr-TR" sz="4000" dirty="0"/>
              <a:t> </a:t>
            </a:r>
            <a:r>
              <a:rPr lang="tr-TR" sz="4000" dirty="0" err="1"/>
              <a:t>nicht</a:t>
            </a:r>
            <a:r>
              <a:rPr lang="tr-TR" sz="4000" dirty="0"/>
              <a:t>, </a:t>
            </a:r>
            <a:r>
              <a:rPr lang="tr-TR" sz="4000" dirty="0" err="1"/>
              <a:t>wie</a:t>
            </a:r>
            <a:r>
              <a:rPr lang="tr-TR" sz="4000" dirty="0"/>
              <a:t> </a:t>
            </a:r>
            <a:r>
              <a:rPr lang="tr-TR" sz="4000" dirty="0" err="1"/>
              <a:t>viel</a:t>
            </a:r>
            <a:r>
              <a:rPr lang="tr-TR" sz="4000" dirty="0"/>
              <a:t> </a:t>
            </a:r>
            <a:r>
              <a:rPr lang="tr-TR" sz="4000" dirty="0" err="1"/>
              <a:t>Wasser</a:t>
            </a:r>
            <a:r>
              <a:rPr lang="tr-TR" sz="4000" dirty="0"/>
              <a:t> </a:t>
            </a:r>
            <a:r>
              <a:rPr lang="tr-TR" sz="4000" dirty="0" err="1"/>
              <a:t>ihr</a:t>
            </a:r>
            <a:r>
              <a:rPr lang="tr-TR" sz="4000" dirty="0"/>
              <a:t> </a:t>
            </a:r>
            <a:r>
              <a:rPr lang="tr-TR" sz="4000" dirty="0" err="1"/>
              <a:t>Acker</a:t>
            </a:r>
            <a:r>
              <a:rPr lang="tr-TR" sz="4000" dirty="0"/>
              <a:t> </a:t>
            </a:r>
            <a:r>
              <a:rPr lang="tr-TR" sz="4000" dirty="0" err="1"/>
              <a:t>braucht</a:t>
            </a:r>
            <a:r>
              <a:rPr lang="tr-T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7858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BEF7FB2C-1B29-4693-91C1-BA0D1EA54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B1D4F77-A17C-43D7-B7FA-545148E4E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54FD997-1AE1-4E3F-8E9E-3235ADC60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719847"/>
            <a:ext cx="3764826" cy="51749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dirty="0" err="1"/>
              <a:t>Damit</a:t>
            </a:r>
            <a:r>
              <a:rPr lang="tr-TR" sz="4000" dirty="0"/>
              <a:t> </a:t>
            </a:r>
            <a:r>
              <a:rPr lang="tr-TR" sz="4000" dirty="0" err="1"/>
              <a:t>treten</a:t>
            </a:r>
            <a:r>
              <a:rPr lang="tr-TR" sz="4000" dirty="0"/>
              <a:t> </a:t>
            </a:r>
            <a:r>
              <a:rPr lang="tr-TR" sz="4000" dirty="0" err="1"/>
              <a:t>wir</a:t>
            </a:r>
            <a:r>
              <a:rPr lang="tr-TR" sz="4000" dirty="0"/>
              <a:t>  </a:t>
            </a:r>
            <a:r>
              <a:rPr lang="tr-TR" sz="4000" dirty="0" err="1"/>
              <a:t>leider</a:t>
            </a:r>
            <a:r>
              <a:rPr lang="tr-TR" sz="4000" dirty="0"/>
              <a:t> </a:t>
            </a:r>
            <a:r>
              <a:rPr lang="tr-TR" sz="4000" dirty="0" err="1"/>
              <a:t>zu</a:t>
            </a:r>
            <a:r>
              <a:rPr lang="tr-TR" sz="4000" dirty="0"/>
              <a:t> den </a:t>
            </a:r>
            <a:r>
              <a:rPr lang="tr-TR" sz="4000" dirty="0" err="1"/>
              <a:t>wasserärmsten</a:t>
            </a:r>
            <a:r>
              <a:rPr lang="tr-TR" sz="4000" dirty="0"/>
              <a:t> </a:t>
            </a:r>
            <a:r>
              <a:rPr lang="tr-TR" sz="4000" dirty="0" err="1"/>
              <a:t>Ländern</a:t>
            </a:r>
            <a:r>
              <a:rPr lang="tr-TR" sz="4000" dirty="0"/>
              <a:t> </a:t>
            </a:r>
            <a:r>
              <a:rPr lang="tr-TR" sz="4000" dirty="0" err="1"/>
              <a:t>auf</a:t>
            </a:r>
            <a:r>
              <a:rPr lang="tr-TR" sz="4000" dirty="0"/>
              <a:t> der </a:t>
            </a:r>
            <a:r>
              <a:rPr lang="tr-TR" sz="4000" dirty="0" err="1"/>
              <a:t>Welt</a:t>
            </a:r>
            <a:r>
              <a:rPr lang="tr-TR" sz="4000" dirty="0"/>
              <a:t>. 1200 m3 </a:t>
            </a:r>
            <a:r>
              <a:rPr lang="tr-TR" sz="4000" dirty="0" err="1"/>
              <a:t>Wasser</a:t>
            </a:r>
            <a:r>
              <a:rPr lang="tr-TR" sz="4000" dirty="0"/>
              <a:t> </a:t>
            </a:r>
            <a:r>
              <a:rPr lang="tr-TR" sz="4000" dirty="0" err="1"/>
              <a:t>pro</a:t>
            </a:r>
            <a:r>
              <a:rPr lang="tr-TR" sz="4000" dirty="0"/>
              <a:t> </a:t>
            </a:r>
            <a:r>
              <a:rPr lang="tr-TR" sz="4000" dirty="0" err="1"/>
              <a:t>Kopf</a:t>
            </a:r>
            <a:r>
              <a:rPr lang="tr-TR" sz="4000" dirty="0"/>
              <a:t> </a:t>
            </a:r>
            <a:r>
              <a:rPr lang="tr-TR" sz="4000" dirty="0" err="1"/>
              <a:t>bekommt</a:t>
            </a:r>
            <a:r>
              <a:rPr lang="tr-TR" sz="4000" dirty="0"/>
              <a:t> </a:t>
            </a:r>
            <a:r>
              <a:rPr lang="tr-TR" sz="4000" dirty="0" err="1"/>
              <a:t>z.Z</a:t>
            </a:r>
            <a:r>
              <a:rPr lang="tr-TR" sz="4000" dirty="0"/>
              <a:t>. </a:t>
            </a:r>
            <a:r>
              <a:rPr lang="tr-TR" sz="4000" dirty="0" err="1"/>
              <a:t>eine</a:t>
            </a:r>
            <a:r>
              <a:rPr lang="tr-TR" sz="4000" dirty="0"/>
              <a:t> </a:t>
            </a:r>
            <a:r>
              <a:rPr lang="tr-TR" sz="4000" dirty="0" err="1"/>
              <a:t>Person</a:t>
            </a:r>
            <a:r>
              <a:rPr lang="tr-TR" sz="4000" dirty="0"/>
              <a:t> in der </a:t>
            </a:r>
            <a:r>
              <a:rPr lang="tr-TR" sz="4000" dirty="0" err="1"/>
              <a:t>Türkei</a:t>
            </a:r>
            <a:r>
              <a:rPr lang="tr-T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2241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önmemiş Kireç Ürünü | Vişne Madencilik">
            <a:extLst>
              <a:ext uri="{FF2B5EF4-FFF2-40B4-BE49-F238E27FC236}">
                <a16:creationId xmlns:a16="http://schemas.microsoft.com/office/drawing/2014/main" xmlns="" id="{1BBD6FD6-9C86-4069-AE7F-F30ECC5CD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r="8561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0FDFBAC-A2EC-4C32-AC09-51B0FEE20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19" y="333027"/>
            <a:ext cx="11768847" cy="37427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4000" dirty="0" err="1"/>
              <a:t>Ein</a:t>
            </a:r>
            <a:r>
              <a:rPr lang="tr-TR" sz="4000" dirty="0"/>
              <a:t> </a:t>
            </a:r>
            <a:r>
              <a:rPr lang="tr-TR" sz="4000" dirty="0" err="1"/>
              <a:t>anderes</a:t>
            </a:r>
            <a:r>
              <a:rPr lang="tr-TR" sz="4000" dirty="0"/>
              <a:t> Problem in Antalya </a:t>
            </a:r>
            <a:r>
              <a:rPr lang="tr-TR" sz="4000" dirty="0" err="1"/>
              <a:t>ist</a:t>
            </a:r>
            <a:r>
              <a:rPr lang="tr-TR" sz="4000" dirty="0"/>
              <a:t> </a:t>
            </a:r>
            <a:r>
              <a:rPr lang="tr-TR" sz="4000" dirty="0" err="1"/>
              <a:t>auch</a:t>
            </a:r>
            <a:r>
              <a:rPr lang="tr-TR" sz="4000" dirty="0"/>
              <a:t> </a:t>
            </a:r>
            <a:r>
              <a:rPr lang="tr-TR" sz="4000" dirty="0" err="1"/>
              <a:t>die</a:t>
            </a:r>
            <a:r>
              <a:rPr lang="tr-TR" sz="4000" dirty="0"/>
              <a:t> </a:t>
            </a:r>
            <a:r>
              <a:rPr lang="tr-TR" sz="4000" dirty="0" err="1"/>
              <a:t>Wasserqualität</a:t>
            </a:r>
            <a:r>
              <a:rPr lang="tr-TR" sz="4000" dirty="0"/>
              <a:t> </a:t>
            </a:r>
            <a:r>
              <a:rPr lang="tr-TR" sz="4000" dirty="0" err="1"/>
              <a:t>des</a:t>
            </a:r>
            <a:r>
              <a:rPr lang="tr-TR" sz="4000" dirty="0"/>
              <a:t> </a:t>
            </a:r>
            <a:r>
              <a:rPr lang="tr-TR" sz="4000" dirty="0" err="1"/>
              <a:t>Trinkwassers</a:t>
            </a:r>
            <a:r>
              <a:rPr lang="tr-TR" sz="4000" dirty="0"/>
              <a:t>. Es </a:t>
            </a:r>
            <a:r>
              <a:rPr lang="tr-TR" sz="4000" dirty="0" err="1"/>
              <a:t>ist</a:t>
            </a:r>
            <a:r>
              <a:rPr lang="tr-TR" sz="4000" dirty="0"/>
              <a:t> </a:t>
            </a:r>
            <a:r>
              <a:rPr lang="tr-TR" sz="4000" dirty="0" err="1"/>
              <a:t>zwar</a:t>
            </a:r>
            <a:r>
              <a:rPr lang="tr-TR" sz="4000" dirty="0"/>
              <a:t> </a:t>
            </a:r>
            <a:r>
              <a:rPr lang="tr-TR" sz="4000" dirty="0" err="1"/>
              <a:t>trinkbar</a:t>
            </a:r>
            <a:r>
              <a:rPr lang="tr-TR" sz="4000" dirty="0"/>
              <a:t>, </a:t>
            </a:r>
            <a:r>
              <a:rPr lang="tr-TR" sz="4000" dirty="0" err="1"/>
              <a:t>aber</a:t>
            </a:r>
            <a:r>
              <a:rPr lang="tr-TR" sz="4000" dirty="0"/>
              <a:t> </a:t>
            </a:r>
            <a:r>
              <a:rPr lang="tr-TR" sz="4000" dirty="0" err="1"/>
              <a:t>beinhaltet</a:t>
            </a:r>
            <a:r>
              <a:rPr lang="tr-TR" sz="4000" dirty="0"/>
              <a:t> </a:t>
            </a:r>
            <a:r>
              <a:rPr lang="tr-TR" sz="4000" dirty="0" err="1"/>
              <a:t>zu</a:t>
            </a:r>
            <a:r>
              <a:rPr lang="tr-TR" sz="4000" dirty="0"/>
              <a:t> </a:t>
            </a:r>
            <a:r>
              <a:rPr lang="tr-TR" sz="4000" dirty="0" err="1"/>
              <a:t>viel</a:t>
            </a:r>
            <a:r>
              <a:rPr lang="tr-TR" sz="4000" dirty="0"/>
              <a:t> kalk.</a:t>
            </a:r>
          </a:p>
        </p:txBody>
      </p:sp>
    </p:spTree>
    <p:extLst>
      <p:ext uri="{BB962C8B-B14F-4D97-AF65-F5344CB8AC3E}">
        <p14:creationId xmlns:p14="http://schemas.microsoft.com/office/powerpoint/2010/main" val="2055094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0F926442-1AC2-40EB-A99F-D9C6BF87E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" r="-1" b="24236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27B6159-7734-4564-9E0F-C4BC43C36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69262A2-6FFC-4904-925C-52D878B8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/>
          </a:bodyPr>
          <a:lstStyle/>
          <a:p>
            <a:pPr algn="ctr"/>
            <a:r>
              <a:rPr lang="tr-TR" sz="4000" dirty="0" err="1">
                <a:solidFill>
                  <a:schemeClr val="bg1"/>
                </a:solidFill>
              </a:rPr>
              <a:t>die</a:t>
            </a:r>
            <a:r>
              <a:rPr lang="tr-TR" sz="4000" dirty="0">
                <a:solidFill>
                  <a:schemeClr val="bg1"/>
                </a:solidFill>
              </a:rPr>
              <a:t> </a:t>
            </a:r>
            <a:r>
              <a:rPr lang="tr-TR" sz="4000" dirty="0" err="1">
                <a:solidFill>
                  <a:schemeClr val="bg1"/>
                </a:solidFill>
              </a:rPr>
              <a:t>Türkei</a:t>
            </a:r>
            <a:endParaRPr lang="tr-TR" sz="4000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3">
            <a:extLst>
              <a:ext uri="{FF2B5EF4-FFF2-40B4-BE49-F238E27FC236}">
                <a16:creationId xmlns:a16="http://schemas.microsoft.com/office/drawing/2014/main" xmlns="" id="{E2FFB46B-05BC-4950-B18A-9593FDAE6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E7F9A55-90FD-4C9C-B3C5-5A62B65F7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tr-TR" sz="3000" dirty="0" err="1">
                <a:solidFill>
                  <a:schemeClr val="bg1"/>
                </a:solidFill>
              </a:rPr>
              <a:t>Die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Türkei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ist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eine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Halbinsel</a:t>
            </a:r>
            <a:r>
              <a:rPr lang="tr-TR" sz="3000" dirty="0">
                <a:solidFill>
                  <a:schemeClr val="bg1"/>
                </a:solidFill>
              </a:rPr>
              <a:t>, </a:t>
            </a:r>
            <a:r>
              <a:rPr lang="tr-TR" sz="3000" dirty="0" err="1">
                <a:solidFill>
                  <a:schemeClr val="bg1"/>
                </a:solidFill>
              </a:rPr>
              <a:t>die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Ufer</a:t>
            </a:r>
            <a:r>
              <a:rPr lang="tr-TR" sz="3000" dirty="0">
                <a:solidFill>
                  <a:schemeClr val="bg1"/>
                </a:solidFill>
              </a:rPr>
              <a:t> an 3 </a:t>
            </a:r>
            <a:r>
              <a:rPr lang="tr-TR" sz="3000" dirty="0" err="1">
                <a:solidFill>
                  <a:schemeClr val="bg1"/>
                </a:solidFill>
              </a:rPr>
              <a:t>verschiedene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Meere</a:t>
            </a:r>
            <a:r>
              <a:rPr lang="tr-TR" sz="3000" dirty="0">
                <a:solidFill>
                  <a:schemeClr val="bg1"/>
                </a:solidFill>
              </a:rPr>
              <a:t> hat. </a:t>
            </a:r>
            <a:r>
              <a:rPr lang="tr-TR" sz="3000" dirty="0" err="1">
                <a:solidFill>
                  <a:schemeClr val="bg1"/>
                </a:solidFill>
              </a:rPr>
              <a:t>Dadurch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profitieren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wir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auch</a:t>
            </a:r>
            <a:r>
              <a:rPr lang="tr-TR" sz="3000" dirty="0">
                <a:solidFill>
                  <a:schemeClr val="bg1"/>
                </a:solidFill>
              </a:rPr>
              <a:t> am </a:t>
            </a:r>
            <a:r>
              <a:rPr lang="tr-TR" sz="3000" dirty="0" err="1">
                <a:solidFill>
                  <a:schemeClr val="bg1"/>
                </a:solidFill>
              </a:rPr>
              <a:t>Tourismus</a:t>
            </a:r>
            <a:r>
              <a:rPr lang="tr-TR" sz="3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3362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ürkiye&amp;#39;de Mutlaka Görülmesi Gereken 20 Şelale | Etstur Let&amp;#39;s Go">
            <a:extLst>
              <a:ext uri="{FF2B5EF4-FFF2-40B4-BE49-F238E27FC236}">
                <a16:creationId xmlns:a16="http://schemas.microsoft.com/office/drawing/2014/main" xmlns="" id="{3F246F32-4AC7-4A65-A68D-4A297197A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r="3915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9" name="Freeform: Shape 145">
            <a:extLst>
              <a:ext uri="{FF2B5EF4-FFF2-40B4-BE49-F238E27FC236}">
                <a16:creationId xmlns:a16="http://schemas.microsoft.com/office/drawing/2014/main" xmlns="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0" name="Freeform: Shape 147">
            <a:extLst>
              <a:ext uri="{FF2B5EF4-FFF2-40B4-BE49-F238E27FC236}">
                <a16:creationId xmlns:a16="http://schemas.microsoft.com/office/drawing/2014/main" xmlns="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2E0FDEB-93FE-43A5-9767-AD296FE68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031" y="1774372"/>
            <a:ext cx="4062642" cy="27540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tr-TR" sz="4000" dirty="0" err="1"/>
              <a:t>von</a:t>
            </a:r>
            <a:r>
              <a:rPr lang="tr-TR" sz="4000" dirty="0"/>
              <a:t> </a:t>
            </a:r>
            <a:r>
              <a:rPr lang="tr-TR" sz="4000" dirty="0" err="1"/>
              <a:t>Wasserfällen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3986656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FE87A5C5-00BC-4928-AD79-72C0AC638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42" b="2686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232FFDD-A4EC-4BEA-A644-07D746F1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err="1"/>
              <a:t>Thermal</a:t>
            </a:r>
            <a:endParaRPr lang="tr-TR" sz="3600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02616C8-D695-4DF6-9177-07CE16B75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5" y="3787650"/>
            <a:ext cx="4593021" cy="261983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tr-TR" sz="3000" dirty="0" err="1"/>
              <a:t>In</a:t>
            </a:r>
            <a:r>
              <a:rPr lang="tr-TR" sz="3000" dirty="0"/>
              <a:t> </a:t>
            </a:r>
            <a:r>
              <a:rPr lang="tr-TR" sz="3000" dirty="0" err="1"/>
              <a:t>einigen</a:t>
            </a:r>
            <a:r>
              <a:rPr lang="tr-TR" sz="3000" dirty="0"/>
              <a:t> </a:t>
            </a:r>
            <a:r>
              <a:rPr lang="tr-TR" sz="3000" dirty="0" err="1"/>
              <a:t>Regionen</a:t>
            </a:r>
            <a:r>
              <a:rPr lang="tr-TR" sz="3000" dirty="0"/>
              <a:t> der </a:t>
            </a:r>
            <a:r>
              <a:rPr lang="tr-TR" sz="3000" dirty="0" err="1"/>
              <a:t>Türkei</a:t>
            </a:r>
            <a:r>
              <a:rPr lang="tr-TR" sz="3000" dirty="0"/>
              <a:t> </a:t>
            </a:r>
            <a:r>
              <a:rPr lang="tr-TR" sz="3000" dirty="0" err="1"/>
              <a:t>ist</a:t>
            </a:r>
            <a:r>
              <a:rPr lang="tr-TR" sz="3000" dirty="0"/>
              <a:t> </a:t>
            </a:r>
            <a:r>
              <a:rPr lang="tr-TR" sz="3000" dirty="0" err="1"/>
              <a:t>das</a:t>
            </a:r>
            <a:r>
              <a:rPr lang="tr-TR" sz="3000" dirty="0"/>
              <a:t> </a:t>
            </a:r>
            <a:r>
              <a:rPr lang="tr-TR" sz="3000" dirty="0" err="1"/>
              <a:t>Thermal</a:t>
            </a:r>
            <a:r>
              <a:rPr lang="tr-TR" sz="3000" dirty="0"/>
              <a:t> </a:t>
            </a:r>
            <a:r>
              <a:rPr lang="tr-TR" sz="3000" dirty="0" err="1"/>
              <a:t>Wasser</a:t>
            </a:r>
            <a:r>
              <a:rPr lang="tr-TR" sz="3000" dirty="0"/>
              <a:t> (</a:t>
            </a:r>
            <a:r>
              <a:rPr lang="tr-TR" sz="3000" dirty="0" err="1"/>
              <a:t>Wellness</a:t>
            </a:r>
            <a:r>
              <a:rPr lang="tr-TR" sz="3000" dirty="0"/>
              <a:t> </a:t>
            </a:r>
            <a:r>
              <a:rPr lang="tr-TR" sz="3000" dirty="0" err="1"/>
              <a:t>Wasser</a:t>
            </a:r>
            <a:r>
              <a:rPr lang="tr-TR" sz="3000" dirty="0"/>
              <a:t>) </a:t>
            </a:r>
            <a:r>
              <a:rPr lang="tr-TR" sz="3000" dirty="0" err="1"/>
              <a:t>sehr</a:t>
            </a:r>
            <a:r>
              <a:rPr lang="tr-TR" sz="3000" dirty="0"/>
              <a:t> </a:t>
            </a:r>
            <a:r>
              <a:rPr lang="tr-TR" sz="3000" dirty="0" err="1"/>
              <a:t>bekannt</a:t>
            </a:r>
            <a:r>
              <a:rPr lang="tr-TR" sz="3000" dirty="0"/>
              <a:t>. Es </a:t>
            </a:r>
            <a:r>
              <a:rPr lang="tr-TR" sz="3000" dirty="0" err="1"/>
              <a:t>kommt</a:t>
            </a:r>
            <a:r>
              <a:rPr lang="tr-TR" sz="3000" dirty="0"/>
              <a:t> </a:t>
            </a:r>
            <a:r>
              <a:rPr lang="tr-TR" sz="3000" dirty="0" err="1"/>
              <a:t>kochendes</a:t>
            </a:r>
            <a:r>
              <a:rPr lang="tr-TR" sz="3000" dirty="0"/>
              <a:t> </a:t>
            </a:r>
            <a:r>
              <a:rPr lang="tr-TR" sz="3000" dirty="0" err="1"/>
              <a:t>Wasser</a:t>
            </a:r>
            <a:r>
              <a:rPr lang="tr-TR" sz="3000" dirty="0"/>
              <a:t> </a:t>
            </a:r>
            <a:r>
              <a:rPr lang="tr-TR" sz="3000" dirty="0" err="1"/>
              <a:t>aus</a:t>
            </a:r>
            <a:r>
              <a:rPr lang="tr-TR" sz="3000" dirty="0"/>
              <a:t> der Erde </a:t>
            </a:r>
            <a:r>
              <a:rPr lang="tr-TR" sz="3000" dirty="0" err="1"/>
              <a:t>und</a:t>
            </a:r>
            <a:r>
              <a:rPr lang="tr-TR" sz="3000" dirty="0"/>
              <a:t> tut </a:t>
            </a:r>
            <a:r>
              <a:rPr lang="tr-TR" sz="3000" dirty="0" err="1"/>
              <a:t>besonders</a:t>
            </a:r>
            <a:r>
              <a:rPr lang="tr-TR" sz="3000" dirty="0"/>
              <a:t> den </a:t>
            </a:r>
            <a:r>
              <a:rPr lang="tr-TR" sz="3000" dirty="0" err="1"/>
              <a:t>älteren</a:t>
            </a:r>
            <a:r>
              <a:rPr lang="tr-TR" sz="3000" dirty="0"/>
              <a:t> </a:t>
            </a:r>
            <a:r>
              <a:rPr lang="tr-TR" sz="3000" dirty="0" err="1"/>
              <a:t>Menschen</a:t>
            </a:r>
            <a:r>
              <a:rPr lang="tr-TR" sz="3000" dirty="0"/>
              <a:t> </a:t>
            </a:r>
            <a:r>
              <a:rPr lang="tr-TR" sz="3000" dirty="0" err="1"/>
              <a:t>gesundheitlich</a:t>
            </a:r>
            <a:r>
              <a:rPr lang="tr-TR" sz="3000" dirty="0"/>
              <a:t> gut </a:t>
            </a:r>
            <a:r>
              <a:rPr lang="tr-TR" sz="3000" dirty="0" err="1"/>
              <a:t>geht</a:t>
            </a:r>
            <a:r>
              <a:rPr lang="tr-TR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3049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3" descr="okyanus zemini içeren bir resim&#10;&#10;Açıklama otomatik olarak oluşturuldu">
            <a:extLst>
              <a:ext uri="{FF2B5EF4-FFF2-40B4-BE49-F238E27FC236}">
                <a16:creationId xmlns:a16="http://schemas.microsoft.com/office/drawing/2014/main" xmlns="" id="{C743D8BA-00BD-4DD1-A946-8CEF316ED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2C813A8-9810-480E-95B2-55A82E3D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911" y="0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tr-TR" sz="3500" b="1" dirty="0" err="1"/>
              <a:t>Wassersport</a:t>
            </a:r>
            <a:endParaRPr lang="tr-TR" sz="3500" b="1" dirty="0"/>
          </a:p>
        </p:txBody>
      </p:sp>
    </p:spTree>
    <p:extLst>
      <p:ext uri="{BB962C8B-B14F-4D97-AF65-F5344CB8AC3E}">
        <p14:creationId xmlns:p14="http://schemas.microsoft.com/office/powerpoint/2010/main" val="1390454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ntalya Bölgesindeki Nehir Raftingi ve Tubing: Antalya Bölgesindeki 10 Nehir  Raftingi ve Tubing Göz Atın - Tripadvisor">
            <a:extLst>
              <a:ext uri="{FF2B5EF4-FFF2-40B4-BE49-F238E27FC236}">
                <a16:creationId xmlns:a16="http://schemas.microsoft.com/office/drawing/2014/main" xmlns="" id="{61C2CDF2-70F2-4F7B-A532-0F8CB1043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r="10247" b="-1"/>
          <a:stretch/>
        </p:blipFill>
        <p:spPr bwMode="auto"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2C813A8-9810-480E-95B2-55A82E3D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Wassersport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68D29A8F-A946-4ABF-AB4D-378F5E2E4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8" r="736" b="-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7547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B41C5C-0F34-4DDA-9D7C-5E717F35F6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7E1E5E6-F385-4E9C-B201-BA5BDE5CAD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1B2B28E-E34C-4858-8A9E-D68ADAD09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dirty="0" err="1">
                <a:solidFill>
                  <a:schemeClr val="bg1"/>
                </a:solidFill>
              </a:rPr>
              <a:t>Zuerst</a:t>
            </a:r>
            <a:r>
              <a:rPr lang="tr-TR" sz="4000" dirty="0">
                <a:solidFill>
                  <a:schemeClr val="bg1"/>
                </a:solidFill>
              </a:rPr>
              <a:t> </a:t>
            </a:r>
            <a:r>
              <a:rPr lang="tr-TR" sz="4000" dirty="0" err="1">
                <a:solidFill>
                  <a:schemeClr val="bg1"/>
                </a:solidFill>
              </a:rPr>
              <a:t>möchten</a:t>
            </a:r>
            <a:r>
              <a:rPr lang="tr-TR" sz="4000" dirty="0">
                <a:solidFill>
                  <a:schemeClr val="bg1"/>
                </a:solidFill>
              </a:rPr>
              <a:t> </a:t>
            </a:r>
            <a:r>
              <a:rPr lang="tr-TR" sz="4000" dirty="0" err="1">
                <a:solidFill>
                  <a:schemeClr val="bg1"/>
                </a:solidFill>
              </a:rPr>
              <a:t>wir</a:t>
            </a:r>
            <a:r>
              <a:rPr lang="tr-TR" sz="4000" dirty="0">
                <a:solidFill>
                  <a:schemeClr val="bg1"/>
                </a:solidFill>
              </a:rPr>
              <a:t> </a:t>
            </a:r>
            <a:r>
              <a:rPr lang="tr-TR" sz="4000" dirty="0" err="1">
                <a:solidFill>
                  <a:schemeClr val="bg1"/>
                </a:solidFill>
              </a:rPr>
              <a:t>euch</a:t>
            </a:r>
            <a:r>
              <a:rPr lang="tr-TR" sz="4000" dirty="0">
                <a:solidFill>
                  <a:schemeClr val="bg1"/>
                </a:solidFill>
              </a:rPr>
              <a:t> </a:t>
            </a:r>
            <a:r>
              <a:rPr lang="tr-TR" sz="4000" dirty="0" err="1">
                <a:solidFill>
                  <a:schemeClr val="bg1"/>
                </a:solidFill>
              </a:rPr>
              <a:t>allen</a:t>
            </a:r>
            <a:r>
              <a:rPr lang="tr-TR" sz="4000" dirty="0">
                <a:solidFill>
                  <a:schemeClr val="bg1"/>
                </a:solidFill>
              </a:rPr>
              <a:t> </a:t>
            </a:r>
            <a:r>
              <a:rPr lang="tr-TR" sz="4000" dirty="0" err="1">
                <a:solidFill>
                  <a:schemeClr val="bg1"/>
                </a:solidFill>
              </a:rPr>
              <a:t>die</a:t>
            </a:r>
            <a:r>
              <a:rPr lang="tr-TR" sz="4000" dirty="0">
                <a:solidFill>
                  <a:schemeClr val="bg1"/>
                </a:solidFill>
              </a:rPr>
              <a:t> Reise </a:t>
            </a:r>
            <a:r>
              <a:rPr lang="tr-TR" sz="4000" dirty="0" err="1">
                <a:solidFill>
                  <a:schemeClr val="bg1"/>
                </a:solidFill>
              </a:rPr>
              <a:t>eines</a:t>
            </a:r>
            <a:r>
              <a:rPr lang="tr-TR" sz="4000" dirty="0">
                <a:solidFill>
                  <a:schemeClr val="bg1"/>
                </a:solidFill>
              </a:rPr>
              <a:t> </a:t>
            </a:r>
            <a:r>
              <a:rPr lang="tr-TR" sz="4000" dirty="0" err="1">
                <a:solidFill>
                  <a:schemeClr val="bg1"/>
                </a:solidFill>
              </a:rPr>
              <a:t>Wassertropfens</a:t>
            </a:r>
            <a:r>
              <a:rPr lang="tr-TR" sz="4000" dirty="0">
                <a:solidFill>
                  <a:schemeClr val="bg1"/>
                </a:solidFill>
              </a:rPr>
              <a:t> in Antalya </a:t>
            </a:r>
            <a:r>
              <a:rPr lang="tr-TR" sz="4000" dirty="0" err="1">
                <a:solidFill>
                  <a:schemeClr val="bg1"/>
                </a:solidFill>
              </a:rPr>
              <a:t>erzählen</a:t>
            </a:r>
            <a:r>
              <a:rPr lang="tr-TR" sz="4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5B8D99A6-787C-4456-BDF5-E1921D85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019" y="484632"/>
            <a:ext cx="4643962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09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56FA4E52-0BE0-4886-8DC7-5349E0443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9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472E670-65C8-47A1-BB0F-DD22DFD53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140643"/>
            <a:ext cx="3822189" cy="5036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dirty="0" err="1"/>
              <a:t>In</a:t>
            </a:r>
            <a:r>
              <a:rPr lang="tr-TR" sz="4000" dirty="0"/>
              <a:t> der </a:t>
            </a:r>
            <a:r>
              <a:rPr lang="tr-TR" sz="4000" dirty="0" err="1"/>
              <a:t>Türkei</a:t>
            </a:r>
            <a:r>
              <a:rPr lang="tr-TR" sz="4000" dirty="0"/>
              <a:t> </a:t>
            </a:r>
            <a:r>
              <a:rPr lang="tr-TR" sz="4000" dirty="0" err="1"/>
              <a:t>gibt</a:t>
            </a:r>
            <a:r>
              <a:rPr lang="tr-TR" sz="4000" dirty="0"/>
              <a:t> es </a:t>
            </a:r>
            <a:r>
              <a:rPr lang="tr-TR" sz="4000" dirty="0" err="1"/>
              <a:t>mehr</a:t>
            </a:r>
            <a:r>
              <a:rPr lang="tr-TR" sz="4000" dirty="0"/>
              <a:t> </a:t>
            </a:r>
            <a:r>
              <a:rPr lang="tr-TR" sz="4000" dirty="0" err="1"/>
              <a:t>als</a:t>
            </a:r>
            <a:r>
              <a:rPr lang="tr-TR" sz="4000" dirty="0"/>
              <a:t> 100 </a:t>
            </a:r>
            <a:r>
              <a:rPr lang="tr-TR" sz="4000" dirty="0" err="1"/>
              <a:t>natürliche</a:t>
            </a:r>
            <a:r>
              <a:rPr lang="tr-TR" sz="4000" dirty="0"/>
              <a:t> </a:t>
            </a:r>
            <a:r>
              <a:rPr lang="tr-TR" sz="4000" dirty="0" err="1"/>
              <a:t>Seen</a:t>
            </a:r>
            <a:r>
              <a:rPr lang="tr-TR" sz="4000" dirty="0"/>
              <a:t> </a:t>
            </a:r>
            <a:r>
              <a:rPr lang="tr-TR" sz="4000" dirty="0" err="1"/>
              <a:t>und</a:t>
            </a:r>
            <a:r>
              <a:rPr lang="tr-TR" sz="4000" dirty="0"/>
              <a:t> </a:t>
            </a:r>
            <a:r>
              <a:rPr lang="tr-TR" sz="4000" dirty="0" err="1"/>
              <a:t>Flüsse</a:t>
            </a:r>
            <a:r>
              <a:rPr lang="tr-TR" sz="4000" dirty="0"/>
              <a:t>. 5 </a:t>
            </a:r>
            <a:r>
              <a:rPr lang="tr-TR" sz="4000" dirty="0" err="1"/>
              <a:t>davon</a:t>
            </a:r>
            <a:r>
              <a:rPr lang="tr-TR" sz="4000" dirty="0"/>
              <a:t> </a:t>
            </a:r>
            <a:r>
              <a:rPr lang="tr-TR" sz="4000" dirty="0" err="1"/>
              <a:t>spielen</a:t>
            </a:r>
            <a:r>
              <a:rPr lang="tr-TR" sz="4000" dirty="0"/>
              <a:t> </a:t>
            </a:r>
            <a:r>
              <a:rPr lang="tr-TR" sz="4000" dirty="0" err="1"/>
              <a:t>eine</a:t>
            </a:r>
            <a:r>
              <a:rPr lang="tr-TR" sz="4000" dirty="0"/>
              <a:t> </a:t>
            </a:r>
            <a:r>
              <a:rPr lang="tr-TR" sz="4000" dirty="0" err="1"/>
              <a:t>sehr</a:t>
            </a:r>
            <a:r>
              <a:rPr lang="tr-TR" sz="4000" dirty="0"/>
              <a:t> </a:t>
            </a:r>
            <a:r>
              <a:rPr lang="tr-TR" sz="4000" dirty="0" err="1"/>
              <a:t>wichtige</a:t>
            </a:r>
            <a:r>
              <a:rPr lang="tr-TR" sz="4000" dirty="0"/>
              <a:t> Rolle.</a:t>
            </a:r>
          </a:p>
        </p:txBody>
      </p:sp>
    </p:spTree>
    <p:extLst>
      <p:ext uri="{BB962C8B-B14F-4D97-AF65-F5344CB8AC3E}">
        <p14:creationId xmlns:p14="http://schemas.microsoft.com/office/powerpoint/2010/main" val="2482625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su, açık hava, gök, göl içeren bir resim&#10;&#10;Açıklama otomatik olarak oluşturuldu">
            <a:extLst>
              <a:ext uri="{FF2B5EF4-FFF2-40B4-BE49-F238E27FC236}">
                <a16:creationId xmlns:a16="http://schemas.microsoft.com/office/drawing/2014/main" xmlns="" id="{AB4C0BC2-1B66-4F13-A66C-D51FC73CA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0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588CFAF-B1D0-4449-9903-C417B373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tr-TR" sz="4000" dirty="0"/>
              <a:t>der Van </a:t>
            </a:r>
            <a:r>
              <a:rPr lang="tr-TR" sz="4000" dirty="0" err="1"/>
              <a:t>See</a:t>
            </a:r>
            <a:r>
              <a:rPr lang="tr-TR" sz="4000" dirty="0"/>
              <a:t> </a:t>
            </a:r>
            <a:br>
              <a:rPr lang="tr-TR" sz="4000" dirty="0"/>
            </a:b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2895630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ağaç, su, açık hava, gök içeren bir resim&#10;&#10;Açıklama otomatik olarak oluşturuldu">
            <a:extLst>
              <a:ext uri="{FF2B5EF4-FFF2-40B4-BE49-F238E27FC236}">
                <a16:creationId xmlns:a16="http://schemas.microsoft.com/office/drawing/2014/main" xmlns="" id="{C59B05A9-3246-4519-ADA6-FF3D1D8F1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r="1233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4" name="Rectangle 12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588CFAF-B1D0-4449-9903-C417B373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tr-TR" sz="4000" dirty="0"/>
              <a:t>der Sapanca </a:t>
            </a:r>
            <a:r>
              <a:rPr lang="tr-TR" sz="4000" dirty="0" err="1"/>
              <a:t>See</a:t>
            </a:r>
            <a:r>
              <a:rPr lang="tr-TR" sz="4000" dirty="0"/>
              <a:t/>
            </a:r>
            <a:br>
              <a:rPr lang="tr-TR" sz="4000" dirty="0"/>
            </a:b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1070421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xmlns="" id="{904DCDEA-60EE-4FBF-B515-F83D82F966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uz Gölü flamingolarla bir başka güzel">
            <a:extLst>
              <a:ext uri="{FF2B5EF4-FFF2-40B4-BE49-F238E27FC236}">
                <a16:creationId xmlns:a16="http://schemas.microsoft.com/office/drawing/2014/main" xmlns="" id="{B7E9BA2A-BF9F-4AB1-A712-A03D6C984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496"/>
          <a:stretch/>
        </p:blipFill>
        <p:spPr bwMode="auto">
          <a:xfrm>
            <a:off x="4426858" y="3429004"/>
            <a:ext cx="7765144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ürkiye&amp;#39;nin beyaz cenneti Tuz Gölü&amp;#39;ne ziyaretçi akını | NTV">
            <a:extLst>
              <a:ext uri="{FF2B5EF4-FFF2-40B4-BE49-F238E27FC236}">
                <a16:creationId xmlns:a16="http://schemas.microsoft.com/office/drawing/2014/main" xmlns="" id="{020B1EB9-B207-46AF-9856-3AA106ECA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162"/>
          <a:stretch/>
        </p:blipFill>
        <p:spPr bwMode="auto">
          <a:xfrm>
            <a:off x="4426853" y="-3"/>
            <a:ext cx="7765146" cy="34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34D94F3A-BF39-47F6-9AAA-3C61AF7E05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xmlns="" id="{11BAB570-FF10-4E96-8A3F-FA9804702B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588CFAF-B1D0-4449-9903-C417B373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tr-TR" dirty="0"/>
              <a:t>der Tuz </a:t>
            </a:r>
            <a:r>
              <a:rPr lang="tr-TR" dirty="0" err="1"/>
              <a:t>See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9607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2A5316D-ED2F-4F89-B4B4-8D9240B1A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9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86CA6898-CADE-4CAC-AC88-1738C2AD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31" r="1" b="6216"/>
          <a:stretch/>
        </p:blipFill>
        <p:spPr>
          <a:xfrm>
            <a:off x="4038599" y="1451198"/>
            <a:ext cx="3458228" cy="290786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5A6E7C30-3966-44D9-AB96-059D19F71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29983" b="1"/>
          <a:stretch/>
        </p:blipFill>
        <p:spPr>
          <a:xfrm>
            <a:off x="7770367" y="1451199"/>
            <a:ext cx="3456432" cy="2907860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41E9DB3-2B5F-4C86-8B30-1E7E011CB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7118" y="4760756"/>
            <a:ext cx="7566498" cy="12920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3000" dirty="0"/>
              <a:t>Er </a:t>
            </a:r>
            <a:r>
              <a:rPr lang="tr-TR" sz="3000" dirty="0" err="1"/>
              <a:t>ist</a:t>
            </a:r>
            <a:r>
              <a:rPr lang="tr-TR" sz="3000" dirty="0"/>
              <a:t> der </a:t>
            </a:r>
            <a:r>
              <a:rPr lang="tr-TR" sz="3000" dirty="0" err="1"/>
              <a:t>einzige</a:t>
            </a:r>
            <a:r>
              <a:rPr lang="tr-TR" sz="3000" dirty="0"/>
              <a:t> </a:t>
            </a:r>
            <a:r>
              <a:rPr lang="tr-TR" sz="3000" dirty="0" err="1"/>
              <a:t>See</a:t>
            </a:r>
            <a:r>
              <a:rPr lang="tr-TR" sz="3000" dirty="0"/>
              <a:t> </a:t>
            </a:r>
            <a:r>
              <a:rPr lang="tr-TR" sz="3000" dirty="0" err="1"/>
              <a:t>auf</a:t>
            </a:r>
            <a:r>
              <a:rPr lang="tr-TR" sz="3000" dirty="0"/>
              <a:t> der </a:t>
            </a:r>
            <a:r>
              <a:rPr lang="tr-TR" sz="3000" dirty="0" err="1"/>
              <a:t>Welt</a:t>
            </a:r>
            <a:r>
              <a:rPr lang="tr-TR" sz="3000" dirty="0"/>
              <a:t>, deren </a:t>
            </a:r>
            <a:r>
              <a:rPr lang="tr-TR" sz="3000" dirty="0" err="1"/>
              <a:t>Grund</a:t>
            </a:r>
            <a:r>
              <a:rPr lang="tr-TR" sz="3000" dirty="0"/>
              <a:t> </a:t>
            </a:r>
            <a:r>
              <a:rPr lang="tr-TR" sz="3000" dirty="0" err="1"/>
              <a:t>derselbe</a:t>
            </a:r>
            <a:r>
              <a:rPr lang="tr-TR" sz="3000" dirty="0"/>
              <a:t> </a:t>
            </a:r>
            <a:r>
              <a:rPr lang="tr-TR" sz="3000" dirty="0" err="1"/>
              <a:t>ist</a:t>
            </a:r>
            <a:r>
              <a:rPr lang="tr-TR" sz="3000" dirty="0"/>
              <a:t>, </a:t>
            </a:r>
            <a:r>
              <a:rPr lang="tr-TR" sz="3000" dirty="0" err="1"/>
              <a:t>so</a:t>
            </a:r>
            <a:r>
              <a:rPr lang="tr-TR" sz="3000" dirty="0"/>
              <a:t> </a:t>
            </a:r>
            <a:r>
              <a:rPr lang="tr-TR" sz="3000" dirty="0" err="1"/>
              <a:t>wie</a:t>
            </a:r>
            <a:r>
              <a:rPr lang="tr-TR" sz="3000" dirty="0"/>
              <a:t> der Mars. </a:t>
            </a:r>
          </a:p>
          <a:p>
            <a:pPr marL="0" indent="0">
              <a:buNone/>
            </a:pPr>
            <a:r>
              <a:rPr lang="tr-TR" sz="3000" dirty="0" err="1"/>
              <a:t>Außerdem</a:t>
            </a:r>
            <a:r>
              <a:rPr lang="tr-TR" sz="3000" dirty="0"/>
              <a:t> </a:t>
            </a:r>
            <a:r>
              <a:rPr lang="tr-TR" sz="3000" dirty="0" err="1"/>
              <a:t>ist</a:t>
            </a:r>
            <a:r>
              <a:rPr lang="tr-TR" sz="3000" dirty="0"/>
              <a:t> </a:t>
            </a:r>
            <a:r>
              <a:rPr lang="tr-TR" sz="3000" dirty="0" err="1"/>
              <a:t>das</a:t>
            </a:r>
            <a:r>
              <a:rPr lang="tr-TR" sz="3000" dirty="0"/>
              <a:t> </a:t>
            </a:r>
            <a:r>
              <a:rPr lang="tr-TR" sz="3000" dirty="0" err="1"/>
              <a:t>Wasser</a:t>
            </a:r>
            <a:r>
              <a:rPr lang="tr-TR" sz="3000" dirty="0"/>
              <a:t> </a:t>
            </a:r>
            <a:r>
              <a:rPr lang="tr-TR" sz="3000" dirty="0" err="1"/>
              <a:t>des</a:t>
            </a:r>
            <a:r>
              <a:rPr lang="tr-TR" sz="3000" dirty="0"/>
              <a:t> </a:t>
            </a:r>
            <a:r>
              <a:rPr lang="tr-TR" sz="3000" dirty="0" err="1"/>
              <a:t>Sees</a:t>
            </a:r>
            <a:r>
              <a:rPr lang="tr-TR" sz="3000" dirty="0"/>
              <a:t> </a:t>
            </a:r>
            <a:r>
              <a:rPr lang="tr-TR" sz="3000" dirty="0" err="1"/>
              <a:t>ein</a:t>
            </a:r>
            <a:r>
              <a:rPr lang="tr-TR" sz="3000" dirty="0"/>
              <a:t> </a:t>
            </a:r>
            <a:r>
              <a:rPr lang="tr-TR" sz="3000" dirty="0" err="1"/>
              <a:t>trinkbares</a:t>
            </a:r>
            <a:r>
              <a:rPr lang="tr-TR" sz="3000" dirty="0"/>
              <a:t> </a:t>
            </a:r>
            <a:r>
              <a:rPr lang="tr-TR" sz="3000" dirty="0" err="1"/>
              <a:t>Wasser</a:t>
            </a:r>
            <a:r>
              <a:rPr lang="tr-TR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1198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Salda Gölü nerede? Salda Gölü&amp;#39;ne nasıl gidilir? -">
            <a:extLst>
              <a:ext uri="{FF2B5EF4-FFF2-40B4-BE49-F238E27FC236}">
                <a16:creationId xmlns:a16="http://schemas.microsoft.com/office/drawing/2014/main" xmlns="" id="{0D48A34F-B1A4-49F4-863E-B8A785172C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654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588CFAF-B1D0-4449-9903-C417B373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pPr algn="ctr"/>
            <a:r>
              <a:rPr lang="tr-TR" sz="4000" dirty="0"/>
              <a:t>Kızılırmak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41E9DB3-2B5F-4C86-8B30-1E7E011CB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dirty="0"/>
              <a:t>Er </a:t>
            </a:r>
            <a:r>
              <a:rPr lang="tr-TR" sz="4000" dirty="0" err="1"/>
              <a:t>ist</a:t>
            </a:r>
            <a:r>
              <a:rPr lang="tr-TR" sz="4000" dirty="0"/>
              <a:t> 1355 km </a:t>
            </a:r>
            <a:r>
              <a:rPr lang="tr-TR" sz="4000" dirty="0" err="1"/>
              <a:t>lang</a:t>
            </a:r>
            <a:r>
              <a:rPr lang="tr-TR" sz="4000" dirty="0"/>
              <a:t> </a:t>
            </a:r>
            <a:r>
              <a:rPr lang="tr-TR" sz="4000" dirty="0" err="1"/>
              <a:t>und</a:t>
            </a:r>
            <a:r>
              <a:rPr lang="tr-TR" sz="4000" dirty="0"/>
              <a:t> </a:t>
            </a:r>
            <a:r>
              <a:rPr lang="tr-TR" sz="4000" dirty="0" err="1"/>
              <a:t>ist</a:t>
            </a:r>
            <a:r>
              <a:rPr lang="tr-TR" sz="4000" dirty="0"/>
              <a:t> </a:t>
            </a:r>
            <a:r>
              <a:rPr lang="tr-TR" sz="4000" dirty="0" err="1"/>
              <a:t>damit</a:t>
            </a:r>
            <a:r>
              <a:rPr lang="tr-TR" sz="4000" dirty="0"/>
              <a:t> der </a:t>
            </a:r>
            <a:r>
              <a:rPr lang="tr-TR" sz="4000" dirty="0" err="1"/>
              <a:t>längste</a:t>
            </a:r>
            <a:r>
              <a:rPr lang="tr-TR" sz="4000" dirty="0"/>
              <a:t> </a:t>
            </a:r>
            <a:r>
              <a:rPr lang="tr-TR" sz="4000" dirty="0" err="1"/>
              <a:t>Fluss</a:t>
            </a:r>
            <a:r>
              <a:rPr lang="tr-TR" sz="4000" dirty="0"/>
              <a:t> der </a:t>
            </a:r>
            <a:r>
              <a:rPr lang="tr-TR" sz="4000" dirty="0" err="1"/>
              <a:t>Türkei</a:t>
            </a:r>
            <a:r>
              <a:rPr lang="tr-TR" sz="4000" dirty="0"/>
              <a:t>.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ABE68F47-4F52-4125-A547-5A3146DB5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275466"/>
            <a:ext cx="6019331" cy="43038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0699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E3C0B8B-0EB6-46A7-B132-39667B47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>
                <a:solidFill>
                  <a:srgbClr val="0070C0"/>
                </a:solidFill>
              </a:rPr>
              <a:t>Danke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Schön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60E7352-292A-48AA-A906-F87360976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r-TR" dirty="0"/>
              <a:t>Pamir Yaşar</a:t>
            </a:r>
          </a:p>
          <a:p>
            <a:pPr marL="0" indent="0" algn="ctr">
              <a:buNone/>
            </a:pPr>
            <a:r>
              <a:rPr lang="tr-TR" dirty="0"/>
              <a:t>Emir Turgut</a:t>
            </a:r>
          </a:p>
          <a:p>
            <a:pPr marL="0" indent="0" algn="ctr">
              <a:buNone/>
            </a:pPr>
            <a:r>
              <a:rPr lang="tr-TR" dirty="0"/>
              <a:t>Nuri Cömert</a:t>
            </a:r>
          </a:p>
          <a:p>
            <a:pPr marL="0" indent="0" algn="ctr">
              <a:buNone/>
            </a:pPr>
            <a:r>
              <a:rPr lang="tr-TR" dirty="0"/>
              <a:t>Şahin Efe Şahin</a:t>
            </a:r>
          </a:p>
          <a:p>
            <a:pPr marL="0" indent="0" algn="ctr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dirty="0"/>
              <a:t>Mehmet Ümit Duran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1AAF7E11-AF33-4C3A-BF30-B9D043665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69" y="5014827"/>
            <a:ext cx="1594850" cy="1515767"/>
          </a:xfrm>
          <a:prstGeom prst="rect">
            <a:avLst/>
          </a:prstGeom>
        </p:spPr>
      </p:pic>
      <p:pic>
        <p:nvPicPr>
          <p:cNvPr id="10" name="Picture 2" descr="https://cdn.discordapp.com/attachments/688826550765748271/937683973738491904/1.png">
            <a:extLst>
              <a:ext uri="{FF2B5EF4-FFF2-40B4-BE49-F238E27FC236}">
                <a16:creationId xmlns:a16="http://schemas.microsoft.com/office/drawing/2014/main" xmlns="" id="{533E64EC-5889-4F6E-8D1A-7AC343F33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32" y="5177673"/>
            <a:ext cx="2509423" cy="132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cdn.discordapp.com/attachments/688826550765748271/937683974019514428/2.jpg">
            <a:extLst>
              <a:ext uri="{FF2B5EF4-FFF2-40B4-BE49-F238E27FC236}">
                <a16:creationId xmlns:a16="http://schemas.microsoft.com/office/drawing/2014/main" xmlns="" id="{FC71FB94-D9A8-4F0C-86C1-EECB6490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1" y="5349874"/>
            <a:ext cx="3709756" cy="105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D359CDD4-2DE8-45B6-8958-2A15859DB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945" y="4835621"/>
            <a:ext cx="1949004" cy="19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00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oros Dağları&amp;#39;nda Görülmesi Gereken 11 Keşif Noktası | Neredekal.com">
            <a:extLst>
              <a:ext uri="{FF2B5EF4-FFF2-40B4-BE49-F238E27FC236}">
                <a16:creationId xmlns:a16="http://schemas.microsoft.com/office/drawing/2014/main" xmlns="" id="{FD2D3DAD-6C47-41E6-AD05-3CFC2C1D0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BA479EA-F022-4BD8-8F56-29B6A3F7D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tr-TR" sz="4000" dirty="0" err="1"/>
              <a:t>Das</a:t>
            </a:r>
            <a:r>
              <a:rPr lang="tr-TR" sz="4000" dirty="0"/>
              <a:t> </a:t>
            </a:r>
            <a:r>
              <a:rPr lang="tr-TR" sz="4000" dirty="0" err="1"/>
              <a:t>Taurus</a:t>
            </a:r>
            <a:r>
              <a:rPr lang="tr-TR" sz="4000" dirty="0"/>
              <a:t> </a:t>
            </a:r>
            <a:r>
              <a:rPr lang="tr-TR" sz="4000" dirty="0" err="1"/>
              <a:t>Gebirge</a:t>
            </a:r>
            <a:r>
              <a:rPr lang="tr-TR" sz="4000" dirty="0"/>
              <a:t> </a:t>
            </a:r>
            <a:r>
              <a:rPr lang="tr-TR" sz="4000" dirty="0" err="1"/>
              <a:t>ist</a:t>
            </a:r>
            <a:r>
              <a:rPr lang="tr-TR" sz="4000" dirty="0"/>
              <a:t> </a:t>
            </a:r>
            <a:r>
              <a:rPr lang="tr-TR" sz="4000" dirty="0" err="1"/>
              <a:t>das</a:t>
            </a:r>
            <a:r>
              <a:rPr lang="tr-TR" sz="4000" dirty="0"/>
              <a:t> </a:t>
            </a:r>
            <a:r>
              <a:rPr lang="tr-TR" sz="4000" dirty="0" err="1"/>
              <a:t>Wasserlager-haus</a:t>
            </a:r>
            <a:r>
              <a:rPr lang="tr-TR" sz="4000" dirty="0"/>
              <a:t> </a:t>
            </a:r>
            <a:r>
              <a:rPr lang="tr-TR" sz="4000" dirty="0" err="1"/>
              <a:t>von</a:t>
            </a:r>
            <a:r>
              <a:rPr lang="tr-TR" sz="4000" dirty="0"/>
              <a:t> Antalya.</a:t>
            </a:r>
          </a:p>
        </p:txBody>
      </p:sp>
    </p:spTree>
    <p:extLst>
      <p:ext uri="{BB962C8B-B14F-4D97-AF65-F5344CB8AC3E}">
        <p14:creationId xmlns:p14="http://schemas.microsoft.com/office/powerpoint/2010/main" val="2500590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oros Dağları&amp;#39;nda Görülmesi Gereken 11 Keşif Noktası | Neredekal.com">
            <a:extLst>
              <a:ext uri="{FF2B5EF4-FFF2-40B4-BE49-F238E27FC236}">
                <a16:creationId xmlns:a16="http://schemas.microsoft.com/office/drawing/2014/main" xmlns="" id="{142A3D5C-5AEC-4165-B7E4-3AC1DBE2E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BA479EA-F022-4BD8-8F56-29B6A3F7D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520861"/>
            <a:ext cx="4593021" cy="261983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tr-TR" sz="3000" dirty="0" err="1"/>
              <a:t>Wenn</a:t>
            </a:r>
            <a:r>
              <a:rPr lang="tr-TR" sz="3000" dirty="0"/>
              <a:t> es </a:t>
            </a:r>
            <a:r>
              <a:rPr lang="tr-TR" sz="3000" dirty="0" err="1"/>
              <a:t>regnet</a:t>
            </a:r>
            <a:r>
              <a:rPr lang="tr-TR" sz="3000" dirty="0"/>
              <a:t> </a:t>
            </a:r>
            <a:r>
              <a:rPr lang="tr-TR" sz="3000" dirty="0" err="1"/>
              <a:t>oder</a:t>
            </a:r>
            <a:r>
              <a:rPr lang="tr-TR" sz="3000" dirty="0"/>
              <a:t> </a:t>
            </a:r>
            <a:r>
              <a:rPr lang="tr-TR" sz="3000" dirty="0" err="1"/>
              <a:t>schneit</a:t>
            </a:r>
            <a:r>
              <a:rPr lang="tr-TR" sz="3000" dirty="0"/>
              <a:t>, </a:t>
            </a:r>
            <a:r>
              <a:rPr lang="tr-TR" sz="3000" dirty="0" err="1"/>
              <a:t>fangen</a:t>
            </a:r>
            <a:r>
              <a:rPr lang="tr-TR" sz="3000" dirty="0"/>
              <a:t> </a:t>
            </a:r>
            <a:r>
              <a:rPr lang="tr-TR" sz="3000" dirty="0" err="1"/>
              <a:t>die</a:t>
            </a:r>
            <a:r>
              <a:rPr lang="tr-TR" sz="3000" dirty="0"/>
              <a:t> </a:t>
            </a:r>
            <a:r>
              <a:rPr lang="tr-TR" sz="3000" dirty="0" err="1"/>
              <a:t>Tropfen</a:t>
            </a:r>
            <a:r>
              <a:rPr lang="tr-TR" sz="3000" dirty="0"/>
              <a:t> </a:t>
            </a:r>
            <a:r>
              <a:rPr lang="tr-TR" sz="3000" dirty="0" err="1"/>
              <a:t>hier</a:t>
            </a:r>
            <a:r>
              <a:rPr lang="tr-TR" sz="3000" dirty="0"/>
              <a:t> </a:t>
            </a:r>
            <a:r>
              <a:rPr lang="tr-TR" sz="3000" dirty="0" err="1"/>
              <a:t>ihre</a:t>
            </a:r>
            <a:r>
              <a:rPr lang="tr-TR" sz="3000" dirty="0"/>
              <a:t> Reise an. </a:t>
            </a:r>
            <a:r>
              <a:rPr lang="tr-TR" sz="3000" dirty="0" err="1"/>
              <a:t>Das</a:t>
            </a:r>
            <a:r>
              <a:rPr lang="tr-TR" sz="3000" dirty="0"/>
              <a:t> </a:t>
            </a:r>
            <a:r>
              <a:rPr lang="tr-TR" sz="3000" dirty="0" err="1"/>
              <a:t>Taurus</a:t>
            </a:r>
            <a:r>
              <a:rPr lang="tr-TR" sz="3000" dirty="0"/>
              <a:t> </a:t>
            </a:r>
            <a:r>
              <a:rPr lang="tr-TR" sz="3000" dirty="0" err="1"/>
              <a:t>Gebirge</a:t>
            </a:r>
            <a:r>
              <a:rPr lang="tr-TR" sz="3000" dirty="0"/>
              <a:t> </a:t>
            </a:r>
            <a:r>
              <a:rPr lang="tr-TR" sz="3000" dirty="0" err="1"/>
              <a:t>lagert</a:t>
            </a:r>
            <a:r>
              <a:rPr lang="tr-TR" sz="3000" dirty="0"/>
              <a:t> </a:t>
            </a:r>
            <a:r>
              <a:rPr lang="tr-TR" sz="3000" dirty="0" err="1"/>
              <a:t>die</a:t>
            </a:r>
            <a:r>
              <a:rPr lang="tr-TR" sz="3000" dirty="0"/>
              <a:t> </a:t>
            </a:r>
            <a:r>
              <a:rPr lang="tr-TR" sz="3000" dirty="0" err="1"/>
              <a:t>Tropfen</a:t>
            </a:r>
            <a:r>
              <a:rPr lang="tr-TR" sz="3000" dirty="0"/>
              <a:t>. Mit der </a:t>
            </a:r>
            <a:r>
              <a:rPr lang="tr-TR" sz="3000" dirty="0" err="1"/>
              <a:t>Zeit</a:t>
            </a:r>
            <a:r>
              <a:rPr lang="tr-TR" sz="3000" dirty="0"/>
              <a:t> </a:t>
            </a:r>
            <a:r>
              <a:rPr lang="tr-TR" sz="3000" dirty="0" err="1"/>
              <a:t>kommt</a:t>
            </a:r>
            <a:r>
              <a:rPr lang="tr-TR" sz="3000" dirty="0"/>
              <a:t> es </a:t>
            </a:r>
            <a:r>
              <a:rPr lang="tr-TR" sz="3000" dirty="0" err="1"/>
              <a:t>dann</a:t>
            </a:r>
            <a:r>
              <a:rPr lang="tr-TR" sz="3000" dirty="0"/>
              <a:t> </a:t>
            </a:r>
            <a:r>
              <a:rPr lang="tr-TR" sz="3000" dirty="0" err="1"/>
              <a:t>aus</a:t>
            </a:r>
            <a:r>
              <a:rPr lang="tr-TR" sz="3000" dirty="0"/>
              <a:t> den </a:t>
            </a:r>
            <a:r>
              <a:rPr lang="tr-TR" sz="3000" dirty="0" err="1"/>
              <a:t>verschiedenen</a:t>
            </a:r>
            <a:r>
              <a:rPr lang="tr-TR" sz="3000" dirty="0"/>
              <a:t> </a:t>
            </a:r>
            <a:r>
              <a:rPr lang="tr-TR" sz="3000" dirty="0" err="1"/>
              <a:t>Quellen</a:t>
            </a:r>
            <a:r>
              <a:rPr lang="tr-TR" sz="3000" dirty="0"/>
              <a:t> </a:t>
            </a:r>
            <a:r>
              <a:rPr lang="tr-TR" sz="3000" dirty="0" err="1"/>
              <a:t>raus</a:t>
            </a:r>
            <a:r>
              <a:rPr lang="tr-TR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200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xmlns="" id="{33CD251C-A887-4D2F-925B-FC0971985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1" name="Group 74">
            <a:extLst>
              <a:ext uri="{FF2B5EF4-FFF2-40B4-BE49-F238E27FC236}">
                <a16:creationId xmlns:a16="http://schemas.microsoft.com/office/drawing/2014/main" xmlns="" id="{770AE191-D2EA-45C9-A44D-830C188F74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xmlns="" id="{23A0E4C1-B7A6-4637-AC51-4A5AE3841F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5">
              <a:extLst>
                <a:ext uri="{FF2B5EF4-FFF2-40B4-BE49-F238E27FC236}">
                  <a16:creationId xmlns:a16="http://schemas.microsoft.com/office/drawing/2014/main" xmlns="" id="{F4E8C039-CC58-44F3-8A7B-E0A934C1D0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06BB955-13F2-4EA2-93E0-03AC760C8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182" y="2113865"/>
            <a:ext cx="3150131" cy="327232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tr-TR" sz="4000" dirty="0" err="1"/>
              <a:t>Diese</a:t>
            </a:r>
            <a:r>
              <a:rPr lang="tr-TR" sz="4000" dirty="0"/>
              <a:t> </a:t>
            </a:r>
            <a:r>
              <a:rPr lang="tr-TR" sz="4000" dirty="0" err="1"/>
              <a:t>Quellen</a:t>
            </a:r>
            <a:r>
              <a:rPr lang="tr-TR" sz="4000" dirty="0"/>
              <a:t> </a:t>
            </a:r>
            <a:r>
              <a:rPr lang="tr-TR" sz="4000" dirty="0" err="1"/>
              <a:t>sind</a:t>
            </a:r>
            <a:r>
              <a:rPr lang="tr-TR" sz="4000" dirty="0"/>
              <a:t> </a:t>
            </a:r>
            <a:r>
              <a:rPr lang="tr-TR" sz="4000" dirty="0" err="1"/>
              <a:t>natürlich</a:t>
            </a:r>
            <a:r>
              <a:rPr lang="tr-TR" sz="4000" dirty="0"/>
              <a:t> </a:t>
            </a:r>
            <a:r>
              <a:rPr lang="tr-TR" sz="4000" dirty="0" err="1"/>
              <a:t>die</a:t>
            </a:r>
            <a:r>
              <a:rPr lang="tr-TR" sz="4000" dirty="0"/>
              <a:t> 26 </a:t>
            </a:r>
            <a:r>
              <a:rPr lang="tr-TR" sz="4000" dirty="0" err="1"/>
              <a:t>Flüsse</a:t>
            </a:r>
            <a:r>
              <a:rPr lang="tr-TR" sz="4000" dirty="0"/>
              <a:t> in </a:t>
            </a:r>
            <a:r>
              <a:rPr lang="tr-TR" sz="4000" dirty="0" err="1"/>
              <a:t>und</a:t>
            </a:r>
            <a:r>
              <a:rPr lang="tr-TR" sz="4000" dirty="0"/>
              <a:t> um Antalya.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01E08FB5-723F-4249-AAAB-AB4767F5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93" r="12376" b="2"/>
          <a:stretch/>
        </p:blipFill>
        <p:spPr>
          <a:xfrm>
            <a:off x="4601056" y="10"/>
            <a:ext cx="3749040" cy="3383270"/>
          </a:xfrm>
          <a:prstGeom prst="rect">
            <a:avLst/>
          </a:prstGeom>
        </p:spPr>
      </p:pic>
      <p:pic>
        <p:nvPicPr>
          <p:cNvPr id="1026" name="Picture 2" descr="Manavgat Nehri - Manavgat Antalya">
            <a:extLst>
              <a:ext uri="{FF2B5EF4-FFF2-40B4-BE49-F238E27FC236}">
                <a16:creationId xmlns:a16="http://schemas.microsoft.com/office/drawing/2014/main" xmlns="" id="{4AA4F6C5-5269-4926-BE4B-515A38013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r="22118" b="-3"/>
          <a:stretch/>
        </p:blipFill>
        <p:spPr bwMode="auto">
          <a:xfrm>
            <a:off x="8442960" y="10"/>
            <a:ext cx="3749040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88FBE630-E00E-4042-BFD8-AE05CDD5E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7" r="20744" b="-4"/>
          <a:stretch/>
        </p:blipFill>
        <p:spPr>
          <a:xfrm>
            <a:off x="4601056" y="3474722"/>
            <a:ext cx="3749040" cy="3383279"/>
          </a:xfrm>
          <a:prstGeom prst="rect">
            <a:avLst/>
          </a:prstGeom>
        </p:spPr>
      </p:pic>
      <p:pic>
        <p:nvPicPr>
          <p:cNvPr id="1028" name="Picture 4" descr="Bir Nehrin Hikâyesi: Aksu">
            <a:extLst>
              <a:ext uri="{FF2B5EF4-FFF2-40B4-BE49-F238E27FC236}">
                <a16:creationId xmlns:a16="http://schemas.microsoft.com/office/drawing/2014/main" xmlns="" id="{9B60E536-B8A7-463C-AC42-F51E11A2F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0" r="22250" b="1"/>
          <a:stretch/>
        </p:blipFill>
        <p:spPr bwMode="auto">
          <a:xfrm>
            <a:off x="8442960" y="3474719"/>
            <a:ext cx="374904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92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AD96FDFD-4E42-4A06-B8B5-768A1DB9C2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BA479EA-F022-4BD8-8F56-29B6A3F7D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627" y="1659651"/>
            <a:ext cx="4512237" cy="3465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dirty="0"/>
              <a:t>Düden, Manavgat </a:t>
            </a:r>
            <a:r>
              <a:rPr lang="tr-TR" sz="4000" dirty="0" err="1"/>
              <a:t>und</a:t>
            </a:r>
            <a:r>
              <a:rPr lang="tr-TR" sz="4000" dirty="0"/>
              <a:t> Oba </a:t>
            </a:r>
            <a:r>
              <a:rPr lang="tr-TR" sz="4000" dirty="0" err="1"/>
              <a:t>sind</a:t>
            </a:r>
            <a:r>
              <a:rPr lang="tr-TR" sz="4000" dirty="0"/>
              <a:t> </a:t>
            </a:r>
            <a:r>
              <a:rPr lang="tr-TR" sz="4000" dirty="0" err="1"/>
              <a:t>die</a:t>
            </a:r>
            <a:r>
              <a:rPr lang="tr-TR" sz="4000" dirty="0"/>
              <a:t> </a:t>
            </a:r>
            <a:r>
              <a:rPr lang="tr-TR" sz="4000" dirty="0" err="1"/>
              <a:t>drei</a:t>
            </a:r>
            <a:r>
              <a:rPr lang="tr-TR" sz="4000" dirty="0"/>
              <a:t> </a:t>
            </a:r>
            <a:r>
              <a:rPr lang="tr-TR" sz="4000" dirty="0" err="1"/>
              <a:t>wichtigsten</a:t>
            </a:r>
            <a:r>
              <a:rPr lang="tr-TR" sz="4000" dirty="0"/>
              <a:t> </a:t>
            </a:r>
            <a:r>
              <a:rPr lang="tr-TR" sz="4000" dirty="0" err="1"/>
              <a:t>Flüsse</a:t>
            </a:r>
            <a:r>
              <a:rPr lang="tr-TR" sz="4000" dirty="0"/>
              <a:t> in </a:t>
            </a:r>
            <a:r>
              <a:rPr lang="tr-TR" sz="4000" dirty="0" err="1"/>
              <a:t>und</a:t>
            </a:r>
            <a:r>
              <a:rPr lang="tr-TR" sz="4000" dirty="0"/>
              <a:t> </a:t>
            </a:r>
            <a:r>
              <a:rPr lang="tr-TR" sz="4000" dirty="0" err="1"/>
              <a:t>für</a:t>
            </a:r>
            <a:r>
              <a:rPr lang="tr-TR" sz="4000" dirty="0"/>
              <a:t> Antalya.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0C11C32F-F8DB-41BF-83E3-78BF1313B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5" r="-1" b="-1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2052" name="Picture 4" descr="Alanya Tatili: Oba Çayı">
            <a:extLst>
              <a:ext uri="{FF2B5EF4-FFF2-40B4-BE49-F238E27FC236}">
                <a16:creationId xmlns:a16="http://schemas.microsoft.com/office/drawing/2014/main" xmlns="" id="{C056D15B-A63D-4C69-A97D-3C497578A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r="21226" b="4"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talya&amp;#39;nın Doğa Harikası Manavgat:Göz Kamaştıran Doğal Güzellikleri |  Gezinomi">
            <a:extLst>
              <a:ext uri="{FF2B5EF4-FFF2-40B4-BE49-F238E27FC236}">
                <a16:creationId xmlns:a16="http://schemas.microsoft.com/office/drawing/2014/main" xmlns="" id="{C00359C8-5E89-482E-807E-E1C509886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r="30855" b="3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133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81E7530-396C-45F0-92F4-A885648D16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B3948FD1-8029-4C5C-9FA4-E0C349F11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6957496-697E-468A-89AF-C52116E1B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pPr algn="ctr"/>
            <a:r>
              <a:rPr lang="tr-TR" dirty="0" err="1">
                <a:solidFill>
                  <a:schemeClr val="bg1"/>
                </a:solidFill>
              </a:rPr>
              <a:t>Kırkgöz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1DE8B58-F373-409E-A253-4380A6609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xmlns="" id="{F5ACE265-D22D-48CC-99DE-EB81AE9229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xmlns="" id="{6FE80EEA-F4ED-4436-8861-0BEAAEFE76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C3642BC8-86E8-47D0-8846-3E4D49E4B4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82D35214-3634-4180-BF0E-45B614516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xmlns="" id="{15BE89E6-3D1C-42B5-A950-E72889F8BB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xmlns="" id="{473771CC-5097-4E08-9606-24B0BC9A0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xmlns="" id="{BE872634-00DA-47BD-880D-5C05FFADCC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xmlns="" id="{4F151F5C-DE9B-460E-BC51-471F4A8A5A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xmlns="" id="{34557B8A-4D2F-4D0D-B746-59EA85318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xmlns="" id="{C764CD8E-E409-4E9B-8E87-746DDE36D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xmlns="" id="{8E27A01D-2F01-4286-9453-3FBF6E84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xmlns="" id="{460487A5-12EB-422E-9588-8FF06FAF73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7D522D20-C9F7-4B34-9066-4B43ADAABD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97B04F2C-295B-447A-8941-0AD4F55516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xmlns="" id="{17D7FF91-B366-4534-B9B4-5710926EE7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xmlns="" id="{B5B8116C-ADD9-4826-9C37-270377E8F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xmlns="" id="{22D01D96-8DB8-40BF-83AC-4CA49EC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xmlns="" id="{44B584CD-5E60-4B15-847C-B30D15DA1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xmlns="" id="{CF2BB7DC-B968-4F0B-9748-BF0E6E297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xmlns="" id="{CF12C159-3F09-4861-9450-ECD5DB310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1B2B28E-E34C-4858-8A9E-D68ADAD09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3874685" cy="318635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tr-TR" sz="3000" dirty="0" err="1">
                <a:solidFill>
                  <a:schemeClr val="bg1"/>
                </a:solidFill>
              </a:rPr>
              <a:t>Auf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Deutsch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übersetzt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heisst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das</a:t>
            </a:r>
            <a:r>
              <a:rPr lang="tr-TR" sz="3000" dirty="0">
                <a:solidFill>
                  <a:schemeClr val="bg1"/>
                </a:solidFill>
              </a:rPr>
              <a:t> 40 </a:t>
            </a:r>
            <a:r>
              <a:rPr lang="tr-TR" sz="3000" dirty="0" err="1">
                <a:solidFill>
                  <a:schemeClr val="bg1"/>
                </a:solidFill>
              </a:rPr>
              <a:t>Augen</a:t>
            </a:r>
            <a:r>
              <a:rPr lang="tr-TR" sz="3000" dirty="0">
                <a:solidFill>
                  <a:schemeClr val="bg1"/>
                </a:solidFill>
              </a:rPr>
              <a:t>. </a:t>
            </a:r>
            <a:r>
              <a:rPr lang="tr-TR" sz="3000" dirty="0" err="1">
                <a:solidFill>
                  <a:schemeClr val="bg1"/>
                </a:solidFill>
              </a:rPr>
              <a:t>Das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Wasser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kommt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aus</a:t>
            </a:r>
            <a:r>
              <a:rPr lang="tr-TR" sz="3000" dirty="0">
                <a:solidFill>
                  <a:schemeClr val="bg1"/>
                </a:solidFill>
              </a:rPr>
              <a:t> den 40 </a:t>
            </a:r>
            <a:r>
              <a:rPr lang="tr-TR" sz="3000" dirty="0" err="1">
                <a:solidFill>
                  <a:schemeClr val="bg1"/>
                </a:solidFill>
              </a:rPr>
              <a:t>Augen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raus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und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fliesst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bis</a:t>
            </a:r>
            <a:r>
              <a:rPr lang="tr-TR" sz="3000" dirty="0">
                <a:solidFill>
                  <a:schemeClr val="bg1"/>
                </a:solidFill>
              </a:rPr>
              <a:t> zum </a:t>
            </a:r>
            <a:r>
              <a:rPr lang="tr-TR" sz="3000" dirty="0" err="1">
                <a:solidFill>
                  <a:schemeClr val="bg1"/>
                </a:solidFill>
              </a:rPr>
              <a:t>Meer</a:t>
            </a:r>
            <a:r>
              <a:rPr lang="tr-TR" sz="3000" dirty="0">
                <a:solidFill>
                  <a:schemeClr val="bg1"/>
                </a:solidFill>
              </a:rPr>
              <a:t>. Der </a:t>
            </a:r>
            <a:r>
              <a:rPr lang="tr-TR" sz="3000" dirty="0" err="1">
                <a:solidFill>
                  <a:schemeClr val="bg1"/>
                </a:solidFill>
              </a:rPr>
              <a:t>Fluss</a:t>
            </a:r>
            <a:r>
              <a:rPr lang="tr-TR" sz="3000" dirty="0">
                <a:solidFill>
                  <a:schemeClr val="bg1"/>
                </a:solidFill>
              </a:rPr>
              <a:t> </a:t>
            </a:r>
            <a:r>
              <a:rPr lang="tr-TR" sz="3000" dirty="0" err="1">
                <a:solidFill>
                  <a:schemeClr val="bg1"/>
                </a:solidFill>
              </a:rPr>
              <a:t>heisst</a:t>
            </a:r>
            <a:r>
              <a:rPr lang="tr-TR" sz="3000" dirty="0">
                <a:solidFill>
                  <a:schemeClr val="bg1"/>
                </a:solidFill>
              </a:rPr>
              <a:t> Düden. </a:t>
            </a:r>
          </a:p>
        </p:txBody>
      </p:sp>
    </p:spTree>
    <p:extLst>
      <p:ext uri="{BB962C8B-B14F-4D97-AF65-F5344CB8AC3E}">
        <p14:creationId xmlns:p14="http://schemas.microsoft.com/office/powerpoint/2010/main" val="221932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8" name="Rectangle 72">
            <a:extLst>
              <a:ext uri="{FF2B5EF4-FFF2-40B4-BE49-F238E27FC236}">
                <a16:creationId xmlns:a16="http://schemas.microsoft.com/office/drawing/2014/main" xmlns="" id="{33CD251C-A887-4D2F-925B-FC0971985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6957496-697E-468A-89AF-C52116E1B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</p:spPr>
        <p:txBody>
          <a:bodyPr anchor="b">
            <a:noAutofit/>
          </a:bodyPr>
          <a:lstStyle/>
          <a:p>
            <a:pPr algn="ctr"/>
            <a:r>
              <a:rPr lang="tr-TR" sz="5000" b="1" dirty="0"/>
              <a:t>Düden </a:t>
            </a:r>
            <a:r>
              <a:rPr lang="tr-TR" sz="5000" b="1" dirty="0" err="1"/>
              <a:t>Fluss</a:t>
            </a:r>
            <a:endParaRPr lang="tr-TR" sz="5000" b="1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770AE191-D2EA-45C9-A44D-830C188F74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xmlns="" id="{23A0E4C1-B7A6-4637-AC51-4A5AE3841F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xmlns="" id="{F4E8C039-CC58-44F3-8A7B-E0A934C1D0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1B2B28E-E34C-4858-8A9E-D68ADAD09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305083"/>
            <a:ext cx="3058623" cy="3272324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tr-TR" sz="3500" dirty="0" err="1"/>
              <a:t>Auf</a:t>
            </a:r>
            <a:r>
              <a:rPr lang="tr-TR" sz="3500" dirty="0"/>
              <a:t> dem </a:t>
            </a:r>
            <a:r>
              <a:rPr lang="tr-TR" sz="3500" dirty="0" err="1"/>
              <a:t>Weg</a:t>
            </a:r>
            <a:r>
              <a:rPr lang="tr-TR" sz="3500" dirty="0"/>
              <a:t> </a:t>
            </a:r>
            <a:r>
              <a:rPr lang="tr-TR" sz="3500" dirty="0" err="1"/>
              <a:t>bis</a:t>
            </a:r>
            <a:r>
              <a:rPr lang="tr-TR" sz="3500" dirty="0"/>
              <a:t> zum </a:t>
            </a:r>
            <a:r>
              <a:rPr lang="tr-TR" sz="3500" dirty="0" err="1"/>
              <a:t>Meer</a:t>
            </a:r>
            <a:r>
              <a:rPr lang="tr-TR" sz="3500" dirty="0"/>
              <a:t> </a:t>
            </a:r>
            <a:r>
              <a:rPr lang="tr-TR" sz="3500" dirty="0" err="1"/>
              <a:t>gibt</a:t>
            </a:r>
            <a:r>
              <a:rPr lang="tr-TR" sz="3500" dirty="0"/>
              <a:t> es 2 </a:t>
            </a:r>
            <a:r>
              <a:rPr lang="tr-TR" sz="3500" dirty="0" err="1"/>
              <a:t>Wasserfälle</a:t>
            </a:r>
            <a:r>
              <a:rPr lang="tr-TR" sz="3500" dirty="0"/>
              <a:t>.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32A0F9BF-2B82-4C6C-B285-1F035E75A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11" r="2" b="10752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3076" name="Picture 4" descr="Düden Şelalesi Antalya : Tüm Detaylarıya Gezi Rehberi | Seyahat Dergisi">
            <a:extLst>
              <a:ext uri="{FF2B5EF4-FFF2-40B4-BE49-F238E27FC236}">
                <a16:creationId xmlns:a16="http://schemas.microsoft.com/office/drawing/2014/main" xmlns="" id="{02825659-21B5-4840-A1CE-E8F072B21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5" r="-2" b="16531"/>
          <a:stretch/>
        </p:blipFill>
        <p:spPr bwMode="auto">
          <a:xfrm>
            <a:off x="4639056" y="3474720"/>
            <a:ext cx="755294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38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Uzman isim uyardı: Türkiye&amp;#39;de kuraklık tehlikesi giderek artıyor! | Ekoloji  Birliği">
            <a:extLst>
              <a:ext uri="{FF2B5EF4-FFF2-40B4-BE49-F238E27FC236}">
                <a16:creationId xmlns:a16="http://schemas.microsoft.com/office/drawing/2014/main" xmlns="" id="{738B5C92-E1E1-4E1C-96EE-0372FF45B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777AEDA-26A8-4137-BDF3-22ACE5E18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022" y="680936"/>
            <a:ext cx="4125368" cy="57101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4000" dirty="0" err="1"/>
              <a:t>Trotz</a:t>
            </a:r>
            <a:r>
              <a:rPr lang="tr-TR" sz="4000" dirty="0"/>
              <a:t> der </a:t>
            </a:r>
            <a:r>
              <a:rPr lang="tr-TR" sz="4000" dirty="0" err="1"/>
              <a:t>vielen</a:t>
            </a:r>
            <a:r>
              <a:rPr lang="tr-TR" sz="4000" dirty="0"/>
              <a:t> </a:t>
            </a:r>
            <a:r>
              <a:rPr lang="tr-TR" sz="4000" dirty="0" err="1"/>
              <a:t>Flüsse</a:t>
            </a:r>
            <a:r>
              <a:rPr lang="tr-TR" sz="4000" dirty="0"/>
              <a:t> </a:t>
            </a:r>
            <a:r>
              <a:rPr lang="tr-TR" sz="4000" dirty="0" err="1"/>
              <a:t>und</a:t>
            </a:r>
            <a:r>
              <a:rPr lang="tr-TR" sz="4000" dirty="0"/>
              <a:t> </a:t>
            </a:r>
            <a:r>
              <a:rPr lang="tr-TR" sz="4000" dirty="0" err="1"/>
              <a:t>schönen</a:t>
            </a:r>
            <a:r>
              <a:rPr lang="tr-TR" sz="4000" dirty="0"/>
              <a:t> </a:t>
            </a:r>
            <a:r>
              <a:rPr lang="tr-TR" sz="4000" dirty="0" err="1"/>
              <a:t>Fotos</a:t>
            </a:r>
            <a:r>
              <a:rPr lang="tr-TR" sz="4000" dirty="0"/>
              <a:t> </a:t>
            </a:r>
            <a:r>
              <a:rPr lang="tr-TR" sz="4000" dirty="0" err="1"/>
              <a:t>sinkt</a:t>
            </a:r>
            <a:r>
              <a:rPr lang="tr-TR" sz="4000" dirty="0"/>
              <a:t> </a:t>
            </a:r>
            <a:r>
              <a:rPr lang="tr-TR" sz="4000" dirty="0" err="1"/>
              <a:t>die</a:t>
            </a:r>
            <a:r>
              <a:rPr lang="tr-TR" sz="4000" dirty="0"/>
              <a:t> </a:t>
            </a:r>
            <a:r>
              <a:rPr lang="tr-TR" sz="4000" dirty="0" err="1"/>
              <a:t>Wasserbilanz</a:t>
            </a:r>
            <a:r>
              <a:rPr lang="tr-TR" sz="4000" dirty="0"/>
              <a:t> in der </a:t>
            </a:r>
            <a:r>
              <a:rPr lang="tr-TR" sz="4000" dirty="0" err="1"/>
              <a:t>Türkei</a:t>
            </a:r>
            <a:r>
              <a:rPr lang="tr-TR" sz="4000" dirty="0"/>
              <a:t> </a:t>
            </a:r>
            <a:r>
              <a:rPr lang="tr-TR" sz="4000" dirty="0" err="1"/>
              <a:t>leider</a:t>
            </a:r>
            <a:r>
              <a:rPr lang="tr-TR" sz="4000" dirty="0"/>
              <a:t> </a:t>
            </a:r>
            <a:r>
              <a:rPr lang="tr-TR" sz="4000" dirty="0" err="1"/>
              <a:t>von</a:t>
            </a:r>
            <a:r>
              <a:rPr lang="tr-TR" sz="4000" dirty="0"/>
              <a:t> </a:t>
            </a:r>
            <a:r>
              <a:rPr lang="tr-TR" sz="4000" dirty="0" err="1"/>
              <a:t>Tag</a:t>
            </a:r>
            <a:r>
              <a:rPr lang="tr-TR" sz="4000" dirty="0"/>
              <a:t> </a:t>
            </a:r>
            <a:r>
              <a:rPr lang="tr-TR" sz="4000" dirty="0" err="1"/>
              <a:t>zu</a:t>
            </a:r>
            <a:r>
              <a:rPr lang="tr-TR" sz="4000" dirty="0"/>
              <a:t> </a:t>
            </a:r>
            <a:r>
              <a:rPr lang="tr-TR" sz="4000" dirty="0" err="1"/>
              <a:t>Tag</a:t>
            </a:r>
            <a:r>
              <a:rPr lang="tr-TR" sz="4000" dirty="0"/>
              <a:t>.</a:t>
            </a:r>
          </a:p>
          <a:p>
            <a:pPr marL="0" indent="0" algn="ctr">
              <a:buNone/>
            </a:pP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1075484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384</Words>
  <Application>Microsoft Office PowerPoint</Application>
  <PresentationFormat>Προσαρμογή</PresentationFormat>
  <Paragraphs>41</Paragraphs>
  <Slides>27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28" baseType="lpstr">
      <vt:lpstr>Office Teması</vt:lpstr>
      <vt:lpstr>Das Wasser  in der Türkei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Kırkgöz</vt:lpstr>
      <vt:lpstr>Düden Fluss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die Türkei</vt:lpstr>
      <vt:lpstr>Παρουσίαση του PowerPoint</vt:lpstr>
      <vt:lpstr>Thermal</vt:lpstr>
      <vt:lpstr>Wassersport</vt:lpstr>
      <vt:lpstr>Wassersport</vt:lpstr>
      <vt:lpstr>Παρουσίαση του PowerPoint</vt:lpstr>
      <vt:lpstr>der Van See  </vt:lpstr>
      <vt:lpstr>der Sapanca See </vt:lpstr>
      <vt:lpstr>der Tuz See</vt:lpstr>
      <vt:lpstr>Παρουσίαση του PowerPoint</vt:lpstr>
      <vt:lpstr>Παρουσίαση του PowerPoint</vt:lpstr>
      <vt:lpstr>Kızılırmak</vt:lpstr>
      <vt:lpstr>Danke Schön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Umit DURAN</dc:creator>
  <cp:lastModifiedBy>user</cp:lastModifiedBy>
  <cp:revision>47</cp:revision>
  <dcterms:created xsi:type="dcterms:W3CDTF">2022-02-16T07:33:42Z</dcterms:created>
  <dcterms:modified xsi:type="dcterms:W3CDTF">2022-03-17T14:16:36Z</dcterms:modified>
</cp:coreProperties>
</file>