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1" r:id="rId6"/>
    <p:sldId id="268" r:id="rId7"/>
    <p:sldId id="264" r:id="rId8"/>
    <p:sldId id="265" r:id="rId9"/>
    <p:sldId id="267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6F3FC8-96E5-9ECA-E808-6EAFE7275DED}" v="108" dt="2022-09-25T19:53:08.407"/>
    <p1510:client id="{33A433E9-9A1E-FBA7-DF54-4E809D2482DB}" v="456" dt="2022-09-24T18:52:29.724"/>
    <p1510:client id="{5C08728F-E002-948D-0DEF-CD8BAB1354CB}" v="7" dt="2022-09-28T17:07:34.680"/>
    <p1510:client id="{879D9C86-AE90-D9AC-FAED-4AD3A407EB6E}" v="50" dt="2022-09-24T18:58:23.877"/>
    <p1510:client id="{93EEAEBB-9B89-8374-7EA4-38388EE6296C}" v="116" dt="2022-09-28T16:43:14.263"/>
    <p1510:client id="{A0587652-2118-A902-C7B3-826BCA6746BD}" v="790" dt="2022-09-21T17:26:54.041"/>
    <p1510:client id="{AC94CE76-C6F2-21E0-7F3F-954870C0BBD5}" v="150" dt="2022-09-24T14:13:53.676"/>
    <p1510:client id="{CAFF2B00-55A2-3D09-8EE8-E44F555C8B3B}" v="29" dt="2022-09-28T16:41:23.693"/>
    <p1510:client id="{D4B69D0C-12D0-AD56-D4A4-DB89C107B404}" v="151" dt="2022-09-24T18:07:00.624"/>
    <p1510:client id="{F3DA888D-50A4-44D7-9BEA-D108301294C7}" v="1499" dt="2022-09-22T20:56:48.203"/>
    <p1510:client id="{F8E8E31D-519E-63A4-FC4D-2EBEAC7591FF}" v="180" dt="2022-09-25T16:01:37.2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76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2022-09-29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2022-09-29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2022-09-29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2022-09-29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2022-09-29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2022-09-29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2022-09-29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2022-09-29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2022-09-29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2022-09-29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2022-09-29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2022-09-29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utelkomaty.pl/aktualnosci/jak-ograniczyc-zuzycie-plastiku-w-codziennym-zyciu/" TargetMode="External"/><Relationship Id="rId2" Type="http://schemas.openxmlformats.org/officeDocument/2006/relationships/hyperlink" Target="https://portal.librus.pl/rodzina/artykuly/swiat-bez-plastiku-czy-to-mozliw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konsument.pl/materialy/publ_678_praktyczny_poradnik_plastik_is_not_fantastik_czyli_dlaczego_plastik_jest_zly.pdf#:~:text=Plastik%20jest%20niebezpieczny%20nie%20tylko%20dla%20planety%2C%20ale,i%20poliester%20szeroko%20stoso-%20wany%20w%20przemy%C5%9Ble%20tekstylnym.?adlt=strict&amp;toWww=1&amp;redig=B86DC5A7544249B29455B6516B88D004" TargetMode="External"/><Relationship Id="rId4" Type="http://schemas.openxmlformats.org/officeDocument/2006/relationships/hyperlink" Target="https://pl.wikipedia.org/wiki/Tworzywa_sztuczne#Kody_recyklingu_tworzyw_sztucznyc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95136" y="5118754"/>
            <a:ext cx="9293202" cy="10443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/>
              <a:t>Umweltfreundliches Europa - die Zukunft beginnt jetzt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80862" y="4349915"/>
            <a:ext cx="6775349" cy="7689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800"/>
              <a:t>How to reduce plastic?</a:t>
            </a:r>
            <a:endParaRPr lang="en-US" sz="1800">
              <a:cs typeface="Calibri"/>
            </a:endParaRPr>
          </a:p>
          <a:p>
            <a:r>
              <a:rPr lang="en-US" sz="1800"/>
              <a:t>Wie </a:t>
            </a:r>
            <a:r>
              <a:rPr lang="en-US" sz="1800" err="1"/>
              <a:t>können</a:t>
            </a:r>
            <a:r>
              <a:rPr lang="en-US" sz="1800"/>
              <a:t> </a:t>
            </a:r>
            <a:r>
              <a:rPr lang="en-US" sz="1800" err="1"/>
              <a:t>wir</a:t>
            </a:r>
            <a:r>
              <a:rPr lang="en-US" sz="1800"/>
              <a:t> Plastik </a:t>
            </a:r>
            <a:r>
              <a:rPr lang="en-US" sz="1800" err="1"/>
              <a:t>reduzieren</a:t>
            </a:r>
            <a:r>
              <a:rPr lang="en-US" sz="1800"/>
              <a:t>?</a:t>
            </a:r>
            <a:endParaRPr lang="en-US" sz="1800">
              <a:cs typeface="Calibri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0C45045A-6083-4B3E-956A-6758233752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EBD2B2B2-1395-4E7B-87A0-BD34551C01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5336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Obraz 10">
            <a:extLst>
              <a:ext uri="{FF2B5EF4-FFF2-40B4-BE49-F238E27FC236}">
                <a16:creationId xmlns:a16="http://schemas.microsoft.com/office/drawing/2014/main" xmlns="" id="{E611DC94-6454-1FB4-A326-18C5D4EC2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128" y="1564753"/>
            <a:ext cx="1736216" cy="1837266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xmlns="" id="{42875DDC-0225-45F8-B745-78688F2D1A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4F329563-0961-4426-90D2-2DF4888E54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10101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az 5">
            <a:extLst>
              <a:ext uri="{FF2B5EF4-FFF2-40B4-BE49-F238E27FC236}">
                <a16:creationId xmlns:a16="http://schemas.microsoft.com/office/drawing/2014/main" xmlns="" id="{C3DBFCAD-9999-08F1-50E2-5645B5080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028" y="1623808"/>
            <a:ext cx="1837944" cy="1718477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xmlns="" id="{12617755-D451-4BAF-9B55-518297BFF4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86C062C2-3673-4248-BE21-B51B16E632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24865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Obraz 11">
            <a:extLst>
              <a:ext uri="{FF2B5EF4-FFF2-40B4-BE49-F238E27FC236}">
                <a16:creationId xmlns:a16="http://schemas.microsoft.com/office/drawing/2014/main" xmlns="" id="{D6AD1FD6-EC3C-08B1-BE8A-8E13719C6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1793" y="2219923"/>
            <a:ext cx="1837944" cy="52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EB181E26-89C4-4A14-92DE-0F4C4B0E94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342402E1-B9D8-424B-837F-6E4AA2E0F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523805"/>
            <a:ext cx="7800441" cy="5696020"/>
          </a:xfrm>
          <a:custGeom>
            <a:avLst/>
            <a:gdLst>
              <a:gd name="connsiteX0" fmla="*/ 0 w 7800441"/>
              <a:gd name="connsiteY0" fmla="*/ 0 h 5696020"/>
              <a:gd name="connsiteX1" fmla="*/ 7800441 w 7800441"/>
              <a:gd name="connsiteY1" fmla="*/ 0 h 5696020"/>
              <a:gd name="connsiteX2" fmla="*/ 5037161 w 7800441"/>
              <a:gd name="connsiteY2" fmla="*/ 5696020 h 5696020"/>
              <a:gd name="connsiteX3" fmla="*/ 0 w 7800441"/>
              <a:gd name="connsiteY3" fmla="*/ 5696020 h 569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0441" h="5696020">
                <a:moveTo>
                  <a:pt x="0" y="0"/>
                </a:moveTo>
                <a:lnTo>
                  <a:pt x="7800441" y="0"/>
                </a:lnTo>
                <a:lnTo>
                  <a:pt x="5037161" y="5696020"/>
                </a:lnTo>
                <a:lnTo>
                  <a:pt x="0" y="569602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F1A82EC-6CCC-2901-9727-AB44ADA4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68" y="464147"/>
            <a:ext cx="5111496" cy="1097280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rgbClr val="FFFFFE"/>
                </a:solidFill>
                <a:cs typeface="Calibri Light"/>
              </a:rPr>
              <a:t>Plastik</a:t>
            </a:r>
            <a:endParaRPr lang="pl-PL" b="1">
              <a:solidFill>
                <a:srgbClr val="FFFFFE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D008EDD-5DC6-032D-D0E7-63CB297E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469" y="1574725"/>
            <a:ext cx="4992292" cy="426023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400">
                <a:solidFill>
                  <a:srgbClr val="FFFFFE"/>
                </a:solidFill>
                <a:ea typeface="+mn-lt"/>
                <a:cs typeface="+mn-lt"/>
              </a:rPr>
              <a:t>    </a:t>
            </a:r>
            <a:r>
              <a:rPr lang="pl-PL" sz="2400" err="1">
                <a:solidFill>
                  <a:srgbClr val="FFFFFE"/>
                </a:solidFill>
                <a:ea typeface="+mn-lt"/>
                <a:cs typeface="+mn-lt"/>
              </a:rPr>
              <a:t>Zersetzt</a:t>
            </a:r>
            <a:r>
              <a:rPr lang="pl-PL" sz="2400">
                <a:solidFill>
                  <a:srgbClr val="FFFFFE"/>
                </a:solidFill>
                <a:ea typeface="+mn-lt"/>
                <a:cs typeface="+mn-lt"/>
              </a:rPr>
              <a:t> </a:t>
            </a:r>
            <a:r>
              <a:rPr lang="pl-PL" sz="2400" err="1">
                <a:solidFill>
                  <a:srgbClr val="FFFFFE"/>
                </a:solidFill>
                <a:ea typeface="+mn-lt"/>
                <a:cs typeface="+mn-lt"/>
              </a:rPr>
              <a:t>sich</a:t>
            </a:r>
            <a:r>
              <a:rPr lang="pl-PL" sz="2400">
                <a:solidFill>
                  <a:srgbClr val="FFFFFE"/>
                </a:solidFill>
                <a:ea typeface="+mn-lt"/>
                <a:cs typeface="+mn-lt"/>
              </a:rPr>
              <a:t> in 100 bis 1000 </a:t>
            </a:r>
            <a:r>
              <a:rPr lang="pl-PL" sz="2400" err="1">
                <a:solidFill>
                  <a:srgbClr val="FFFFFE"/>
                </a:solidFill>
                <a:ea typeface="+mn-lt"/>
                <a:cs typeface="+mn-lt"/>
              </a:rPr>
              <a:t>Jahren</a:t>
            </a:r>
            <a:r>
              <a:rPr lang="pl-PL" sz="2400">
                <a:solidFill>
                  <a:srgbClr val="FFFFFE"/>
                </a:solidFill>
                <a:ea typeface="+mn-lt"/>
                <a:cs typeface="+mn-lt"/>
              </a:rPr>
              <a:t>.</a:t>
            </a:r>
            <a:endParaRPr lang="pl-PL" sz="2400">
              <a:solidFill>
                <a:srgbClr val="FFFFFE"/>
              </a:solidFill>
              <a:ea typeface="Calibri"/>
              <a:cs typeface="Calibri"/>
            </a:endParaRPr>
          </a:p>
          <a:p>
            <a:r>
              <a:rPr lang="pl-PL" sz="2400">
                <a:solidFill>
                  <a:srgbClr val="FFFFFE"/>
                </a:solidFill>
                <a:ea typeface="+mn-lt"/>
                <a:cs typeface="+mn-lt"/>
              </a:rPr>
              <a:t>    In Polen </a:t>
            </a:r>
            <a:r>
              <a:rPr lang="pl-PL" sz="2400" err="1">
                <a:solidFill>
                  <a:srgbClr val="FFFFFE"/>
                </a:solidFill>
                <a:ea typeface="+mn-lt"/>
                <a:cs typeface="+mn-lt"/>
              </a:rPr>
              <a:t>werden</a:t>
            </a:r>
            <a:r>
              <a:rPr lang="pl-PL" sz="2400">
                <a:solidFill>
                  <a:srgbClr val="FFFFFE"/>
                </a:solidFill>
                <a:ea typeface="+mn-lt"/>
                <a:cs typeface="+mn-lt"/>
              </a:rPr>
              <a:t> </a:t>
            </a:r>
            <a:r>
              <a:rPr lang="pl-PL" sz="2400" err="1">
                <a:solidFill>
                  <a:srgbClr val="FFFFFE"/>
                </a:solidFill>
                <a:ea typeface="+mn-lt"/>
                <a:cs typeface="+mn-lt"/>
              </a:rPr>
              <a:t>etwa</a:t>
            </a:r>
            <a:r>
              <a:rPr lang="pl-PL" sz="2400">
                <a:solidFill>
                  <a:srgbClr val="FFFFFE"/>
                </a:solidFill>
                <a:ea typeface="+mn-lt"/>
                <a:cs typeface="+mn-lt"/>
              </a:rPr>
              <a:t> 30 % der </a:t>
            </a:r>
            <a:r>
              <a:rPr lang="pl-PL" sz="2400" err="1">
                <a:solidFill>
                  <a:srgbClr val="FFFFFE"/>
                </a:solidFill>
                <a:ea typeface="+mn-lt"/>
                <a:cs typeface="+mn-lt"/>
              </a:rPr>
              <a:t>Kunststoffabfälle</a:t>
            </a:r>
            <a:r>
              <a:rPr lang="pl-PL" sz="2400">
                <a:solidFill>
                  <a:srgbClr val="FFFFFE"/>
                </a:solidFill>
                <a:ea typeface="+mn-lt"/>
                <a:cs typeface="+mn-lt"/>
              </a:rPr>
              <a:t> </a:t>
            </a:r>
            <a:r>
              <a:rPr lang="pl-PL" sz="2400" err="1">
                <a:solidFill>
                  <a:srgbClr val="FFFFFE"/>
                </a:solidFill>
                <a:ea typeface="+mn-lt"/>
                <a:cs typeface="+mn-lt"/>
              </a:rPr>
              <a:t>recycelt</a:t>
            </a:r>
            <a:r>
              <a:rPr lang="pl-PL" sz="2400">
                <a:solidFill>
                  <a:srgbClr val="FFFFFE"/>
                </a:solidFill>
                <a:ea typeface="+mn-lt"/>
                <a:cs typeface="+mn-lt"/>
              </a:rPr>
              <a:t> </a:t>
            </a:r>
            <a:r>
              <a:rPr lang="pl-PL" sz="2400" err="1">
                <a:solidFill>
                  <a:srgbClr val="FFFFFE"/>
                </a:solidFill>
                <a:ea typeface="+mn-lt"/>
                <a:cs typeface="+mn-lt"/>
              </a:rPr>
              <a:t>und</a:t>
            </a:r>
            <a:r>
              <a:rPr lang="pl-PL" sz="2400">
                <a:solidFill>
                  <a:srgbClr val="FFFFFE"/>
                </a:solidFill>
                <a:ea typeface="+mn-lt"/>
                <a:cs typeface="+mn-lt"/>
              </a:rPr>
              <a:t> 10 % </a:t>
            </a:r>
            <a:r>
              <a:rPr lang="pl-PL" sz="2400" err="1">
                <a:solidFill>
                  <a:srgbClr val="FFFFFE"/>
                </a:solidFill>
                <a:ea typeface="+mn-lt"/>
                <a:cs typeface="+mn-lt"/>
              </a:rPr>
              <a:t>verbrannt</a:t>
            </a:r>
            <a:r>
              <a:rPr lang="pl-PL" sz="2400">
                <a:solidFill>
                  <a:srgbClr val="FFFFFE"/>
                </a:solidFill>
                <a:ea typeface="+mn-lt"/>
                <a:cs typeface="+mn-lt"/>
              </a:rPr>
              <a:t>.</a:t>
            </a:r>
            <a:endParaRPr lang="pl-PL" sz="2400">
              <a:solidFill>
                <a:srgbClr val="FFFFFE"/>
              </a:solidFill>
              <a:ea typeface="Calibri"/>
              <a:cs typeface="Calibri"/>
            </a:endParaRPr>
          </a:p>
          <a:p>
            <a:r>
              <a:rPr lang="pl-PL" sz="2400">
                <a:solidFill>
                  <a:srgbClr val="FFFFFE"/>
                </a:solidFill>
                <a:ea typeface="+mn-lt"/>
                <a:cs typeface="+mn-lt"/>
              </a:rPr>
              <a:t>    Es </a:t>
            </a:r>
            <a:r>
              <a:rPr lang="pl-PL" sz="2400" err="1">
                <a:solidFill>
                  <a:srgbClr val="FFFFFE"/>
                </a:solidFill>
                <a:ea typeface="+mn-lt"/>
                <a:cs typeface="+mn-lt"/>
              </a:rPr>
              <a:t>wird</a:t>
            </a:r>
            <a:r>
              <a:rPr lang="pl-PL" sz="2400">
                <a:solidFill>
                  <a:srgbClr val="FFFFFE"/>
                </a:solidFill>
                <a:ea typeface="+mn-lt"/>
                <a:cs typeface="+mn-lt"/>
              </a:rPr>
              <a:t> </a:t>
            </a:r>
            <a:r>
              <a:rPr lang="pl-PL" sz="2400" err="1">
                <a:solidFill>
                  <a:srgbClr val="FFFFFE"/>
                </a:solidFill>
                <a:ea typeface="+mn-lt"/>
                <a:cs typeface="+mn-lt"/>
              </a:rPr>
              <a:t>zu</a:t>
            </a:r>
            <a:r>
              <a:rPr lang="pl-PL" sz="2400">
                <a:solidFill>
                  <a:srgbClr val="FFFFFE"/>
                </a:solidFill>
                <a:ea typeface="+mn-lt"/>
                <a:cs typeface="+mn-lt"/>
              </a:rPr>
              <a:t> </a:t>
            </a:r>
            <a:r>
              <a:rPr lang="pl-PL" sz="2400" err="1">
                <a:solidFill>
                  <a:srgbClr val="FFFFFE"/>
                </a:solidFill>
                <a:ea typeface="+mn-lt"/>
                <a:cs typeface="+mn-lt"/>
              </a:rPr>
              <a:t>Mikrokunststoff</a:t>
            </a:r>
            <a:r>
              <a:rPr lang="pl-PL" sz="2400">
                <a:solidFill>
                  <a:srgbClr val="FFFFFE"/>
                </a:solidFill>
                <a:ea typeface="+mn-lt"/>
                <a:cs typeface="+mn-lt"/>
              </a:rPr>
              <a:t>.</a:t>
            </a:r>
            <a:endParaRPr lang="pl-PL" sz="2400">
              <a:solidFill>
                <a:srgbClr val="FFFFFE"/>
              </a:solidFill>
              <a:ea typeface="Calibri"/>
              <a:cs typeface="Calibri"/>
            </a:endParaRPr>
          </a:p>
          <a:p>
            <a:r>
              <a:rPr lang="pl-PL" sz="2400">
                <a:solidFill>
                  <a:srgbClr val="FFFFFE"/>
                </a:solidFill>
                <a:ea typeface="+mn-lt"/>
                <a:cs typeface="+mn-lt"/>
              </a:rPr>
              <a:t>     325 kg </a:t>
            </a:r>
            <a:r>
              <a:rPr lang="pl-PL" sz="2400" err="1">
                <a:solidFill>
                  <a:srgbClr val="FFFFFE"/>
                </a:solidFill>
                <a:ea typeface="+mn-lt"/>
                <a:cs typeface="+mn-lt"/>
              </a:rPr>
              <a:t>Abfall</a:t>
            </a:r>
            <a:r>
              <a:rPr lang="pl-PL" sz="2400">
                <a:solidFill>
                  <a:srgbClr val="FFFFFE"/>
                </a:solidFill>
                <a:ea typeface="+mn-lt"/>
                <a:cs typeface="+mn-lt"/>
              </a:rPr>
              <a:t> pro </a:t>
            </a:r>
            <a:r>
              <a:rPr lang="pl-PL" sz="2400" err="1">
                <a:solidFill>
                  <a:srgbClr val="FFFFFE"/>
                </a:solidFill>
                <a:ea typeface="+mn-lt"/>
                <a:cs typeface="+mn-lt"/>
              </a:rPr>
              <a:t>Kopf</a:t>
            </a:r>
            <a:r>
              <a:rPr lang="pl-PL" sz="2400">
                <a:solidFill>
                  <a:srgbClr val="FFFFFE"/>
                </a:solidFill>
                <a:ea typeface="+mn-lt"/>
                <a:cs typeface="+mn-lt"/>
              </a:rPr>
              <a:t> - 231 kg </a:t>
            </a:r>
            <a:r>
              <a:rPr lang="pl-PL" sz="2400" err="1">
                <a:solidFill>
                  <a:srgbClr val="FFFFFE"/>
                </a:solidFill>
                <a:ea typeface="+mn-lt"/>
                <a:cs typeface="+mn-lt"/>
              </a:rPr>
              <a:t>sind</a:t>
            </a:r>
            <a:r>
              <a:rPr lang="pl-PL" sz="2400">
                <a:solidFill>
                  <a:srgbClr val="FFFFFE"/>
                </a:solidFill>
                <a:ea typeface="+mn-lt"/>
                <a:cs typeface="+mn-lt"/>
              </a:rPr>
              <a:t> </a:t>
            </a:r>
            <a:r>
              <a:rPr lang="pl-PL" sz="2400" err="1">
                <a:solidFill>
                  <a:srgbClr val="FFFFFE"/>
                </a:solidFill>
                <a:ea typeface="+mn-lt"/>
                <a:cs typeface="+mn-lt"/>
              </a:rPr>
              <a:t>gemischter</a:t>
            </a:r>
            <a:r>
              <a:rPr lang="pl-PL" sz="2400">
                <a:solidFill>
                  <a:srgbClr val="FFFFFE"/>
                </a:solidFill>
                <a:ea typeface="+mn-lt"/>
                <a:cs typeface="+mn-lt"/>
              </a:rPr>
              <a:t> </a:t>
            </a:r>
            <a:r>
              <a:rPr lang="pl-PL" sz="2400" err="1">
                <a:solidFill>
                  <a:srgbClr val="FFFFFE"/>
                </a:solidFill>
                <a:ea typeface="+mn-lt"/>
                <a:cs typeface="+mn-lt"/>
              </a:rPr>
              <a:t>Abfall</a:t>
            </a:r>
            <a:r>
              <a:rPr lang="pl-PL" sz="2400">
                <a:solidFill>
                  <a:srgbClr val="FFFFFE"/>
                </a:solidFill>
                <a:ea typeface="+mn-lt"/>
                <a:cs typeface="+mn-lt"/>
              </a:rPr>
              <a:t>, - 94 kg </a:t>
            </a:r>
            <a:r>
              <a:rPr lang="pl-PL" sz="2400" err="1">
                <a:solidFill>
                  <a:srgbClr val="FFFFFE"/>
                </a:solidFill>
                <a:ea typeface="+mn-lt"/>
                <a:cs typeface="+mn-lt"/>
              </a:rPr>
              <a:t>ist</a:t>
            </a:r>
            <a:r>
              <a:rPr lang="pl-PL" sz="2400">
                <a:solidFill>
                  <a:srgbClr val="FFFFFE"/>
                </a:solidFill>
                <a:ea typeface="+mn-lt"/>
                <a:cs typeface="+mn-lt"/>
              </a:rPr>
              <a:t> der </a:t>
            </a:r>
            <a:r>
              <a:rPr lang="pl-PL" sz="2400" err="1">
                <a:solidFill>
                  <a:srgbClr val="FFFFFE"/>
                </a:solidFill>
                <a:ea typeface="+mn-lt"/>
                <a:cs typeface="+mn-lt"/>
              </a:rPr>
              <a:t>Abfall</a:t>
            </a:r>
            <a:r>
              <a:rPr lang="pl-PL" sz="2400">
                <a:solidFill>
                  <a:srgbClr val="FFFFFE"/>
                </a:solidFill>
                <a:ea typeface="+mn-lt"/>
                <a:cs typeface="+mn-lt"/>
              </a:rPr>
              <a:t>, den wir </a:t>
            </a:r>
            <a:r>
              <a:rPr lang="pl-PL" sz="2400" err="1">
                <a:solidFill>
                  <a:srgbClr val="FFFFFE"/>
                </a:solidFill>
                <a:ea typeface="+mn-lt"/>
                <a:cs typeface="+mn-lt"/>
              </a:rPr>
              <a:t>zu</a:t>
            </a:r>
            <a:r>
              <a:rPr lang="pl-PL" sz="2400">
                <a:solidFill>
                  <a:srgbClr val="FFFFFE"/>
                </a:solidFill>
                <a:ea typeface="+mn-lt"/>
                <a:cs typeface="+mn-lt"/>
              </a:rPr>
              <a:t> </a:t>
            </a:r>
            <a:r>
              <a:rPr lang="pl-PL" sz="2400" err="1">
                <a:solidFill>
                  <a:srgbClr val="FFFFFE"/>
                </a:solidFill>
                <a:ea typeface="+mn-lt"/>
                <a:cs typeface="+mn-lt"/>
              </a:rPr>
              <a:t>Hause</a:t>
            </a:r>
            <a:r>
              <a:rPr lang="pl-PL" sz="2400">
                <a:solidFill>
                  <a:srgbClr val="FFFFFE"/>
                </a:solidFill>
                <a:ea typeface="+mn-lt"/>
                <a:cs typeface="+mn-lt"/>
              </a:rPr>
              <a:t> </a:t>
            </a:r>
            <a:r>
              <a:rPr lang="pl-PL" sz="2400" err="1">
                <a:solidFill>
                  <a:srgbClr val="FFFFFE"/>
                </a:solidFill>
                <a:ea typeface="+mn-lt"/>
                <a:cs typeface="+mn-lt"/>
              </a:rPr>
              <a:t>trennen</a:t>
            </a:r>
            <a:r>
              <a:rPr lang="pl-PL" sz="2400">
                <a:solidFill>
                  <a:srgbClr val="FFFFFE"/>
                </a:solidFill>
                <a:ea typeface="+mn-lt"/>
                <a:cs typeface="+mn-lt"/>
              </a:rPr>
              <a:t>.</a:t>
            </a:r>
          </a:p>
          <a:p>
            <a:r>
              <a:rPr lang="pl-PL" sz="2400">
                <a:solidFill>
                  <a:srgbClr val="FFFFFE"/>
                </a:solidFill>
                <a:ea typeface="+mn-lt"/>
                <a:cs typeface="+mn-lt"/>
              </a:rPr>
              <a:t>    41,6 % der </a:t>
            </a:r>
            <a:r>
              <a:rPr lang="pl-PL" sz="2400" err="1">
                <a:solidFill>
                  <a:srgbClr val="FFFFFE"/>
                </a:solidFill>
                <a:ea typeface="+mn-lt"/>
                <a:cs typeface="+mn-lt"/>
              </a:rPr>
              <a:t>Abfälle</a:t>
            </a:r>
            <a:r>
              <a:rPr lang="pl-PL" sz="2400">
                <a:solidFill>
                  <a:srgbClr val="FFFFFE"/>
                </a:solidFill>
                <a:ea typeface="+mn-lt"/>
                <a:cs typeface="+mn-lt"/>
              </a:rPr>
              <a:t> </a:t>
            </a:r>
            <a:r>
              <a:rPr lang="pl-PL" sz="2400" err="1">
                <a:solidFill>
                  <a:srgbClr val="FFFFFE"/>
                </a:solidFill>
                <a:ea typeface="+mn-lt"/>
                <a:cs typeface="+mn-lt"/>
              </a:rPr>
              <a:t>werden</a:t>
            </a:r>
            <a:r>
              <a:rPr lang="pl-PL" sz="2400">
                <a:solidFill>
                  <a:srgbClr val="FFFFFE"/>
                </a:solidFill>
                <a:ea typeface="+mn-lt"/>
                <a:cs typeface="+mn-lt"/>
              </a:rPr>
              <a:t> </a:t>
            </a:r>
            <a:r>
              <a:rPr lang="pl-PL" sz="2400" err="1">
                <a:solidFill>
                  <a:srgbClr val="FFFFFE"/>
                </a:solidFill>
                <a:ea typeface="+mn-lt"/>
                <a:cs typeface="+mn-lt"/>
              </a:rPr>
              <a:t>auf</a:t>
            </a:r>
            <a:r>
              <a:rPr lang="pl-PL" sz="2400">
                <a:solidFill>
                  <a:srgbClr val="FFFFFE"/>
                </a:solidFill>
                <a:ea typeface="+mn-lt"/>
                <a:cs typeface="+mn-lt"/>
              </a:rPr>
              <a:t> </a:t>
            </a:r>
            <a:r>
              <a:rPr lang="pl-PL" sz="2400" err="1">
                <a:solidFill>
                  <a:srgbClr val="FFFFFE"/>
                </a:solidFill>
                <a:ea typeface="+mn-lt"/>
                <a:cs typeface="+mn-lt"/>
              </a:rPr>
              <a:t>Deponien</a:t>
            </a:r>
            <a:r>
              <a:rPr lang="pl-PL" sz="2400">
                <a:solidFill>
                  <a:srgbClr val="FFFFFE"/>
                </a:solidFill>
                <a:ea typeface="+mn-lt"/>
                <a:cs typeface="+mn-lt"/>
              </a:rPr>
              <a:t> </a:t>
            </a:r>
            <a:r>
              <a:rPr lang="pl-PL" sz="2400" err="1">
                <a:solidFill>
                  <a:srgbClr val="FFFFFE"/>
                </a:solidFill>
                <a:ea typeface="+mn-lt"/>
                <a:cs typeface="+mn-lt"/>
              </a:rPr>
              <a:t>entsorgt</a:t>
            </a:r>
            <a:r>
              <a:rPr lang="pl-PL" sz="2400">
                <a:solidFill>
                  <a:srgbClr val="FFFFFE"/>
                </a:solidFill>
                <a:ea typeface="+mn-lt"/>
                <a:cs typeface="+mn-lt"/>
              </a:rPr>
              <a:t>.</a:t>
            </a:r>
            <a:endParaRPr lang="pl-PL" sz="2400">
              <a:solidFill>
                <a:srgbClr val="FFFFFE"/>
              </a:solidFill>
              <a:ea typeface="Calibri"/>
              <a:cs typeface="Calibri" panose="020F0502020204030204"/>
            </a:endParaRPr>
          </a:p>
          <a:p>
            <a:endParaRPr lang="pl-PL" sz="1600">
              <a:solidFill>
                <a:srgbClr val="FFFFFE"/>
              </a:solidFill>
              <a:ea typeface="Calibri" panose="020F0502020204030204"/>
              <a:cs typeface="Calibri"/>
            </a:endParaRPr>
          </a:p>
          <a:p>
            <a:endParaRPr lang="pl-PL" sz="1600">
              <a:solidFill>
                <a:srgbClr val="FFFFFE"/>
              </a:solidFill>
              <a:cs typeface="Calibri"/>
            </a:endParaRPr>
          </a:p>
          <a:p>
            <a:endParaRPr lang="pl-PL" sz="1600">
              <a:solidFill>
                <a:srgbClr val="FFFFFE"/>
              </a:solidFill>
              <a:cs typeface="Calibri"/>
            </a:endParaRPr>
          </a:p>
        </p:txBody>
      </p:sp>
      <p:pic>
        <p:nvPicPr>
          <p:cNvPr id="4" name="Obraz 4" descr="Obraz zawierający napoje, woda pitna, kilka&#10;&#10;Opis wygenerowany automatycznie">
            <a:extLst>
              <a:ext uri="{FF2B5EF4-FFF2-40B4-BE49-F238E27FC236}">
                <a16:creationId xmlns:a16="http://schemas.microsoft.com/office/drawing/2014/main" xmlns="" id="{77FC2745-7398-EE93-BFCE-73E10EC368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14506"/>
          <a:stretch/>
        </p:blipFill>
        <p:spPr>
          <a:xfrm>
            <a:off x="6790977" y="521208"/>
            <a:ext cx="5401023" cy="2770632"/>
          </a:xfrm>
          <a:custGeom>
            <a:avLst/>
            <a:gdLst/>
            <a:ahLst/>
            <a:cxnLst/>
            <a:rect l="l" t="t" r="r" b="b"/>
            <a:pathLst>
              <a:path w="5401023" h="2770632">
                <a:moveTo>
                  <a:pt x="3214941" y="0"/>
                </a:moveTo>
                <a:lnTo>
                  <a:pt x="5401023" y="0"/>
                </a:lnTo>
                <a:lnTo>
                  <a:pt x="5401023" y="2770632"/>
                </a:lnTo>
                <a:lnTo>
                  <a:pt x="3214941" y="2770632"/>
                </a:lnTo>
                <a:lnTo>
                  <a:pt x="3214941" y="2768786"/>
                </a:lnTo>
                <a:lnTo>
                  <a:pt x="1865202" y="2768786"/>
                </a:lnTo>
                <a:lnTo>
                  <a:pt x="1865202" y="2768787"/>
                </a:lnTo>
                <a:lnTo>
                  <a:pt x="0" y="2768787"/>
                </a:lnTo>
                <a:lnTo>
                  <a:pt x="1325372" y="2605"/>
                </a:lnTo>
                <a:lnTo>
                  <a:pt x="1653397" y="2605"/>
                </a:lnTo>
                <a:lnTo>
                  <a:pt x="1653397" y="2597"/>
                </a:lnTo>
                <a:lnTo>
                  <a:pt x="1723225" y="2597"/>
                </a:lnTo>
                <a:lnTo>
                  <a:pt x="1723225" y="2596"/>
                </a:lnTo>
                <a:lnTo>
                  <a:pt x="2263055" y="2596"/>
                </a:lnTo>
                <a:lnTo>
                  <a:pt x="2263055" y="2597"/>
                </a:lnTo>
                <a:lnTo>
                  <a:pt x="3204175" y="2597"/>
                </a:lnTo>
                <a:lnTo>
                  <a:pt x="3204175" y="2604"/>
                </a:lnTo>
                <a:lnTo>
                  <a:pt x="3214941" y="2604"/>
                </a:lnTo>
                <a:close/>
              </a:path>
            </a:pathLst>
          </a:custGeom>
        </p:spPr>
      </p:pic>
      <p:pic>
        <p:nvPicPr>
          <p:cNvPr id="6" name="Obraz 6" descr="Obraz zawierający zewnętrzne&#10;&#10;Opis wygenerowany automatycznie">
            <a:extLst>
              <a:ext uri="{FF2B5EF4-FFF2-40B4-BE49-F238E27FC236}">
                <a16:creationId xmlns:a16="http://schemas.microsoft.com/office/drawing/2014/main" xmlns="" id="{04694199-2677-90DB-3ECD-C4613280D9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793" b="14551"/>
          <a:stretch/>
        </p:blipFill>
        <p:spPr>
          <a:xfrm>
            <a:off x="5366251" y="3453634"/>
            <a:ext cx="6825749" cy="2755142"/>
          </a:xfrm>
          <a:custGeom>
            <a:avLst/>
            <a:gdLst/>
            <a:ahLst/>
            <a:cxnLst/>
            <a:rect l="l" t="t" r="r" b="b"/>
            <a:pathLst>
              <a:path w="6825749" h="2755142">
                <a:moveTo>
                  <a:pt x="3353180" y="0"/>
                </a:moveTo>
                <a:lnTo>
                  <a:pt x="4045207" y="0"/>
                </a:lnTo>
                <a:lnTo>
                  <a:pt x="4045207" y="1"/>
                </a:lnTo>
                <a:lnTo>
                  <a:pt x="4692417" y="1"/>
                </a:lnTo>
                <a:lnTo>
                  <a:pt x="4781930" y="1"/>
                </a:lnTo>
                <a:lnTo>
                  <a:pt x="4781930" y="0"/>
                </a:lnTo>
                <a:lnTo>
                  <a:pt x="5473957" y="0"/>
                </a:lnTo>
                <a:lnTo>
                  <a:pt x="5473957" y="1"/>
                </a:lnTo>
                <a:lnTo>
                  <a:pt x="6680412" y="1"/>
                </a:lnTo>
                <a:lnTo>
                  <a:pt x="6680412" y="2798"/>
                </a:lnTo>
                <a:lnTo>
                  <a:pt x="6825749" y="2798"/>
                </a:lnTo>
                <a:lnTo>
                  <a:pt x="6825749" y="2755142"/>
                </a:lnTo>
                <a:lnTo>
                  <a:pt x="4748668" y="2755142"/>
                </a:lnTo>
                <a:lnTo>
                  <a:pt x="4748668" y="2755099"/>
                </a:lnTo>
                <a:lnTo>
                  <a:pt x="3535184" y="2755099"/>
                </a:lnTo>
                <a:lnTo>
                  <a:pt x="3321602" y="2755099"/>
                </a:lnTo>
                <a:lnTo>
                  <a:pt x="3321602" y="2755100"/>
                </a:lnTo>
                <a:lnTo>
                  <a:pt x="1892852" y="2755100"/>
                </a:lnTo>
                <a:lnTo>
                  <a:pt x="1428750" y="2755100"/>
                </a:lnTo>
                <a:lnTo>
                  <a:pt x="0" y="2755100"/>
                </a:lnTo>
                <a:lnTo>
                  <a:pt x="1345020" y="10"/>
                </a:lnTo>
                <a:lnTo>
                  <a:pt x="1677909" y="10"/>
                </a:lnTo>
                <a:lnTo>
                  <a:pt x="1677909" y="2"/>
                </a:lnTo>
                <a:lnTo>
                  <a:pt x="1748771" y="2"/>
                </a:lnTo>
                <a:lnTo>
                  <a:pt x="1748771" y="1"/>
                </a:lnTo>
                <a:lnTo>
                  <a:pt x="2296604" y="1"/>
                </a:lnTo>
                <a:lnTo>
                  <a:pt x="2296604" y="2"/>
                </a:lnTo>
                <a:lnTo>
                  <a:pt x="3106658" y="2"/>
                </a:lnTo>
                <a:lnTo>
                  <a:pt x="3177521" y="2"/>
                </a:lnTo>
                <a:lnTo>
                  <a:pt x="3177521" y="1"/>
                </a:lnTo>
                <a:lnTo>
                  <a:pt x="3263667" y="1"/>
                </a:lnTo>
                <a:lnTo>
                  <a:pt x="3353180" y="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99971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EAE48C4B-3A90-42C3-BA00-6092B4771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6C15EF4-950F-E80A-E579-F6B593D13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pl-PL" sz="5400" b="1" err="1">
                <a:ea typeface="+mj-lt"/>
                <a:cs typeface="+mj-lt"/>
              </a:rPr>
              <a:t>Die</a:t>
            </a:r>
            <a:r>
              <a:rPr lang="pl-PL" sz="5400" b="1">
                <a:ea typeface="+mj-lt"/>
                <a:cs typeface="+mj-lt"/>
              </a:rPr>
              <a:t> </a:t>
            </a:r>
            <a:r>
              <a:rPr lang="pl-PL" sz="5400" b="1" err="1">
                <a:ea typeface="+mj-lt"/>
                <a:cs typeface="+mj-lt"/>
              </a:rPr>
              <a:t>Gefahren</a:t>
            </a:r>
            <a:r>
              <a:rPr lang="pl-PL" sz="5400" b="1">
                <a:ea typeface="+mj-lt"/>
                <a:cs typeface="+mj-lt"/>
              </a:rPr>
              <a:t> von</a:t>
            </a:r>
            <a:br>
              <a:rPr lang="pl-PL" sz="5400" b="1">
                <a:ea typeface="+mj-lt"/>
                <a:cs typeface="+mj-lt"/>
              </a:rPr>
            </a:br>
            <a:r>
              <a:rPr lang="pl-PL" sz="5400" b="1">
                <a:ea typeface="+mj-lt"/>
                <a:cs typeface="+mj-lt"/>
              </a:rPr>
              <a:t> Plastik</a:t>
            </a:r>
            <a:endParaRPr lang="pl-PL" b="1"/>
          </a:p>
        </p:txBody>
      </p:sp>
      <p:pic>
        <p:nvPicPr>
          <p:cNvPr id="4" name="Obraz 4" descr="Obraz zawierający trawa, zewnętrzne, siano&#10;&#10;Opis wygenerowany automatycznie">
            <a:extLst>
              <a:ext uri="{FF2B5EF4-FFF2-40B4-BE49-F238E27FC236}">
                <a16:creationId xmlns:a16="http://schemas.microsoft.com/office/drawing/2014/main" xmlns="" id="{494312E5-3DC5-A5A4-EACB-CF54045931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33" r="18944"/>
          <a:stretch/>
        </p:blipFill>
        <p:spPr>
          <a:xfrm>
            <a:off x="20" y="10"/>
            <a:ext cx="4041316" cy="4193753"/>
          </a:xfrm>
          <a:custGeom>
            <a:avLst/>
            <a:gdLst/>
            <a:ahLst/>
            <a:cxnLst/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</p:spPr>
      </p:pic>
      <p:sp>
        <p:nvSpPr>
          <p:cNvPr id="27" name="sketch line">
            <a:extLst>
              <a:ext uri="{FF2B5EF4-FFF2-40B4-BE49-F238E27FC236}">
                <a16:creationId xmlns:a16="http://schemas.microsoft.com/office/drawing/2014/main" xmlns="" id="{F919E280-CA27-4214-97E6-294E0C3BC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6" y="246318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zewnętrzne, trawa, drzewo, stos&#10;&#10;Opis wygenerowany automatycznie">
            <a:extLst>
              <a:ext uri="{FF2B5EF4-FFF2-40B4-BE49-F238E27FC236}">
                <a16:creationId xmlns:a16="http://schemas.microsoft.com/office/drawing/2014/main" xmlns="" id="{18C4292A-5C8C-0428-A9CE-20E5EAEFFC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4" r="6734" b="3"/>
          <a:stretch/>
        </p:blipFill>
        <p:spPr>
          <a:xfrm>
            <a:off x="1" y="4267200"/>
            <a:ext cx="4051081" cy="2590800"/>
          </a:xfrm>
          <a:custGeom>
            <a:avLst/>
            <a:gdLst/>
            <a:ahLst/>
            <a:cxnLst/>
            <a:rect l="l" t="t" r="r" b="b"/>
            <a:pathLst>
              <a:path w="4051081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cubicBezTo>
                  <a:pt x="4042100" y="1477465"/>
                  <a:pt x="4059584" y="1566941"/>
                  <a:pt x="4046914" y="1661622"/>
                </a:cubicBezTo>
                <a:cubicBezTo>
                  <a:pt x="4039566" y="1720003"/>
                  <a:pt x="4037919" y="177965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055501C-9AAE-220C-DE85-61F187B3B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7188681" cy="383812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endParaRPr lang="pl-PL" sz="2400">
              <a:ea typeface="+mn-lt"/>
              <a:cs typeface="+mn-lt"/>
            </a:endParaRPr>
          </a:p>
          <a:p>
            <a:r>
              <a:rPr lang="pl-PL" sz="2400">
                <a:ea typeface="+mn-lt"/>
                <a:cs typeface="+mn-lt"/>
              </a:rPr>
              <a:t>    Plastik </a:t>
            </a:r>
            <a:r>
              <a:rPr lang="pl-PL" sz="2400" err="1">
                <a:ea typeface="+mn-lt"/>
                <a:cs typeface="+mn-lt"/>
              </a:rPr>
              <a:t>tötet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eine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Menge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Fische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und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Meereslebewesen</a:t>
            </a:r>
            <a:r>
              <a:rPr lang="pl-PL" sz="2400">
                <a:ea typeface="+mn-lt"/>
                <a:cs typeface="+mn-lt"/>
              </a:rPr>
              <a:t>.</a:t>
            </a:r>
            <a:endParaRPr lang="pl-PL" sz="2400">
              <a:ea typeface="Calibri"/>
              <a:cs typeface="Calibri"/>
            </a:endParaRPr>
          </a:p>
          <a:p>
            <a:r>
              <a:rPr lang="pl-PL" sz="2400">
                <a:ea typeface="+mn-lt"/>
                <a:cs typeface="+mn-lt"/>
              </a:rPr>
              <a:t>    Plastik </a:t>
            </a:r>
            <a:r>
              <a:rPr lang="pl-PL" sz="2400" err="1">
                <a:ea typeface="+mn-lt"/>
                <a:cs typeface="+mn-lt"/>
              </a:rPr>
              <a:t>verschmutzt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unseren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Planeten</a:t>
            </a:r>
            <a:r>
              <a:rPr lang="pl-PL" sz="2400">
                <a:ea typeface="+mn-lt"/>
                <a:cs typeface="+mn-lt"/>
              </a:rPr>
              <a:t>.</a:t>
            </a:r>
            <a:endParaRPr lang="pl-PL" sz="2400">
              <a:ea typeface="Calibri"/>
              <a:cs typeface="Calibri"/>
            </a:endParaRPr>
          </a:p>
          <a:p>
            <a:r>
              <a:rPr lang="pl-PL" sz="2400">
                <a:ea typeface="+mn-lt"/>
                <a:cs typeface="+mn-lt"/>
              </a:rPr>
              <a:t>    Wir </a:t>
            </a:r>
            <a:r>
              <a:rPr lang="pl-PL" sz="2400" err="1">
                <a:ea typeface="+mn-lt"/>
                <a:cs typeface="+mn-lt"/>
              </a:rPr>
              <a:t>essen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Mikroplastikpartikeln</a:t>
            </a:r>
            <a:r>
              <a:rPr lang="pl-PL" sz="2400">
                <a:ea typeface="+mn-lt"/>
                <a:cs typeface="+mn-lt"/>
              </a:rPr>
              <a:t> in </a:t>
            </a:r>
            <a:r>
              <a:rPr lang="pl-PL" sz="2400" err="1">
                <a:ea typeface="+mn-lt"/>
                <a:cs typeface="+mn-lt"/>
              </a:rPr>
              <a:t>Fischen</a:t>
            </a:r>
            <a:r>
              <a:rPr lang="pl-PL" sz="2400">
                <a:ea typeface="+mn-lt"/>
                <a:cs typeface="+mn-lt"/>
              </a:rPr>
              <a:t>, </a:t>
            </a:r>
            <a:r>
              <a:rPr lang="pl-PL" sz="2400" err="1">
                <a:ea typeface="+mn-lt"/>
                <a:cs typeface="+mn-lt"/>
              </a:rPr>
              <a:t>die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zuvor</a:t>
            </a:r>
            <a:r>
              <a:rPr lang="pl-PL" sz="2400">
                <a:ea typeface="+mn-lt"/>
                <a:cs typeface="+mn-lt"/>
              </a:rPr>
              <a:t> in   </a:t>
            </a:r>
            <a:r>
              <a:rPr lang="pl-PL" sz="2400" err="1">
                <a:ea typeface="+mn-lt"/>
                <a:cs typeface="+mn-lt"/>
              </a:rPr>
              <a:t>verschmutzten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Gewässern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schwammen</a:t>
            </a:r>
            <a:r>
              <a:rPr lang="pl-PL" sz="2400">
                <a:ea typeface="+mn-lt"/>
                <a:cs typeface="+mn-lt"/>
              </a:rPr>
              <a:t>.</a:t>
            </a:r>
            <a:endParaRPr lang="pl-PL" sz="2400">
              <a:ea typeface="Calibri"/>
              <a:cs typeface="Calibri"/>
            </a:endParaRPr>
          </a:p>
          <a:p>
            <a:r>
              <a:rPr lang="pl-PL" sz="2400">
                <a:ea typeface="+mn-lt"/>
                <a:cs typeface="+mn-lt"/>
              </a:rPr>
              <a:t>    Seine </a:t>
            </a:r>
            <a:r>
              <a:rPr lang="pl-PL" sz="2400" err="1">
                <a:ea typeface="+mn-lt"/>
                <a:cs typeface="+mn-lt"/>
              </a:rPr>
              <a:t>Verbrennung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verschmutzt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die</a:t>
            </a:r>
            <a:r>
              <a:rPr lang="pl-PL" sz="2400">
                <a:ea typeface="+mn-lt"/>
                <a:cs typeface="+mn-lt"/>
              </a:rPr>
              <a:t> Luft.</a:t>
            </a:r>
            <a:endParaRPr lang="pl-PL" sz="2400">
              <a:ea typeface="Calibri"/>
              <a:cs typeface="Calibri"/>
            </a:endParaRPr>
          </a:p>
          <a:p>
            <a:r>
              <a:rPr lang="pl-PL" sz="2400">
                <a:ea typeface="+mn-lt"/>
                <a:cs typeface="+mn-lt"/>
              </a:rPr>
              <a:t>    Plastik </a:t>
            </a:r>
            <a:r>
              <a:rPr lang="pl-PL" sz="2400" err="1">
                <a:ea typeface="+mn-lt"/>
                <a:cs typeface="+mn-lt"/>
              </a:rPr>
              <a:t>endet</a:t>
            </a:r>
            <a:r>
              <a:rPr lang="pl-PL" sz="2400">
                <a:ea typeface="+mn-lt"/>
                <a:cs typeface="+mn-lt"/>
              </a:rPr>
              <a:t> im </a:t>
            </a:r>
            <a:r>
              <a:rPr lang="pl-PL" sz="2400" err="1">
                <a:ea typeface="+mn-lt"/>
                <a:cs typeface="+mn-lt"/>
              </a:rPr>
              <a:t>Meer</a:t>
            </a:r>
            <a:r>
              <a:rPr lang="pl-PL" sz="2400">
                <a:ea typeface="+mn-lt"/>
                <a:cs typeface="+mn-lt"/>
              </a:rPr>
              <a:t>.</a:t>
            </a:r>
            <a:endParaRPr lang="pl-PL" sz="2400">
              <a:ea typeface="Calibri"/>
              <a:cs typeface="Calibri"/>
            </a:endParaRPr>
          </a:p>
          <a:p>
            <a:r>
              <a:rPr lang="pl-PL" sz="2400">
                <a:ea typeface="+mn-lt"/>
                <a:cs typeface="+mn-lt"/>
              </a:rPr>
              <a:t>    Es </a:t>
            </a:r>
            <a:r>
              <a:rPr lang="pl-PL" sz="2400" err="1">
                <a:ea typeface="+mn-lt"/>
                <a:cs typeface="+mn-lt"/>
              </a:rPr>
              <a:t>ist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krebserregend</a:t>
            </a:r>
            <a:r>
              <a:rPr lang="pl-PL" sz="2400">
                <a:ea typeface="+mn-lt"/>
                <a:cs typeface="+mn-lt"/>
              </a:rPr>
              <a:t>.</a:t>
            </a:r>
            <a:endParaRPr lang="pl-PL" sz="2400">
              <a:ea typeface="Calibri"/>
              <a:cs typeface="Calibri"/>
            </a:endParaRPr>
          </a:p>
          <a:p>
            <a:r>
              <a:rPr lang="pl-PL" sz="2400">
                <a:ea typeface="+mn-lt"/>
                <a:cs typeface="+mn-lt"/>
              </a:rPr>
              <a:t>    Es </a:t>
            </a:r>
            <a:r>
              <a:rPr lang="pl-PL" sz="2400" err="1">
                <a:ea typeface="+mn-lt"/>
                <a:cs typeface="+mn-lt"/>
              </a:rPr>
              <a:t>dringt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durch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Reinigungsmittel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und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Kosmetika</a:t>
            </a:r>
            <a:r>
              <a:rPr lang="pl-PL" sz="2400">
                <a:ea typeface="+mn-lt"/>
                <a:cs typeface="+mn-lt"/>
              </a:rPr>
              <a:t> in </a:t>
            </a:r>
            <a:endParaRPr lang="pl-PL" sz="2400" err="1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2400">
                <a:ea typeface="+mn-lt"/>
                <a:cs typeface="+mn-lt"/>
              </a:rPr>
              <a:t>        </a:t>
            </a:r>
            <a:r>
              <a:rPr lang="pl-PL" sz="2400" err="1">
                <a:ea typeface="+mn-lt"/>
                <a:cs typeface="+mn-lt"/>
              </a:rPr>
              <a:t>die</a:t>
            </a:r>
            <a:r>
              <a:rPr lang="pl-PL" sz="2400">
                <a:ea typeface="+mn-lt"/>
                <a:cs typeface="+mn-lt"/>
              </a:rPr>
              <a:t> </a:t>
            </a:r>
            <a:r>
              <a:rPr lang="pl-PL" sz="2400" err="1">
                <a:ea typeface="+mn-lt"/>
                <a:cs typeface="+mn-lt"/>
              </a:rPr>
              <a:t>Haut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ein</a:t>
            </a:r>
            <a:r>
              <a:rPr lang="pl-PL" sz="2400">
                <a:ea typeface="+mn-lt"/>
                <a:cs typeface="+mn-lt"/>
              </a:rPr>
              <a:t>.</a:t>
            </a:r>
            <a:endParaRPr lang="pl-PL" sz="2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9868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314AC72-C2D6-5E69-9C46-C0E0209C9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0270" y="16967"/>
            <a:ext cx="4375586" cy="1325563"/>
          </a:xfrm>
        </p:spPr>
        <p:txBody>
          <a:bodyPr>
            <a:normAutofit/>
          </a:bodyPr>
          <a:lstStyle/>
          <a:p>
            <a:r>
              <a:rPr lang="pl-PL" sz="2800" b="1">
                <a:cs typeface="Calibri Light"/>
              </a:rPr>
              <a:t>Was </a:t>
            </a:r>
            <a:r>
              <a:rPr lang="pl-PL" sz="2800" b="1" err="1">
                <a:cs typeface="Calibri Light"/>
              </a:rPr>
              <a:t>kannst</a:t>
            </a:r>
            <a:r>
              <a:rPr lang="pl-PL" sz="2800" b="1">
                <a:cs typeface="Calibri Light"/>
              </a:rPr>
              <a:t> </a:t>
            </a:r>
            <a:r>
              <a:rPr lang="pl-PL" sz="2800" b="1" err="1">
                <a:cs typeface="Calibri Light"/>
              </a:rPr>
              <a:t>du</a:t>
            </a:r>
            <a:r>
              <a:rPr lang="pl-PL" sz="2800" b="1">
                <a:cs typeface="Calibri Light"/>
              </a:rPr>
              <a:t> </a:t>
            </a:r>
            <a:r>
              <a:rPr lang="pl-PL" sz="2800" b="1" err="1">
                <a:cs typeface="Calibri Light"/>
              </a:rPr>
              <a:t>tun</a:t>
            </a:r>
            <a:r>
              <a:rPr lang="pl-PL" sz="2800" b="1">
                <a:cs typeface="Calibri Light"/>
              </a:rPr>
              <a:t>, </a:t>
            </a:r>
            <a:r>
              <a:rPr lang="pl-PL" sz="2800" b="1" err="1">
                <a:cs typeface="Calibri Light"/>
              </a:rPr>
              <a:t>um</a:t>
            </a:r>
            <a:r>
              <a:rPr lang="pl-PL" sz="2800" b="1">
                <a:cs typeface="Calibri Light"/>
              </a:rPr>
              <a:t> den </a:t>
            </a:r>
            <a:r>
              <a:rPr lang="pl-PL" sz="2800" b="1" err="1">
                <a:cs typeface="Calibri Light"/>
              </a:rPr>
              <a:t>Pastik</a:t>
            </a:r>
            <a:r>
              <a:rPr lang="pl-PL" sz="2800" b="1">
                <a:cs typeface="Calibri Light"/>
              </a:rPr>
              <a:t> </a:t>
            </a:r>
            <a:r>
              <a:rPr lang="pl-PL" sz="2800" b="1" err="1">
                <a:cs typeface="Calibri Light"/>
              </a:rPr>
              <a:t>verbrauch</a:t>
            </a:r>
            <a:r>
              <a:rPr lang="pl-PL" sz="2800" b="1">
                <a:cs typeface="Calibri Light"/>
              </a:rPr>
              <a:t> </a:t>
            </a:r>
            <a:r>
              <a:rPr lang="pl-PL" sz="2800" b="1" err="1">
                <a:cs typeface="Calibri Light"/>
              </a:rPr>
              <a:t>zu</a:t>
            </a:r>
            <a:r>
              <a:rPr lang="pl-PL" sz="2800" b="1">
                <a:cs typeface="Calibri Light"/>
              </a:rPr>
              <a:t> </a:t>
            </a:r>
            <a:r>
              <a:rPr lang="pl-PL" sz="2800" b="1" err="1">
                <a:cs typeface="Calibri Light"/>
              </a:rPr>
              <a:t>reduzieren</a:t>
            </a:r>
            <a:r>
              <a:rPr lang="pl-PL" sz="2800" b="1">
                <a:cs typeface="Calibri Light"/>
              </a:rPr>
              <a:t>?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0ED52484-C939-4951-85D6-79046BBC64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067397" cy="3481744"/>
          </a:xfrm>
          <a:custGeom>
            <a:avLst/>
            <a:gdLst>
              <a:gd name="connsiteX0" fmla="*/ 0 w 4067397"/>
              <a:gd name="connsiteY0" fmla="*/ 0 h 3481744"/>
              <a:gd name="connsiteX1" fmla="*/ 3741230 w 4067397"/>
              <a:gd name="connsiteY1" fmla="*/ 0 h 3481744"/>
              <a:gd name="connsiteX2" fmla="*/ 3789282 w 4067397"/>
              <a:gd name="connsiteY2" fmla="*/ 79096 h 3481744"/>
              <a:gd name="connsiteX3" fmla="*/ 4067397 w 4067397"/>
              <a:gd name="connsiteY3" fmla="*/ 1177456 h 3481744"/>
              <a:gd name="connsiteX4" fmla="*/ 1763109 w 4067397"/>
              <a:gd name="connsiteY4" fmla="*/ 3481744 h 3481744"/>
              <a:gd name="connsiteX5" fmla="*/ 133731 w 4067397"/>
              <a:gd name="connsiteY5" fmla="*/ 2806834 h 3481744"/>
              <a:gd name="connsiteX6" fmla="*/ 0 w 4067397"/>
              <a:gd name="connsiteY6" fmla="*/ 2659692 h 34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397" h="3481744">
                <a:moveTo>
                  <a:pt x="0" y="0"/>
                </a:moveTo>
                <a:lnTo>
                  <a:pt x="3741230" y="0"/>
                </a:lnTo>
                <a:lnTo>
                  <a:pt x="3789282" y="79096"/>
                </a:lnTo>
                <a:cubicBezTo>
                  <a:pt x="3966649" y="405598"/>
                  <a:pt x="4067397" y="779761"/>
                  <a:pt x="4067397" y="1177456"/>
                </a:cubicBezTo>
                <a:cubicBezTo>
                  <a:pt x="4067397" y="2450079"/>
                  <a:pt x="3035732" y="3481744"/>
                  <a:pt x="1763109" y="3481744"/>
                </a:cubicBezTo>
                <a:cubicBezTo>
                  <a:pt x="1126798" y="3481744"/>
                  <a:pt x="550726" y="3223828"/>
                  <a:pt x="133731" y="2806834"/>
                </a:cubicBezTo>
                <a:lnTo>
                  <a:pt x="0" y="26596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123AC743-1CAC-4594-8F81-8E5C1E45B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35804" y="452999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az 8" descr="Obraz zawierający osoba, torba&#10;&#10;Opis wygenerowany automatycznie">
            <a:extLst>
              <a:ext uri="{FF2B5EF4-FFF2-40B4-BE49-F238E27FC236}">
                <a16:creationId xmlns:a16="http://schemas.microsoft.com/office/drawing/2014/main" xmlns="" id="{D30B427B-A8D3-0E65-9ECB-13ED40A45A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10" r="4" b="26542"/>
          <a:stretch/>
        </p:blipFill>
        <p:spPr>
          <a:xfrm>
            <a:off x="4700396" y="617591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3DF8EA8C-4EAB-49EE-BBAB-78BE910D22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4041056"/>
            <a:ext cx="3216344" cy="2816945"/>
          </a:xfrm>
          <a:custGeom>
            <a:avLst/>
            <a:gdLst>
              <a:gd name="connsiteX0" fmla="*/ 1360112 w 3216344"/>
              <a:gd name="connsiteY0" fmla="*/ 0 h 2816945"/>
              <a:gd name="connsiteX1" fmla="*/ 3216344 w 3216344"/>
              <a:gd name="connsiteY1" fmla="*/ 1856232 h 2816945"/>
              <a:gd name="connsiteX2" fmla="*/ 2992307 w 3216344"/>
              <a:gd name="connsiteY2" fmla="*/ 2741023 h 2816945"/>
              <a:gd name="connsiteX3" fmla="*/ 2946183 w 3216344"/>
              <a:gd name="connsiteY3" fmla="*/ 2816945 h 2816945"/>
              <a:gd name="connsiteX4" fmla="*/ 0 w 3216344"/>
              <a:gd name="connsiteY4" fmla="*/ 2816945 h 2816945"/>
              <a:gd name="connsiteX5" fmla="*/ 0 w 3216344"/>
              <a:gd name="connsiteY5" fmla="*/ 596005 h 2816945"/>
              <a:gd name="connsiteX6" fmla="*/ 47558 w 3216344"/>
              <a:gd name="connsiteY6" fmla="*/ 543678 h 2816945"/>
              <a:gd name="connsiteX7" fmla="*/ 1360112 w 3216344"/>
              <a:gd name="connsiteY7" fmla="*/ 0 h 28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44" h="2816945">
                <a:moveTo>
                  <a:pt x="1360112" y="0"/>
                </a:moveTo>
                <a:cubicBezTo>
                  <a:pt x="2385281" y="0"/>
                  <a:pt x="3216344" y="831063"/>
                  <a:pt x="3216344" y="1856232"/>
                </a:cubicBezTo>
                <a:cubicBezTo>
                  <a:pt x="3216344" y="2176598"/>
                  <a:pt x="3135186" y="2478007"/>
                  <a:pt x="2992307" y="2741023"/>
                </a:cubicBezTo>
                <a:lnTo>
                  <a:pt x="2946183" y="2816945"/>
                </a:lnTo>
                <a:lnTo>
                  <a:pt x="0" y="2816945"/>
                </a:lnTo>
                <a:lnTo>
                  <a:pt x="0" y="596005"/>
                </a:lnTo>
                <a:lnTo>
                  <a:pt x="47558" y="543678"/>
                </a:lnTo>
                <a:cubicBezTo>
                  <a:pt x="383470" y="207766"/>
                  <a:pt x="847528" y="0"/>
                  <a:pt x="13601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9973AF05-1CBD-4B57-BB0F-EAEF9F8FB6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80935" y="2871982"/>
            <a:ext cx="2834640" cy="28346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Obraz 9" descr="Obraz zawierający tekst, podłoże, stół, drewniane&#10;&#10;Opis wygenerowany automatycznie">
            <a:extLst>
              <a:ext uri="{FF2B5EF4-FFF2-40B4-BE49-F238E27FC236}">
                <a16:creationId xmlns:a16="http://schemas.microsoft.com/office/drawing/2014/main" xmlns="" id="{D2DB91CF-2AD6-049B-2957-C208D1741C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" b="6"/>
          <a:stretch/>
        </p:blipFill>
        <p:spPr>
          <a:xfrm>
            <a:off x="3545527" y="3036574"/>
            <a:ext cx="2505456" cy="2505456"/>
          </a:xfrm>
          <a:custGeom>
            <a:avLst/>
            <a:gdLst/>
            <a:ahLst/>
            <a:cxnLst/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</p:spPr>
      </p:pic>
      <p:pic>
        <p:nvPicPr>
          <p:cNvPr id="5" name="Obraz 5" descr="Obraz zawierający taca, kontener, urządzenie, plastikowy&#10;&#10;Opis wygenerowany automatycznie">
            <a:extLst>
              <a:ext uri="{FF2B5EF4-FFF2-40B4-BE49-F238E27FC236}">
                <a16:creationId xmlns:a16="http://schemas.microsoft.com/office/drawing/2014/main" xmlns="" id="{0E72B583-6A98-D990-3AA2-23C11E635A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000" r="-2" b="-2"/>
          <a:stretch/>
        </p:blipFill>
        <p:spPr>
          <a:xfrm>
            <a:off x="20" y="10"/>
            <a:ext cx="3904480" cy="3318836"/>
          </a:xfrm>
          <a:custGeom>
            <a:avLst/>
            <a:gdLst/>
            <a:ahLst/>
            <a:cxnLst/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</p:spPr>
      </p:pic>
      <p:pic>
        <p:nvPicPr>
          <p:cNvPr id="10" name="Obraz 10" descr="Obraz zawierający szczotka, narzędzie&#10;&#10;Opis wygenerowany automatycznie">
            <a:extLst>
              <a:ext uri="{FF2B5EF4-FFF2-40B4-BE49-F238E27FC236}">
                <a16:creationId xmlns:a16="http://schemas.microsoft.com/office/drawing/2014/main" xmlns="" id="{C2C0E0CC-F78D-D675-DB1A-198802B2CB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741" r="2" b="9234"/>
          <a:stretch/>
        </p:blipFill>
        <p:spPr>
          <a:xfrm>
            <a:off x="1" y="4207014"/>
            <a:ext cx="3050387" cy="2654675"/>
          </a:xfrm>
          <a:custGeom>
            <a:avLst/>
            <a:gdLst/>
            <a:ahLst/>
            <a:cxnLst/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8EAF9-7F19-B47B-61D7-DE6DCFDAC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426" y="1243504"/>
            <a:ext cx="5983046" cy="53446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2600">
                <a:ea typeface="+mn-lt"/>
                <a:cs typeface="+mn-lt"/>
              </a:rPr>
              <a:t>     Man kann:</a:t>
            </a:r>
          </a:p>
          <a:p>
            <a:r>
              <a:rPr lang="pl-PL" sz="2400" err="1">
                <a:ea typeface="+mn-lt"/>
                <a:cs typeface="+mn-lt"/>
              </a:rPr>
              <a:t>wiederverwendbare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Einkaufstaschen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verwenden</a:t>
            </a:r>
            <a:r>
              <a:rPr lang="pl-PL" sz="2400">
                <a:ea typeface="+mn-lt"/>
                <a:cs typeface="+mn-lt"/>
              </a:rPr>
              <a:t>.</a:t>
            </a:r>
          </a:p>
          <a:p>
            <a:r>
              <a:rPr lang="pl-PL" sz="2400">
                <a:ea typeface="+mn-lt"/>
                <a:cs typeface="+mn-lt"/>
              </a:rPr>
              <a:t> </a:t>
            </a:r>
            <a:r>
              <a:rPr lang="pl-PL" sz="2400" err="1">
                <a:ea typeface="+mn-lt"/>
                <a:cs typeface="+mn-lt"/>
              </a:rPr>
              <a:t>Strohhalme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aus</a:t>
            </a:r>
            <a:r>
              <a:rPr lang="pl-PL" sz="2400">
                <a:ea typeface="+mn-lt"/>
                <a:cs typeface="+mn-lt"/>
              </a:rPr>
              <a:t> Papier </a:t>
            </a:r>
            <a:r>
              <a:rPr lang="pl-PL" sz="2400" err="1">
                <a:ea typeface="+mn-lt"/>
                <a:cs typeface="+mn-lt"/>
              </a:rPr>
              <a:t>oder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Metall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verwenden</a:t>
            </a:r>
            <a:endParaRPr lang="pl-PL" sz="2400">
              <a:ea typeface="Calibri"/>
              <a:cs typeface="Calibri" panose="020F0502020204030204"/>
            </a:endParaRPr>
          </a:p>
          <a:p>
            <a:r>
              <a:rPr lang="pl-PL" sz="2400">
                <a:ea typeface="+mn-lt"/>
                <a:cs typeface="+mn-lt"/>
              </a:rPr>
              <a:t> </a:t>
            </a:r>
            <a:r>
              <a:rPr lang="pl-PL" sz="2400" err="1">
                <a:ea typeface="+mn-lt"/>
                <a:cs typeface="+mn-lt"/>
              </a:rPr>
              <a:t>Lebensmittel</a:t>
            </a:r>
            <a:r>
              <a:rPr lang="pl-PL" sz="2400">
                <a:ea typeface="+mn-lt"/>
                <a:cs typeface="+mn-lt"/>
              </a:rPr>
              <a:t> in </a:t>
            </a:r>
            <a:r>
              <a:rPr lang="pl-PL" sz="2400" err="1">
                <a:ea typeface="+mn-lt"/>
                <a:cs typeface="+mn-lt"/>
              </a:rPr>
              <a:t>wiederverwendbaren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Boxen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aufbewahren</a:t>
            </a:r>
            <a:r>
              <a:rPr lang="pl-PL" sz="2400">
                <a:ea typeface="+mn-lt"/>
                <a:cs typeface="+mn-lt"/>
              </a:rPr>
              <a:t>.</a:t>
            </a:r>
          </a:p>
          <a:p>
            <a:r>
              <a:rPr lang="pl-PL" sz="2400">
                <a:ea typeface="+mn-lt"/>
                <a:cs typeface="+mn-lt"/>
              </a:rPr>
              <a:t> </a:t>
            </a:r>
            <a:r>
              <a:rPr lang="pl-PL" sz="2400" err="1">
                <a:ea typeface="+mn-lt"/>
                <a:cs typeface="+mn-lt"/>
              </a:rPr>
              <a:t>Kein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Wasser</a:t>
            </a:r>
            <a:r>
              <a:rPr lang="pl-PL" sz="2400">
                <a:ea typeface="+mn-lt"/>
                <a:cs typeface="+mn-lt"/>
              </a:rPr>
              <a:t> in </a:t>
            </a:r>
            <a:r>
              <a:rPr lang="pl-PL" sz="2400" err="1">
                <a:ea typeface="+mn-lt"/>
                <a:cs typeface="+mn-lt"/>
              </a:rPr>
              <a:t>Plastikflaschen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kaufen</a:t>
            </a:r>
            <a:r>
              <a:rPr lang="pl-PL" sz="2400">
                <a:ea typeface="+mn-lt"/>
                <a:cs typeface="+mn-lt"/>
              </a:rPr>
              <a:t>.  </a:t>
            </a:r>
            <a:r>
              <a:rPr lang="pl-PL" sz="2400" err="1">
                <a:ea typeface="+mn-lt"/>
                <a:cs typeface="+mn-lt"/>
              </a:rPr>
              <a:t>Wasser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aus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dem</a:t>
            </a:r>
            <a:r>
              <a:rPr lang="pl-PL" sz="2400">
                <a:ea typeface="+mn-lt"/>
                <a:cs typeface="+mn-lt"/>
              </a:rPr>
              <a:t> </a:t>
            </a:r>
            <a:r>
              <a:rPr lang="pl-PL" sz="2400" err="1">
                <a:ea typeface="+mn-lt"/>
                <a:cs typeface="+mn-lt"/>
              </a:rPr>
              <a:t>Wasserhahn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trinken</a:t>
            </a:r>
            <a:r>
              <a:rPr lang="pl-PL" sz="2400">
                <a:ea typeface="+mn-lt"/>
                <a:cs typeface="+mn-lt"/>
              </a:rPr>
              <a:t>.</a:t>
            </a:r>
            <a:endParaRPr lang="pl-PL" sz="2400">
              <a:cs typeface="Calibri" panose="020F0502020204030204"/>
            </a:endParaRPr>
          </a:p>
          <a:p>
            <a:r>
              <a:rPr lang="pl-PL" sz="2400">
                <a:ea typeface="+mn-lt"/>
                <a:cs typeface="+mn-lt"/>
              </a:rPr>
              <a:t> </a:t>
            </a:r>
            <a:r>
              <a:rPr lang="pl-PL" sz="2400" err="1">
                <a:ea typeface="+mn-lt"/>
                <a:cs typeface="+mn-lt"/>
              </a:rPr>
              <a:t>Zahnbürsten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oder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Haarbürsten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aus</a:t>
            </a:r>
            <a:r>
              <a:rPr lang="pl-PL" sz="2400">
                <a:ea typeface="+mn-lt"/>
                <a:cs typeface="+mn-lt"/>
              </a:rPr>
              <a:t> Bambus </a:t>
            </a:r>
            <a:r>
              <a:rPr lang="pl-PL" sz="2400" err="1">
                <a:ea typeface="+mn-lt"/>
                <a:cs typeface="+mn-lt"/>
              </a:rPr>
              <a:t>kaufen</a:t>
            </a:r>
            <a:r>
              <a:rPr lang="pl-PL" sz="2400">
                <a:ea typeface="+mn-lt"/>
                <a:cs typeface="+mn-lt"/>
              </a:rPr>
              <a:t>.</a:t>
            </a:r>
            <a:endParaRPr lang="pl-PL" sz="2400">
              <a:ea typeface="Calibri"/>
              <a:cs typeface="Calibri"/>
            </a:endParaRPr>
          </a:p>
          <a:p>
            <a:r>
              <a:rPr lang="pl-PL" sz="2400">
                <a:ea typeface="+mn-lt"/>
                <a:cs typeface="+mn-lt"/>
              </a:rPr>
              <a:t>  Obst in </a:t>
            </a:r>
            <a:r>
              <a:rPr lang="pl-PL" sz="2400" err="1">
                <a:ea typeface="+mn-lt"/>
                <a:cs typeface="+mn-lt"/>
              </a:rPr>
              <a:t>kleinen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Baumwolltaschen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kaufen</a:t>
            </a:r>
            <a:r>
              <a:rPr lang="pl-PL" sz="2400">
                <a:ea typeface="+mn-lt"/>
                <a:cs typeface="+mn-lt"/>
              </a:rPr>
              <a:t>.</a:t>
            </a:r>
          </a:p>
          <a:p>
            <a:r>
              <a:rPr lang="pl-PL" sz="2400">
                <a:ea typeface="+mn-lt"/>
                <a:cs typeface="+mn-lt"/>
              </a:rPr>
              <a:t>  </a:t>
            </a:r>
            <a:r>
              <a:rPr lang="pl-PL" sz="2400" err="1">
                <a:ea typeface="+mn-lt"/>
                <a:cs typeface="+mn-lt"/>
              </a:rPr>
              <a:t>Kosmetika</a:t>
            </a:r>
            <a:r>
              <a:rPr lang="pl-PL" sz="2400">
                <a:ea typeface="+mn-lt"/>
                <a:cs typeface="+mn-lt"/>
              </a:rPr>
              <a:t> von </a:t>
            </a:r>
            <a:r>
              <a:rPr lang="pl-PL" sz="2400" err="1">
                <a:ea typeface="+mn-lt"/>
                <a:cs typeface="+mn-lt"/>
              </a:rPr>
              <a:t>Öko-Unternehmen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kaufen</a:t>
            </a:r>
            <a:r>
              <a:rPr lang="pl-PL" sz="2400">
                <a:ea typeface="+mn-lt"/>
                <a:cs typeface="+mn-lt"/>
              </a:rPr>
              <a:t>.</a:t>
            </a:r>
            <a:endParaRPr lang="pl-PL" sz="2400">
              <a:cs typeface="Calibri"/>
            </a:endParaRPr>
          </a:p>
          <a:p>
            <a:endParaRPr lang="pl-PL" sz="1600">
              <a:cs typeface="Calibri"/>
            </a:endParaRPr>
          </a:p>
          <a:p>
            <a:endParaRPr lang="pl-PL" sz="1600">
              <a:cs typeface="Calibri"/>
            </a:endParaRPr>
          </a:p>
          <a:p>
            <a:pPr marL="0" indent="0">
              <a:buNone/>
            </a:pPr>
            <a:endParaRPr lang="pl-PL" sz="1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3261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F891AA4-7FCD-D31D-5106-31DF73C05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6840" y="302799"/>
            <a:ext cx="5467732" cy="1325563"/>
          </a:xfrm>
        </p:spPr>
        <p:txBody>
          <a:bodyPr>
            <a:noAutofit/>
          </a:bodyPr>
          <a:lstStyle/>
          <a:p>
            <a:r>
              <a:rPr lang="pl-PL" sz="3200" b="1">
                <a:cs typeface="Calibri Light"/>
              </a:rPr>
              <a:t>Was </a:t>
            </a:r>
            <a:r>
              <a:rPr lang="pl-PL" sz="3200" b="1" err="1">
                <a:cs typeface="Calibri Light"/>
              </a:rPr>
              <a:t>machen</a:t>
            </a:r>
            <a:r>
              <a:rPr lang="pl-PL" sz="3200" b="1">
                <a:cs typeface="Calibri Light"/>
              </a:rPr>
              <a:t> wir in Polen </a:t>
            </a:r>
            <a:r>
              <a:rPr lang="pl-PL" sz="3200" b="1" err="1">
                <a:cs typeface="Calibri Light"/>
              </a:rPr>
              <a:t>zum</a:t>
            </a:r>
            <a:r>
              <a:rPr lang="pl-PL" sz="3200" b="1">
                <a:cs typeface="Calibri Light"/>
              </a:rPr>
              <a:t> </a:t>
            </a:r>
            <a:r>
              <a:rPr lang="pl-PL" sz="3200" b="1" err="1">
                <a:cs typeface="Calibri Light"/>
              </a:rPr>
              <a:t>Thema</a:t>
            </a:r>
            <a:r>
              <a:rPr lang="pl-PL" sz="3200" b="1">
                <a:cs typeface="Calibri Light"/>
              </a:rPr>
              <a:t> Plastik</a:t>
            </a:r>
            <a:r>
              <a:rPr lang="pl-PL" sz="3200">
                <a:cs typeface="Calibri Light"/>
              </a:rPr>
              <a:t>?</a:t>
            </a:r>
            <a:br>
              <a:rPr lang="pl-PL" sz="3200">
                <a:cs typeface="Calibri Light"/>
              </a:rPr>
            </a:br>
            <a:endParaRPr lang="pl-PL" sz="3200" err="1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2EEE8F11-3582-44B7-9869-F2D26D7DD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2141F1CC-6A53-4BCF-9127-AABB52E249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561B2B49-7142-4CA8-A929-4671548E6A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4" descr="Obraz zawierający shaker, zastawa stołowa&#10;&#10;Opis wygenerowany automatycznie">
            <a:extLst>
              <a:ext uri="{FF2B5EF4-FFF2-40B4-BE49-F238E27FC236}">
                <a16:creationId xmlns:a16="http://schemas.microsoft.com/office/drawing/2014/main" xmlns="" id="{5A7A9BF7-05EC-7A85-9ABB-474C1FCC11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" b="-4"/>
          <a:stretch/>
        </p:blipFill>
        <p:spPr>
          <a:xfrm>
            <a:off x="3521950" y="2614491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7" name="Obraz 7" descr="Obraz zawierający kontener, kosz&#10;&#10;Opis wygenerowany automatycznie">
            <a:extLst>
              <a:ext uri="{FF2B5EF4-FFF2-40B4-BE49-F238E27FC236}">
                <a16:creationId xmlns:a16="http://schemas.microsoft.com/office/drawing/2014/main" xmlns="" id="{D5D2AD6F-69EF-2B5E-E6ED-572A921F72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35" r="1" b="1"/>
          <a:stretch/>
        </p:blipFill>
        <p:spPr>
          <a:xfrm>
            <a:off x="20" y="46473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5" name="Obraz 5" descr="Obraz zawierający tekst, kontener&#10;&#10;Opis wygenerowany automatycznie">
            <a:extLst>
              <a:ext uri="{FF2B5EF4-FFF2-40B4-BE49-F238E27FC236}">
                <a16:creationId xmlns:a16="http://schemas.microsoft.com/office/drawing/2014/main" xmlns="" id="{83373A51-DC87-45EC-A3A9-03D5A30F73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79" r="21831" b="-2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xmlns="" id="{1AD4AC1C-03B1-42C5-CBAF-FE4F05410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7439" y="1302590"/>
            <a:ext cx="6066768" cy="4996629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pl-PL" sz="1600">
              <a:cs typeface="Calibri"/>
            </a:endParaRPr>
          </a:p>
          <a:p>
            <a:r>
              <a:rPr lang="pl-PL" sz="2400">
                <a:ea typeface="+mn-lt"/>
                <a:cs typeface="+mn-lt"/>
              </a:rPr>
              <a:t>Wir </a:t>
            </a:r>
            <a:r>
              <a:rPr lang="pl-PL" sz="2400" err="1">
                <a:ea typeface="+mn-lt"/>
                <a:cs typeface="+mn-lt"/>
              </a:rPr>
              <a:t>ersetzen</a:t>
            </a:r>
            <a:r>
              <a:rPr lang="pl-PL" sz="2400">
                <a:ea typeface="+mn-lt"/>
                <a:cs typeface="+mn-lt"/>
              </a:rPr>
              <a:t> Plastik </a:t>
            </a:r>
            <a:r>
              <a:rPr lang="pl-PL" sz="2400" err="1">
                <a:ea typeface="+mn-lt"/>
                <a:cs typeface="+mn-lt"/>
              </a:rPr>
              <a:t>durch</a:t>
            </a:r>
            <a:r>
              <a:rPr lang="pl-PL" sz="2400">
                <a:ea typeface="+mn-lt"/>
                <a:cs typeface="+mn-lt"/>
              </a:rPr>
              <a:t> Papier </a:t>
            </a:r>
            <a:r>
              <a:rPr lang="pl-PL" sz="2400" err="1">
                <a:ea typeface="+mn-lt"/>
                <a:cs typeface="+mn-lt"/>
              </a:rPr>
              <a:t>und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Glas</a:t>
            </a:r>
            <a:r>
              <a:rPr lang="pl-PL" sz="2400">
                <a:ea typeface="+mn-lt"/>
                <a:cs typeface="+mn-lt"/>
              </a:rPr>
              <a:t>, </a:t>
            </a:r>
            <a:r>
              <a:rPr lang="pl-PL" sz="2400" err="1">
                <a:ea typeface="+mn-lt"/>
                <a:cs typeface="+mn-lt"/>
              </a:rPr>
              <a:t>z.B</a:t>
            </a:r>
            <a:r>
              <a:rPr lang="pl-PL" sz="2400">
                <a:ea typeface="+mn-lt"/>
                <a:cs typeface="+mn-lt"/>
              </a:rPr>
              <a:t>. </a:t>
            </a:r>
            <a:r>
              <a:rPr lang="pl-PL" sz="2400" err="1">
                <a:ea typeface="+mn-lt"/>
                <a:cs typeface="+mn-lt"/>
              </a:rPr>
              <a:t>durch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Papierstrohhalme</a:t>
            </a:r>
            <a:r>
              <a:rPr lang="pl-PL" sz="2400">
                <a:ea typeface="+mn-lt"/>
                <a:cs typeface="+mn-lt"/>
              </a:rPr>
              <a:t> in </a:t>
            </a:r>
            <a:r>
              <a:rPr lang="pl-PL" sz="2400" err="1">
                <a:ea typeface="+mn-lt"/>
                <a:cs typeface="+mn-lt"/>
              </a:rPr>
              <a:t>vielen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Restaurants</a:t>
            </a:r>
            <a:r>
              <a:rPr lang="pl-PL" sz="2400">
                <a:ea typeface="+mn-lt"/>
                <a:cs typeface="+mn-lt"/>
              </a:rPr>
              <a:t> </a:t>
            </a:r>
            <a:r>
              <a:rPr lang="pl-PL" sz="2400" err="1">
                <a:ea typeface="+mn-lt"/>
                <a:cs typeface="+mn-lt"/>
              </a:rPr>
              <a:t>und</a:t>
            </a:r>
            <a:r>
              <a:rPr lang="pl-PL" sz="2400">
                <a:ea typeface="+mn-lt"/>
                <a:cs typeface="+mn-lt"/>
              </a:rPr>
              <a:t> wir </a:t>
            </a:r>
            <a:r>
              <a:rPr lang="pl-PL" sz="2400" err="1">
                <a:ea typeface="+mn-lt"/>
                <a:cs typeface="+mn-lt"/>
              </a:rPr>
              <a:t>bevorzugen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Einkaufstüten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aus</a:t>
            </a:r>
            <a:r>
              <a:rPr lang="pl-PL" sz="2400">
                <a:ea typeface="+mn-lt"/>
                <a:cs typeface="+mn-lt"/>
              </a:rPr>
              <a:t> Papier.</a:t>
            </a:r>
            <a:endParaRPr lang="pl-PL" sz="2400">
              <a:cs typeface="Calibri" panose="020F0502020204030204"/>
            </a:endParaRPr>
          </a:p>
          <a:p>
            <a:r>
              <a:rPr lang="pl-PL" sz="2400">
                <a:ea typeface="+mn-lt"/>
                <a:cs typeface="+mn-lt"/>
              </a:rPr>
              <a:t>In fast allen </a:t>
            </a:r>
            <a:r>
              <a:rPr lang="pl-PL" sz="2400" err="1">
                <a:ea typeface="+mn-lt"/>
                <a:cs typeface="+mn-lt"/>
              </a:rPr>
              <a:t>Schulen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und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öffentlichen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Gebäuden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wird</a:t>
            </a:r>
            <a:r>
              <a:rPr lang="pl-PL" sz="2400">
                <a:ea typeface="+mn-lt"/>
                <a:cs typeface="+mn-lt"/>
              </a:rPr>
              <a:t> der </a:t>
            </a:r>
            <a:r>
              <a:rPr lang="pl-PL" sz="2400" err="1">
                <a:ea typeface="+mn-lt"/>
                <a:cs typeface="+mn-lt"/>
              </a:rPr>
              <a:t>Abfall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getrennt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und</a:t>
            </a:r>
            <a:r>
              <a:rPr lang="pl-PL" sz="2400">
                <a:ea typeface="+mn-lt"/>
                <a:cs typeface="+mn-lt"/>
              </a:rPr>
              <a:t> es</a:t>
            </a:r>
            <a:r>
              <a:rPr lang="pl-PL" sz="2400" dirty="0">
                <a:ea typeface="+mn-lt"/>
                <a:cs typeface="+mn-lt"/>
              </a:rPr>
              <a:t> </a:t>
            </a:r>
            <a:r>
              <a:rPr lang="pl-PL" sz="2400" err="1">
                <a:ea typeface="+mn-lt"/>
                <a:cs typeface="+mn-lt"/>
              </a:rPr>
              <a:t>ist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billiger</a:t>
            </a:r>
            <a:r>
              <a:rPr lang="pl-PL" sz="2400">
                <a:ea typeface="+mn-lt"/>
                <a:cs typeface="+mn-lt"/>
              </a:rPr>
              <a:t>, den </a:t>
            </a:r>
            <a:r>
              <a:rPr lang="pl-PL" sz="2400" err="1">
                <a:ea typeface="+mn-lt"/>
                <a:cs typeface="+mn-lt"/>
              </a:rPr>
              <a:t>getrennten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Abfall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zu</a:t>
            </a:r>
            <a:r>
              <a:rPr lang="pl-PL" sz="2400">
                <a:ea typeface="+mn-lt"/>
                <a:cs typeface="+mn-lt"/>
              </a:rPr>
              <a:t> </a:t>
            </a:r>
            <a:r>
              <a:rPr lang="pl-PL" sz="2400" err="1">
                <a:ea typeface="+mn-lt"/>
                <a:cs typeface="+mn-lt"/>
              </a:rPr>
              <a:t>entsorgen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als</a:t>
            </a:r>
            <a:r>
              <a:rPr lang="pl-PL" sz="2400">
                <a:ea typeface="+mn-lt"/>
                <a:cs typeface="+mn-lt"/>
              </a:rPr>
              <a:t> den </a:t>
            </a:r>
            <a:r>
              <a:rPr lang="pl-PL" sz="2400" err="1">
                <a:ea typeface="+mn-lt"/>
                <a:cs typeface="+mn-lt"/>
              </a:rPr>
              <a:t>nicht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getrennten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Abfall</a:t>
            </a:r>
            <a:r>
              <a:rPr lang="pl-PL" sz="2400">
                <a:ea typeface="+mn-lt"/>
                <a:cs typeface="+mn-lt"/>
              </a:rPr>
              <a:t>. </a:t>
            </a:r>
            <a:endParaRPr lang="pl-PL" sz="2400">
              <a:cs typeface="Calibri"/>
            </a:endParaRPr>
          </a:p>
          <a:p>
            <a:r>
              <a:rPr lang="pl-PL" sz="2400">
                <a:ea typeface="+mn-lt"/>
                <a:cs typeface="+mn-lt"/>
              </a:rPr>
              <a:t>Wir </a:t>
            </a:r>
            <a:r>
              <a:rPr lang="pl-PL" sz="2400" err="1">
                <a:ea typeface="+mn-lt"/>
                <a:cs typeface="+mn-lt"/>
              </a:rPr>
              <a:t>organisieren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Müllsammelaktionen</a:t>
            </a:r>
            <a:r>
              <a:rPr lang="pl-PL" sz="2400">
                <a:ea typeface="+mn-lt"/>
                <a:cs typeface="+mn-lt"/>
              </a:rPr>
              <a:t>, </a:t>
            </a:r>
            <a:r>
              <a:rPr lang="pl-PL" sz="2400" err="1">
                <a:ea typeface="+mn-lt"/>
                <a:cs typeface="+mn-lt"/>
              </a:rPr>
              <a:t>zum</a:t>
            </a:r>
            <a:r>
              <a:rPr lang="pl-PL" sz="2400">
                <a:ea typeface="+mn-lt"/>
                <a:cs typeface="+mn-lt"/>
              </a:rPr>
              <a:t> </a:t>
            </a:r>
            <a:r>
              <a:rPr lang="pl-PL" sz="2400" err="1">
                <a:ea typeface="+mn-lt"/>
                <a:cs typeface="+mn-lt"/>
              </a:rPr>
              <a:t>Beispiel</a:t>
            </a:r>
            <a:r>
              <a:rPr lang="pl-PL" sz="2400">
                <a:ea typeface="+mn-lt"/>
                <a:cs typeface="+mn-lt"/>
              </a:rPr>
              <a:t> in </a:t>
            </a:r>
            <a:r>
              <a:rPr lang="pl-PL" sz="2400" err="1">
                <a:ea typeface="+mn-lt"/>
                <a:cs typeface="+mn-lt"/>
              </a:rPr>
              <a:t>Wäldern</a:t>
            </a:r>
            <a:r>
              <a:rPr lang="pl-PL" sz="2400">
                <a:ea typeface="+mn-lt"/>
                <a:cs typeface="+mn-lt"/>
              </a:rPr>
              <a:t>. </a:t>
            </a:r>
            <a:endParaRPr lang="pl-PL" sz="2400" dirty="0">
              <a:cs typeface="Calibri" panose="020F0502020204030204"/>
            </a:endParaRPr>
          </a:p>
          <a:p>
            <a:r>
              <a:rPr lang="pl-PL" sz="2400">
                <a:ea typeface="+mn-lt"/>
                <a:cs typeface="+mn-lt"/>
              </a:rPr>
              <a:t>Wer </a:t>
            </a:r>
            <a:r>
              <a:rPr lang="pl-PL" sz="2400" err="1">
                <a:ea typeface="+mn-lt"/>
                <a:cs typeface="+mn-lt"/>
              </a:rPr>
              <a:t>Müll</a:t>
            </a:r>
            <a:r>
              <a:rPr lang="pl-PL" sz="2400">
                <a:ea typeface="+mn-lt"/>
                <a:cs typeface="+mn-lt"/>
              </a:rPr>
              <a:t> in </a:t>
            </a:r>
            <a:r>
              <a:rPr lang="pl-PL" sz="2400" err="1">
                <a:ea typeface="+mn-lt"/>
                <a:cs typeface="+mn-lt"/>
              </a:rPr>
              <a:t>einen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Wald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oder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auf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einen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öffentlichen</a:t>
            </a:r>
            <a:r>
              <a:rPr lang="pl-PL" sz="2400">
                <a:ea typeface="+mn-lt"/>
                <a:cs typeface="+mn-lt"/>
              </a:rPr>
              <a:t> </a:t>
            </a:r>
            <a:r>
              <a:rPr lang="pl-PL" sz="2400" err="1">
                <a:ea typeface="+mn-lt"/>
                <a:cs typeface="+mn-lt"/>
              </a:rPr>
              <a:t>Platz</a:t>
            </a:r>
            <a:r>
              <a:rPr lang="pl-PL" sz="2400">
                <a:ea typeface="+mn-lt"/>
                <a:cs typeface="+mn-lt"/>
              </a:rPr>
              <a:t> </a:t>
            </a:r>
            <a:r>
              <a:rPr lang="pl-PL" sz="2400" err="1">
                <a:ea typeface="+mn-lt"/>
                <a:cs typeface="+mn-lt"/>
              </a:rPr>
              <a:t>wegwirft</a:t>
            </a:r>
            <a:r>
              <a:rPr lang="pl-PL" sz="2400">
                <a:ea typeface="+mn-lt"/>
                <a:cs typeface="+mn-lt"/>
              </a:rPr>
              <a:t>, kann </a:t>
            </a:r>
            <a:r>
              <a:rPr lang="pl-PL" sz="2400" err="1">
                <a:ea typeface="+mn-lt"/>
                <a:cs typeface="+mn-lt"/>
              </a:rPr>
              <a:t>Bußgeld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bezahlen</a:t>
            </a:r>
            <a:r>
              <a:rPr lang="pl-PL" sz="2400">
                <a:ea typeface="+mn-lt"/>
                <a:cs typeface="+mn-lt"/>
              </a:rPr>
              <a:t>.</a:t>
            </a:r>
            <a:endParaRPr lang="pl-PL" sz="2400">
              <a:cs typeface="Calibri" panose="020F0502020204030204"/>
            </a:endParaRPr>
          </a:p>
          <a:p>
            <a:endParaRPr lang="pl-PL" sz="1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9567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8">
            <a:extLst>
              <a:ext uri="{FF2B5EF4-FFF2-40B4-BE49-F238E27FC236}">
                <a16:creationId xmlns:a16="http://schemas.microsoft.com/office/drawing/2014/main" xmlns="" id="{DC14B3F1-8CC5-4623-94B0-4445E3775D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0D1604C-DC5D-D17F-89D8-A8FD2AC8B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22" y="-96806"/>
            <a:ext cx="4929556" cy="2057400"/>
          </a:xfrm>
        </p:spPr>
        <p:txBody>
          <a:bodyPr anchor="b">
            <a:normAutofit/>
          </a:bodyPr>
          <a:lstStyle/>
          <a:p>
            <a:r>
              <a:rPr lang="pl-PL" sz="4000" b="1">
                <a:solidFill>
                  <a:schemeClr val="tx2"/>
                </a:solidFill>
                <a:ea typeface="+mj-lt"/>
                <a:cs typeface="+mj-lt"/>
              </a:rPr>
              <a:t>Was </a:t>
            </a:r>
            <a:r>
              <a:rPr lang="pl-PL" sz="4000" b="1" err="1">
                <a:solidFill>
                  <a:schemeClr val="tx2"/>
                </a:solidFill>
                <a:ea typeface="+mj-lt"/>
                <a:cs typeface="+mj-lt"/>
              </a:rPr>
              <a:t>machen</a:t>
            </a:r>
            <a:r>
              <a:rPr lang="pl-PL" sz="4000" b="1">
                <a:solidFill>
                  <a:schemeClr val="tx2"/>
                </a:solidFill>
                <a:ea typeface="+mj-lt"/>
                <a:cs typeface="+mj-lt"/>
              </a:rPr>
              <a:t> wir </a:t>
            </a:r>
            <a:r>
              <a:rPr lang="pl-PL" sz="4000" b="1" err="1">
                <a:solidFill>
                  <a:schemeClr val="tx2"/>
                </a:solidFill>
                <a:ea typeface="+mj-lt"/>
                <a:cs typeface="+mj-lt"/>
              </a:rPr>
              <a:t>noch</a:t>
            </a:r>
            <a:r>
              <a:rPr lang="pl-PL" sz="4000" b="1">
                <a:solidFill>
                  <a:schemeClr val="tx2"/>
                </a:solidFill>
                <a:ea typeface="+mj-lt"/>
                <a:cs typeface="+mj-lt"/>
              </a:rPr>
              <a:t> in Polen </a:t>
            </a:r>
            <a:r>
              <a:rPr lang="pl-PL" sz="4000" b="1" err="1">
                <a:solidFill>
                  <a:schemeClr val="tx2"/>
                </a:solidFill>
                <a:ea typeface="+mj-lt"/>
                <a:cs typeface="+mj-lt"/>
              </a:rPr>
              <a:t>zum</a:t>
            </a:r>
            <a:r>
              <a:rPr lang="pl-PL" sz="4000" b="1">
                <a:solidFill>
                  <a:schemeClr val="tx2"/>
                </a:solidFill>
                <a:ea typeface="+mj-lt"/>
                <a:cs typeface="+mj-lt"/>
              </a:rPr>
              <a:t> </a:t>
            </a:r>
            <a:r>
              <a:rPr lang="pl-PL" sz="4000" b="1" err="1">
                <a:solidFill>
                  <a:schemeClr val="tx2"/>
                </a:solidFill>
                <a:ea typeface="+mj-lt"/>
                <a:cs typeface="+mj-lt"/>
              </a:rPr>
              <a:t>Thema</a:t>
            </a:r>
            <a:r>
              <a:rPr lang="pl-PL" sz="4000" b="1">
                <a:solidFill>
                  <a:schemeClr val="tx2"/>
                </a:solidFill>
                <a:ea typeface="+mj-lt"/>
                <a:cs typeface="+mj-lt"/>
              </a:rPr>
              <a:t> Plastik</a:t>
            </a:r>
            <a:r>
              <a:rPr lang="pl-PL" sz="4000">
                <a:solidFill>
                  <a:schemeClr val="tx2"/>
                </a:solidFill>
                <a:ea typeface="+mj-lt"/>
                <a:cs typeface="+mj-lt"/>
              </a:rPr>
              <a:t>?</a:t>
            </a:r>
            <a:endParaRPr lang="pl-PL" sz="4000">
              <a:solidFill>
                <a:schemeClr val="tx2"/>
              </a:solidFill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D48732B-CB97-D183-D90F-E54F592FB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27" y="1959776"/>
            <a:ext cx="5587647" cy="446634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400">
                <a:ea typeface="+mn-lt"/>
                <a:cs typeface="+mn-lt"/>
              </a:rPr>
              <a:t>Wir </a:t>
            </a:r>
            <a:r>
              <a:rPr lang="pl-PL" sz="2400" err="1">
                <a:ea typeface="+mn-lt"/>
                <a:cs typeface="+mn-lt"/>
              </a:rPr>
              <a:t>erwarten</a:t>
            </a:r>
            <a:r>
              <a:rPr lang="pl-PL" sz="2400">
                <a:ea typeface="+mn-lt"/>
                <a:cs typeface="+mn-lt"/>
              </a:rPr>
              <a:t> in den </a:t>
            </a:r>
            <a:r>
              <a:rPr lang="pl-PL" sz="2400" err="1">
                <a:ea typeface="+mn-lt"/>
                <a:cs typeface="+mn-lt"/>
              </a:rPr>
              <a:t>kommenden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Jahren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weitere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Einschränkungen</a:t>
            </a:r>
            <a:r>
              <a:rPr lang="pl-PL" sz="2400">
                <a:ea typeface="+mn-lt"/>
                <a:cs typeface="+mn-lt"/>
              </a:rPr>
              <a:t>. Ab 2025 </a:t>
            </a:r>
            <a:r>
              <a:rPr lang="pl-PL" sz="2400" err="1">
                <a:ea typeface="+mn-lt"/>
                <a:cs typeface="+mn-lt"/>
              </a:rPr>
              <a:t>müssen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Plastikverschlüsse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und</a:t>
            </a:r>
            <a:r>
              <a:rPr lang="pl-PL" sz="2400">
                <a:ea typeface="+mn-lt"/>
                <a:cs typeface="+mn-lt"/>
              </a:rPr>
              <a:t> -</a:t>
            </a:r>
            <a:r>
              <a:rPr lang="pl-PL" sz="2400" err="1">
                <a:ea typeface="+mn-lt"/>
                <a:cs typeface="+mn-lt"/>
              </a:rPr>
              <a:t>deckel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dauerhaft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auf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Flaschen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und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Behältern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angebracht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sein</a:t>
            </a:r>
            <a:r>
              <a:rPr lang="pl-PL" sz="2400">
                <a:ea typeface="+mn-lt"/>
                <a:cs typeface="+mn-lt"/>
              </a:rPr>
              <a:t>. </a:t>
            </a:r>
          </a:p>
          <a:p>
            <a:r>
              <a:rPr lang="pl-PL" sz="2400" err="1">
                <a:ea typeface="+mn-lt"/>
                <a:cs typeface="+mn-lt"/>
              </a:rPr>
              <a:t>Die</a:t>
            </a:r>
            <a:r>
              <a:rPr lang="pl-PL" sz="2400">
                <a:ea typeface="+mn-lt"/>
                <a:cs typeface="+mn-lt"/>
              </a:rPr>
              <a:t>  </a:t>
            </a:r>
            <a:r>
              <a:rPr lang="pl-PL" sz="2400" err="1">
                <a:ea typeface="+mn-lt"/>
                <a:cs typeface="+mn-lt"/>
              </a:rPr>
              <a:t>Plastikflaschen</a:t>
            </a:r>
            <a:r>
              <a:rPr lang="pl-PL" sz="2400">
                <a:ea typeface="+mn-lt"/>
                <a:cs typeface="+mn-lt"/>
              </a:rPr>
              <a:t> </a:t>
            </a:r>
            <a:r>
              <a:rPr lang="pl-PL" sz="2400" err="1">
                <a:ea typeface="+mn-lt"/>
                <a:cs typeface="+mn-lt"/>
              </a:rPr>
              <a:t>müssen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zu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mindestens</a:t>
            </a:r>
            <a:r>
              <a:rPr lang="pl-PL" sz="2400">
                <a:ea typeface="+mn-lt"/>
                <a:cs typeface="+mn-lt"/>
              </a:rPr>
              <a:t> 25 </a:t>
            </a:r>
            <a:r>
              <a:rPr lang="pl-PL" sz="2400" err="1">
                <a:ea typeface="+mn-lt"/>
                <a:cs typeface="+mn-lt"/>
              </a:rPr>
              <a:t>Prozent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aus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recyceltem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Material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bestehen</a:t>
            </a:r>
            <a:r>
              <a:rPr lang="pl-PL" sz="2400">
                <a:ea typeface="+mn-lt"/>
                <a:cs typeface="+mn-lt"/>
              </a:rPr>
              <a:t> (ab 2030 </a:t>
            </a:r>
            <a:r>
              <a:rPr lang="pl-PL" sz="2400" err="1">
                <a:ea typeface="+mn-lt"/>
                <a:cs typeface="+mn-lt"/>
              </a:rPr>
              <a:t>zu</a:t>
            </a:r>
            <a:r>
              <a:rPr lang="pl-PL" sz="2400">
                <a:ea typeface="+mn-lt"/>
                <a:cs typeface="+mn-lt"/>
              </a:rPr>
              <a:t> 30 </a:t>
            </a:r>
            <a:r>
              <a:rPr lang="pl-PL" sz="2400" err="1">
                <a:ea typeface="+mn-lt"/>
                <a:cs typeface="+mn-lt"/>
              </a:rPr>
              <a:t>Prozent</a:t>
            </a:r>
            <a:r>
              <a:rPr lang="pl-PL" sz="2400">
                <a:ea typeface="+mn-lt"/>
                <a:cs typeface="+mn-lt"/>
              </a:rPr>
              <a:t>).</a:t>
            </a:r>
            <a:endParaRPr lang="pl-PL" sz="2400">
              <a:cs typeface="Calibri" panose="020F0502020204030204"/>
            </a:endParaRPr>
          </a:p>
          <a:p>
            <a:r>
              <a:rPr lang="pl-PL" sz="2400" err="1">
                <a:ea typeface="+mn-lt"/>
                <a:cs typeface="+mn-lt"/>
              </a:rPr>
              <a:t>Aber</a:t>
            </a:r>
            <a:r>
              <a:rPr lang="pl-PL" sz="2400">
                <a:ea typeface="+mn-lt"/>
                <a:cs typeface="+mn-lt"/>
              </a:rPr>
              <a:t> Polen </a:t>
            </a:r>
            <a:r>
              <a:rPr lang="pl-PL" sz="2400" err="1">
                <a:ea typeface="+mn-lt"/>
                <a:cs typeface="+mn-lt"/>
              </a:rPr>
              <a:t>ist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leider</a:t>
            </a:r>
            <a:r>
              <a:rPr lang="pl-PL" sz="2400">
                <a:ea typeface="+mn-lt"/>
                <a:cs typeface="+mn-lt"/>
              </a:rPr>
              <a:t> im </a:t>
            </a:r>
            <a:r>
              <a:rPr lang="pl-PL" sz="2400" err="1">
                <a:ea typeface="+mn-lt"/>
                <a:cs typeface="+mn-lt"/>
              </a:rPr>
              <a:t>Rückstand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bei</a:t>
            </a:r>
            <a:r>
              <a:rPr lang="pl-PL" sz="2400">
                <a:ea typeface="+mn-lt"/>
                <a:cs typeface="+mn-lt"/>
              </a:rPr>
              <a:t> der </a:t>
            </a:r>
            <a:r>
              <a:rPr lang="pl-PL" sz="2400" err="1">
                <a:ea typeface="+mn-lt"/>
                <a:cs typeface="+mn-lt"/>
              </a:rPr>
              <a:t>Anwendung</a:t>
            </a:r>
            <a:r>
              <a:rPr lang="pl-PL" sz="2400">
                <a:ea typeface="+mn-lt"/>
                <a:cs typeface="+mn-lt"/>
              </a:rPr>
              <a:t> der EU-</a:t>
            </a:r>
            <a:r>
              <a:rPr lang="pl-PL" sz="2400" err="1">
                <a:ea typeface="+mn-lt"/>
                <a:cs typeface="+mn-lt"/>
              </a:rPr>
              <a:t>Vorschriften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über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die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Verwendung</a:t>
            </a:r>
            <a:r>
              <a:rPr lang="pl-PL" sz="2400">
                <a:ea typeface="+mn-lt"/>
                <a:cs typeface="+mn-lt"/>
              </a:rPr>
              <a:t> von </a:t>
            </a:r>
            <a:r>
              <a:rPr lang="pl-PL" sz="2400" err="1">
                <a:ea typeface="+mn-lt"/>
                <a:cs typeface="+mn-lt"/>
              </a:rPr>
              <a:t>Einwegplastik</a:t>
            </a:r>
            <a:r>
              <a:rPr lang="pl-PL" sz="2400">
                <a:ea typeface="+mn-lt"/>
                <a:cs typeface="+mn-lt"/>
              </a:rPr>
              <a:t>.</a:t>
            </a:r>
            <a:endParaRPr lang="pl-PL" sz="2400">
              <a:cs typeface="Calibri" panose="020F0502020204030204"/>
            </a:endParaRPr>
          </a:p>
          <a:p>
            <a:pPr marL="0" indent="0">
              <a:buNone/>
            </a:pPr>
            <a:endParaRPr lang="pl-PL" sz="2400">
              <a:cs typeface="Calibri" panose="020F0502020204030204"/>
            </a:endParaRPr>
          </a:p>
        </p:txBody>
      </p:sp>
      <p:cxnSp>
        <p:nvCxnSpPr>
          <p:cNvPr id="30" name="Straight Connector 20">
            <a:extLst>
              <a:ext uri="{FF2B5EF4-FFF2-40B4-BE49-F238E27FC236}">
                <a16:creationId xmlns:a16="http://schemas.microsoft.com/office/drawing/2014/main" xmlns="" id="{B8EC0F70-6AFD-45BE-8F70-52888FC30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319763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4" descr="Obraz zawierający wyroby metalowe&#10;&#10;Opis wygenerowany automatycznie">
            <a:extLst>
              <a:ext uri="{FF2B5EF4-FFF2-40B4-BE49-F238E27FC236}">
                <a16:creationId xmlns:a16="http://schemas.microsoft.com/office/drawing/2014/main" xmlns="" id="{4703B0AC-6AE6-8FD2-C345-5CF4ECFA7A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88" r="-2" b="24428"/>
          <a:stretch/>
        </p:blipFill>
        <p:spPr>
          <a:xfrm>
            <a:off x="6818278" y="343454"/>
            <a:ext cx="4853685" cy="2934000"/>
          </a:xfrm>
          <a:prstGeom prst="rect">
            <a:avLst/>
          </a:prstGeom>
        </p:spPr>
      </p:pic>
      <p:pic>
        <p:nvPicPr>
          <p:cNvPr id="5" name="Obraz 5" descr="Obraz zawierający butelka, woda, woda pitna, otwarte&#10;&#10;Opis wygenerowany automatycznie">
            <a:extLst>
              <a:ext uri="{FF2B5EF4-FFF2-40B4-BE49-F238E27FC236}">
                <a16:creationId xmlns:a16="http://schemas.microsoft.com/office/drawing/2014/main" xmlns="" id="{64D4CDA6-B67B-1D49-2C98-8F0182DCE2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2" b="-2"/>
          <a:stretch/>
        </p:blipFill>
        <p:spPr>
          <a:xfrm>
            <a:off x="6818278" y="3597883"/>
            <a:ext cx="4853685" cy="293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11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tekst, tablica&#10;&#10;Opis wygenerowany automatycznie">
            <a:extLst>
              <a:ext uri="{FF2B5EF4-FFF2-40B4-BE49-F238E27FC236}">
                <a16:creationId xmlns:a16="http://schemas.microsoft.com/office/drawing/2014/main" xmlns="" id="{0A21E58D-2AB3-955F-C066-F90369A65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470" b="22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6D063FA-6787-9DD3-BF72-DA79B7DC4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Vielen Dank für Ihre Aufmerksamkeit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02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xmlns="" id="{C4E4288A-DFC8-40A2-90E5-70E851A933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3">
            <a:extLst>
              <a:ext uri="{FF2B5EF4-FFF2-40B4-BE49-F238E27FC236}">
                <a16:creationId xmlns:a16="http://schemas.microsoft.com/office/drawing/2014/main" xmlns="" id="{A94A2FC9-6D19-473C-B868-99FDB2044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036077" y="435547"/>
            <a:ext cx="1969483" cy="1775389"/>
          </a:xfrm>
          <a:custGeom>
            <a:avLst/>
            <a:gdLst>
              <a:gd name="connsiteX0" fmla="*/ 530616 w 1859834"/>
              <a:gd name="connsiteY0" fmla="*/ 0 h 1676546"/>
              <a:gd name="connsiteX1" fmla="*/ 1331006 w 1859834"/>
              <a:gd name="connsiteY1" fmla="*/ 0 h 1676546"/>
              <a:gd name="connsiteX2" fmla="*/ 1445347 w 1859834"/>
              <a:gd name="connsiteY2" fmla="*/ 65415 h 1676546"/>
              <a:gd name="connsiteX3" fmla="*/ 1845541 w 1859834"/>
              <a:gd name="connsiteY3" fmla="*/ 770436 h 1676546"/>
              <a:gd name="connsiteX4" fmla="*/ 1845541 w 1859834"/>
              <a:gd name="connsiteY4" fmla="*/ 906111 h 1676546"/>
              <a:gd name="connsiteX5" fmla="*/ 1445347 w 1859834"/>
              <a:gd name="connsiteY5" fmla="*/ 1611131 h 1676546"/>
              <a:gd name="connsiteX6" fmla="*/ 1331006 w 1859834"/>
              <a:gd name="connsiteY6" fmla="*/ 1676546 h 1676546"/>
              <a:gd name="connsiteX7" fmla="*/ 530616 w 1859834"/>
              <a:gd name="connsiteY7" fmla="*/ 1676546 h 1676546"/>
              <a:gd name="connsiteX8" fmla="*/ 416275 w 1859834"/>
              <a:gd name="connsiteY8" fmla="*/ 1611131 h 1676546"/>
              <a:gd name="connsiteX9" fmla="*/ 16080 w 1859834"/>
              <a:gd name="connsiteY9" fmla="*/ 906111 h 1676546"/>
              <a:gd name="connsiteX10" fmla="*/ 16080 w 1859834"/>
              <a:gd name="connsiteY10" fmla="*/ 770436 h 1676546"/>
              <a:gd name="connsiteX11" fmla="*/ 416275 w 1859834"/>
              <a:gd name="connsiteY11" fmla="*/ 65415 h 1676546"/>
              <a:gd name="connsiteX12" fmla="*/ 530616 w 1859834"/>
              <a:gd name="connsiteY12" fmla="*/ 0 h 167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59834" h="1676546">
                <a:moveTo>
                  <a:pt x="530616" y="0"/>
                </a:moveTo>
                <a:cubicBezTo>
                  <a:pt x="1331006" y="0"/>
                  <a:pt x="1331006" y="0"/>
                  <a:pt x="1331006" y="0"/>
                </a:cubicBezTo>
                <a:cubicBezTo>
                  <a:pt x="1371502" y="0"/>
                  <a:pt x="1423909" y="29073"/>
                  <a:pt x="1445347" y="65415"/>
                </a:cubicBezTo>
                <a:cubicBezTo>
                  <a:pt x="1845541" y="770436"/>
                  <a:pt x="1845541" y="770436"/>
                  <a:pt x="1845541" y="770436"/>
                </a:cubicBezTo>
                <a:cubicBezTo>
                  <a:pt x="1864599" y="809200"/>
                  <a:pt x="1864599" y="867346"/>
                  <a:pt x="1845541" y="906111"/>
                </a:cubicBezTo>
                <a:cubicBezTo>
                  <a:pt x="1445347" y="1611131"/>
                  <a:pt x="1445347" y="1611131"/>
                  <a:pt x="1445347" y="1611131"/>
                </a:cubicBezTo>
                <a:cubicBezTo>
                  <a:pt x="1423909" y="1647474"/>
                  <a:pt x="1371502" y="1676546"/>
                  <a:pt x="1331006" y="1676546"/>
                </a:cubicBezTo>
                <a:lnTo>
                  <a:pt x="530616" y="1676546"/>
                </a:lnTo>
                <a:cubicBezTo>
                  <a:pt x="487738" y="1676546"/>
                  <a:pt x="435332" y="1647474"/>
                  <a:pt x="416275" y="1611131"/>
                </a:cubicBezTo>
                <a:cubicBezTo>
                  <a:pt x="16080" y="906111"/>
                  <a:pt x="16080" y="906111"/>
                  <a:pt x="16080" y="906111"/>
                </a:cubicBezTo>
                <a:cubicBezTo>
                  <a:pt x="-5359" y="867346"/>
                  <a:pt x="-5359" y="809200"/>
                  <a:pt x="16080" y="770436"/>
                </a:cubicBezTo>
                <a:cubicBezTo>
                  <a:pt x="416275" y="65415"/>
                  <a:pt x="416275" y="65415"/>
                  <a:pt x="416275" y="65415"/>
                </a:cubicBezTo>
                <a:cubicBezTo>
                  <a:pt x="435332" y="29073"/>
                  <a:pt x="487738" y="0"/>
                  <a:pt x="530616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Obraz 6" descr="Obraz zawierający tekst, clipart&#10;&#10;Opis wygenerowany automatycznie">
            <a:extLst>
              <a:ext uri="{FF2B5EF4-FFF2-40B4-BE49-F238E27FC236}">
                <a16:creationId xmlns:a16="http://schemas.microsoft.com/office/drawing/2014/main" xmlns="" id="{C7154758-C2D8-F682-1103-F6D5CD4C4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427" y="1147570"/>
            <a:ext cx="1222782" cy="348492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4DAD214-6FB0-4DC5-20DF-D1EBBBBED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694" y="2391339"/>
            <a:ext cx="3947974" cy="34614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000" err="1">
                <a:ea typeface="+mn-lt"/>
                <a:cs typeface="+mn-lt"/>
              </a:rPr>
              <a:t>Die</a:t>
            </a:r>
            <a:r>
              <a:rPr lang="pl-PL" sz="200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Unterstützung</a:t>
            </a:r>
            <a:r>
              <a:rPr lang="pl-PL" sz="2000">
                <a:ea typeface="+mn-lt"/>
                <a:cs typeface="+mn-lt"/>
              </a:rPr>
              <a:t> der </a:t>
            </a:r>
            <a:r>
              <a:rPr lang="pl-PL" sz="2000" err="1">
                <a:ea typeface="+mn-lt"/>
                <a:cs typeface="+mn-lt"/>
              </a:rPr>
              <a:t>Europäischen</a:t>
            </a:r>
            <a:r>
              <a:rPr lang="pl-PL" sz="200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Kommission</a:t>
            </a:r>
            <a:r>
              <a:rPr lang="pl-PL" sz="200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bei</a:t>
            </a:r>
            <a:r>
              <a:rPr lang="pl-PL" sz="2000">
                <a:ea typeface="+mn-lt"/>
                <a:cs typeface="+mn-lt"/>
              </a:rPr>
              <a:t> der </a:t>
            </a:r>
            <a:r>
              <a:rPr lang="pl-PL" sz="2000" err="1">
                <a:ea typeface="+mn-lt"/>
                <a:cs typeface="+mn-lt"/>
              </a:rPr>
              <a:t>Erstellung</a:t>
            </a:r>
            <a:r>
              <a:rPr lang="pl-PL" sz="200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dieser</a:t>
            </a:r>
            <a:r>
              <a:rPr lang="pl-PL" sz="200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Veröffentlichung</a:t>
            </a:r>
            <a:r>
              <a:rPr lang="pl-PL" sz="200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stellt</a:t>
            </a:r>
            <a:r>
              <a:rPr lang="pl-PL" sz="200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keine</a:t>
            </a:r>
            <a:r>
              <a:rPr lang="pl-PL" sz="200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Billigung</a:t>
            </a:r>
            <a:r>
              <a:rPr lang="pl-PL" sz="2000">
                <a:ea typeface="+mn-lt"/>
                <a:cs typeface="+mn-lt"/>
              </a:rPr>
              <a:t> des </a:t>
            </a:r>
            <a:r>
              <a:rPr lang="pl-PL" sz="2000" err="1">
                <a:ea typeface="+mn-lt"/>
                <a:cs typeface="+mn-lt"/>
              </a:rPr>
              <a:t>Inhalts</a:t>
            </a:r>
            <a:r>
              <a:rPr lang="pl-PL" sz="2000">
                <a:ea typeface="+mn-lt"/>
                <a:cs typeface="+mn-lt"/>
              </a:rPr>
              <a:t> dar, der nur </a:t>
            </a:r>
            <a:r>
              <a:rPr lang="pl-PL" sz="2000" err="1">
                <a:ea typeface="+mn-lt"/>
                <a:cs typeface="+mn-lt"/>
              </a:rPr>
              <a:t>die</a:t>
            </a:r>
            <a:r>
              <a:rPr lang="pl-PL" sz="200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Ansichten</a:t>
            </a:r>
            <a:r>
              <a:rPr lang="pl-PL" sz="2000">
                <a:ea typeface="+mn-lt"/>
                <a:cs typeface="+mn-lt"/>
              </a:rPr>
              <a:t> der </a:t>
            </a:r>
            <a:r>
              <a:rPr lang="pl-PL" sz="2000" err="1">
                <a:ea typeface="+mn-lt"/>
                <a:cs typeface="+mn-lt"/>
              </a:rPr>
              <a:t>Autoren</a:t>
            </a:r>
            <a:r>
              <a:rPr lang="pl-PL" sz="200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widerspiegelt</a:t>
            </a:r>
            <a:r>
              <a:rPr lang="pl-PL" sz="2000">
                <a:ea typeface="+mn-lt"/>
                <a:cs typeface="+mn-lt"/>
              </a:rPr>
              <a:t>, </a:t>
            </a:r>
            <a:r>
              <a:rPr lang="pl-PL" sz="2000" err="1">
                <a:ea typeface="+mn-lt"/>
                <a:cs typeface="+mn-lt"/>
              </a:rPr>
              <a:t>und</a:t>
            </a:r>
            <a:r>
              <a:rPr lang="pl-PL" sz="200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die</a:t>
            </a:r>
            <a:r>
              <a:rPr lang="pl-PL" sz="200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Kommission</a:t>
            </a:r>
            <a:r>
              <a:rPr lang="pl-PL" sz="2000">
                <a:ea typeface="+mn-lt"/>
                <a:cs typeface="+mn-lt"/>
              </a:rPr>
              <a:t> kann </a:t>
            </a:r>
            <a:r>
              <a:rPr lang="pl-PL" sz="2000" err="1">
                <a:ea typeface="+mn-lt"/>
                <a:cs typeface="+mn-lt"/>
              </a:rPr>
              <a:t>nicht</a:t>
            </a:r>
            <a:r>
              <a:rPr lang="pl-PL" sz="200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für</a:t>
            </a:r>
            <a:r>
              <a:rPr lang="pl-PL" sz="200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die</a:t>
            </a:r>
            <a:r>
              <a:rPr lang="pl-PL" sz="200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Verwendung</a:t>
            </a:r>
            <a:r>
              <a:rPr lang="pl-PL" sz="2000">
                <a:ea typeface="+mn-lt"/>
                <a:cs typeface="+mn-lt"/>
              </a:rPr>
              <a:t> der </a:t>
            </a:r>
            <a:r>
              <a:rPr lang="pl-PL" sz="2000" err="1">
                <a:ea typeface="+mn-lt"/>
                <a:cs typeface="+mn-lt"/>
              </a:rPr>
              <a:t>darin</a:t>
            </a:r>
            <a:r>
              <a:rPr lang="pl-PL" sz="200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enthaltenen</a:t>
            </a:r>
            <a:r>
              <a:rPr lang="pl-PL" sz="200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Informationen</a:t>
            </a:r>
            <a:r>
              <a:rPr lang="pl-PL" sz="200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verantwortlich</a:t>
            </a:r>
            <a:r>
              <a:rPr lang="pl-PL" sz="200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gemacht</a:t>
            </a:r>
            <a:r>
              <a:rPr lang="pl-PL" sz="200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werden</a:t>
            </a:r>
            <a:r>
              <a:rPr lang="pl-PL" sz="2000">
                <a:ea typeface="+mn-lt"/>
                <a:cs typeface="+mn-lt"/>
              </a:rPr>
              <a:t>.</a:t>
            </a:r>
            <a:endParaRPr lang="pl-PL" sz="2000">
              <a:ea typeface="Calibri"/>
              <a:cs typeface="Calibri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8BED0409-854E-49C4-876E-A78C6D881B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64329" y="2391339"/>
            <a:ext cx="4295423" cy="4226565"/>
          </a:xfrm>
          <a:custGeom>
            <a:avLst/>
            <a:gdLst>
              <a:gd name="connsiteX0" fmla="*/ 2353286 w 3293367"/>
              <a:gd name="connsiteY0" fmla="*/ 2104683 h 3240573"/>
              <a:gd name="connsiteX1" fmla="*/ 2868450 w 3293367"/>
              <a:gd name="connsiteY1" fmla="*/ 2104683 h 3240573"/>
              <a:gd name="connsiteX2" fmla="*/ 2892703 w 3293367"/>
              <a:gd name="connsiteY2" fmla="*/ 2107904 h 3240573"/>
              <a:gd name="connsiteX3" fmla="*/ 2909383 w 3293367"/>
              <a:gd name="connsiteY3" fmla="*/ 2114898 h 3240573"/>
              <a:gd name="connsiteX4" fmla="*/ 2899189 w 3293367"/>
              <a:gd name="connsiteY4" fmla="*/ 2132529 h 3240573"/>
              <a:gd name="connsiteX5" fmla="*/ 2538022 w 3293367"/>
              <a:gd name="connsiteY5" fmla="*/ 2757176 h 3240573"/>
              <a:gd name="connsiteX6" fmla="*/ 2322847 w 3293367"/>
              <a:gd name="connsiteY6" fmla="*/ 2882232 h 3240573"/>
              <a:gd name="connsiteX7" fmla="*/ 2149884 w 3293367"/>
              <a:gd name="connsiteY7" fmla="*/ 2882232 h 3240573"/>
              <a:gd name="connsiteX8" fmla="*/ 2129707 w 3293367"/>
              <a:gd name="connsiteY8" fmla="*/ 2882232 h 3240573"/>
              <a:gd name="connsiteX9" fmla="*/ 2110453 w 3293367"/>
              <a:gd name="connsiteY9" fmla="*/ 2849077 h 3240573"/>
              <a:gd name="connsiteX10" fmla="*/ 2016148 w 3293367"/>
              <a:gd name="connsiteY10" fmla="*/ 2686675 h 3240573"/>
              <a:gd name="connsiteX11" fmla="*/ 2016148 w 3293367"/>
              <a:gd name="connsiteY11" fmla="*/ 2595774 h 3240573"/>
              <a:gd name="connsiteX12" fmla="*/ 2274287 w 3293367"/>
              <a:gd name="connsiteY12" fmla="*/ 2151242 h 3240573"/>
              <a:gd name="connsiteX13" fmla="*/ 2353286 w 3293367"/>
              <a:gd name="connsiteY13" fmla="*/ 2104683 h 3240573"/>
              <a:gd name="connsiteX14" fmla="*/ 939150 w 3293367"/>
              <a:gd name="connsiteY14" fmla="*/ 0 h 3240573"/>
              <a:gd name="connsiteX15" fmla="*/ 2322847 w 3293367"/>
              <a:gd name="connsiteY15" fmla="*/ 0 h 3240573"/>
              <a:gd name="connsiteX16" fmla="*/ 2538022 w 3293367"/>
              <a:gd name="connsiteY16" fmla="*/ 125055 h 3240573"/>
              <a:gd name="connsiteX17" fmla="*/ 3228376 w 3293367"/>
              <a:gd name="connsiteY17" fmla="*/ 1319038 h 3240573"/>
              <a:gd name="connsiteX18" fmla="*/ 3228376 w 3293367"/>
              <a:gd name="connsiteY18" fmla="*/ 1563194 h 3240573"/>
              <a:gd name="connsiteX19" fmla="*/ 2972043 w 3293367"/>
              <a:gd name="connsiteY19" fmla="*/ 2006528 h 3240573"/>
              <a:gd name="connsiteX20" fmla="*/ 2950440 w 3293367"/>
              <a:gd name="connsiteY20" fmla="*/ 2043890 h 3240573"/>
              <a:gd name="connsiteX21" fmla="*/ 2951200 w 3293367"/>
              <a:gd name="connsiteY21" fmla="*/ 2044209 h 3240573"/>
              <a:gd name="connsiteX22" fmla="*/ 2989324 w 3293367"/>
              <a:gd name="connsiteY22" fmla="*/ 2082660 h 3240573"/>
              <a:gd name="connsiteX23" fmla="*/ 3279247 w 3293367"/>
              <a:gd name="connsiteY23" fmla="*/ 2584089 h 3240573"/>
              <a:gd name="connsiteX24" fmla="*/ 3279247 w 3293367"/>
              <a:gd name="connsiteY24" fmla="*/ 2686626 h 3240573"/>
              <a:gd name="connsiteX25" fmla="*/ 2989324 w 3293367"/>
              <a:gd name="connsiteY25" fmla="*/ 3188054 h 3240573"/>
              <a:gd name="connsiteX26" fmla="*/ 2898957 w 3293367"/>
              <a:gd name="connsiteY26" fmla="*/ 3240573 h 3240573"/>
              <a:gd name="connsiteX27" fmla="*/ 2317855 w 3293367"/>
              <a:gd name="connsiteY27" fmla="*/ 3240573 h 3240573"/>
              <a:gd name="connsiteX28" fmla="*/ 2228744 w 3293367"/>
              <a:gd name="connsiteY28" fmla="*/ 3188054 h 3240573"/>
              <a:gd name="connsiteX29" fmla="*/ 2072563 w 3293367"/>
              <a:gd name="connsiteY29" fmla="*/ 2919100 h 3240573"/>
              <a:gd name="connsiteX30" fmla="*/ 2054920 w 3293367"/>
              <a:gd name="connsiteY30" fmla="*/ 2888716 h 3240573"/>
              <a:gd name="connsiteX31" fmla="*/ 2068802 w 3293367"/>
              <a:gd name="connsiteY31" fmla="*/ 2888716 h 3240573"/>
              <a:gd name="connsiteX32" fmla="*/ 2134418 w 3293367"/>
              <a:gd name="connsiteY32" fmla="*/ 2888716 h 3240573"/>
              <a:gd name="connsiteX33" fmla="*/ 2162922 w 3293367"/>
              <a:gd name="connsiteY33" fmla="*/ 2937803 h 3240573"/>
              <a:gd name="connsiteX34" fmla="*/ 2271824 w 3293367"/>
              <a:gd name="connsiteY34" fmla="*/ 3125340 h 3240573"/>
              <a:gd name="connsiteX35" fmla="*/ 2350824 w 3293367"/>
              <a:gd name="connsiteY35" fmla="*/ 3171900 h 3240573"/>
              <a:gd name="connsiteX36" fmla="*/ 2865989 w 3293367"/>
              <a:gd name="connsiteY36" fmla="*/ 3171900 h 3240573"/>
              <a:gd name="connsiteX37" fmla="*/ 2946100 w 3293367"/>
              <a:gd name="connsiteY37" fmla="*/ 3125340 h 3240573"/>
              <a:gd name="connsiteX38" fmla="*/ 3203126 w 3293367"/>
              <a:gd name="connsiteY38" fmla="*/ 2680809 h 3240573"/>
              <a:gd name="connsiteX39" fmla="*/ 3203126 w 3293367"/>
              <a:gd name="connsiteY39" fmla="*/ 2589906 h 3240573"/>
              <a:gd name="connsiteX40" fmla="*/ 2946100 w 3293367"/>
              <a:gd name="connsiteY40" fmla="*/ 2145375 h 3240573"/>
              <a:gd name="connsiteX41" fmla="*/ 2912303 w 3293367"/>
              <a:gd name="connsiteY41" fmla="*/ 2111287 h 3240573"/>
              <a:gd name="connsiteX42" fmla="*/ 2908392 w 3293367"/>
              <a:gd name="connsiteY42" fmla="*/ 2109648 h 3240573"/>
              <a:gd name="connsiteX43" fmla="*/ 2929357 w 3293367"/>
              <a:gd name="connsiteY43" fmla="*/ 2073390 h 3240573"/>
              <a:gd name="connsiteX44" fmla="*/ 2944948 w 3293367"/>
              <a:gd name="connsiteY44" fmla="*/ 2046424 h 3240573"/>
              <a:gd name="connsiteX45" fmla="*/ 2928777 w 3293367"/>
              <a:gd name="connsiteY45" fmla="*/ 2039643 h 3240573"/>
              <a:gd name="connsiteX46" fmla="*/ 2901420 w 3293367"/>
              <a:gd name="connsiteY46" fmla="*/ 2036009 h 3240573"/>
              <a:gd name="connsiteX47" fmla="*/ 2320317 w 3293367"/>
              <a:gd name="connsiteY47" fmla="*/ 2036009 h 3240573"/>
              <a:gd name="connsiteX48" fmla="*/ 2231207 w 3293367"/>
              <a:gd name="connsiteY48" fmla="*/ 2088527 h 3240573"/>
              <a:gd name="connsiteX49" fmla="*/ 1940028 w 3293367"/>
              <a:gd name="connsiteY49" fmla="*/ 2589956 h 3240573"/>
              <a:gd name="connsiteX50" fmla="*/ 1940028 w 3293367"/>
              <a:gd name="connsiteY50" fmla="*/ 2692493 h 3240573"/>
              <a:gd name="connsiteX51" fmla="*/ 2036139 w 3293367"/>
              <a:gd name="connsiteY51" fmla="*/ 2858003 h 3240573"/>
              <a:gd name="connsiteX52" fmla="*/ 2050209 w 3293367"/>
              <a:gd name="connsiteY52" fmla="*/ 2882232 h 3240573"/>
              <a:gd name="connsiteX53" fmla="*/ 1985031 w 3293367"/>
              <a:gd name="connsiteY53" fmla="*/ 2882232 h 3240573"/>
              <a:gd name="connsiteX54" fmla="*/ 939150 w 3293367"/>
              <a:gd name="connsiteY54" fmla="*/ 2882232 h 3240573"/>
              <a:gd name="connsiteX55" fmla="*/ 726963 w 3293367"/>
              <a:gd name="connsiteY55" fmla="*/ 2757176 h 3240573"/>
              <a:gd name="connsiteX56" fmla="*/ 33622 w 3293367"/>
              <a:gd name="connsiteY56" fmla="*/ 1563194 h 3240573"/>
              <a:gd name="connsiteX57" fmla="*/ 33622 w 3293367"/>
              <a:gd name="connsiteY57" fmla="*/ 1319038 h 3240573"/>
              <a:gd name="connsiteX58" fmla="*/ 726963 w 3293367"/>
              <a:gd name="connsiteY58" fmla="*/ 125055 h 3240573"/>
              <a:gd name="connsiteX59" fmla="*/ 939150 w 3293367"/>
              <a:gd name="connsiteY59" fmla="*/ 0 h 324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93367" h="3240573">
                <a:moveTo>
                  <a:pt x="2353286" y="2104683"/>
                </a:moveTo>
                <a:cubicBezTo>
                  <a:pt x="2353286" y="2104683"/>
                  <a:pt x="2353286" y="2104683"/>
                  <a:pt x="2868450" y="2104683"/>
                </a:cubicBezTo>
                <a:cubicBezTo>
                  <a:pt x="2876795" y="2104683"/>
                  <a:pt x="2884932" y="2105791"/>
                  <a:pt x="2892703" y="2107904"/>
                </a:cubicBezTo>
                <a:lnTo>
                  <a:pt x="2909383" y="2114898"/>
                </a:lnTo>
                <a:lnTo>
                  <a:pt x="2899189" y="2132529"/>
                </a:lnTo>
                <a:cubicBezTo>
                  <a:pt x="2807017" y="2291942"/>
                  <a:pt x="2689037" y="2495992"/>
                  <a:pt x="2538022" y="2757176"/>
                </a:cubicBezTo>
                <a:cubicBezTo>
                  <a:pt x="2493195" y="2834591"/>
                  <a:pt x="2412503" y="2882232"/>
                  <a:pt x="2322847" y="2882232"/>
                </a:cubicBezTo>
                <a:cubicBezTo>
                  <a:pt x="2322847" y="2882232"/>
                  <a:pt x="2322847" y="2882232"/>
                  <a:pt x="2149884" y="2882232"/>
                </a:cubicBezTo>
                <a:lnTo>
                  <a:pt x="2129707" y="2882232"/>
                </a:lnTo>
                <a:lnTo>
                  <a:pt x="2110453" y="2849077"/>
                </a:lnTo>
                <a:cubicBezTo>
                  <a:pt x="2083644" y="2802909"/>
                  <a:pt x="2052449" y="2749188"/>
                  <a:pt x="2016148" y="2686675"/>
                </a:cubicBezTo>
                <a:cubicBezTo>
                  <a:pt x="1999459" y="2658961"/>
                  <a:pt x="1999459" y="2623488"/>
                  <a:pt x="2016148" y="2595774"/>
                </a:cubicBezTo>
                <a:cubicBezTo>
                  <a:pt x="2016148" y="2595774"/>
                  <a:pt x="2016148" y="2595774"/>
                  <a:pt x="2274287" y="2151242"/>
                </a:cubicBezTo>
                <a:cubicBezTo>
                  <a:pt x="2289865" y="2122420"/>
                  <a:pt x="2321018" y="2104683"/>
                  <a:pt x="2353286" y="2104683"/>
                </a:cubicBezTo>
                <a:close/>
                <a:moveTo>
                  <a:pt x="939150" y="0"/>
                </a:moveTo>
                <a:cubicBezTo>
                  <a:pt x="939150" y="0"/>
                  <a:pt x="939150" y="0"/>
                  <a:pt x="2322847" y="0"/>
                </a:cubicBezTo>
                <a:cubicBezTo>
                  <a:pt x="2412503" y="0"/>
                  <a:pt x="2493195" y="47640"/>
                  <a:pt x="2538022" y="125055"/>
                </a:cubicBezTo>
                <a:cubicBezTo>
                  <a:pt x="2538022" y="125055"/>
                  <a:pt x="2538022" y="125055"/>
                  <a:pt x="3228376" y="1319038"/>
                </a:cubicBezTo>
                <a:cubicBezTo>
                  <a:pt x="3273205" y="1393476"/>
                  <a:pt x="3273205" y="1488756"/>
                  <a:pt x="3228376" y="1563194"/>
                </a:cubicBezTo>
                <a:cubicBezTo>
                  <a:pt x="3228376" y="1563194"/>
                  <a:pt x="3228376" y="1563194"/>
                  <a:pt x="2972043" y="2006528"/>
                </a:cubicBezTo>
                <a:lnTo>
                  <a:pt x="2950440" y="2043890"/>
                </a:lnTo>
                <a:lnTo>
                  <a:pt x="2951200" y="2044209"/>
                </a:lnTo>
                <a:cubicBezTo>
                  <a:pt x="2966732" y="2053275"/>
                  <a:pt x="2979910" y="2066404"/>
                  <a:pt x="2989324" y="2082660"/>
                </a:cubicBezTo>
                <a:cubicBezTo>
                  <a:pt x="2989324" y="2082660"/>
                  <a:pt x="2989324" y="2082660"/>
                  <a:pt x="3279247" y="2584089"/>
                </a:cubicBezTo>
                <a:cubicBezTo>
                  <a:pt x="3298074" y="2615350"/>
                  <a:pt x="3298074" y="2655364"/>
                  <a:pt x="3279247" y="2686626"/>
                </a:cubicBezTo>
                <a:cubicBezTo>
                  <a:pt x="3279247" y="2686626"/>
                  <a:pt x="3279247" y="2686626"/>
                  <a:pt x="2989324" y="3188054"/>
                </a:cubicBezTo>
                <a:cubicBezTo>
                  <a:pt x="2970497" y="3220565"/>
                  <a:pt x="2936610" y="3240573"/>
                  <a:pt x="2898957" y="3240573"/>
                </a:cubicBezTo>
                <a:cubicBezTo>
                  <a:pt x="2898957" y="3240573"/>
                  <a:pt x="2898957" y="3240573"/>
                  <a:pt x="2317855" y="3240573"/>
                </a:cubicBezTo>
                <a:cubicBezTo>
                  <a:pt x="2281457" y="3240573"/>
                  <a:pt x="2246316" y="3220565"/>
                  <a:pt x="2228744" y="3188054"/>
                </a:cubicBezTo>
                <a:cubicBezTo>
                  <a:pt x="2228744" y="3188054"/>
                  <a:pt x="2228744" y="3188054"/>
                  <a:pt x="2072563" y="2919100"/>
                </a:cubicBezTo>
                <a:lnTo>
                  <a:pt x="2054920" y="2888716"/>
                </a:lnTo>
                <a:lnTo>
                  <a:pt x="2068802" y="2888716"/>
                </a:lnTo>
                <a:lnTo>
                  <a:pt x="2134418" y="2888716"/>
                </a:lnTo>
                <a:lnTo>
                  <a:pt x="2162922" y="2937803"/>
                </a:lnTo>
                <a:cubicBezTo>
                  <a:pt x="2271824" y="3125340"/>
                  <a:pt x="2271824" y="3125340"/>
                  <a:pt x="2271824" y="3125340"/>
                </a:cubicBezTo>
                <a:cubicBezTo>
                  <a:pt x="2287402" y="3154162"/>
                  <a:pt x="2318557" y="3171900"/>
                  <a:pt x="2350824" y="3171900"/>
                </a:cubicBezTo>
                <a:cubicBezTo>
                  <a:pt x="2865989" y="3171900"/>
                  <a:pt x="2865989" y="3171900"/>
                  <a:pt x="2865989" y="3171900"/>
                </a:cubicBezTo>
                <a:cubicBezTo>
                  <a:pt x="2899368" y="3171900"/>
                  <a:pt x="2929410" y="3154162"/>
                  <a:pt x="2946100" y="3125340"/>
                </a:cubicBezTo>
                <a:cubicBezTo>
                  <a:pt x="3203126" y="2680809"/>
                  <a:pt x="3203126" y="2680809"/>
                  <a:pt x="3203126" y="2680809"/>
                </a:cubicBezTo>
                <a:cubicBezTo>
                  <a:pt x="3219816" y="2653094"/>
                  <a:pt x="3219816" y="2617620"/>
                  <a:pt x="3203126" y="2589906"/>
                </a:cubicBezTo>
                <a:cubicBezTo>
                  <a:pt x="2946100" y="2145375"/>
                  <a:pt x="2946100" y="2145375"/>
                  <a:pt x="2946100" y="2145375"/>
                </a:cubicBezTo>
                <a:cubicBezTo>
                  <a:pt x="2937755" y="2130963"/>
                  <a:pt x="2926072" y="2119323"/>
                  <a:pt x="2912303" y="2111287"/>
                </a:cubicBezTo>
                <a:lnTo>
                  <a:pt x="2908392" y="2109648"/>
                </a:lnTo>
                <a:lnTo>
                  <a:pt x="2929357" y="2073390"/>
                </a:lnTo>
                <a:lnTo>
                  <a:pt x="2944948" y="2046424"/>
                </a:lnTo>
                <a:lnTo>
                  <a:pt x="2928777" y="2039643"/>
                </a:lnTo>
                <a:cubicBezTo>
                  <a:pt x="2920010" y="2037259"/>
                  <a:pt x="2910833" y="2036009"/>
                  <a:pt x="2901420" y="2036009"/>
                </a:cubicBezTo>
                <a:cubicBezTo>
                  <a:pt x="2320317" y="2036009"/>
                  <a:pt x="2320317" y="2036009"/>
                  <a:pt x="2320317" y="2036009"/>
                </a:cubicBezTo>
                <a:cubicBezTo>
                  <a:pt x="2283920" y="2036009"/>
                  <a:pt x="2248778" y="2056016"/>
                  <a:pt x="2231207" y="2088527"/>
                </a:cubicBezTo>
                <a:cubicBezTo>
                  <a:pt x="1940028" y="2589956"/>
                  <a:pt x="1940028" y="2589956"/>
                  <a:pt x="1940028" y="2589956"/>
                </a:cubicBezTo>
                <a:cubicBezTo>
                  <a:pt x="1921201" y="2621217"/>
                  <a:pt x="1921201" y="2661231"/>
                  <a:pt x="1940028" y="2692493"/>
                </a:cubicBezTo>
                <a:cubicBezTo>
                  <a:pt x="1976425" y="2755171"/>
                  <a:pt x="2008272" y="2810015"/>
                  <a:pt x="2036139" y="2858003"/>
                </a:cubicBezTo>
                <a:lnTo>
                  <a:pt x="2050209" y="2882232"/>
                </a:lnTo>
                <a:lnTo>
                  <a:pt x="1985031" y="2882232"/>
                </a:lnTo>
                <a:cubicBezTo>
                  <a:pt x="1782341" y="2882232"/>
                  <a:pt x="1458037" y="2882232"/>
                  <a:pt x="939150" y="2882232"/>
                </a:cubicBezTo>
                <a:cubicBezTo>
                  <a:pt x="852483" y="2882232"/>
                  <a:pt x="768803" y="2834591"/>
                  <a:pt x="726963" y="2757176"/>
                </a:cubicBezTo>
                <a:cubicBezTo>
                  <a:pt x="726963" y="2757176"/>
                  <a:pt x="726963" y="2757176"/>
                  <a:pt x="33622" y="1563194"/>
                </a:cubicBezTo>
                <a:cubicBezTo>
                  <a:pt x="-11207" y="1488756"/>
                  <a:pt x="-11207" y="1393476"/>
                  <a:pt x="33622" y="1319038"/>
                </a:cubicBezTo>
                <a:cubicBezTo>
                  <a:pt x="33622" y="1319038"/>
                  <a:pt x="33622" y="1319038"/>
                  <a:pt x="726963" y="125055"/>
                </a:cubicBezTo>
                <a:cubicBezTo>
                  <a:pt x="768803" y="47640"/>
                  <a:pt x="852483" y="0"/>
                  <a:pt x="93915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D4340B2E-01FD-4F5D-9C4D-AD3923AD20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91733" y="843530"/>
            <a:ext cx="3309879" cy="2983688"/>
          </a:xfrm>
          <a:custGeom>
            <a:avLst/>
            <a:gdLst>
              <a:gd name="connsiteX0" fmla="*/ 944317 w 3309879"/>
              <a:gd name="connsiteY0" fmla="*/ 0 h 2983688"/>
              <a:gd name="connsiteX1" fmla="*/ 2368743 w 3309879"/>
              <a:gd name="connsiteY1" fmla="*/ 0 h 2983688"/>
              <a:gd name="connsiteX2" fmla="*/ 2572231 w 3309879"/>
              <a:gd name="connsiteY2" fmla="*/ 116416 h 2983688"/>
              <a:gd name="connsiteX3" fmla="*/ 3284443 w 3309879"/>
              <a:gd name="connsiteY3" fmla="*/ 1371117 h 2983688"/>
              <a:gd name="connsiteX4" fmla="*/ 3284443 w 3309879"/>
              <a:gd name="connsiteY4" fmla="*/ 1612573 h 2983688"/>
              <a:gd name="connsiteX5" fmla="*/ 2572231 w 3309879"/>
              <a:gd name="connsiteY5" fmla="*/ 2867272 h 2983688"/>
              <a:gd name="connsiteX6" fmla="*/ 2368743 w 3309879"/>
              <a:gd name="connsiteY6" fmla="*/ 2983688 h 2983688"/>
              <a:gd name="connsiteX7" fmla="*/ 944317 w 3309879"/>
              <a:gd name="connsiteY7" fmla="*/ 2983688 h 2983688"/>
              <a:gd name="connsiteX8" fmla="*/ 740830 w 3309879"/>
              <a:gd name="connsiteY8" fmla="*/ 2867272 h 2983688"/>
              <a:gd name="connsiteX9" fmla="*/ 28617 w 3309879"/>
              <a:gd name="connsiteY9" fmla="*/ 1612573 h 2983688"/>
              <a:gd name="connsiteX10" fmla="*/ 28617 w 3309879"/>
              <a:gd name="connsiteY10" fmla="*/ 1371117 h 2983688"/>
              <a:gd name="connsiteX11" fmla="*/ 740830 w 3309879"/>
              <a:gd name="connsiteY11" fmla="*/ 116416 h 2983688"/>
              <a:gd name="connsiteX12" fmla="*/ 944317 w 3309879"/>
              <a:gd name="connsiteY12" fmla="*/ 0 h 298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09879" h="2983688">
                <a:moveTo>
                  <a:pt x="944317" y="0"/>
                </a:moveTo>
                <a:cubicBezTo>
                  <a:pt x="2368743" y="0"/>
                  <a:pt x="2368743" y="0"/>
                  <a:pt x="2368743" y="0"/>
                </a:cubicBezTo>
                <a:cubicBezTo>
                  <a:pt x="2440811" y="0"/>
                  <a:pt x="2534078" y="51740"/>
                  <a:pt x="2572231" y="116416"/>
                </a:cubicBezTo>
                <a:cubicBezTo>
                  <a:pt x="3284443" y="1371117"/>
                  <a:pt x="3284443" y="1371117"/>
                  <a:pt x="3284443" y="1371117"/>
                </a:cubicBezTo>
                <a:cubicBezTo>
                  <a:pt x="3318358" y="1440104"/>
                  <a:pt x="3318358" y="1543584"/>
                  <a:pt x="3284443" y="1612573"/>
                </a:cubicBezTo>
                <a:cubicBezTo>
                  <a:pt x="2572231" y="2867272"/>
                  <a:pt x="2572231" y="2867272"/>
                  <a:pt x="2572231" y="2867272"/>
                </a:cubicBezTo>
                <a:cubicBezTo>
                  <a:pt x="2534078" y="2931949"/>
                  <a:pt x="2440811" y="2983688"/>
                  <a:pt x="2368743" y="2983688"/>
                </a:cubicBezTo>
                <a:lnTo>
                  <a:pt x="944317" y="2983688"/>
                </a:lnTo>
                <a:cubicBezTo>
                  <a:pt x="868010" y="2983688"/>
                  <a:pt x="774745" y="2931949"/>
                  <a:pt x="740830" y="2867272"/>
                </a:cubicBezTo>
                <a:cubicBezTo>
                  <a:pt x="28617" y="1612573"/>
                  <a:pt x="28617" y="1612573"/>
                  <a:pt x="28617" y="1612573"/>
                </a:cubicBezTo>
                <a:cubicBezTo>
                  <a:pt x="-9538" y="1543584"/>
                  <a:pt x="-9538" y="1440104"/>
                  <a:pt x="28617" y="1371117"/>
                </a:cubicBezTo>
                <a:cubicBezTo>
                  <a:pt x="740830" y="116416"/>
                  <a:pt x="740830" y="116416"/>
                  <a:pt x="740830" y="116416"/>
                </a:cubicBezTo>
                <a:cubicBezTo>
                  <a:pt x="774745" y="51740"/>
                  <a:pt x="868010" y="0"/>
                  <a:pt x="944317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xmlns="" id="{D34C1EBF-7576-2D47-0555-6F4CCE14C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994" y="3063687"/>
            <a:ext cx="2602245" cy="2433099"/>
          </a:xfrm>
          <a:prstGeom prst="rect">
            <a:avLst/>
          </a:prstGeom>
        </p:spPr>
      </p:pic>
      <p:pic>
        <p:nvPicPr>
          <p:cNvPr id="7" name="Obraz 7">
            <a:extLst>
              <a:ext uri="{FF2B5EF4-FFF2-40B4-BE49-F238E27FC236}">
                <a16:creationId xmlns:a16="http://schemas.microsoft.com/office/drawing/2014/main" xmlns="" id="{262BCB07-BB09-AA41-6BED-D09ADF569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7845" y="1267832"/>
            <a:ext cx="2017653" cy="21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88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EEF801F-D7A5-A65A-AEE3-F9137A1C8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ea typeface="+mj-lt"/>
                <a:cs typeface="+mj-lt"/>
              </a:rPr>
              <a:t>      </a:t>
            </a:r>
            <a:r>
              <a:rPr lang="pl-PL" err="1">
                <a:ea typeface="+mj-lt"/>
                <a:cs typeface="+mj-lt"/>
              </a:rPr>
              <a:t>Quellen</a:t>
            </a:r>
            <a:endParaRPr lang="pl-PL" err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7AC68A7-9C2A-3422-F2B5-1C5E6358E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1600" u="sng">
                <a:ea typeface="+mn-lt"/>
                <a:cs typeface="+mn-lt"/>
                <a:hlinkClick r:id="rId2"/>
              </a:rPr>
              <a:t>https://portal.librus.pl/rodzina/artykuly/swiat-bez-plastiku-czy-to-mozliwe</a:t>
            </a:r>
            <a:endParaRPr lang="pl-PL" sz="1600">
              <a:ea typeface="+mn-lt"/>
              <a:cs typeface="+mn-lt"/>
            </a:endParaRPr>
          </a:p>
          <a:p>
            <a:r>
              <a:rPr lang="pl-PL" sz="1600" u="sng">
                <a:ea typeface="+mn-lt"/>
                <a:cs typeface="+mn-lt"/>
                <a:hlinkClick r:id="rId3"/>
              </a:rPr>
              <a:t>https://butelkomaty.pl/aktualnosci/jak-ograniczyc-zuzycie-plastiku-w-codziennym-zyciu/</a:t>
            </a:r>
            <a:endParaRPr lang="pl-PL" sz="1600">
              <a:ea typeface="+mn-lt"/>
              <a:cs typeface="+mn-lt"/>
            </a:endParaRPr>
          </a:p>
          <a:p>
            <a:r>
              <a:rPr lang="pl-PL" sz="1600" u="sng">
                <a:ea typeface="+mn-lt"/>
                <a:cs typeface="+mn-lt"/>
                <a:hlinkClick r:id="rId4"/>
              </a:rPr>
              <a:t>Tworzywa sztuczne – Wikipedia, wolna encyklopedia</a:t>
            </a:r>
            <a:endParaRPr lang="pl-PL" sz="1600">
              <a:ea typeface="+mn-lt"/>
              <a:cs typeface="+mn-lt"/>
            </a:endParaRPr>
          </a:p>
          <a:p>
            <a:r>
              <a:rPr lang="pl-PL" sz="1600" u="sng">
                <a:ea typeface="+mn-lt"/>
                <a:cs typeface="+mn-lt"/>
                <a:hlinkClick r:id="rId5"/>
              </a:rPr>
              <a:t>publ_678_praktyczny_poradnik_plastik_is_not_fantastik_czyli_dlaczego_plastik_jest_zly.pdf (ekonsument.pl)</a:t>
            </a:r>
            <a:endParaRPr lang="pl-PL" sz="1600">
              <a:ea typeface="+mn-lt"/>
              <a:cs typeface="+mn-lt"/>
            </a:endParaRPr>
          </a:p>
          <a:p>
            <a:endParaRPr lang="pl-PL" sz="1200">
              <a:cs typeface="Calibri"/>
            </a:endParaRPr>
          </a:p>
          <a:p>
            <a:endParaRPr lang="pl-PL">
              <a:cs typeface="Calibri"/>
            </a:endParaRPr>
          </a:p>
          <a:p>
            <a:endParaRPr lang="pl-PL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991389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Προσαρμογή</PresentationFormat>
  <Paragraphs>48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Motyw pakietu Office</vt:lpstr>
      <vt:lpstr>Umweltfreundliches Europa - die Zukunft beginnt jetzt</vt:lpstr>
      <vt:lpstr>Plastik</vt:lpstr>
      <vt:lpstr>Die Gefahren von  Plastik</vt:lpstr>
      <vt:lpstr>Was kannst du tun, um den Pastik verbrauch zu reduzieren?</vt:lpstr>
      <vt:lpstr>Was machen wir in Polen zum Thema Plastik? </vt:lpstr>
      <vt:lpstr>Was machen wir noch in Polen zum Thema Plastik?</vt:lpstr>
      <vt:lpstr>Vielen Dank für Ihre Aufmerksamkeit</vt:lpstr>
      <vt:lpstr>Παρουσίαση του PowerPoint</vt:lpstr>
      <vt:lpstr>      Quellen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user</cp:lastModifiedBy>
  <cp:revision>2</cp:revision>
  <dcterms:created xsi:type="dcterms:W3CDTF">2022-09-19T16:17:33Z</dcterms:created>
  <dcterms:modified xsi:type="dcterms:W3CDTF">2022-09-29T16:47:38Z</dcterms:modified>
</cp:coreProperties>
</file>