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93" r:id="rId3"/>
    <p:sldMasterId id="2147483694" r:id="rId4"/>
    <p:sldMasterId id="2147483695" r:id="rId5"/>
    <p:sldMasterId id="2147483696" r:id="rId6"/>
    <p:sldMasterId id="2147483697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</p:sldIdLst>
  <p:sldSz cy="5143500" cx="9144000"/>
  <p:notesSz cx="6858000" cy="9144000"/>
  <p:embeddedFontLst>
    <p:embeddedFont>
      <p:font typeface="Roboto"/>
      <p:regular r:id="rId40"/>
      <p:bold r:id="rId41"/>
      <p:italic r:id="rId42"/>
      <p:boldItalic r:id="rId43"/>
    </p:embeddedFont>
    <p:embeddedFont>
      <p:font typeface="Arial Black"/>
      <p:regular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regular.fntdata"/><Relationship Id="rId20" Type="http://schemas.openxmlformats.org/officeDocument/2006/relationships/slide" Target="slides/slide12.xml"/><Relationship Id="rId42" Type="http://schemas.openxmlformats.org/officeDocument/2006/relationships/font" Target="fonts/Roboto-italic.fntdata"/><Relationship Id="rId41" Type="http://schemas.openxmlformats.org/officeDocument/2006/relationships/font" Target="fonts/Roboto-bold.fntdata"/><Relationship Id="rId22" Type="http://schemas.openxmlformats.org/officeDocument/2006/relationships/slide" Target="slides/slide14.xml"/><Relationship Id="rId44" Type="http://schemas.openxmlformats.org/officeDocument/2006/relationships/font" Target="fonts/ArialBlack-regular.fntdata"/><Relationship Id="rId21" Type="http://schemas.openxmlformats.org/officeDocument/2006/relationships/slide" Target="slides/slide13.xml"/><Relationship Id="rId43" Type="http://schemas.openxmlformats.org/officeDocument/2006/relationships/font" Target="fonts/Roboto-boldItalic.fntdata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1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29" Type="http://schemas.openxmlformats.org/officeDocument/2006/relationships/slide" Target="slides/slide21.xml"/><Relationship Id="rId7" Type="http://schemas.openxmlformats.org/officeDocument/2006/relationships/slideMaster" Target="slideMasters/slideMaster5.xml"/><Relationship Id="rId8" Type="http://schemas.openxmlformats.org/officeDocument/2006/relationships/notesMaster" Target="notesMasters/notes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11" Type="http://schemas.openxmlformats.org/officeDocument/2006/relationships/slide" Target="slides/slide3.xml"/><Relationship Id="rId33" Type="http://schemas.openxmlformats.org/officeDocument/2006/relationships/slide" Target="slides/slide25.xml"/><Relationship Id="rId10" Type="http://schemas.openxmlformats.org/officeDocument/2006/relationships/slide" Target="slides/slide2.xml"/><Relationship Id="rId32" Type="http://schemas.openxmlformats.org/officeDocument/2006/relationships/slide" Target="slides/slide24.xml"/><Relationship Id="rId13" Type="http://schemas.openxmlformats.org/officeDocument/2006/relationships/slide" Target="slides/slide5.xml"/><Relationship Id="rId35" Type="http://schemas.openxmlformats.org/officeDocument/2006/relationships/slide" Target="slides/slide27.xml"/><Relationship Id="rId12" Type="http://schemas.openxmlformats.org/officeDocument/2006/relationships/slide" Target="slides/slide4.xml"/><Relationship Id="rId34" Type="http://schemas.openxmlformats.org/officeDocument/2006/relationships/slide" Target="slides/slide26.xml"/><Relationship Id="rId15" Type="http://schemas.openxmlformats.org/officeDocument/2006/relationships/slide" Target="slides/slide7.xml"/><Relationship Id="rId37" Type="http://schemas.openxmlformats.org/officeDocument/2006/relationships/slide" Target="slides/slide29.xml"/><Relationship Id="rId14" Type="http://schemas.openxmlformats.org/officeDocument/2006/relationships/slide" Target="slides/slide6.xml"/><Relationship Id="rId36" Type="http://schemas.openxmlformats.org/officeDocument/2006/relationships/slide" Target="slides/slide28.xml"/><Relationship Id="rId17" Type="http://schemas.openxmlformats.org/officeDocument/2006/relationships/slide" Target="slides/slide9.xml"/><Relationship Id="rId39" Type="http://schemas.openxmlformats.org/officeDocument/2006/relationships/slide" Target="slides/slide31.xml"/><Relationship Id="rId16" Type="http://schemas.openxmlformats.org/officeDocument/2006/relationships/slide" Target="slides/slide8.xml"/><Relationship Id="rId38" Type="http://schemas.openxmlformats.org/officeDocument/2006/relationships/slide" Target="slides/slide30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54c3f9098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54c3f9098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54c3f90982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54c3f90982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44eef0264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g544eef0264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4c6578ea2a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4c6578ea2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4fc00aa33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4fc00aa33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544eef026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544eef026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544eef0264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544eef026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54c3f90982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54c3f90982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54c3f90982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54c3f90982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4e4772702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4e4772702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d3a5b73eb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d3a5b73eb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5096feefe9_1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5096feefe9_1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4c7269b3ff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4c7269b3ff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4c7269b3ff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4c7269b3ff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4c7269b3ff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4c7269b3f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4c7269b3ff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4c7269b3ff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4c7269b3ff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4c7269b3ff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5096feefe9_1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5096feefe9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54c3f90982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54c3f90982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4c7549a064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4c7549a064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57acdc3d1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57acdc3d1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5096feefe9_1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5096feefe9_1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543ba1844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543ba1844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543ba1844f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1" name="Google Shape;401;g543ba1844f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543ba1844f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8" name="Google Shape;408;g543ba1844f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5216be6f8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5216be6f8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54c3f90982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54c3f90982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5096feefe9_0_29:notes"/>
          <p:cNvSpPr txBox="1"/>
          <p:nvPr>
            <p:ph idx="1" type="body"/>
          </p:nvPr>
        </p:nvSpPr>
        <p:spPr>
          <a:xfrm>
            <a:off x="685322" y="4343515"/>
            <a:ext cx="5487300" cy="411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g5096feefe9_0_29:notes"/>
          <p:cNvSpPr/>
          <p:nvPr>
            <p:ph idx="2" type="sldImg"/>
          </p:nvPr>
        </p:nvSpPr>
        <p:spPr>
          <a:xfrm>
            <a:off x="96138" y="686202"/>
            <a:ext cx="6668700" cy="342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5096feefe9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5096feefe9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Megoldás: csak a 2. és a 15. állítás igaz.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54c3f90982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54c3f90982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Megoldás: csak a 2. és a 15. állítás igaz.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4fc00aa336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4fc00aa336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" name="Google Shape;101;p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" name="Google Shape;102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" name="Google Shape;105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" name="Google Shape;106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" name="Google Shape;109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" name="Google Shape;112;p2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2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4" name="Google Shape;114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7" name="Google Shape;117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0" name="Google Shape;120;p3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" name="Google Shape;121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4" name="Google Shape;124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3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3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9" name="Google Shape;129;p3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" name="Google Shape;130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" name="Google Shape;136;p3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ímdia" showMasterSp="0" type="title">
  <p:cSld name="TITLE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8"/>
          <p:cNvSpPr txBox="1"/>
          <p:nvPr>
            <p:ph type="ctrTitle"/>
          </p:nvPr>
        </p:nvSpPr>
        <p:spPr>
          <a:xfrm>
            <a:off x="342900" y="3720103"/>
            <a:ext cx="5829300" cy="109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ts val="3800"/>
              <a:buFont typeface="Arial Black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9" name="Google Shape;149;p38"/>
          <p:cNvSpPr txBox="1"/>
          <p:nvPr>
            <p:ph idx="1" type="subTitle"/>
          </p:nvPr>
        </p:nvSpPr>
        <p:spPr>
          <a:xfrm>
            <a:off x="6457950" y="3720103"/>
            <a:ext cx="2400300" cy="109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474747"/>
                </a:solidFill>
              </a:defRPr>
            </a:lvl1pPr>
            <a:lvl2pPr lvl="1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50" name="Google Shape;150;p38"/>
          <p:cNvSpPr txBox="1"/>
          <p:nvPr>
            <p:ph idx="10" type="dt"/>
          </p:nvPr>
        </p:nvSpPr>
        <p:spPr>
          <a:xfrm>
            <a:off x="768097" y="4853028"/>
            <a:ext cx="16155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1" name="Google Shape;151;p38"/>
          <p:cNvSpPr txBox="1"/>
          <p:nvPr>
            <p:ph idx="11" type="ftr"/>
          </p:nvPr>
        </p:nvSpPr>
        <p:spPr>
          <a:xfrm>
            <a:off x="3632199" y="4853028"/>
            <a:ext cx="44262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2" name="Google Shape;152;p38"/>
          <p:cNvSpPr txBox="1"/>
          <p:nvPr>
            <p:ph idx="12" type="sldNum"/>
          </p:nvPr>
        </p:nvSpPr>
        <p:spPr>
          <a:xfrm>
            <a:off x="8128000" y="4853028"/>
            <a:ext cx="7302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sp>
        <p:nvSpPr>
          <p:cNvPr id="153" name="Google Shape;153;p38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blipFill rotWithShape="1">
            <a:blip r:embed="rId2">
              <a:alphaModFix/>
            </a:blip>
            <a:tile algn="tl" flip="none" tx="-393700" sx="35002" ty="-82550" sy="35002"/>
          </a:blip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4" name="Google Shape;154;p38"/>
          <p:cNvCxnSpPr/>
          <p:nvPr/>
        </p:nvCxnSpPr>
        <p:spPr>
          <a:xfrm rot="10800000">
            <a:off x="6290132" y="3948079"/>
            <a:ext cx="0" cy="6858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ím és tartalom" type="obj">
  <p:cSld name="OBJECT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9"/>
          <p:cNvSpPr txBox="1"/>
          <p:nvPr>
            <p:ph type="title"/>
          </p:nvPr>
        </p:nvSpPr>
        <p:spPr>
          <a:xfrm>
            <a:off x="768096" y="438912"/>
            <a:ext cx="7290000" cy="11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7" name="Google Shape;157;p39"/>
          <p:cNvSpPr txBox="1"/>
          <p:nvPr>
            <p:ph idx="1" type="body"/>
          </p:nvPr>
        </p:nvSpPr>
        <p:spPr>
          <a:xfrm>
            <a:off x="768096" y="1714500"/>
            <a:ext cx="72900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🢝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🢝"/>
              <a:defRPr/>
            </a:lvl9pPr>
          </a:lstStyle>
          <a:p/>
        </p:txBody>
      </p:sp>
      <p:sp>
        <p:nvSpPr>
          <p:cNvPr id="158" name="Google Shape;158;p39"/>
          <p:cNvSpPr txBox="1"/>
          <p:nvPr>
            <p:ph idx="10" type="dt"/>
          </p:nvPr>
        </p:nvSpPr>
        <p:spPr>
          <a:xfrm>
            <a:off x="768097" y="4853028"/>
            <a:ext cx="16155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9" name="Google Shape;159;p39"/>
          <p:cNvSpPr txBox="1"/>
          <p:nvPr>
            <p:ph idx="11" type="ftr"/>
          </p:nvPr>
        </p:nvSpPr>
        <p:spPr>
          <a:xfrm>
            <a:off x="3632199" y="4853028"/>
            <a:ext cx="44262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0" name="Google Shape;160;p39"/>
          <p:cNvSpPr txBox="1"/>
          <p:nvPr>
            <p:ph idx="12" type="sldNum"/>
          </p:nvPr>
        </p:nvSpPr>
        <p:spPr>
          <a:xfrm>
            <a:off x="8128000" y="4853028"/>
            <a:ext cx="7302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zakaszfejléc" showMasterSp="0" type="secHead">
  <p:cSld name="SECTION_HEADER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0"/>
          <p:cNvSpPr txBox="1"/>
          <p:nvPr>
            <p:ph type="title"/>
          </p:nvPr>
        </p:nvSpPr>
        <p:spPr>
          <a:xfrm>
            <a:off x="342900" y="3720103"/>
            <a:ext cx="5829300" cy="109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ts val="3800"/>
              <a:buFont typeface="Arial Black"/>
              <a:buNone/>
              <a:defRPr b="0"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3" name="Google Shape;163;p40"/>
          <p:cNvSpPr txBox="1"/>
          <p:nvPr>
            <p:ph idx="1" type="body"/>
          </p:nvPr>
        </p:nvSpPr>
        <p:spPr>
          <a:xfrm>
            <a:off x="6457950" y="3720103"/>
            <a:ext cx="2400300" cy="109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474747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909090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909090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909090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909090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909090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909090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909090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100"/>
              <a:buNone/>
              <a:defRPr sz="1100">
                <a:solidFill>
                  <a:srgbClr val="909090"/>
                </a:solidFill>
              </a:defRPr>
            </a:lvl9pPr>
          </a:lstStyle>
          <a:p/>
        </p:txBody>
      </p:sp>
      <p:sp>
        <p:nvSpPr>
          <p:cNvPr id="164" name="Google Shape;164;p40"/>
          <p:cNvSpPr txBox="1"/>
          <p:nvPr>
            <p:ph idx="10" type="dt"/>
          </p:nvPr>
        </p:nvSpPr>
        <p:spPr>
          <a:xfrm>
            <a:off x="768097" y="4853028"/>
            <a:ext cx="16155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5" name="Google Shape;165;p40"/>
          <p:cNvSpPr txBox="1"/>
          <p:nvPr>
            <p:ph idx="11" type="ftr"/>
          </p:nvPr>
        </p:nvSpPr>
        <p:spPr>
          <a:xfrm>
            <a:off x="3632199" y="4853028"/>
            <a:ext cx="44262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6" name="Google Shape;166;p40"/>
          <p:cNvSpPr txBox="1"/>
          <p:nvPr>
            <p:ph idx="12" type="sldNum"/>
          </p:nvPr>
        </p:nvSpPr>
        <p:spPr>
          <a:xfrm>
            <a:off x="8128000" y="4853028"/>
            <a:ext cx="7302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cxnSp>
        <p:nvCxnSpPr>
          <p:cNvPr id="167" name="Google Shape;167;p40"/>
          <p:cNvCxnSpPr/>
          <p:nvPr/>
        </p:nvCxnSpPr>
        <p:spPr>
          <a:xfrm rot="10800000">
            <a:off x="6290132" y="3948079"/>
            <a:ext cx="0" cy="685800"/>
          </a:xfrm>
          <a:prstGeom prst="straightConnector1">
            <a:avLst/>
          </a:prstGeom>
          <a:noFill/>
          <a:ln cap="flat" cmpd="sng" w="19050">
            <a:solidFill>
              <a:srgbClr val="BF99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8" name="Google Shape;168;p40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blipFill rotWithShape="1">
            <a:blip r:embed="rId2">
              <a:alphaModFix/>
            </a:blip>
            <a:tile algn="tl" flip="none" tx="-393700" sx="35002" ty="-82550" sy="35002"/>
          </a:blip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 tartalomrész" type="twoObj">
  <p:cSld name="TWO_OBJECTS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1"/>
          <p:cNvSpPr txBox="1"/>
          <p:nvPr>
            <p:ph type="title"/>
          </p:nvPr>
        </p:nvSpPr>
        <p:spPr>
          <a:xfrm>
            <a:off x="768096" y="438912"/>
            <a:ext cx="7290000" cy="11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1" name="Google Shape;171;p41"/>
          <p:cNvSpPr txBox="1"/>
          <p:nvPr>
            <p:ph idx="1" type="body"/>
          </p:nvPr>
        </p:nvSpPr>
        <p:spPr>
          <a:xfrm>
            <a:off x="768095" y="1714500"/>
            <a:ext cx="35661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🢝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🢝"/>
              <a:defRPr/>
            </a:lvl9pPr>
          </a:lstStyle>
          <a:p/>
        </p:txBody>
      </p:sp>
      <p:sp>
        <p:nvSpPr>
          <p:cNvPr id="172" name="Google Shape;172;p41"/>
          <p:cNvSpPr txBox="1"/>
          <p:nvPr>
            <p:ph idx="2" type="body"/>
          </p:nvPr>
        </p:nvSpPr>
        <p:spPr>
          <a:xfrm>
            <a:off x="4491990" y="1714500"/>
            <a:ext cx="35661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🢝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🢝"/>
              <a:defRPr/>
            </a:lvl9pPr>
          </a:lstStyle>
          <a:p/>
        </p:txBody>
      </p:sp>
      <p:sp>
        <p:nvSpPr>
          <p:cNvPr id="173" name="Google Shape;173;p41"/>
          <p:cNvSpPr txBox="1"/>
          <p:nvPr>
            <p:ph idx="10" type="dt"/>
          </p:nvPr>
        </p:nvSpPr>
        <p:spPr>
          <a:xfrm>
            <a:off x="768097" y="4853028"/>
            <a:ext cx="16155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4" name="Google Shape;174;p41"/>
          <p:cNvSpPr txBox="1"/>
          <p:nvPr>
            <p:ph idx="11" type="ftr"/>
          </p:nvPr>
        </p:nvSpPr>
        <p:spPr>
          <a:xfrm>
            <a:off x="3632199" y="4853028"/>
            <a:ext cx="44262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5" name="Google Shape;175;p41"/>
          <p:cNvSpPr txBox="1"/>
          <p:nvPr>
            <p:ph idx="12" type="sldNum"/>
          </p:nvPr>
        </p:nvSpPr>
        <p:spPr>
          <a:xfrm>
            <a:off x="8128000" y="4853028"/>
            <a:ext cx="7302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Összehasonlítás" type="twoTxTwoObj">
  <p:cSld name="TWO_OBJECTS_WITH_TEXT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2"/>
          <p:cNvSpPr txBox="1"/>
          <p:nvPr>
            <p:ph type="title"/>
          </p:nvPr>
        </p:nvSpPr>
        <p:spPr>
          <a:xfrm>
            <a:off x="768096" y="438912"/>
            <a:ext cx="7290000" cy="11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8" name="Google Shape;178;p42"/>
          <p:cNvSpPr txBox="1"/>
          <p:nvPr>
            <p:ph idx="1" type="body"/>
          </p:nvPr>
        </p:nvSpPr>
        <p:spPr>
          <a:xfrm>
            <a:off x="768096" y="1634727"/>
            <a:ext cx="35661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102875" spcFirstLastPara="1" rIns="1028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b="0" sz="1700" cap="none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179" name="Google Shape;179;p42"/>
          <p:cNvSpPr txBox="1"/>
          <p:nvPr>
            <p:ph idx="2" type="body"/>
          </p:nvPr>
        </p:nvSpPr>
        <p:spPr>
          <a:xfrm>
            <a:off x="768096" y="2225841"/>
            <a:ext cx="3566100" cy="25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🢝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🢝"/>
              <a:defRPr/>
            </a:lvl9pPr>
          </a:lstStyle>
          <a:p/>
        </p:txBody>
      </p:sp>
      <p:sp>
        <p:nvSpPr>
          <p:cNvPr id="180" name="Google Shape;180;p42"/>
          <p:cNvSpPr txBox="1"/>
          <p:nvPr>
            <p:ph idx="3" type="body"/>
          </p:nvPr>
        </p:nvSpPr>
        <p:spPr>
          <a:xfrm>
            <a:off x="4493166" y="1634727"/>
            <a:ext cx="35661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102875" spcFirstLastPara="1" rIns="1028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b="0" sz="1700" cap="none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181" name="Google Shape;181;p42"/>
          <p:cNvSpPr txBox="1"/>
          <p:nvPr>
            <p:ph idx="4" type="body"/>
          </p:nvPr>
        </p:nvSpPr>
        <p:spPr>
          <a:xfrm>
            <a:off x="4493166" y="2225841"/>
            <a:ext cx="3566100" cy="25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🢝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🢝"/>
              <a:defRPr/>
            </a:lvl9pPr>
          </a:lstStyle>
          <a:p/>
        </p:txBody>
      </p:sp>
      <p:sp>
        <p:nvSpPr>
          <p:cNvPr id="182" name="Google Shape;182;p42"/>
          <p:cNvSpPr txBox="1"/>
          <p:nvPr>
            <p:ph idx="10" type="dt"/>
          </p:nvPr>
        </p:nvSpPr>
        <p:spPr>
          <a:xfrm>
            <a:off x="768097" y="4853028"/>
            <a:ext cx="16155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3" name="Google Shape;183;p42"/>
          <p:cNvSpPr txBox="1"/>
          <p:nvPr>
            <p:ph idx="11" type="ftr"/>
          </p:nvPr>
        </p:nvSpPr>
        <p:spPr>
          <a:xfrm>
            <a:off x="3632199" y="4853028"/>
            <a:ext cx="44262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4" name="Google Shape;184;p42"/>
          <p:cNvSpPr txBox="1"/>
          <p:nvPr>
            <p:ph idx="12" type="sldNum"/>
          </p:nvPr>
        </p:nvSpPr>
        <p:spPr>
          <a:xfrm>
            <a:off x="8128000" y="4853028"/>
            <a:ext cx="7302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sak cím" type="titleOnly">
  <p:cSld name="TITLE_ONLY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3"/>
          <p:cNvSpPr txBox="1"/>
          <p:nvPr>
            <p:ph type="title"/>
          </p:nvPr>
        </p:nvSpPr>
        <p:spPr>
          <a:xfrm>
            <a:off x="768096" y="438912"/>
            <a:ext cx="7290000" cy="11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7" name="Google Shape;187;p43"/>
          <p:cNvSpPr txBox="1"/>
          <p:nvPr>
            <p:ph idx="10" type="dt"/>
          </p:nvPr>
        </p:nvSpPr>
        <p:spPr>
          <a:xfrm>
            <a:off x="768097" y="4853028"/>
            <a:ext cx="16155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8" name="Google Shape;188;p43"/>
          <p:cNvSpPr txBox="1"/>
          <p:nvPr>
            <p:ph idx="11" type="ftr"/>
          </p:nvPr>
        </p:nvSpPr>
        <p:spPr>
          <a:xfrm>
            <a:off x="3632199" y="4853028"/>
            <a:ext cx="44262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9" name="Google Shape;189;p43"/>
          <p:cNvSpPr txBox="1"/>
          <p:nvPr>
            <p:ph idx="12" type="sldNum"/>
          </p:nvPr>
        </p:nvSpPr>
        <p:spPr>
          <a:xfrm>
            <a:off x="8128000" y="4853028"/>
            <a:ext cx="7302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Üres" showMasterSp="0" type="blank">
  <p:cSld name="BLANK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 txBox="1"/>
          <p:nvPr>
            <p:ph idx="10" type="dt"/>
          </p:nvPr>
        </p:nvSpPr>
        <p:spPr>
          <a:xfrm>
            <a:off x="768097" y="4853028"/>
            <a:ext cx="16155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2" name="Google Shape;192;p44"/>
          <p:cNvSpPr txBox="1"/>
          <p:nvPr>
            <p:ph idx="11" type="ftr"/>
          </p:nvPr>
        </p:nvSpPr>
        <p:spPr>
          <a:xfrm>
            <a:off x="3632199" y="4853028"/>
            <a:ext cx="44262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3" name="Google Shape;193;p44"/>
          <p:cNvSpPr txBox="1"/>
          <p:nvPr>
            <p:ph idx="12" type="sldNum"/>
          </p:nvPr>
        </p:nvSpPr>
        <p:spPr>
          <a:xfrm>
            <a:off x="8128000" y="4853028"/>
            <a:ext cx="7302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artalomrész képaláírással" type="objTx">
  <p:cSld name="OBJECT_WITH_CAPTION_TEXT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5"/>
          <p:cNvSpPr txBox="1"/>
          <p:nvPr>
            <p:ph type="title"/>
          </p:nvPr>
        </p:nvSpPr>
        <p:spPr>
          <a:xfrm>
            <a:off x="768096" y="353632"/>
            <a:ext cx="3291900" cy="130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ts val="3000"/>
              <a:buFont typeface="Arial Black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6" name="Google Shape;196;p45"/>
          <p:cNvSpPr txBox="1"/>
          <p:nvPr>
            <p:ph idx="1" type="body"/>
          </p:nvPr>
        </p:nvSpPr>
        <p:spPr>
          <a:xfrm>
            <a:off x="4286250" y="617220"/>
            <a:ext cx="4258800" cy="38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 sz="1800"/>
            </a:lvl1pPr>
            <a:lvl2pPr indent="-32385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500"/>
              <a:buChar char="🢝"/>
              <a:defRPr sz="1500"/>
            </a:lvl2pPr>
            <a:lvl3pPr indent="-3048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🢝"/>
              <a:defRPr sz="1200"/>
            </a:lvl3pPr>
            <a:lvl4pPr indent="-3048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🢝"/>
              <a:defRPr sz="1200"/>
            </a:lvl4pPr>
            <a:lvl5pPr indent="-3048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🢝"/>
              <a:defRPr sz="1200"/>
            </a:lvl5pPr>
            <a:lvl6pPr indent="-3048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🢝"/>
              <a:defRPr sz="1200"/>
            </a:lvl6pPr>
            <a:lvl7pPr indent="-3048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🢝"/>
              <a:defRPr sz="1200"/>
            </a:lvl7pPr>
            <a:lvl8pPr indent="-3048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🢝"/>
              <a:defRPr sz="1200"/>
            </a:lvl8pPr>
            <a:lvl9pPr indent="-3048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Char char="🢝"/>
              <a:defRPr sz="1200"/>
            </a:lvl9pPr>
          </a:lstStyle>
          <a:p/>
        </p:txBody>
      </p:sp>
      <p:sp>
        <p:nvSpPr>
          <p:cNvPr id="197" name="Google Shape;197;p45"/>
          <p:cNvSpPr txBox="1"/>
          <p:nvPr>
            <p:ph idx="2" type="body"/>
          </p:nvPr>
        </p:nvSpPr>
        <p:spPr>
          <a:xfrm>
            <a:off x="768096" y="1693130"/>
            <a:ext cx="3291900" cy="28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900"/>
              <a:buNone/>
              <a:defRPr sz="900"/>
            </a:lvl2pPr>
            <a:lvl3pPr indent="-2286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800"/>
            </a:lvl3pPr>
            <a:lvl4pPr indent="-2286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4pPr>
            <a:lvl5pPr indent="-2286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5pPr>
            <a:lvl6pPr indent="-2286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6pPr>
            <a:lvl7pPr indent="-2286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7pPr>
            <a:lvl8pPr indent="-2286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8pPr>
            <a:lvl9pPr indent="-2286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198" name="Google Shape;198;p45"/>
          <p:cNvSpPr txBox="1"/>
          <p:nvPr>
            <p:ph idx="10" type="dt"/>
          </p:nvPr>
        </p:nvSpPr>
        <p:spPr>
          <a:xfrm>
            <a:off x="768097" y="4853028"/>
            <a:ext cx="16155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9" name="Google Shape;199;p45"/>
          <p:cNvSpPr txBox="1"/>
          <p:nvPr>
            <p:ph idx="11" type="ftr"/>
          </p:nvPr>
        </p:nvSpPr>
        <p:spPr>
          <a:xfrm>
            <a:off x="3632199" y="4853028"/>
            <a:ext cx="44262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0" name="Google Shape;200;p45"/>
          <p:cNvSpPr txBox="1"/>
          <p:nvPr>
            <p:ph idx="12" type="sldNum"/>
          </p:nvPr>
        </p:nvSpPr>
        <p:spPr>
          <a:xfrm>
            <a:off x="8128000" y="4853028"/>
            <a:ext cx="7302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Kép képaláírással" showMasterSp="0" type="picTx">
  <p:cSld name="PICTURE_WITH_CAPTION_TEXT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6"/>
          <p:cNvSpPr txBox="1"/>
          <p:nvPr>
            <p:ph type="title"/>
          </p:nvPr>
        </p:nvSpPr>
        <p:spPr>
          <a:xfrm>
            <a:off x="342900" y="3720103"/>
            <a:ext cx="5829300" cy="109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ts val="3800"/>
              <a:buFont typeface="Arial Black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3" name="Google Shape;203;p46"/>
          <p:cNvSpPr/>
          <p:nvPr>
            <p:ph idx="2" type="pic"/>
          </p:nvPr>
        </p:nvSpPr>
        <p:spPr>
          <a:xfrm>
            <a:off x="0" y="-1"/>
            <a:ext cx="9141900" cy="3429000"/>
          </a:xfrm>
          <a:prstGeom prst="rect">
            <a:avLst/>
          </a:prstGeom>
          <a:solidFill>
            <a:srgbClr val="FFE066"/>
          </a:solidFill>
          <a:ln>
            <a:noFill/>
          </a:ln>
        </p:spPr>
        <p:txBody>
          <a:bodyPr anchorCtr="0" anchor="t" bIns="34275" lIns="342900" spcFirstLastPara="1" rIns="34275" wrap="square" tIns="2743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Questrial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None/>
              <a:defRPr b="0" i="0" sz="2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None/>
              <a:defRPr b="0" i="0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None/>
              <a:defRPr b="0" i="0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None/>
              <a:defRPr b="0" i="0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None/>
              <a:defRPr b="0" i="0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None/>
              <a:defRPr b="0" i="0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ts val="1500"/>
              <a:buFont typeface="Noto Sans Symbols"/>
              <a:buNone/>
              <a:defRPr b="0" i="0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04" name="Google Shape;204;p46"/>
          <p:cNvSpPr txBox="1"/>
          <p:nvPr>
            <p:ph idx="1" type="body"/>
          </p:nvPr>
        </p:nvSpPr>
        <p:spPr>
          <a:xfrm>
            <a:off x="6457950" y="3720103"/>
            <a:ext cx="2400300" cy="109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474747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05" name="Google Shape;205;p46"/>
          <p:cNvSpPr txBox="1"/>
          <p:nvPr>
            <p:ph idx="10" type="dt"/>
          </p:nvPr>
        </p:nvSpPr>
        <p:spPr>
          <a:xfrm>
            <a:off x="768097" y="4853028"/>
            <a:ext cx="16155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6" name="Google Shape;206;p46"/>
          <p:cNvSpPr txBox="1"/>
          <p:nvPr>
            <p:ph idx="11" type="ftr"/>
          </p:nvPr>
        </p:nvSpPr>
        <p:spPr>
          <a:xfrm>
            <a:off x="3632199" y="4853028"/>
            <a:ext cx="44262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7" name="Google Shape;207;p46"/>
          <p:cNvSpPr txBox="1"/>
          <p:nvPr>
            <p:ph idx="12" type="sldNum"/>
          </p:nvPr>
        </p:nvSpPr>
        <p:spPr>
          <a:xfrm>
            <a:off x="8128000" y="4853028"/>
            <a:ext cx="7302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cxnSp>
        <p:nvCxnSpPr>
          <p:cNvPr id="208" name="Google Shape;208;p46"/>
          <p:cNvCxnSpPr/>
          <p:nvPr/>
        </p:nvCxnSpPr>
        <p:spPr>
          <a:xfrm rot="10800000">
            <a:off x="6290132" y="3948079"/>
            <a:ext cx="0" cy="685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ím és függőleges szöveg" type="vertTx">
  <p:cSld name="VERTICAL_TEXT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7"/>
          <p:cNvSpPr txBox="1"/>
          <p:nvPr>
            <p:ph type="title"/>
          </p:nvPr>
        </p:nvSpPr>
        <p:spPr>
          <a:xfrm>
            <a:off x="768096" y="438912"/>
            <a:ext cx="7290000" cy="11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1" name="Google Shape;211;p47"/>
          <p:cNvSpPr txBox="1"/>
          <p:nvPr>
            <p:ph idx="1" type="body"/>
          </p:nvPr>
        </p:nvSpPr>
        <p:spPr>
          <a:xfrm rot="5400000">
            <a:off x="2904451" y="-421800"/>
            <a:ext cx="3017400" cy="72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🢝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🢝"/>
              <a:defRPr/>
            </a:lvl9pPr>
          </a:lstStyle>
          <a:p/>
        </p:txBody>
      </p:sp>
      <p:sp>
        <p:nvSpPr>
          <p:cNvPr id="212" name="Google Shape;212;p47"/>
          <p:cNvSpPr txBox="1"/>
          <p:nvPr>
            <p:ph idx="10" type="dt"/>
          </p:nvPr>
        </p:nvSpPr>
        <p:spPr>
          <a:xfrm>
            <a:off x="768097" y="4853028"/>
            <a:ext cx="16155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3" name="Google Shape;213;p47"/>
          <p:cNvSpPr txBox="1"/>
          <p:nvPr>
            <p:ph idx="11" type="ftr"/>
          </p:nvPr>
        </p:nvSpPr>
        <p:spPr>
          <a:xfrm>
            <a:off x="3632199" y="4853028"/>
            <a:ext cx="44262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4" name="Google Shape;214;p47"/>
          <p:cNvSpPr txBox="1"/>
          <p:nvPr>
            <p:ph idx="12" type="sldNum"/>
          </p:nvPr>
        </p:nvSpPr>
        <p:spPr>
          <a:xfrm>
            <a:off x="8128000" y="4853028"/>
            <a:ext cx="7302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Függőleges cím és szöveg" showMasterSp="0" type="vertTitleAndTx">
  <p:cSld name="VERTICAL_TITLE_AND_VERTICAL_TEXT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8"/>
          <p:cNvSpPr txBox="1"/>
          <p:nvPr>
            <p:ph type="title"/>
          </p:nvPr>
        </p:nvSpPr>
        <p:spPr>
          <a:xfrm rot="5400000">
            <a:off x="5500801" y="1614450"/>
            <a:ext cx="40575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34275" spcFirstLastPara="1" rIns="34275" wrap="square" tIns="68575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7" name="Google Shape;217;p48"/>
          <p:cNvSpPr txBox="1"/>
          <p:nvPr>
            <p:ph idx="1" type="body"/>
          </p:nvPr>
        </p:nvSpPr>
        <p:spPr>
          <a:xfrm rot="5400000">
            <a:off x="1557376" y="-243000"/>
            <a:ext cx="4057500" cy="56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🢝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🢝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🢝"/>
              <a:defRPr/>
            </a:lvl9pPr>
          </a:lstStyle>
          <a:p/>
        </p:txBody>
      </p:sp>
      <p:sp>
        <p:nvSpPr>
          <p:cNvPr id="218" name="Google Shape;218;p48"/>
          <p:cNvSpPr txBox="1"/>
          <p:nvPr>
            <p:ph idx="10" type="dt"/>
          </p:nvPr>
        </p:nvSpPr>
        <p:spPr>
          <a:xfrm>
            <a:off x="768097" y="4853028"/>
            <a:ext cx="16155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9" name="Google Shape;219;p48"/>
          <p:cNvSpPr txBox="1"/>
          <p:nvPr>
            <p:ph idx="11" type="ftr"/>
          </p:nvPr>
        </p:nvSpPr>
        <p:spPr>
          <a:xfrm>
            <a:off x="3632199" y="4853028"/>
            <a:ext cx="44262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0" name="Google Shape;220;p48"/>
          <p:cNvSpPr txBox="1"/>
          <p:nvPr>
            <p:ph idx="12" type="sldNum"/>
          </p:nvPr>
        </p:nvSpPr>
        <p:spPr>
          <a:xfrm>
            <a:off x="8128000" y="4853028"/>
            <a:ext cx="7302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cxnSp>
        <p:nvCxnSpPr>
          <p:cNvPr id="221" name="Google Shape;221;p48"/>
          <p:cNvCxnSpPr/>
          <p:nvPr/>
        </p:nvCxnSpPr>
        <p:spPr>
          <a:xfrm rot="10800000">
            <a:off x="7543800" y="44447"/>
            <a:ext cx="0" cy="6858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rgbClr val="93C47D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" name="Google Shape;9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" name="Google Shape;9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7"/>
          <p:cNvSpPr txBox="1"/>
          <p:nvPr>
            <p:ph type="title"/>
          </p:nvPr>
        </p:nvSpPr>
        <p:spPr>
          <a:xfrm>
            <a:off x="768096" y="438912"/>
            <a:ext cx="7290000" cy="11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ts val="3800"/>
              <a:buFont typeface="Arial Black"/>
              <a:buNone/>
              <a:defRPr b="0" i="0" sz="3800" u="none" cap="none" strike="noStrike">
                <a:solidFill>
                  <a:srgbClr val="474747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42" name="Google Shape;142;p37"/>
          <p:cNvSpPr txBox="1"/>
          <p:nvPr>
            <p:ph idx="1" type="body"/>
          </p:nvPr>
        </p:nvSpPr>
        <p:spPr>
          <a:xfrm>
            <a:off x="768096" y="1714500"/>
            <a:ext cx="72900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33655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Questrial"/>
              <a:buChar char=" "/>
              <a:defRPr b="0" i="0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🢝"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Noto Sans Symbols"/>
              <a:buChar char="🢝"/>
              <a:defRPr b="0" i="0" sz="1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98450" lvl="3" marL="18288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Noto Sans Symbols"/>
              <a:buChar char="🢝"/>
              <a:defRPr b="0" i="0" sz="1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98450" lvl="4" marL="22860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Noto Sans Symbols"/>
              <a:buChar char="🢝"/>
              <a:defRPr b="0" i="0" sz="1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98450" lvl="5" marL="27432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Noto Sans Symbols"/>
              <a:buChar char="🢝"/>
              <a:defRPr b="0" i="0" sz="1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98450" lvl="6" marL="32004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Noto Sans Symbols"/>
              <a:buChar char="🢝"/>
              <a:defRPr b="0" i="0" sz="1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98450" lvl="7" marL="36576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Noto Sans Symbols"/>
              <a:buChar char="🢝"/>
              <a:defRPr b="0" i="0" sz="1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98450" lvl="8" marL="4114800" marR="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ts val="1100"/>
              <a:buFont typeface="Noto Sans Symbols"/>
              <a:buChar char="🢝"/>
              <a:defRPr b="0" i="0" sz="1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43" name="Google Shape;143;p37"/>
          <p:cNvSpPr txBox="1"/>
          <p:nvPr>
            <p:ph idx="10" type="dt"/>
          </p:nvPr>
        </p:nvSpPr>
        <p:spPr>
          <a:xfrm>
            <a:off x="768097" y="4853028"/>
            <a:ext cx="16155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rgbClr val="474747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44" name="Google Shape;144;p37"/>
          <p:cNvSpPr txBox="1"/>
          <p:nvPr>
            <p:ph idx="11" type="ftr"/>
          </p:nvPr>
        </p:nvSpPr>
        <p:spPr>
          <a:xfrm>
            <a:off x="3632199" y="4853028"/>
            <a:ext cx="44262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rgbClr val="474747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45" name="Google Shape;145;p37"/>
          <p:cNvSpPr txBox="1"/>
          <p:nvPr>
            <p:ph idx="12" type="sldNum"/>
          </p:nvPr>
        </p:nvSpPr>
        <p:spPr>
          <a:xfrm>
            <a:off x="8128000" y="4853028"/>
            <a:ext cx="7302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474747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474747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474747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474747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474747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474747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474747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474747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474747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cxnSp>
        <p:nvCxnSpPr>
          <p:cNvPr id="146" name="Google Shape;146;p37"/>
          <p:cNvCxnSpPr/>
          <p:nvPr/>
        </p:nvCxnSpPr>
        <p:spPr>
          <a:xfrm rot="10800000">
            <a:off x="571500" y="619743"/>
            <a:ext cx="0" cy="6858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92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2.gif"/><Relationship Id="rId7" Type="http://schemas.openxmlformats.org/officeDocument/2006/relationships/image" Target="../media/image24.png"/><Relationship Id="rId8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youtube.com/watch?v=sbKBvrEr2wE" TargetMode="External"/><Relationship Id="rId4" Type="http://schemas.openxmlformats.org/officeDocument/2006/relationships/hyperlink" Target="http://www.youtube.com/watch?v=sbKBvrEr2wE" TargetMode="External"/><Relationship Id="rId5" Type="http://schemas.openxmlformats.org/officeDocument/2006/relationships/image" Target="../media/image1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www.youtube.com/watch?v=9SAN2l1cP9w" TargetMode="External"/><Relationship Id="rId4" Type="http://schemas.openxmlformats.org/officeDocument/2006/relationships/hyperlink" Target="http://www.youtube.com/watch?v=9SAN2l1cP9w" TargetMode="External"/><Relationship Id="rId5" Type="http://schemas.openxmlformats.org/officeDocument/2006/relationships/image" Target="../media/image2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docs.google.com/document/d/1MbV8iAqna38ZGYHesJVE2lIszd4Ie9oPNSDKV_Isgqc/edit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ww.youtube.com/watch?v=B0KyZNoVhD8" TargetMode="External"/><Relationship Id="rId4" Type="http://schemas.openxmlformats.org/officeDocument/2006/relationships/hyperlink" Target="http://www.youtube.com/watch?v=B0KyZNoVhD8" TargetMode="External"/><Relationship Id="rId5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youtube.com/watch?v=DOMexs9gnpw" TargetMode="External"/><Relationship Id="rId4" Type="http://schemas.openxmlformats.org/officeDocument/2006/relationships/hyperlink" Target="http://www.youtube.com/watch?v=DOMexs9gnpw" TargetMode="External"/><Relationship Id="rId5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facebook.com/watch/?v=1697122393682252" TargetMode="External"/><Relationship Id="rId4" Type="http://schemas.openxmlformats.org/officeDocument/2006/relationships/hyperlink" Target="https://docs.google.com/document/d/1MbV8iAqna38ZGYHesJVE2lIszd4Ie9oPNSDKV_Isgqc/edit" TargetMode="External"/><Relationship Id="rId5" Type="http://schemas.openxmlformats.org/officeDocument/2006/relationships/hyperlink" Target="https://docs.google.com/document/d/1MbV8iAqna38ZGYHesJVE2lIszd4Ie9oPNSDKV_Isgqc/edit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1C232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51"/>
          <p:cNvSpPr txBox="1"/>
          <p:nvPr>
            <p:ph type="ctrTitle"/>
          </p:nvPr>
        </p:nvSpPr>
        <p:spPr>
          <a:xfrm>
            <a:off x="-1736800" y="722150"/>
            <a:ext cx="9975000" cy="278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hu" sz="3600">
                <a:solidFill>
                  <a:srgbClr val="0C343D"/>
                </a:solidFill>
              </a:rPr>
              <a:t>No Stereotypes But Diversity  2017-1-HU01-KA219-035974</a:t>
            </a:r>
            <a:endParaRPr b="1" i="1" sz="3600">
              <a:solidFill>
                <a:srgbClr val="0C343D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" sz="3600"/>
              <a:t>HUNGARY, Budapest</a:t>
            </a:r>
            <a:br>
              <a:rPr lang="hu" sz="3600"/>
            </a:br>
            <a:r>
              <a:rPr lang="hu" sz="3600"/>
              <a:t>19th March 2019.</a:t>
            </a:r>
            <a:endParaRPr sz="3600"/>
          </a:p>
        </p:txBody>
      </p:sp>
      <p:pic>
        <p:nvPicPr>
          <p:cNvPr descr="http://eacea.ec.europa.eu/img/logos/erasmus_plus/eu_flag_co_funded_pos_[rgb]_left.jpg" id="229" name="Google Shape;22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625" y="3905875"/>
            <a:ext cx="2538425" cy="607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55px-Flag_of_Turkey.svg.png" id="230" name="Google Shape;23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8825" y="3945700"/>
            <a:ext cx="764325" cy="563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pain_flag" id="231" name="Google Shape;231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75213" y="3948142"/>
            <a:ext cx="764325" cy="545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11600" y="3950692"/>
            <a:ext cx="764300" cy="563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34850" y="213150"/>
            <a:ext cx="2284473" cy="248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22733" y="3950675"/>
            <a:ext cx="844017" cy="56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60"/>
          <p:cNvSpPr txBox="1"/>
          <p:nvPr>
            <p:ph idx="1" type="body"/>
          </p:nvPr>
        </p:nvSpPr>
        <p:spPr>
          <a:xfrm>
            <a:off x="127075" y="-156075"/>
            <a:ext cx="5794800" cy="52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hu" sz="3200">
                <a:solidFill>
                  <a:srgbClr val="FF0000"/>
                </a:solidFill>
              </a:rPr>
              <a:t>The bullying</a:t>
            </a:r>
            <a:r>
              <a:rPr b="1" lang="hu">
                <a:solidFill>
                  <a:srgbClr val="FF0000"/>
                </a:solidFill>
              </a:rPr>
              <a:t> </a:t>
            </a:r>
            <a:r>
              <a:rPr b="1" lang="hu" sz="1100">
                <a:solidFill>
                  <a:srgbClr val="FF0000"/>
                </a:solidFill>
              </a:rPr>
              <a:t> </a:t>
            </a:r>
            <a:br>
              <a:rPr b="1" lang="hu" sz="1100">
                <a:solidFill>
                  <a:srgbClr val="FF0000"/>
                </a:solidFill>
              </a:rPr>
            </a:br>
            <a:r>
              <a:rPr i="1" lang="hu" sz="24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three conditions must be met</a:t>
            </a:r>
            <a:endParaRPr i="1" sz="24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24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2400">
                <a:solidFill>
                  <a:schemeClr val="dk1"/>
                </a:solidFill>
              </a:rPr>
              <a:t>• intentionally aggressive behavior or harm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2400">
                <a:solidFill>
                  <a:schemeClr val="dk1"/>
                </a:solidFill>
              </a:rPr>
              <a:t>• repetative for a long time</a:t>
            </a:r>
            <a:br>
              <a:rPr lang="hu" sz="2400">
                <a:solidFill>
                  <a:schemeClr val="dk1"/>
                </a:solidFill>
              </a:rPr>
            </a:b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2400">
                <a:solidFill>
                  <a:schemeClr val="dk1"/>
                </a:solidFill>
              </a:rPr>
              <a:t>• lack of power balance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88" name="Google Shape;28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3675" y="0"/>
            <a:ext cx="2950325" cy="276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4150" y="2546075"/>
            <a:ext cx="2872875" cy="258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6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9650" y="438912"/>
            <a:ext cx="7503000" cy="499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61"/>
          <p:cNvSpPr txBox="1"/>
          <p:nvPr>
            <p:ph type="title"/>
          </p:nvPr>
        </p:nvSpPr>
        <p:spPr>
          <a:xfrm>
            <a:off x="768096" y="438912"/>
            <a:ext cx="7290000" cy="11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ts val="3800"/>
              <a:buFont typeface="Arial Black"/>
              <a:buNone/>
            </a:pPr>
            <a:r>
              <a:rPr lang="hu"/>
              <a:t>CLIQUES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62"/>
          <p:cNvSpPr txBox="1"/>
          <p:nvPr>
            <p:ph idx="1" type="body"/>
          </p:nvPr>
        </p:nvSpPr>
        <p:spPr>
          <a:xfrm>
            <a:off x="75" y="122550"/>
            <a:ext cx="9144000" cy="48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" sz="3600">
                <a:solidFill>
                  <a:srgbClr val="FF0000"/>
                </a:solidFill>
              </a:rPr>
              <a:t>By which kind of difference </a:t>
            </a:r>
            <a:endParaRPr b="1" sz="3600">
              <a:solidFill>
                <a:srgbClr val="FF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hu" sz="3600">
                <a:solidFill>
                  <a:srgbClr val="FF0000"/>
                </a:solidFill>
              </a:rPr>
              <a:t>students making bullying?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i="1" lang="h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Making someone looking ridiculous, mocking his/her different qualities.</a:t>
            </a:r>
            <a:r>
              <a:rPr i="1" lang="h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400">
              <a:solidFill>
                <a:schemeClr val="dk1"/>
              </a:solidFill>
            </a:endParaRPr>
          </a:p>
          <a:p>
            <a:pPr indent="-381000" lvl="0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</a:pPr>
            <a:r>
              <a:rPr lang="h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height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</a:pPr>
            <a:r>
              <a:rPr lang="h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weight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</a:pPr>
            <a:r>
              <a:rPr lang="h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clothing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</a:pPr>
            <a:r>
              <a:rPr lang="h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speaking style (dialect) 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</a:pPr>
            <a:r>
              <a:rPr lang="h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game style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</a:pPr>
            <a:r>
              <a:rPr lang="h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movement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</a:pPr>
            <a:r>
              <a:rPr lang="h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etc.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hu" sz="2400">
                <a:solidFill>
                  <a:srgbClr val="000000"/>
                </a:solidFill>
              </a:rPr>
              <a:t> 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"/>
              </a:spcBef>
              <a:spcAft>
                <a:spcPts val="1000"/>
              </a:spcAft>
              <a:buNone/>
            </a:pPr>
            <a:r>
              <a:t/>
            </a:r>
            <a:endParaRPr sz="3000">
              <a:solidFill>
                <a:srgbClr val="000000"/>
              </a:solidFill>
            </a:endParaRPr>
          </a:p>
        </p:txBody>
      </p:sp>
      <p:pic>
        <p:nvPicPr>
          <p:cNvPr id="301" name="Google Shape;301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7227" y="2601650"/>
            <a:ext cx="3014150" cy="206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325" y="2693978"/>
            <a:ext cx="1485450" cy="181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0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0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0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999" y="0"/>
            <a:ext cx="3659076" cy="5361049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63"/>
          <p:cNvSpPr txBox="1"/>
          <p:nvPr/>
        </p:nvSpPr>
        <p:spPr>
          <a:xfrm>
            <a:off x="4212850" y="76425"/>
            <a:ext cx="5011800" cy="51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" sz="3600">
                <a:solidFill>
                  <a:schemeClr val="dk1"/>
                </a:solidFill>
              </a:rPr>
              <a:t>“Bullying tree” </a:t>
            </a:r>
            <a:br>
              <a:rPr b="1" i="1" lang="hu" sz="1800">
                <a:solidFill>
                  <a:schemeClr val="dk1"/>
                </a:solidFill>
              </a:rPr>
            </a:br>
            <a:r>
              <a:rPr b="1" i="1" lang="hu" sz="1800">
                <a:solidFill>
                  <a:srgbClr val="CCCCCC"/>
                </a:solidFill>
              </a:rPr>
              <a:t>4 </a:t>
            </a:r>
            <a:r>
              <a:rPr b="1" lang="hu" sz="1800">
                <a:solidFill>
                  <a:srgbClr val="CCCCCC"/>
                </a:solidFill>
              </a:rPr>
              <a:t>students + 2 teachers</a:t>
            </a:r>
            <a:br>
              <a:rPr b="1" lang="hu" sz="1800">
                <a:solidFill>
                  <a:schemeClr val="dk1"/>
                </a:solidFill>
              </a:rPr>
            </a:br>
            <a:endParaRPr sz="3000"/>
          </a:p>
          <a:p>
            <a:pPr indent="-419100" lvl="0" marL="457200" rtl="0" algn="l">
              <a:spcBef>
                <a:spcPts val="1600"/>
              </a:spcBef>
              <a:spcAft>
                <a:spcPts val="0"/>
              </a:spcAft>
              <a:buSzPts val="3000"/>
              <a:buChar char="●"/>
            </a:pPr>
            <a:r>
              <a:rPr lang="hu" sz="3000"/>
              <a:t>consequences, effect</a:t>
            </a:r>
            <a:endParaRPr sz="3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hu" sz="3000"/>
              <a:t>forms</a:t>
            </a:r>
            <a:endParaRPr sz="3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hu" sz="3000"/>
              <a:t>space/area</a:t>
            </a:r>
            <a:endParaRPr sz="3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hu" sz="3000"/>
              <a:t>roots/causes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6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15" name="Google Shape;31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868" y="0"/>
            <a:ext cx="771826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6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22" name="Google Shape;32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612" y="0"/>
            <a:ext cx="811277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6"/>
          <p:cNvSpPr txBox="1"/>
          <p:nvPr>
            <p:ph type="title"/>
          </p:nvPr>
        </p:nvSpPr>
        <p:spPr>
          <a:xfrm>
            <a:off x="0" y="73350"/>
            <a:ext cx="6068100" cy="3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400"/>
              <a:t>Words Hurt </a:t>
            </a:r>
            <a:r>
              <a:rPr b="1" lang="hu" sz="1400"/>
              <a:t>0.31</a:t>
            </a:r>
            <a:r>
              <a:rPr b="1" lang="hu" sz="1400">
                <a:solidFill>
                  <a:schemeClr val="dk2"/>
                </a:solidFill>
              </a:rPr>
              <a:t> </a:t>
            </a:r>
            <a:r>
              <a:rPr lang="hu" sz="1400" u="sng">
                <a:solidFill>
                  <a:schemeClr val="accent5"/>
                </a:solidFill>
                <a:hlinkClick r:id="rId3"/>
              </a:rPr>
              <a:t>https://www.youtube.com/watch?v=sbKBvrEr2wE</a:t>
            </a:r>
            <a:endParaRPr/>
          </a:p>
        </p:txBody>
      </p:sp>
      <p:pic>
        <p:nvPicPr>
          <p:cNvPr descr="Bullying Commercial - Words Hurt" id="328" name="Google Shape;328;p66" title="Words Hurt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66750" y="340400"/>
            <a:ext cx="6359675" cy="476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67"/>
          <p:cNvSpPr txBox="1"/>
          <p:nvPr>
            <p:ph idx="1" type="body"/>
          </p:nvPr>
        </p:nvSpPr>
        <p:spPr>
          <a:xfrm>
            <a:off x="311700" y="164750"/>
            <a:ext cx="8520600" cy="44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hu" sz="4800">
                <a:solidFill>
                  <a:srgbClr val="FF9900"/>
                </a:solidFill>
              </a:rPr>
              <a:t>What is bullying?</a:t>
            </a:r>
            <a:endParaRPr b="1" sz="4800">
              <a:solidFill>
                <a:srgbClr val="FF9900"/>
              </a:solidFill>
            </a:endParaRPr>
          </a:p>
          <a:p>
            <a:pPr indent="0" lvl="0" marL="0" rtl="0" algn="just">
              <a:spcBef>
                <a:spcPts val="1700"/>
              </a:spcBef>
              <a:spcAft>
                <a:spcPts val="0"/>
              </a:spcAft>
              <a:buNone/>
            </a:pPr>
            <a:r>
              <a:rPr lang="hu" sz="2100">
                <a:solidFill>
                  <a:srgbClr val="222222"/>
                </a:solidFill>
              </a:rPr>
              <a:t>It is an </a:t>
            </a:r>
            <a:r>
              <a:rPr b="1" lang="hu" sz="2100">
                <a:solidFill>
                  <a:srgbClr val="222222"/>
                </a:solidFill>
              </a:rPr>
              <a:t>intentional, repetitive</a:t>
            </a:r>
            <a:r>
              <a:rPr lang="hu" sz="2100">
                <a:solidFill>
                  <a:srgbClr val="222222"/>
                </a:solidFill>
              </a:rPr>
              <a:t> behavior that aims to cause</a:t>
            </a:r>
            <a:br>
              <a:rPr lang="hu" sz="2100">
                <a:solidFill>
                  <a:srgbClr val="222222"/>
                </a:solidFill>
              </a:rPr>
            </a:br>
            <a:endParaRPr sz="600">
              <a:solidFill>
                <a:srgbClr val="222222"/>
              </a:solidFill>
            </a:endParaRPr>
          </a:p>
          <a:p>
            <a:pPr indent="-361950" lvl="0" marL="457200" rtl="0" algn="just">
              <a:spcBef>
                <a:spcPts val="1700"/>
              </a:spcBef>
              <a:spcAft>
                <a:spcPts val="0"/>
              </a:spcAft>
              <a:buClr>
                <a:srgbClr val="222222"/>
              </a:buClr>
              <a:buSzPts val="2100"/>
              <a:buChar char="●"/>
            </a:pPr>
            <a:r>
              <a:rPr b="1" lang="hu" sz="2100">
                <a:solidFill>
                  <a:srgbClr val="222222"/>
                </a:solidFill>
              </a:rPr>
              <a:t>physical </a:t>
            </a:r>
            <a:r>
              <a:rPr lang="hu" sz="2100">
                <a:solidFill>
                  <a:srgbClr val="222222"/>
                </a:solidFill>
              </a:rPr>
              <a:t>or psychological pain/</a:t>
            </a:r>
            <a:r>
              <a:rPr lang="hu" sz="2100">
                <a:solidFill>
                  <a:srgbClr val="222222"/>
                </a:solidFill>
              </a:rPr>
              <a:t>cause damage to a non-provocative student who cannot defend her/himself.</a:t>
            </a:r>
            <a:br>
              <a:rPr lang="hu" sz="2100">
                <a:solidFill>
                  <a:srgbClr val="222222"/>
                </a:solidFill>
              </a:rPr>
            </a:br>
            <a:endParaRPr sz="2100">
              <a:solidFill>
                <a:srgbClr val="222222"/>
              </a:solidFill>
            </a:endParaRPr>
          </a:p>
          <a:p>
            <a:pPr indent="-361950" lvl="0" marL="457200" rtl="0" algn="just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100"/>
              <a:buChar char="●"/>
            </a:pPr>
            <a:r>
              <a:rPr b="1" lang="hu" sz="2100">
                <a:solidFill>
                  <a:srgbClr val="222222"/>
                </a:solidFill>
              </a:rPr>
              <a:t>Verbal </a:t>
            </a:r>
            <a:r>
              <a:rPr lang="hu" sz="2100">
                <a:solidFill>
                  <a:srgbClr val="222222"/>
                </a:solidFill>
              </a:rPr>
              <a:t>bullying</a:t>
            </a:r>
            <a:r>
              <a:rPr lang="hu" sz="2100">
                <a:solidFill>
                  <a:srgbClr val="222222"/>
                </a:solidFill>
              </a:rPr>
              <a:t>, the victim's humiliation is also a serious problem.</a:t>
            </a:r>
            <a:br>
              <a:rPr lang="hu" sz="2100">
                <a:solidFill>
                  <a:srgbClr val="222222"/>
                </a:solidFill>
              </a:rPr>
            </a:br>
            <a:endParaRPr sz="2100">
              <a:solidFill>
                <a:srgbClr val="222222"/>
              </a:solidFill>
            </a:endParaRPr>
          </a:p>
          <a:p>
            <a:pPr indent="-361950" lvl="0" marL="457200" rtl="0" algn="just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100"/>
              <a:buChar char="●"/>
            </a:pPr>
            <a:r>
              <a:rPr lang="hu" sz="2100">
                <a:solidFill>
                  <a:srgbClr val="222222"/>
                </a:solidFill>
              </a:rPr>
              <a:t>It is difficult to recognise the </a:t>
            </a:r>
            <a:r>
              <a:rPr lang="hu" sz="2100">
                <a:solidFill>
                  <a:srgbClr val="222222"/>
                </a:solidFill>
              </a:rPr>
              <a:t>hidden/i</a:t>
            </a:r>
            <a:r>
              <a:rPr b="1" lang="hu" sz="2100">
                <a:solidFill>
                  <a:srgbClr val="222222"/>
                </a:solidFill>
              </a:rPr>
              <a:t>ndirect</a:t>
            </a:r>
            <a:r>
              <a:rPr lang="hu" sz="2100">
                <a:solidFill>
                  <a:srgbClr val="222222"/>
                </a:solidFill>
              </a:rPr>
              <a:t> abuse,</a:t>
            </a:r>
            <a:r>
              <a:rPr lang="hu" sz="2100">
                <a:solidFill>
                  <a:srgbClr val="222222"/>
                </a:solidFill>
              </a:rPr>
              <a:t> many times even the victim doesn’t know about it. For example who is behind the malicious, expiring rumors or uploaded to the internet.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68"/>
          <p:cNvSpPr txBox="1"/>
          <p:nvPr>
            <p:ph type="title"/>
          </p:nvPr>
        </p:nvSpPr>
        <p:spPr>
          <a:xfrm>
            <a:off x="311700" y="0"/>
            <a:ext cx="8520600" cy="68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hu" sz="3600">
                <a:solidFill>
                  <a:srgbClr val="FF9900"/>
                </a:solidFill>
              </a:rPr>
              <a:t>Physical - Verbal - Indirect/Social</a:t>
            </a:r>
            <a:endParaRPr sz="36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500"/>
          </a:p>
        </p:txBody>
      </p:sp>
      <p:pic>
        <p:nvPicPr>
          <p:cNvPr id="339" name="Google Shape;339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50" y="788150"/>
            <a:ext cx="9073101" cy="453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9"/>
          <p:cNvSpPr txBox="1"/>
          <p:nvPr>
            <p:ph idx="1" type="body"/>
          </p:nvPr>
        </p:nvSpPr>
        <p:spPr>
          <a:xfrm>
            <a:off x="146950" y="428500"/>
            <a:ext cx="8327700" cy="41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hu" sz="3600">
                <a:solidFill>
                  <a:srgbClr val="FF9900"/>
                </a:solidFill>
              </a:rPr>
              <a:t>Physical - Verbal - Indirect</a:t>
            </a:r>
            <a:endParaRPr sz="36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3600">
                <a:solidFill>
                  <a:schemeClr val="dk1"/>
                </a:solidFill>
              </a:rPr>
              <a:t>A boy from your class during break pushes mud to one of your quiet boy classmate’s face. </a:t>
            </a:r>
            <a:endParaRPr sz="36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  <a:p>
            <a:pPr indent="457200" lvl="0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3600">
                <a:solidFill>
                  <a:srgbClr val="FF0000"/>
                </a:solidFill>
              </a:rPr>
              <a:t>physical</a:t>
            </a:r>
            <a:endParaRPr sz="1600">
              <a:solidFill>
                <a:srgbClr val="FF0000"/>
              </a:solidFill>
            </a:endParaRPr>
          </a:p>
          <a:p>
            <a:pPr indent="457200" lvl="0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2"/>
          <p:cNvSpPr txBox="1"/>
          <p:nvPr>
            <p:ph idx="1" type="body"/>
          </p:nvPr>
        </p:nvSpPr>
        <p:spPr>
          <a:xfrm>
            <a:off x="311700" y="343700"/>
            <a:ext cx="8520600" cy="422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">
                <a:solidFill>
                  <a:srgbClr val="FF0000"/>
                </a:solidFill>
              </a:rPr>
              <a:t>Exercice</a:t>
            </a:r>
            <a:endParaRPr b="1">
              <a:solidFill>
                <a:srgbClr val="FF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b="1" lang="hu">
                <a:solidFill>
                  <a:srgbClr val="000000"/>
                </a:solidFill>
              </a:rPr>
              <a:t>a) Students discussion in small mixed group</a:t>
            </a:r>
            <a:r>
              <a:rPr b="1" lang="hu">
                <a:solidFill>
                  <a:srgbClr val="000000"/>
                </a:solidFill>
              </a:rPr>
              <a:t> </a:t>
            </a:r>
            <a:br>
              <a:rPr b="1" lang="hu">
                <a:solidFill>
                  <a:srgbClr val="000000"/>
                </a:solidFill>
              </a:rPr>
            </a:br>
            <a:r>
              <a:rPr b="1" lang="hu">
                <a:solidFill>
                  <a:srgbClr val="000000"/>
                </a:solidFill>
              </a:rPr>
              <a:t>b) Teacher - test</a:t>
            </a:r>
            <a:br>
              <a:rPr b="1" lang="hu">
                <a:solidFill>
                  <a:srgbClr val="000000"/>
                </a:solidFill>
              </a:rPr>
            </a:br>
            <a:endParaRPr b="1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b="1" lang="hu">
                <a:solidFill>
                  <a:srgbClr val="000000"/>
                </a:solidFill>
              </a:rPr>
              <a:t>“Bullliying tree” -</a:t>
            </a:r>
            <a:r>
              <a:rPr b="1" i="1" lang="hu">
                <a:solidFill>
                  <a:srgbClr val="000000"/>
                </a:solidFill>
              </a:rPr>
              <a:t> roots-basic-</a:t>
            </a:r>
            <a:r>
              <a:rPr b="1" i="1" lang="hu">
                <a:solidFill>
                  <a:srgbClr val="000000"/>
                </a:solidFill>
              </a:rPr>
              <a:t>consequences </a:t>
            </a:r>
            <a:r>
              <a:rPr b="1" lang="hu">
                <a:solidFill>
                  <a:srgbClr val="000000"/>
                </a:solidFill>
              </a:rPr>
              <a:t> (4 students + 2 teachers)</a:t>
            </a:r>
            <a:endParaRPr b="1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b="1" lang="hu">
                <a:solidFill>
                  <a:srgbClr val="000000"/>
                </a:solidFill>
              </a:rPr>
              <a:t>“phisical-verbal-indirect” byllying situation</a:t>
            </a:r>
            <a:endParaRPr b="1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b="1" lang="hu">
                <a:solidFill>
                  <a:srgbClr val="000000"/>
                </a:solidFill>
              </a:rPr>
              <a:t>Dilemma questions</a:t>
            </a:r>
            <a:endParaRPr b="1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70"/>
          <p:cNvSpPr txBox="1"/>
          <p:nvPr>
            <p:ph idx="1" type="body"/>
          </p:nvPr>
        </p:nvSpPr>
        <p:spPr>
          <a:xfrm>
            <a:off x="-48975" y="366850"/>
            <a:ext cx="8654700" cy="42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hu" sz="3600">
                <a:solidFill>
                  <a:srgbClr val="FF9900"/>
                </a:solidFill>
              </a:rPr>
              <a:t>Physical - Verbal - Indirect</a:t>
            </a:r>
            <a:endParaRPr sz="36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3600">
                <a:solidFill>
                  <a:schemeClr val="dk1"/>
                </a:solidFill>
              </a:rPr>
              <a:t>Girls from your class in the changing room are gossiping maliciously about a girl from a different class. </a:t>
            </a:r>
            <a:endParaRPr sz="36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3600">
                <a:solidFill>
                  <a:srgbClr val="FF0000"/>
                </a:solidFill>
              </a:rPr>
              <a:t> indirect</a:t>
            </a:r>
            <a:endParaRPr sz="36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71"/>
          <p:cNvSpPr txBox="1"/>
          <p:nvPr>
            <p:ph idx="1" type="body"/>
          </p:nvPr>
        </p:nvSpPr>
        <p:spPr>
          <a:xfrm>
            <a:off x="132950" y="643825"/>
            <a:ext cx="7550700" cy="393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hu" sz="3600">
                <a:solidFill>
                  <a:srgbClr val="FF9900"/>
                </a:solidFill>
              </a:rPr>
              <a:t>Physical - Verbal - Indirect</a:t>
            </a:r>
            <a:endParaRPr sz="36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3600">
                <a:solidFill>
                  <a:schemeClr val="dk1"/>
                </a:solidFill>
              </a:rPr>
              <a:t>Older boys on their way home are pushing a boy into a trench.</a:t>
            </a:r>
            <a:endParaRPr sz="36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3600">
                <a:solidFill>
                  <a:srgbClr val="FF0000"/>
                </a:solidFill>
              </a:rPr>
              <a:t>physical</a:t>
            </a:r>
            <a:endParaRPr sz="36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72"/>
          <p:cNvSpPr txBox="1"/>
          <p:nvPr>
            <p:ph idx="1" type="body"/>
          </p:nvPr>
        </p:nvSpPr>
        <p:spPr>
          <a:xfrm>
            <a:off x="249125" y="654050"/>
            <a:ext cx="7851600" cy="393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" sz="3600">
                <a:solidFill>
                  <a:srgbClr val="FF9900"/>
                </a:solidFill>
              </a:rPr>
              <a:t>Physical - Verbal - Indirect</a:t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3600">
                <a:solidFill>
                  <a:schemeClr val="dk1"/>
                </a:solidFill>
              </a:rPr>
              <a:t>Three girls during lunch don’t let a forth girl sit next to them, saying ,,We lose our appetite from you”</a:t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3600">
                <a:solidFill>
                  <a:srgbClr val="FF0000"/>
                </a:solidFill>
              </a:rPr>
              <a:t>verbal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60" name="Google Shape;360;p72"/>
          <p:cNvSpPr txBox="1"/>
          <p:nvPr/>
        </p:nvSpPr>
        <p:spPr>
          <a:xfrm>
            <a:off x="7935675" y="0"/>
            <a:ext cx="1273500" cy="49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73"/>
          <p:cNvSpPr txBox="1"/>
          <p:nvPr>
            <p:ph idx="1" type="body"/>
          </p:nvPr>
        </p:nvSpPr>
        <p:spPr>
          <a:xfrm>
            <a:off x="311700" y="145875"/>
            <a:ext cx="8214900" cy="443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" sz="3600">
                <a:solidFill>
                  <a:srgbClr val="FF9900"/>
                </a:solidFill>
              </a:rPr>
              <a:t>Physical - Verbal - Indirect</a:t>
            </a:r>
            <a:endParaRPr b="1" sz="3600">
              <a:solidFill>
                <a:srgbClr val="FF99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FF9900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3600">
                <a:solidFill>
                  <a:schemeClr val="dk1"/>
                </a:solidFill>
              </a:rPr>
              <a:t>Around half the class at the beginning of a lesson are imitating and mocking one of the high-tempered girl classmates of yours.</a:t>
            </a:r>
            <a:endParaRPr sz="36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3600">
                <a:solidFill>
                  <a:schemeClr val="dk1"/>
                </a:solidFill>
              </a:rPr>
              <a:t>		</a:t>
            </a:r>
            <a:r>
              <a:rPr lang="hu" sz="3600">
                <a:solidFill>
                  <a:srgbClr val="FF0000"/>
                </a:solidFill>
              </a:rPr>
              <a:t>verbal</a:t>
            </a:r>
            <a:endParaRPr sz="3600">
              <a:solidFill>
                <a:srgbClr val="FF0000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hu" sz="1600">
                <a:solidFill>
                  <a:schemeClr val="dk1"/>
                </a:solidFill>
              </a:rPr>
            </a:b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5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5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5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74"/>
          <p:cNvSpPr txBox="1"/>
          <p:nvPr>
            <p:ph idx="1" type="body"/>
          </p:nvPr>
        </p:nvSpPr>
        <p:spPr>
          <a:xfrm>
            <a:off x="132125" y="171325"/>
            <a:ext cx="8598900" cy="44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" sz="3600">
                <a:solidFill>
                  <a:srgbClr val="FF9900"/>
                </a:solidFill>
              </a:rPr>
              <a:t>Physical - Verbal - Indirect</a:t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3600">
                <a:solidFill>
                  <a:schemeClr val="dk1"/>
                </a:solidFill>
              </a:rPr>
              <a:t>Some boys are looking into the toilet, while a boy from 1st grade is in, than they don’t let him out.</a:t>
            </a:r>
            <a:endParaRPr sz="36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3600">
                <a:solidFill>
                  <a:srgbClr val="FF0000"/>
                </a:solidFill>
              </a:rPr>
              <a:t>physical</a:t>
            </a:r>
            <a:endParaRPr sz="30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hu" sz="1600">
                <a:solidFill>
                  <a:schemeClr val="dk1"/>
                </a:solidFill>
              </a:rPr>
            </a:br>
            <a:endParaRPr sz="36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hu" sz="1600">
                <a:solidFill>
                  <a:schemeClr val="dk1"/>
                </a:solidFill>
              </a:rPr>
            </a:b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0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0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0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75"/>
          <p:cNvSpPr txBox="1"/>
          <p:nvPr>
            <p:ph idx="1" type="body"/>
          </p:nvPr>
        </p:nvSpPr>
        <p:spPr>
          <a:xfrm>
            <a:off x="311700" y="277750"/>
            <a:ext cx="8520600" cy="47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" sz="3600">
                <a:solidFill>
                  <a:srgbClr val="FF9900"/>
                </a:solidFill>
              </a:rPr>
              <a:t>Physical - Verbal - Indirect</a:t>
            </a:r>
            <a:endParaRPr sz="36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3600">
                <a:solidFill>
                  <a:schemeClr val="dk1"/>
                </a:solidFill>
              </a:rPr>
              <a:t>A student from a higher class after school is sending threatening messages to your classmate, who just arrived recently to your school.</a:t>
            </a:r>
            <a:endParaRPr sz="36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3600">
                <a:solidFill>
                  <a:schemeClr val="dk1"/>
                </a:solidFill>
              </a:rPr>
              <a:t>                    </a:t>
            </a:r>
            <a:r>
              <a:rPr lang="hu" sz="3600">
                <a:solidFill>
                  <a:srgbClr val="FF0000"/>
                </a:solidFill>
              </a:rPr>
              <a:t>indirect</a:t>
            </a:r>
            <a:br>
              <a:rPr lang="hu" sz="1600">
                <a:solidFill>
                  <a:srgbClr val="FF0000"/>
                </a:solidFill>
              </a:rPr>
            </a:b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76"/>
          <p:cNvSpPr txBox="1"/>
          <p:nvPr>
            <p:ph type="title"/>
          </p:nvPr>
        </p:nvSpPr>
        <p:spPr>
          <a:xfrm>
            <a:off x="118950" y="35025"/>
            <a:ext cx="9025200" cy="42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400">
                <a:highlight>
                  <a:srgbClr val="FFF2CC"/>
                </a:highlight>
              </a:rPr>
              <a:t>Spot it and Stop it - Interactive Anti-Bullying Video </a:t>
            </a:r>
            <a:r>
              <a:rPr b="1" lang="hu" sz="1400">
                <a:highlight>
                  <a:srgbClr val="FFF2CC"/>
                </a:highlight>
              </a:rPr>
              <a:t>2. </a:t>
            </a:r>
            <a:r>
              <a:rPr lang="hu" sz="1400" u="sng">
                <a:solidFill>
                  <a:schemeClr val="accent5"/>
                </a:solidFill>
                <a:highlight>
                  <a:srgbClr val="FFF2CC"/>
                </a:highlight>
                <a:hlinkClick r:id="rId3"/>
              </a:rPr>
              <a:t>https://www.youtube.com/watch?v=9SAN2l1cP9w</a:t>
            </a:r>
            <a:endParaRPr sz="7200"/>
          </a:p>
        </p:txBody>
      </p:sp>
      <p:pic>
        <p:nvPicPr>
          <p:cNvPr descr="Options&#10;&#10;Do something - http://youtu.be/TZC-6rN6cGk&#10;&#10;Do nothing - http://youtu.be/vE_SFqGbIK8&#10;&#10;Downloadable discussion sheet: https://drive.google.com/file/d/0B_m-7VgArIRoa0l5MmxHeTMyVnc/edit?usp=sharing&#10;&#10;An interactive anti-bullying video created by Ambient Night Productions with assistance from Benjamin France for Bullying UK (part of Family Lives). Created entirely by volunteers.&#10;&#10;Throughout this video you will be asked to make a decision from the point of view of the bully, the victim or the friends. These choices will alter the story as you go.&#10;&#10;To start again, select &quot;Start over&quot; in the description box.&#10;&#10;Due to YouTube annotation restrictions these videos are best viewed on a desktop or laptop computer. If you are using an tablet or mobile device please use the links provided in the description box to make your selection.&#10;&#10;Copyright - Ambient Night Productions, 2013." id="381" name="Google Shape;381;p76" title="Spot it and Stop it - Interactive Anti-Bullying Video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5900" y="353875"/>
            <a:ext cx="6304050" cy="472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2CC"/>
        </a:soli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77"/>
          <p:cNvSpPr txBox="1"/>
          <p:nvPr>
            <p:ph idx="1" type="body"/>
          </p:nvPr>
        </p:nvSpPr>
        <p:spPr>
          <a:xfrm>
            <a:off x="0" y="-61275"/>
            <a:ext cx="9144000" cy="50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b="1" lang="hu" sz="2200">
                <a:solidFill>
                  <a:srgbClr val="000000"/>
                </a:solidFill>
              </a:rPr>
              <a:t>Do you think children and adults can stop the abuse?</a:t>
            </a:r>
            <a:endParaRPr b="1" sz="2200">
              <a:solidFill>
                <a:srgbClr val="000000"/>
              </a:solidFill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b="1" lang="hu" sz="2200">
                <a:solidFill>
                  <a:srgbClr val="000000"/>
                </a:solidFill>
              </a:rPr>
              <a:t>Does it belong to you when someone else hurts?</a:t>
            </a:r>
            <a:endParaRPr b="1" sz="2200">
              <a:solidFill>
                <a:srgbClr val="000000"/>
              </a:solidFill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b="1" lang="hu" sz="2200">
                <a:solidFill>
                  <a:srgbClr val="000000"/>
                </a:solidFill>
              </a:rPr>
              <a:t>This can be an exemption when you hurt someone because you had a bad day or are you angry with someone?</a:t>
            </a:r>
            <a:endParaRPr b="1" sz="2200">
              <a:solidFill>
                <a:srgbClr val="000000"/>
              </a:solidFill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b="1" lang="hu" sz="2200">
                <a:solidFill>
                  <a:srgbClr val="000000"/>
                </a:solidFill>
              </a:rPr>
              <a:t>Does anyone deserve to be called or hurt by nicknames?</a:t>
            </a:r>
            <a:endParaRPr b="1" sz="2200">
              <a:solidFill>
                <a:srgbClr val="000000"/>
              </a:solidFill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b="1" lang="hu" sz="2200">
                <a:solidFill>
                  <a:srgbClr val="000000"/>
                </a:solidFill>
              </a:rPr>
              <a:t>If the abuser encourages you to do something, can you say no?</a:t>
            </a:r>
            <a:endParaRPr b="1" sz="2200">
              <a:solidFill>
                <a:srgbClr val="000000"/>
              </a:solidFill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b="1" lang="hu" sz="2200">
                <a:solidFill>
                  <a:srgbClr val="000000"/>
                </a:solidFill>
              </a:rPr>
              <a:t>Can you stand up against the abuser?</a:t>
            </a:r>
            <a:endParaRPr b="1" sz="2200">
              <a:solidFill>
                <a:srgbClr val="000000"/>
              </a:solidFill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b="1" lang="hu" sz="2200">
                <a:solidFill>
                  <a:srgbClr val="000000"/>
                </a:solidFill>
              </a:rPr>
              <a:t>If they hurt you, can you interacting back?</a:t>
            </a:r>
            <a:endParaRPr b="1" sz="2200">
              <a:solidFill>
                <a:srgbClr val="000000"/>
              </a:solidFill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b="1" lang="hu" sz="2200">
                <a:solidFill>
                  <a:srgbClr val="000000"/>
                </a:solidFill>
              </a:rPr>
              <a:t>Can you ask for help if they hurt you or if someone else hurts?</a:t>
            </a:r>
            <a:endParaRPr b="1" sz="2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87" name="Google Shape;387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1775" y="2723925"/>
            <a:ext cx="889925" cy="162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7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Quis about the buliying for the teacher</a:t>
            </a:r>
            <a:endParaRPr/>
          </a:p>
        </p:txBody>
      </p:sp>
      <p:sp>
        <p:nvSpPr>
          <p:cNvPr id="393" name="Google Shape;393;p7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100" u="sng">
                <a:solidFill>
                  <a:schemeClr val="hlink"/>
                </a:solidFill>
                <a:hlinkClick r:id="rId3"/>
              </a:rPr>
              <a:t>https://docs.google.com/document/d/1MbV8iAqna38ZGYHesJVE2lIszd4Ie9oPNSDKV_Isgqc/edit</a:t>
            </a:r>
            <a:endParaRPr/>
          </a:p>
          <a:p>
            <a:pPr indent="0" lvl="0" marL="0" marR="1905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hu">
                <a:solidFill>
                  <a:srgbClr val="777777"/>
                </a:solidFill>
                <a:latin typeface="Roboto"/>
                <a:ea typeface="Roboto"/>
                <a:cs typeface="Roboto"/>
                <a:sym typeface="Roboto"/>
              </a:rPr>
              <a:t>How much do you know about school bullying? (yes or no)</a:t>
            </a:r>
            <a:endParaRPr b="1">
              <a:solidFill>
                <a:srgbClr val="77777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69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hu" sz="1200"/>
              <a:t>One time or recurrent abuse or intimidation is called school bullying.</a:t>
            </a:r>
            <a:endParaRPr sz="1200"/>
          </a:p>
          <a:p>
            <a:pPr indent="-171450" lvl="0" marL="269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hu" sz="1200"/>
              <a:t>Harassment is part of school life almost everywhere.</a:t>
            </a:r>
            <a:endParaRPr sz="1200"/>
          </a:p>
          <a:p>
            <a:pPr indent="-171450" lvl="0" marL="269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hu" sz="1200"/>
              <a:t>School bullying affects about 25% of students.</a:t>
            </a:r>
            <a:endParaRPr sz="1200"/>
          </a:p>
          <a:p>
            <a:pPr indent="-171450" lvl="0" marL="269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hu" sz="1200"/>
              <a:t>Among the methods and types of harassment, physical abuse is the most common.</a:t>
            </a:r>
            <a:endParaRPr sz="1200"/>
          </a:p>
          <a:p>
            <a:pPr indent="-171450" lvl="0" marL="269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hu" sz="1200"/>
              <a:t>Harassers are poorer than average.</a:t>
            </a:r>
            <a:endParaRPr sz="1200"/>
          </a:p>
          <a:p>
            <a:pPr indent="-171450" lvl="0" marL="269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hu" sz="1200"/>
              <a:t>There are significantly fewer harassers than the boy.</a:t>
            </a:r>
            <a:endParaRPr sz="1200"/>
          </a:p>
          <a:p>
            <a:pPr indent="-171450" lvl="0" marL="269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hu" sz="1200"/>
              <a:t>The discrepancy of some students makes them a victim.</a:t>
            </a:r>
            <a:endParaRPr sz="1200"/>
          </a:p>
          <a:p>
            <a:pPr indent="-171450" lvl="0" marL="269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hu" sz="1200"/>
              <a:t>Encouraging protection is helpful.</a:t>
            </a:r>
            <a:endParaRPr sz="1200"/>
          </a:p>
          <a:p>
            <a:pPr indent="-171450" lvl="0" marL="269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hu" sz="1200"/>
              <a:t>The best way to get to the harasser is to ignore it.</a:t>
            </a:r>
            <a:endParaRPr sz="1200"/>
          </a:p>
          <a:p>
            <a:pPr indent="-171450" lvl="0" marL="269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hu" sz="1200"/>
              <a:t>The school environment will solve the problems by itself.</a:t>
            </a:r>
            <a:endParaRPr sz="1200"/>
          </a:p>
          <a:p>
            <a:pPr indent="-171450" lvl="0" marL="269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hu" sz="1200"/>
              <a:t>Children with good family backgrounds have little harassment and harassment.</a:t>
            </a:r>
            <a:endParaRPr sz="1200"/>
          </a:p>
          <a:p>
            <a:pPr indent="-171450" lvl="0" marL="269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hu" sz="1200"/>
              <a:t>Most parents know if their child is being harassed.</a:t>
            </a:r>
            <a:endParaRPr sz="1200"/>
          </a:p>
          <a:p>
            <a:pPr indent="-171450" lvl="0" marL="269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hu" sz="1200"/>
              <a:t>The majority of teachers notice that a student is being harassed in his class.</a:t>
            </a:r>
            <a:endParaRPr sz="1200"/>
          </a:p>
          <a:p>
            <a:pPr indent="-171450" lvl="0" marL="269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hu" sz="1200"/>
              <a:t>Children are strong and overwhelmed by harassment.</a:t>
            </a:r>
            <a:endParaRPr sz="1200"/>
          </a:p>
          <a:p>
            <a:pPr indent="-171450" lvl="0" marL="269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hu" sz="1200"/>
              <a:t>In the US, 80% of school bloodshed victims have been victims of long-lasting harassment.</a:t>
            </a:r>
            <a:endParaRPr sz="12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7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" sz="6000"/>
              <a:t>II. Workshop - SKYPE</a:t>
            </a:r>
            <a:endParaRPr sz="6000"/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hu" sz="6000">
                <a:solidFill>
                  <a:srgbClr val="FF0000"/>
                </a:solidFill>
              </a:rPr>
              <a:t>20 March 2019</a:t>
            </a:r>
            <a:endParaRPr sz="6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5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6" name="Google Shape;24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75" y="0"/>
            <a:ext cx="9219950" cy="6151025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53"/>
          <p:cNvSpPr txBox="1"/>
          <p:nvPr/>
        </p:nvSpPr>
        <p:spPr>
          <a:xfrm>
            <a:off x="238550" y="4934775"/>
            <a:ext cx="4882500" cy="14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CFE2F3"/>
              </a:solidFill>
            </a:endParaRPr>
          </a:p>
        </p:txBody>
      </p:sp>
      <p:sp>
        <p:nvSpPr>
          <p:cNvPr id="248" name="Google Shape;248;p53"/>
          <p:cNvSpPr txBox="1"/>
          <p:nvPr/>
        </p:nvSpPr>
        <p:spPr>
          <a:xfrm>
            <a:off x="824525" y="5272725"/>
            <a:ext cx="8097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80"/>
          <p:cNvSpPr txBox="1"/>
          <p:nvPr>
            <p:ph idx="1" type="body"/>
          </p:nvPr>
        </p:nvSpPr>
        <p:spPr>
          <a:xfrm>
            <a:off x="311700" y="1744400"/>
            <a:ext cx="8520600" cy="28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named (5).jpg" id="404" name="Google Shape;404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77850" y="-263825"/>
            <a:ext cx="9265206" cy="7469977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80"/>
          <p:cNvSpPr txBox="1"/>
          <p:nvPr>
            <p:ph type="title"/>
          </p:nvPr>
        </p:nvSpPr>
        <p:spPr>
          <a:xfrm>
            <a:off x="-512050" y="1869225"/>
            <a:ext cx="9499500" cy="29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hu" sz="4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Nagy Ernő</a:t>
            </a:r>
            <a:endParaRPr b="1" i="0" sz="48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hu" sz="2400">
                <a:solidFill>
                  <a:srgbClr val="FFFF00"/>
                </a:solidFill>
              </a:rPr>
              <a:t>United Nations High Commissioner for Refugees(UNHCR)</a:t>
            </a:r>
            <a:endParaRPr b="1" sz="2400">
              <a:solidFill>
                <a:srgbClr val="FFFF00"/>
              </a:solidFill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hu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Senior Communication /Public Information Associate of UNHCR Regional Representation for Central Europe</a:t>
            </a:r>
            <a:br>
              <a:rPr b="1" i="0" lang="hu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hu" sz="24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Purtătorul de cuvânt al Națiunilor Unite pentru azil</a:t>
            </a:r>
            <a:endParaRPr b="1" i="0" sz="24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hu" sz="2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Portavoz de asilo de las Naciones Unidas</a:t>
            </a:r>
            <a:endParaRPr b="1" sz="24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hu" sz="2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Birleşmiş Milletler Sığınma Sözcüsü</a:t>
            </a:r>
            <a:endParaRPr b="1" sz="24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sz="24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8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8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named.jpg" id="412" name="Google Shape;412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854887"/>
            <a:ext cx="10782175" cy="8086622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81"/>
          <p:cNvSpPr txBox="1"/>
          <p:nvPr>
            <p:ph type="title"/>
          </p:nvPr>
        </p:nvSpPr>
        <p:spPr>
          <a:xfrm>
            <a:off x="2610175" y="98100"/>
            <a:ext cx="6499800" cy="22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hu" sz="2200">
                <a:solidFill>
                  <a:srgbClr val="FFFF00"/>
                </a:solidFill>
              </a:rPr>
              <a:t>MENEDÉK- Association for Refugees </a:t>
            </a:r>
            <a:endParaRPr b="1" i="0" sz="22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54"/>
          <p:cNvSpPr txBox="1"/>
          <p:nvPr>
            <p:ph idx="1" type="body"/>
          </p:nvPr>
        </p:nvSpPr>
        <p:spPr>
          <a:xfrm>
            <a:off x="-68775" y="0"/>
            <a:ext cx="6385800" cy="3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9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Be Together. Not The Same!!!  </a:t>
            </a:r>
            <a:r>
              <a:rPr lang="hu" sz="900" u="sng">
                <a:solidFill>
                  <a:schemeClr val="hlink"/>
                </a:solidFill>
                <a:hlinkClick r:id="rId3"/>
              </a:rPr>
              <a:t>https://www.youtube.com/watch?v=B0KyZNoVhD8</a:t>
            </a:r>
            <a:endParaRPr sz="900"/>
          </a:p>
        </p:txBody>
      </p:sp>
      <p:pic>
        <p:nvPicPr>
          <p:cNvPr descr="www.ExpertosenMarca.com/blog" id="254" name="Google Shape;254;p54" title="Comercial Android: Piedra, papel o tijera.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48350" y="286175"/>
            <a:ext cx="6476425" cy="485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55"/>
          <p:cNvSpPr txBox="1"/>
          <p:nvPr>
            <p:ph type="title"/>
          </p:nvPr>
        </p:nvSpPr>
        <p:spPr>
          <a:xfrm>
            <a:off x="-45850" y="-79250"/>
            <a:ext cx="6286500" cy="4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/>
              <a:t>Vi</a:t>
            </a:r>
            <a:r>
              <a:rPr lang="hu" sz="12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gyázunk rájuk?/Care we him? </a:t>
            </a:r>
            <a:r>
              <a:rPr lang="hu" sz="1200"/>
              <a:t>0.40 </a:t>
            </a:r>
            <a:r>
              <a:rPr lang="hu" sz="1200" u="sng">
                <a:solidFill>
                  <a:schemeClr val="hlink"/>
                </a:solidFill>
                <a:hlinkClick r:id="rId3"/>
              </a:rPr>
              <a:t>https://www.youtube.com/watch?v=DOMexs9gnpw</a:t>
            </a:r>
            <a:endParaRPr sz="12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&quot;Vigyázunk rájuk?&quot; gyermekvédő mini sorozat hatodik része. A sorozat nyolc kisfilmben kívánja felhívni a figyelmet arra, hogy a gyermekvédelem mindannyiunk közös feladata és felelőssége. &#10;Vigyázzunk rájuk! Vigyázzunk a jövőnkre!" id="260" name="Google Shape;260;p55" title="Vigyázunk rájuk? 0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8600" y="253225"/>
            <a:ext cx="6462750" cy="484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6"/>
          <p:cNvSpPr txBox="1"/>
          <p:nvPr>
            <p:ph idx="1" type="body"/>
          </p:nvPr>
        </p:nvSpPr>
        <p:spPr>
          <a:xfrm>
            <a:off x="85975" y="118575"/>
            <a:ext cx="9357900" cy="48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hu" sz="3000">
                <a:solidFill>
                  <a:srgbClr val="1155CC"/>
                </a:solidFill>
              </a:rPr>
              <a:t>What is the situation in your school?</a:t>
            </a:r>
            <a:br>
              <a:rPr b="1" lang="hu" sz="3000">
                <a:solidFill>
                  <a:srgbClr val="1155CC"/>
                </a:solidFill>
              </a:rPr>
            </a:br>
            <a:r>
              <a:rPr b="1" i="1" lang="hu" sz="1800"/>
              <a:t>d</a:t>
            </a:r>
            <a:r>
              <a:rPr b="1" i="1" lang="hu" sz="1800"/>
              <a:t>iscussion /</a:t>
            </a:r>
            <a:r>
              <a:rPr b="1" i="1" lang="hu" sz="1800"/>
              <a:t>students/</a:t>
            </a:r>
            <a:endParaRPr b="1" i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CFE2F3"/>
              </a:solidFill>
            </a:endParaRPr>
          </a:p>
          <a:p>
            <a:pPr indent="-35814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2400"/>
              <a:buFont typeface="Noto Sans Symbols"/>
              <a:buChar char="■"/>
            </a:pPr>
            <a:r>
              <a:rPr lang="hu" sz="2400">
                <a:solidFill>
                  <a:schemeClr val="dk1"/>
                </a:solidFill>
              </a:rPr>
              <a:t>Are there abusive cases at your school? During addressing for example?</a:t>
            </a:r>
            <a:r>
              <a:rPr b="0" i="0" lang="hu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" sz="2400">
                <a:solidFill>
                  <a:schemeClr val="dk1"/>
                </a:solidFill>
              </a:rPr>
              <a:t>Are there offensive nicknames?</a:t>
            </a:r>
            <a:r>
              <a:rPr b="0" i="0" lang="hu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5814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folHlink"/>
              </a:buClr>
              <a:buSzPts val="2400"/>
              <a:buFont typeface="Noto Sans Symbols"/>
              <a:buChar char="■"/>
            </a:pPr>
            <a:r>
              <a:rPr lang="hu" sz="2400">
                <a:solidFill>
                  <a:schemeClr val="dk1"/>
                </a:solidFill>
              </a:rPr>
              <a:t>Are there prejudices against students because of belonging to a religion, ethnic minority or group of refugees?</a:t>
            </a:r>
            <a:endParaRPr sz="24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5814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folHlink"/>
              </a:buClr>
              <a:buSzPts val="2400"/>
              <a:buFont typeface="Noto Sans Symbols"/>
              <a:buChar char="■"/>
            </a:pPr>
            <a:r>
              <a:rPr lang="hu" sz="2400">
                <a:solidFill>
                  <a:schemeClr val="dk1"/>
                </a:solidFill>
              </a:rPr>
              <a:t>Is something happening when students complain about an injury? What is the result of it?</a:t>
            </a:r>
            <a:endParaRPr sz="2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7"/>
          <p:cNvSpPr txBox="1"/>
          <p:nvPr>
            <p:ph idx="1" type="body"/>
          </p:nvPr>
        </p:nvSpPr>
        <p:spPr>
          <a:xfrm>
            <a:off x="0" y="0"/>
            <a:ext cx="8832300" cy="51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hu" sz="1100" u="sng">
                <a:solidFill>
                  <a:srgbClr val="C9DAF8"/>
                </a:solidFill>
                <a:highlight>
                  <a:srgbClr val="FFFFFF"/>
                </a:highlight>
                <a:hlinkClick r:id="rId3"/>
              </a:rPr>
              <a:t>Bullying at Greecland Middle School</a:t>
            </a:r>
            <a:endParaRPr sz="1100">
              <a:solidFill>
                <a:srgbClr val="C9DAF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" sz="3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Mennyit tudsz az iskolai zaklatásról?</a:t>
            </a:r>
            <a:r>
              <a:rPr b="1" lang="hu" sz="3000">
                <a:solidFill>
                  <a:schemeClr val="hlink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5"/>
              </a:rPr>
              <a:t> (teachers)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Szerinted az alábbi állítások igazak vagy hamisak?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3399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egyszeri vagy ismétlődő bántalmazást vagy megfélemlítést iskolai zaklatásnak nevezzük.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3399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zaklatás szinte mindenhol része az iskolai életnek.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3399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iskolai zaklatás a tanulók körülbelül 25%-át érinti.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3399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zaklatás módszerei és típusai között a fizikai bántalmazás a leggyakoribb.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3399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zaklatók az átlagnál rosszabb tanulók.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3399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Lényegesen kevesebb a lány zaklató, mint a fiú.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3399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Egyes tanulók mássága teszi őket áldozattá.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3399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védekezésre biztatás hasznos.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3399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legjobb módszer a zaklatóval szemben az, ha nem veszünk róla tudomást.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3399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iskolai környezet majd magától megoldja a problémákat.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3399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jó családi háttérrel rendelkező gyerekek között kevés a zaklató és a zaklatott.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3399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szülők többsége tud róla, ha a gyermekét zaklatják.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3399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tanárok többsége észreveszi, ha egy tanulót zaklatnak az osztályában.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3399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gyerekek erősek és túlteszik magukat a zaklatás okozta sérelmeken.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3399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USÁ-ban az iskolai vérengzések 80%-át hosszantartó zaklatás áldozatai követték el.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8"/>
          <p:cNvSpPr txBox="1"/>
          <p:nvPr>
            <p:ph idx="1" type="body"/>
          </p:nvPr>
        </p:nvSpPr>
        <p:spPr>
          <a:xfrm>
            <a:off x="103750" y="-94925"/>
            <a:ext cx="9144000" cy="53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" sz="2400">
                <a:solidFill>
                  <a:srgbClr val="38761D"/>
                </a:solidFill>
              </a:rPr>
              <a:t>Teachers working in pair</a:t>
            </a:r>
            <a:endParaRPr b="1" sz="2400">
              <a:solidFill>
                <a:srgbClr val="38761D"/>
              </a:solidFill>
            </a:endParaRPr>
          </a:p>
          <a:p>
            <a:pPr indent="-184150" lvl="0" marL="26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AutoNum type="arabicPeriod"/>
            </a:pPr>
            <a:r>
              <a:rPr b="1" lang="hu" sz="1400">
                <a:solidFill>
                  <a:srgbClr val="38761D"/>
                </a:solidFill>
              </a:rPr>
              <a:t>O</a:t>
            </a:r>
            <a:r>
              <a:rPr b="1" lang="hu" sz="1400">
                <a:solidFill>
                  <a:srgbClr val="38761D"/>
                </a:solidFill>
              </a:rPr>
              <a:t>ne-off or recurrent abuse or intimidation is called school bullying.</a:t>
            </a:r>
            <a:endParaRPr b="1" sz="1400">
              <a:solidFill>
                <a:srgbClr val="38761D"/>
              </a:solidFill>
            </a:endParaRPr>
          </a:p>
          <a:p>
            <a:pPr indent="-184150" lvl="0" marL="26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AutoNum type="arabicPeriod"/>
            </a:pPr>
            <a:r>
              <a:rPr b="1" lang="hu" sz="1400">
                <a:solidFill>
                  <a:srgbClr val="38761D"/>
                </a:solidFill>
              </a:rPr>
              <a:t>Harassment is part of school life almost everywhere.</a:t>
            </a:r>
            <a:endParaRPr b="1" sz="1400">
              <a:solidFill>
                <a:srgbClr val="38761D"/>
              </a:solidFill>
            </a:endParaRPr>
          </a:p>
          <a:p>
            <a:pPr indent="-184150" lvl="0" marL="26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AutoNum type="arabicPeriod"/>
            </a:pPr>
            <a:r>
              <a:rPr b="1" lang="hu" sz="1400">
                <a:solidFill>
                  <a:srgbClr val="38761D"/>
                </a:solidFill>
              </a:rPr>
              <a:t>School bullying affects about 25% of students.</a:t>
            </a:r>
            <a:endParaRPr b="1" sz="1400">
              <a:solidFill>
                <a:srgbClr val="38761D"/>
              </a:solidFill>
            </a:endParaRPr>
          </a:p>
          <a:p>
            <a:pPr indent="-184150" lvl="0" marL="26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AutoNum type="arabicPeriod"/>
            </a:pPr>
            <a:r>
              <a:rPr b="1" lang="hu" sz="1400">
                <a:solidFill>
                  <a:srgbClr val="38761D"/>
                </a:solidFill>
              </a:rPr>
              <a:t>Among the methods and types of harassment, physical abuse is the most common.</a:t>
            </a:r>
            <a:endParaRPr b="1" sz="1400">
              <a:solidFill>
                <a:srgbClr val="38761D"/>
              </a:solidFill>
            </a:endParaRPr>
          </a:p>
          <a:p>
            <a:pPr indent="-184150" lvl="0" marL="26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AutoNum type="arabicPeriod"/>
            </a:pPr>
            <a:r>
              <a:rPr b="1" lang="hu" sz="1400">
                <a:solidFill>
                  <a:srgbClr val="38761D"/>
                </a:solidFill>
              </a:rPr>
              <a:t>Harassers are poorer than average</a:t>
            </a:r>
            <a:endParaRPr b="1" sz="1400">
              <a:solidFill>
                <a:srgbClr val="38761D"/>
              </a:solidFill>
            </a:endParaRPr>
          </a:p>
          <a:p>
            <a:pPr indent="-184150" lvl="0" marL="26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AutoNum type="arabicPeriod"/>
            </a:pPr>
            <a:r>
              <a:rPr b="1" lang="hu" sz="1400">
                <a:solidFill>
                  <a:srgbClr val="38761D"/>
                </a:solidFill>
              </a:rPr>
              <a:t>There are significantly fewer harassers than the boy.</a:t>
            </a:r>
            <a:endParaRPr b="1" sz="1400">
              <a:solidFill>
                <a:srgbClr val="38761D"/>
              </a:solidFill>
            </a:endParaRPr>
          </a:p>
          <a:p>
            <a:pPr indent="-184150" lvl="0" marL="26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AutoNum type="arabicPeriod"/>
            </a:pPr>
            <a:r>
              <a:rPr b="1" lang="hu" sz="1400">
                <a:solidFill>
                  <a:srgbClr val="38761D"/>
                </a:solidFill>
              </a:rPr>
              <a:t>The discrepancy of some students makes them a victim.</a:t>
            </a:r>
            <a:endParaRPr b="1" sz="1400">
              <a:solidFill>
                <a:srgbClr val="38761D"/>
              </a:solidFill>
            </a:endParaRPr>
          </a:p>
          <a:p>
            <a:pPr indent="-184150" lvl="0" marL="26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AutoNum type="arabicPeriod"/>
            </a:pPr>
            <a:r>
              <a:rPr b="1" lang="hu" sz="1400">
                <a:solidFill>
                  <a:srgbClr val="38761D"/>
                </a:solidFill>
              </a:rPr>
              <a:t>Encouraging protection is helpful.</a:t>
            </a:r>
            <a:endParaRPr b="1" sz="1400">
              <a:solidFill>
                <a:srgbClr val="38761D"/>
              </a:solidFill>
            </a:endParaRPr>
          </a:p>
          <a:p>
            <a:pPr indent="-184150" lvl="0" marL="26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AutoNum type="arabicPeriod"/>
            </a:pPr>
            <a:r>
              <a:rPr b="1" lang="hu" sz="1400">
                <a:solidFill>
                  <a:srgbClr val="38761D"/>
                </a:solidFill>
              </a:rPr>
              <a:t>The best way to get to the harasser is to ignore it.</a:t>
            </a:r>
            <a:endParaRPr b="1" sz="1400">
              <a:solidFill>
                <a:srgbClr val="38761D"/>
              </a:solidFill>
            </a:endParaRPr>
          </a:p>
          <a:p>
            <a:pPr indent="-184150" lvl="0" marL="26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AutoNum type="arabicPeriod"/>
            </a:pPr>
            <a:r>
              <a:rPr b="1" lang="hu" sz="1400">
                <a:solidFill>
                  <a:srgbClr val="38761D"/>
                </a:solidFill>
              </a:rPr>
              <a:t>The school environment will solve the problems by itself.</a:t>
            </a:r>
            <a:endParaRPr b="1" sz="1400">
              <a:solidFill>
                <a:srgbClr val="38761D"/>
              </a:solidFill>
            </a:endParaRPr>
          </a:p>
          <a:p>
            <a:pPr indent="-184150" lvl="0" marL="26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AutoNum type="arabicPeriod"/>
            </a:pPr>
            <a:r>
              <a:rPr b="1" lang="hu" sz="1400">
                <a:solidFill>
                  <a:srgbClr val="38761D"/>
                </a:solidFill>
              </a:rPr>
              <a:t>Children with good family backgrounds have little harassment and harassment.</a:t>
            </a:r>
            <a:endParaRPr b="1" sz="1400">
              <a:solidFill>
                <a:srgbClr val="38761D"/>
              </a:solidFill>
            </a:endParaRPr>
          </a:p>
          <a:p>
            <a:pPr indent="-184150" lvl="0" marL="26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AutoNum type="arabicPeriod"/>
            </a:pPr>
            <a:r>
              <a:rPr b="1" lang="hu" sz="1400">
                <a:solidFill>
                  <a:srgbClr val="38761D"/>
                </a:solidFill>
              </a:rPr>
              <a:t>Most parents know if their child is being harassed.</a:t>
            </a:r>
            <a:endParaRPr b="1" sz="1400">
              <a:solidFill>
                <a:srgbClr val="38761D"/>
              </a:solidFill>
            </a:endParaRPr>
          </a:p>
          <a:p>
            <a:pPr indent="-184150" lvl="0" marL="26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AutoNum type="arabicPeriod"/>
            </a:pPr>
            <a:r>
              <a:rPr b="1" lang="hu" sz="1400">
                <a:solidFill>
                  <a:srgbClr val="38761D"/>
                </a:solidFill>
              </a:rPr>
              <a:t>The majority of teachers notice that a student is being harassed in his class.</a:t>
            </a:r>
            <a:endParaRPr b="1" sz="1400">
              <a:solidFill>
                <a:srgbClr val="38761D"/>
              </a:solidFill>
            </a:endParaRPr>
          </a:p>
          <a:p>
            <a:pPr indent="-184150" lvl="0" marL="26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AutoNum type="arabicPeriod"/>
            </a:pPr>
            <a:r>
              <a:rPr b="1" lang="hu" sz="1400">
                <a:solidFill>
                  <a:srgbClr val="38761D"/>
                </a:solidFill>
              </a:rPr>
              <a:t>Children are strong and overwhelmed by harassment.</a:t>
            </a:r>
            <a:endParaRPr b="1" sz="1400">
              <a:solidFill>
                <a:srgbClr val="38761D"/>
              </a:solidFill>
            </a:endParaRPr>
          </a:p>
          <a:p>
            <a:pPr indent="-184150" lvl="0" marL="26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AutoNum type="arabicPeriod"/>
            </a:pPr>
            <a:r>
              <a:rPr b="1" lang="hu" sz="1400">
                <a:solidFill>
                  <a:srgbClr val="38761D"/>
                </a:solidFill>
              </a:rPr>
              <a:t>In the US, 80% of school bloodshed victims have been victims of long-lasting harassment.</a:t>
            </a:r>
            <a:endParaRPr b="1" sz="14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end="15" st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>
                                            <p:txEl>
                                              <p:pRg end="15" st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end="16" st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>
                                            <p:txEl>
                                              <p:pRg end="16" st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9"/>
          <p:cNvSpPr txBox="1"/>
          <p:nvPr>
            <p:ph idx="1" type="body"/>
          </p:nvPr>
        </p:nvSpPr>
        <p:spPr>
          <a:xfrm>
            <a:off x="127075" y="123775"/>
            <a:ext cx="5794800" cy="49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3200">
                <a:solidFill>
                  <a:srgbClr val="3366CC"/>
                </a:solidFill>
              </a:rPr>
              <a:t>Az iskolai zaklatás</a:t>
            </a:r>
            <a:r>
              <a:rPr lang="hu" sz="3200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2400">
                <a:solidFill>
                  <a:schemeClr val="dk1"/>
                </a:solidFill>
              </a:rPr>
              <a:t>&lt; </a:t>
            </a:r>
            <a:r>
              <a:rPr i="1" lang="h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három feltételnek kell teljesülnie </a:t>
            </a:r>
            <a:r>
              <a:rPr lang="hu" sz="2400">
                <a:solidFill>
                  <a:schemeClr val="dk1"/>
                </a:solidFill>
              </a:rPr>
              <a:t>&gt;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2400">
                <a:solidFill>
                  <a:schemeClr val="dk1"/>
                </a:solidFill>
              </a:rPr>
              <a:t>• agresszív viselkedés vagy sérelem okozása  szándékosan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2400">
                <a:solidFill>
                  <a:schemeClr val="dk1"/>
                </a:solidFill>
              </a:rPr>
              <a:t>• ismétlődően, hosszú időn át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2400">
                <a:solidFill>
                  <a:schemeClr val="dk1"/>
                </a:solidFill>
              </a:rPr>
              <a:t>• hatalmi egyensúly hiánya</a:t>
            </a:r>
            <a:r>
              <a:rPr lang="hu" sz="2800">
                <a:solidFill>
                  <a:schemeClr val="dk1"/>
                </a:solidFill>
              </a:rPr>
              <a:t>  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81" name="Google Shape;28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3675" y="0"/>
            <a:ext cx="2950325" cy="276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6925" y="2764875"/>
            <a:ext cx="2450125" cy="220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Integrál">
  <a:themeElements>
    <a:clrScheme name="2. egyéni séma">
      <a:dk1>
        <a:srgbClr val="3F3F3F"/>
      </a:dk1>
      <a:lt1>
        <a:srgbClr val="FFFFFF"/>
      </a:lt1>
      <a:dk2>
        <a:srgbClr val="DF6D0F"/>
      </a:dk2>
      <a:lt2>
        <a:srgbClr val="FFCC00"/>
      </a:lt2>
      <a:accent1>
        <a:srgbClr val="FFCC00"/>
      </a:accent1>
      <a:accent2>
        <a:srgbClr val="FFCC00"/>
      </a:accent2>
      <a:accent3>
        <a:srgbClr val="00B050"/>
      </a:accent3>
      <a:accent4>
        <a:srgbClr val="DF6D0F"/>
      </a:accent4>
      <a:accent5>
        <a:srgbClr val="0070C0"/>
      </a:accent5>
      <a:accent6>
        <a:srgbClr val="FFFF00"/>
      </a:accent6>
      <a:hlink>
        <a:srgbClr val="00B050"/>
      </a:hlink>
      <a:folHlink>
        <a:srgbClr val="92D05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Custom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