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67" r:id="rId3"/>
    <p:sldId id="268" r:id="rId4"/>
    <p:sldId id="269" r:id="rId5"/>
    <p:sldId id="260"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8A87A34-81AB-432B-8DAE-1953F412C126}" type="datetimeFigureOut">
              <a:rPr lang="en-US" smtClean="0"/>
              <a:t>10/15/2019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487579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699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131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8A87A34-81AB-432B-8DAE-1953F412C126}" type="datetimeFigureOut">
              <a:rPr lang="en-US" smtClean="0"/>
              <a:t>10/15/2019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93371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7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932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273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95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smtClean="0"/>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48A87A34-81AB-432B-8DAE-1953F412C126}" type="datetimeFigureOut">
              <a:rPr lang="en-US" smtClean="0"/>
              <a:t>10/15/2019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90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t>10/15/2019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144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10/15/2019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8060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13427" y="1358096"/>
            <a:ext cx="9068586" cy="2590800"/>
          </a:xfrm>
        </p:spPr>
        <p:txBody>
          <a:bodyPr>
            <a:normAutofit fontScale="90000"/>
          </a:bodyPr>
          <a:lstStyle/>
          <a:p>
            <a:r>
              <a:rPr lang="pl-PL" sz="9600" b="1" dirty="0" smtClean="0"/>
              <a:t/>
            </a:r>
            <a:br>
              <a:rPr lang="pl-PL" sz="9600" b="1" dirty="0" smtClean="0"/>
            </a:br>
            <a:r>
              <a:rPr lang="pl-PL" dirty="0"/>
              <a:t/>
            </a:r>
            <a:br>
              <a:rPr lang="pl-PL" dirty="0"/>
            </a:br>
            <a:r>
              <a:rPr lang="pl-PL" sz="10700" b="1" dirty="0"/>
              <a:t>mouth</a:t>
            </a:r>
            <a:r>
              <a:rPr lang="pl-PL" sz="7200" b="1" dirty="0" smtClean="0"/>
              <a:t>          </a:t>
            </a:r>
            <a:endParaRPr lang="pl-PL" sz="4800" b="1" dirty="0"/>
          </a:p>
        </p:txBody>
      </p:sp>
    </p:spTree>
    <p:extLst>
      <p:ext uri="{BB962C8B-B14F-4D97-AF65-F5344CB8AC3E}">
        <p14:creationId xmlns:p14="http://schemas.microsoft.com/office/powerpoint/2010/main" val="4264915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t>Thank you for your attention</a:t>
            </a:r>
            <a:endParaRPr lang="pl-PL" b="1" dirty="0"/>
          </a:p>
        </p:txBody>
      </p:sp>
      <p:sp>
        <p:nvSpPr>
          <p:cNvPr id="3" name="Symbol zastępczy tekstu 2"/>
          <p:cNvSpPr>
            <a:spLocks noGrp="1"/>
          </p:cNvSpPr>
          <p:nvPr>
            <p:ph type="body" idx="1"/>
          </p:nvPr>
        </p:nvSpPr>
        <p:spPr/>
        <p:txBody>
          <a:bodyPr>
            <a:normAutofit/>
          </a:bodyPr>
          <a:lstStyle/>
          <a:p>
            <a:r>
              <a:rPr lang="pl-PL" sz="2000" dirty="0" smtClean="0"/>
              <a:t>Zofia Struk      i </a:t>
            </a:r>
            <a:r>
              <a:rPr lang="pl-PL" sz="2000" dirty="0" err="1" smtClean="0"/>
              <a:t>Oliwier</a:t>
            </a:r>
            <a:r>
              <a:rPr lang="pl-PL" sz="2000" dirty="0" smtClean="0"/>
              <a:t> </a:t>
            </a:r>
            <a:r>
              <a:rPr lang="pl-PL" sz="2000" dirty="0" err="1" smtClean="0"/>
              <a:t>Muzsik</a:t>
            </a:r>
            <a:endParaRPr lang="pl-PL" sz="2000" dirty="0"/>
          </a:p>
        </p:txBody>
      </p:sp>
    </p:spTree>
    <p:extLst>
      <p:ext uri="{BB962C8B-B14F-4D97-AF65-F5344CB8AC3E}">
        <p14:creationId xmlns:p14="http://schemas.microsoft.com/office/powerpoint/2010/main" val="3238280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50271" y="-280044"/>
            <a:ext cx="8505568" cy="1177968"/>
          </a:xfrm>
        </p:spPr>
        <p:txBody>
          <a:bodyPr>
            <a:normAutofit fontScale="90000"/>
          </a:bodyPr>
          <a:lstStyle/>
          <a:p>
            <a:r>
              <a:rPr lang="pl-PL" dirty="0"/>
              <a:t/>
            </a:r>
            <a:br>
              <a:rPr lang="pl-PL" dirty="0"/>
            </a:br>
            <a:r>
              <a:rPr lang="pl-PL" b="1" dirty="0">
                <a:solidFill>
                  <a:srgbClr val="FF0000"/>
                </a:solidFill>
              </a:rPr>
              <a:t>1.CONSTRUCTION OF MOUTH</a:t>
            </a:r>
            <a:endParaRPr lang="pl-PL" dirty="0"/>
          </a:p>
        </p:txBody>
      </p:sp>
      <p:pic>
        <p:nvPicPr>
          <p:cNvPr id="1027" name="Picture 3" descr="Znalezione obrazy dla zapytania po angielsku budowa jamy ustnej"/>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47568" y="972065"/>
            <a:ext cx="7615116" cy="54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15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38735" y="-372910"/>
            <a:ext cx="2430780" cy="1645920"/>
          </a:xfrm>
        </p:spPr>
        <p:txBody>
          <a:bodyPr>
            <a:normAutofit/>
          </a:bodyPr>
          <a:lstStyle/>
          <a:p>
            <a:r>
              <a:rPr lang="pl-PL" dirty="0" smtClean="0"/>
              <a:t/>
            </a:r>
            <a:br>
              <a:rPr lang="pl-PL" dirty="0" smtClean="0"/>
            </a:br>
            <a:r>
              <a:rPr lang="pl-PL" dirty="0"/>
              <a:t/>
            </a:r>
            <a:br>
              <a:rPr lang="pl-PL" dirty="0"/>
            </a:br>
            <a:r>
              <a:rPr lang="pl-PL" dirty="0" smtClean="0"/>
              <a:t>2. TYPES OF TEETH</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610" y="548417"/>
            <a:ext cx="8062784" cy="5399302"/>
          </a:xfrm>
        </p:spPr>
      </p:pic>
      <p:sp>
        <p:nvSpPr>
          <p:cNvPr id="4" name="Symbol zastępczy tekstu 3"/>
          <p:cNvSpPr>
            <a:spLocks noGrp="1"/>
          </p:cNvSpPr>
          <p:nvPr>
            <p:ph type="body" sz="half" idx="2"/>
          </p:nvPr>
        </p:nvSpPr>
        <p:spPr>
          <a:xfrm>
            <a:off x="9238735" y="1273010"/>
            <a:ext cx="2430780" cy="4262816"/>
          </a:xfrm>
        </p:spPr>
        <p:txBody>
          <a:bodyPr>
            <a:normAutofit/>
          </a:bodyPr>
          <a:lstStyle/>
          <a:p>
            <a:r>
              <a:rPr lang="en-US" dirty="0"/>
              <a:t>In the dental arches of the mouth there are teeth that are differentiated into incisors, canines premolars and molars. Such dentition characteristic of all mammals is called </a:t>
            </a:r>
            <a:r>
              <a:rPr lang="en-US" dirty="0" err="1"/>
              <a:t>heterodontic</a:t>
            </a:r>
            <a:r>
              <a:rPr lang="en-US" dirty="0"/>
              <a:t>. Initially, there are milk teeth that erupt in the first year of life (about 6 months), and are exchanged between 6–13 for permanent teeth. Three-year-old children should have full primary dentition.</a:t>
            </a:r>
            <a:endParaRPr lang="pl-PL" dirty="0"/>
          </a:p>
        </p:txBody>
      </p:sp>
    </p:spTree>
    <p:extLst>
      <p:ext uri="{BB962C8B-B14F-4D97-AF65-F5344CB8AC3E}">
        <p14:creationId xmlns:p14="http://schemas.microsoft.com/office/powerpoint/2010/main" val="20312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6227" y="206259"/>
            <a:ext cx="10058400" cy="1371600"/>
          </a:xfrm>
        </p:spPr>
        <p:txBody>
          <a:bodyPr/>
          <a:lstStyle/>
          <a:p>
            <a:pPr algn="ctr"/>
            <a:r>
              <a:rPr lang="pl-PL" dirty="0">
                <a:solidFill>
                  <a:srgbClr val="FFC000"/>
                </a:solidFill>
              </a:rPr>
              <a:t>2. </a:t>
            </a:r>
            <a:r>
              <a:rPr lang="pl-PL" dirty="0" err="1">
                <a:solidFill>
                  <a:srgbClr val="FFC000"/>
                </a:solidFill>
              </a:rPr>
              <a:t>Tooth</a:t>
            </a:r>
            <a:r>
              <a:rPr lang="pl-PL" dirty="0">
                <a:solidFill>
                  <a:srgbClr val="FFC000"/>
                </a:solidFill>
              </a:rPr>
              <a:t> </a:t>
            </a:r>
            <a:r>
              <a:rPr lang="pl-PL" dirty="0" err="1">
                <a:solidFill>
                  <a:srgbClr val="FFC000"/>
                </a:solidFill>
              </a:rPr>
              <a:t>structure</a:t>
            </a:r>
            <a:endParaRPr lang="pl-PL" dirty="0"/>
          </a:p>
        </p:txBody>
      </p:sp>
      <p:pic>
        <p:nvPicPr>
          <p:cNvPr id="7" name="Symbol zastępczy zawartości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460" y="1315888"/>
            <a:ext cx="9561786" cy="5088611"/>
          </a:xfrm>
          <a:prstGeom prst="rect">
            <a:avLst/>
          </a:prstGeom>
        </p:spPr>
      </p:pic>
    </p:spTree>
    <p:extLst>
      <p:ext uri="{BB962C8B-B14F-4D97-AF65-F5344CB8AC3E}">
        <p14:creationId xmlns:p14="http://schemas.microsoft.com/office/powerpoint/2010/main" val="4050904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11435953"/>
              </p:ext>
            </p:extLst>
          </p:nvPr>
        </p:nvGraphicFramePr>
        <p:xfrm>
          <a:off x="2358081" y="2001795"/>
          <a:ext cx="7475838" cy="2726724"/>
        </p:xfrm>
        <a:graphic>
          <a:graphicData uri="http://schemas.openxmlformats.org/drawingml/2006/table">
            <a:tbl>
              <a:tblPr firstRow="1" bandRow="1">
                <a:tableStyleId>{5C22544A-7EE6-4342-B048-85BDC9FD1C3A}</a:tableStyleId>
              </a:tblPr>
              <a:tblGrid>
                <a:gridCol w="7475838"/>
              </a:tblGrid>
              <a:tr h="2726724">
                <a:tc>
                  <a:txBody>
                    <a:bodyPr/>
                    <a:lstStyle/>
                    <a:p>
                      <a:pPr marL="285750" indent="-285750">
                        <a:buFontTx/>
                        <a:buChar char="-"/>
                      </a:pPr>
                      <a:r>
                        <a:rPr lang="pl-PL" sz="2800" baseline="0" dirty="0" smtClean="0"/>
                        <a:t>Food </a:t>
                      </a:r>
                      <a:r>
                        <a:rPr lang="pl-PL" sz="2800" baseline="0" dirty="0" err="1" smtClean="0"/>
                        <a:t>crushing</a:t>
                      </a:r>
                      <a:r>
                        <a:rPr lang="pl-PL" sz="2800" baseline="0" dirty="0" smtClean="0"/>
                        <a:t> </a:t>
                      </a:r>
                    </a:p>
                    <a:p>
                      <a:pPr marL="285750" indent="-285750">
                        <a:buFontTx/>
                        <a:buChar char="-"/>
                      </a:pPr>
                      <a:r>
                        <a:rPr lang="pl-PL" sz="2800" baseline="0" dirty="0" err="1" smtClean="0"/>
                        <a:t>Chewing</a:t>
                      </a:r>
                      <a:r>
                        <a:rPr lang="pl-PL" sz="2800" baseline="0" dirty="0" smtClean="0"/>
                        <a:t> food</a:t>
                      </a:r>
                    </a:p>
                    <a:p>
                      <a:pPr marL="285750" indent="-285750">
                        <a:buFontTx/>
                        <a:buChar char="-"/>
                      </a:pPr>
                      <a:r>
                        <a:rPr lang="pl-PL" sz="2800" dirty="0" err="1" smtClean="0"/>
                        <a:t>Mixing</a:t>
                      </a:r>
                      <a:r>
                        <a:rPr lang="pl-PL" sz="2800" dirty="0" smtClean="0"/>
                        <a:t> with </a:t>
                      </a:r>
                      <a:r>
                        <a:rPr lang="pl-PL" sz="2800" dirty="0" err="1" smtClean="0"/>
                        <a:t>plums</a:t>
                      </a:r>
                      <a:endParaRPr lang="pl-PL" sz="2800" dirty="0" smtClean="0"/>
                    </a:p>
                    <a:p>
                      <a:pPr marL="285750" indent="-285750">
                        <a:buFontTx/>
                        <a:buChar char="-"/>
                      </a:pPr>
                      <a:r>
                        <a:rPr lang="pl-PL" sz="2800" baseline="0" dirty="0" smtClean="0"/>
                        <a:t>forming </a:t>
                      </a:r>
                      <a:r>
                        <a:rPr lang="pl-PL" sz="2800" baseline="0" dirty="0" err="1" smtClean="0"/>
                        <a:t>billets</a:t>
                      </a:r>
                      <a:r>
                        <a:rPr lang="pl-PL" sz="2800" baseline="0" dirty="0" smtClean="0"/>
                        <a:t> of food</a:t>
                      </a:r>
                    </a:p>
                    <a:p>
                      <a:pPr marL="285750" indent="-285750">
                        <a:buFontTx/>
                        <a:buChar char="-"/>
                      </a:pPr>
                      <a:r>
                        <a:rPr lang="pl-PL" sz="2800" b="1" i="0" kern="1200" dirty="0" err="1" smtClean="0">
                          <a:solidFill>
                            <a:schemeClr val="lt1"/>
                          </a:solidFill>
                          <a:effectLst/>
                          <a:latin typeface="+mn-lt"/>
                          <a:ea typeface="+mn-ea"/>
                          <a:cs typeface="+mn-cs"/>
                        </a:rPr>
                        <a:t>partial</a:t>
                      </a:r>
                      <a:r>
                        <a:rPr lang="pl-PL" sz="2800" b="1" i="0" kern="1200" dirty="0" smtClean="0">
                          <a:solidFill>
                            <a:schemeClr val="lt1"/>
                          </a:solidFill>
                          <a:effectLst/>
                          <a:latin typeface="+mn-lt"/>
                          <a:ea typeface="+mn-ea"/>
                          <a:cs typeface="+mn-cs"/>
                        </a:rPr>
                        <a:t> </a:t>
                      </a:r>
                      <a:r>
                        <a:rPr lang="pl-PL" sz="2800" b="1" i="0" kern="1200" dirty="0" err="1" smtClean="0">
                          <a:solidFill>
                            <a:schemeClr val="lt1"/>
                          </a:solidFill>
                          <a:effectLst/>
                          <a:latin typeface="+mn-lt"/>
                          <a:ea typeface="+mn-ea"/>
                          <a:cs typeface="+mn-cs"/>
                        </a:rPr>
                        <a:t>digestion</a:t>
                      </a:r>
                      <a:r>
                        <a:rPr lang="pl-PL" sz="2800" b="1" i="0" kern="1200" dirty="0" smtClean="0">
                          <a:solidFill>
                            <a:schemeClr val="lt1"/>
                          </a:solidFill>
                          <a:effectLst/>
                          <a:latin typeface="+mn-lt"/>
                          <a:ea typeface="+mn-ea"/>
                          <a:cs typeface="+mn-cs"/>
                        </a:rPr>
                        <a:t> of </a:t>
                      </a:r>
                      <a:r>
                        <a:rPr lang="pl-PL" sz="2800" b="1" i="0" kern="1200" dirty="0" err="1" smtClean="0">
                          <a:solidFill>
                            <a:schemeClr val="lt1"/>
                          </a:solidFill>
                          <a:effectLst/>
                          <a:latin typeface="+mn-lt"/>
                          <a:ea typeface="+mn-ea"/>
                          <a:cs typeface="+mn-cs"/>
                        </a:rPr>
                        <a:t>sugars</a:t>
                      </a:r>
                      <a:endParaRPr lang="pl-PL" sz="2800" b="1" baseline="0" dirty="0" smtClean="0"/>
                    </a:p>
                  </a:txBody>
                  <a:tcPr/>
                </a:tc>
              </a:tr>
            </a:tbl>
          </a:graphicData>
        </a:graphic>
      </p:graphicFrame>
      <p:sp>
        <p:nvSpPr>
          <p:cNvPr id="4" name="Tytuł 3"/>
          <p:cNvSpPr>
            <a:spLocks noGrp="1"/>
          </p:cNvSpPr>
          <p:nvPr>
            <p:ph type="title"/>
          </p:nvPr>
        </p:nvSpPr>
        <p:spPr/>
        <p:txBody>
          <a:bodyPr/>
          <a:lstStyle/>
          <a:p>
            <a:pPr algn="ctr"/>
            <a:r>
              <a:rPr lang="pl-PL" dirty="0" smtClean="0">
                <a:solidFill>
                  <a:srgbClr val="00B050"/>
                </a:solidFill>
              </a:rPr>
              <a:t>3.</a:t>
            </a:r>
            <a:r>
              <a:rPr lang="en-US" dirty="0">
                <a:solidFill>
                  <a:srgbClr val="00B050"/>
                </a:solidFill>
              </a:rPr>
              <a:t> Functions of the oral cavity</a:t>
            </a:r>
            <a:endParaRPr lang="pl-PL" dirty="0">
              <a:solidFill>
                <a:srgbClr val="00B050"/>
              </a:solidFill>
            </a:endParaRPr>
          </a:p>
        </p:txBody>
      </p:sp>
    </p:spTree>
    <p:extLst>
      <p:ext uri="{BB962C8B-B14F-4D97-AF65-F5344CB8AC3E}">
        <p14:creationId xmlns:p14="http://schemas.microsoft.com/office/powerpoint/2010/main" val="17770583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060" y="551935"/>
            <a:ext cx="10058400" cy="1371600"/>
          </a:xfrm>
        </p:spPr>
        <p:txBody>
          <a:bodyPr/>
          <a:lstStyle/>
          <a:p>
            <a:pPr algn="ctr"/>
            <a:r>
              <a:rPr lang="pl-PL" dirty="0" smtClean="0">
                <a:solidFill>
                  <a:srgbClr val="00B0F0"/>
                </a:solidFill>
              </a:rPr>
              <a:t>4. ŚLINIANKI </a:t>
            </a:r>
            <a:endParaRPr lang="pl-PL" dirty="0">
              <a:solidFill>
                <a:srgbClr val="00B0F0"/>
              </a:solidFill>
            </a:endParaRPr>
          </a:p>
        </p:txBody>
      </p:sp>
      <p:sp>
        <p:nvSpPr>
          <p:cNvPr id="3" name="Symbol zastępczy zawartości 2"/>
          <p:cNvSpPr>
            <a:spLocks noGrp="1"/>
          </p:cNvSpPr>
          <p:nvPr>
            <p:ph idx="1"/>
          </p:nvPr>
        </p:nvSpPr>
        <p:spPr>
          <a:xfrm>
            <a:off x="1000897" y="1806557"/>
            <a:ext cx="10058400" cy="3931920"/>
          </a:xfrm>
        </p:spPr>
        <p:txBody>
          <a:bodyPr>
            <a:normAutofit/>
          </a:bodyPr>
          <a:lstStyle/>
          <a:p>
            <a:r>
              <a:rPr lang="en-US" sz="3200" dirty="0"/>
              <a:t>The salivary glands are external secretion glands responsible for the production of saliva. The organism of each of us is equipped with three pairs of large salivary glands assisted by several hundred small glands distributed over the entire surface of the mucous membrane of the mouth and throat.</a:t>
            </a:r>
            <a:endParaRPr lang="pl-PL" sz="3200" dirty="0"/>
          </a:p>
        </p:txBody>
      </p:sp>
    </p:spTree>
    <p:extLst>
      <p:ext uri="{BB962C8B-B14F-4D97-AF65-F5344CB8AC3E}">
        <p14:creationId xmlns:p14="http://schemas.microsoft.com/office/powerpoint/2010/main" val="964522573"/>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78779" y="315180"/>
            <a:ext cx="2432304" cy="1645920"/>
          </a:xfrm>
        </p:spPr>
        <p:txBody>
          <a:bodyPr/>
          <a:lstStyle/>
          <a:p>
            <a:r>
              <a:rPr lang="pl-PL" dirty="0" err="1" smtClean="0">
                <a:solidFill>
                  <a:srgbClr val="C00000"/>
                </a:solidFill>
              </a:rPr>
              <a:t>Types</a:t>
            </a:r>
            <a:r>
              <a:rPr lang="pl-PL" dirty="0" smtClean="0">
                <a:solidFill>
                  <a:srgbClr val="C00000"/>
                </a:solidFill>
              </a:rPr>
              <a:t> </a:t>
            </a:r>
            <a:r>
              <a:rPr lang="pl-PL" dirty="0">
                <a:solidFill>
                  <a:srgbClr val="C00000"/>
                </a:solidFill>
              </a:rPr>
              <a:t>of </a:t>
            </a:r>
            <a:r>
              <a:rPr lang="pl-PL" dirty="0" err="1">
                <a:solidFill>
                  <a:srgbClr val="C00000"/>
                </a:solidFill>
              </a:rPr>
              <a:t>salivary</a:t>
            </a:r>
            <a:r>
              <a:rPr lang="pl-PL" dirty="0">
                <a:solidFill>
                  <a:srgbClr val="C00000"/>
                </a:solidFill>
              </a:rPr>
              <a:t> </a:t>
            </a:r>
            <a:r>
              <a:rPr lang="pl-PL" dirty="0" err="1">
                <a:solidFill>
                  <a:srgbClr val="C00000"/>
                </a:solidFill>
              </a:rPr>
              <a:t>glands</a:t>
            </a:r>
            <a:endParaRPr lang="pl-PL" dirty="0">
              <a:solidFill>
                <a:srgbClr val="C00000"/>
              </a:solidFill>
            </a:endParaRPr>
          </a:p>
        </p:txBody>
      </p:sp>
      <p:pic>
        <p:nvPicPr>
          <p:cNvPr id="6146" name="Picture 2" descr="Znalezione obrazy dla zapytania ŚLINIANK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857" b="17857"/>
          <a:stretch>
            <a:fillRect/>
          </a:stretch>
        </p:blipFill>
        <p:spPr bwMode="auto">
          <a:xfrm>
            <a:off x="656966" y="603504"/>
            <a:ext cx="7015754" cy="5248656"/>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tekstu 4"/>
          <p:cNvSpPr>
            <a:spLocks noGrp="1"/>
          </p:cNvSpPr>
          <p:nvPr>
            <p:ph type="body" sz="half" idx="2"/>
          </p:nvPr>
        </p:nvSpPr>
        <p:spPr/>
        <p:txBody>
          <a:bodyPr>
            <a:normAutofit/>
          </a:bodyPr>
          <a:lstStyle/>
          <a:p>
            <a:r>
              <a:rPr lang="pl-PL" sz="2400" dirty="0" smtClean="0">
                <a:solidFill>
                  <a:srgbClr val="FF0000"/>
                </a:solidFill>
              </a:rPr>
              <a:t>1. </a:t>
            </a:r>
            <a:r>
              <a:rPr lang="en-US" sz="2400" dirty="0" smtClean="0"/>
              <a:t>Parotid </a:t>
            </a:r>
            <a:r>
              <a:rPr lang="en-US" sz="2400" dirty="0"/>
              <a:t>glands</a:t>
            </a:r>
          </a:p>
          <a:p>
            <a:r>
              <a:rPr lang="pl-PL" sz="2400" dirty="0" smtClean="0">
                <a:solidFill>
                  <a:srgbClr val="FF0000"/>
                </a:solidFill>
              </a:rPr>
              <a:t>2.</a:t>
            </a:r>
            <a:r>
              <a:rPr lang="en-US" sz="2400" dirty="0" smtClean="0"/>
              <a:t>Submandibular </a:t>
            </a:r>
            <a:r>
              <a:rPr lang="en-US" sz="2400" dirty="0"/>
              <a:t>glands</a:t>
            </a:r>
          </a:p>
          <a:p>
            <a:r>
              <a:rPr lang="pl-PL" sz="2400" dirty="0" smtClean="0">
                <a:solidFill>
                  <a:srgbClr val="FF0000"/>
                </a:solidFill>
              </a:rPr>
              <a:t>3.</a:t>
            </a:r>
            <a:r>
              <a:rPr lang="en-US" sz="2400" dirty="0" smtClean="0"/>
              <a:t>Sublingual </a:t>
            </a:r>
            <a:r>
              <a:rPr lang="en-US" sz="2400" dirty="0"/>
              <a:t>salivary glands</a:t>
            </a:r>
            <a:endParaRPr lang="pl-PL" sz="2400" dirty="0"/>
          </a:p>
        </p:txBody>
      </p:sp>
    </p:spTree>
    <p:extLst>
      <p:ext uri="{BB962C8B-B14F-4D97-AF65-F5344CB8AC3E}">
        <p14:creationId xmlns:p14="http://schemas.microsoft.com/office/powerpoint/2010/main" val="2108972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8367"/>
            <a:ext cx="10058400" cy="1371600"/>
          </a:xfrm>
        </p:spPr>
        <p:txBody>
          <a:bodyPr/>
          <a:lstStyle/>
          <a:p>
            <a:pPr algn="ctr"/>
            <a:r>
              <a:rPr lang="pl-PL" dirty="0" smtClean="0">
                <a:solidFill>
                  <a:srgbClr val="7030A0"/>
                </a:solidFill>
              </a:rPr>
              <a:t>5. BUDOWA JĘZYKA</a:t>
            </a:r>
            <a:endParaRPr lang="pl-PL" dirty="0">
              <a:solidFill>
                <a:srgbClr val="7030A0"/>
              </a:solidFill>
            </a:endParaRPr>
          </a:p>
        </p:txBody>
      </p:sp>
      <p:pic>
        <p:nvPicPr>
          <p:cNvPr id="7170"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2929" y="1516027"/>
            <a:ext cx="7430530" cy="435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09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4071" y="456313"/>
            <a:ext cx="10058400" cy="822412"/>
          </a:xfrm>
        </p:spPr>
        <p:txBody>
          <a:bodyPr/>
          <a:lstStyle/>
          <a:p>
            <a:pPr algn="ctr"/>
            <a:r>
              <a:rPr lang="pl-PL" dirty="0" smtClean="0">
                <a:solidFill>
                  <a:srgbClr val="C06EC0"/>
                </a:solidFill>
              </a:rPr>
              <a:t>5. </a:t>
            </a:r>
            <a:r>
              <a:rPr lang="pl-PL" dirty="0" err="1">
                <a:solidFill>
                  <a:srgbClr val="C06EC0"/>
                </a:solidFill>
              </a:rPr>
              <a:t>language</a:t>
            </a:r>
            <a:endParaRPr lang="pl-PL" dirty="0">
              <a:solidFill>
                <a:srgbClr val="C06EC0"/>
              </a:solidFill>
            </a:endParaRPr>
          </a:p>
        </p:txBody>
      </p:sp>
      <p:sp>
        <p:nvSpPr>
          <p:cNvPr id="3" name="Symbol zastępczy zawartości 2"/>
          <p:cNvSpPr>
            <a:spLocks noGrp="1"/>
          </p:cNvSpPr>
          <p:nvPr>
            <p:ph idx="1"/>
          </p:nvPr>
        </p:nvSpPr>
        <p:spPr>
          <a:xfrm>
            <a:off x="1070918" y="1359323"/>
            <a:ext cx="10042323" cy="4192980"/>
          </a:xfrm>
        </p:spPr>
        <p:txBody>
          <a:bodyPr>
            <a:normAutofit/>
          </a:bodyPr>
          <a:lstStyle/>
          <a:p>
            <a:r>
              <a:rPr lang="en-US" sz="2800" dirty="0"/>
              <a:t>Tongue, a muscle formation growing from the bottom of the mouth, coated with a mucosa, consisting of a root (root) and shaft. These parts are separated by a border groove visible on the dorsal surface.</a:t>
            </a:r>
          </a:p>
          <a:p>
            <a:r>
              <a:rPr lang="en-US" sz="2800" dirty="0"/>
              <a:t>Sense of taste, taste, ability to distinguish substances by means of nerve endings located in the taste buds of the tongue warts. Man distinguishes between 4 basic types of flavors: bitter, salty, sour and sweet. The taste interacts with the sense of smell.</a:t>
            </a:r>
            <a:endParaRPr lang="pl-PL" sz="2800" dirty="0"/>
          </a:p>
        </p:txBody>
      </p:sp>
    </p:spTree>
    <p:extLst>
      <p:ext uri="{BB962C8B-B14F-4D97-AF65-F5344CB8AC3E}">
        <p14:creationId xmlns:p14="http://schemas.microsoft.com/office/powerpoint/2010/main" val="1008202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Mydło</Template>
  <TotalTime>224</TotalTime>
  <Words>271</Words>
  <Application>Microsoft Office PowerPoint</Application>
  <PresentationFormat>Panoramiczny</PresentationFormat>
  <Paragraphs>23</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Century Gothic</vt:lpstr>
      <vt:lpstr>Garamond</vt:lpstr>
      <vt:lpstr>Mydło</vt:lpstr>
      <vt:lpstr>  mouth          </vt:lpstr>
      <vt:lpstr> 1.CONSTRUCTION OF MOUTH</vt:lpstr>
      <vt:lpstr>  2. TYPES OF TEETH</vt:lpstr>
      <vt:lpstr>2. Tooth structure</vt:lpstr>
      <vt:lpstr>3. Functions of the oral cavity</vt:lpstr>
      <vt:lpstr>4. ŚLINIANKI </vt:lpstr>
      <vt:lpstr>Types of salivary glands</vt:lpstr>
      <vt:lpstr>5. BUDOWA JĘZYKA</vt:lpstr>
      <vt:lpstr>5. language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JAMA  USTNA</dc:title>
  <dc:creator>Zosia Struk</dc:creator>
  <cp:lastModifiedBy>Zosia Struk</cp:lastModifiedBy>
  <cp:revision>21</cp:revision>
  <dcterms:created xsi:type="dcterms:W3CDTF">2019-10-10T14:48:08Z</dcterms:created>
  <dcterms:modified xsi:type="dcterms:W3CDTF">2019-10-15T17:39:48Z</dcterms:modified>
</cp:coreProperties>
</file>