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69" r:id="rId2"/>
    <p:sldId id="270" r:id="rId3"/>
    <p:sldId id="268" r:id="rId4"/>
    <p:sldId id="258" r:id="rId5"/>
    <p:sldId id="272" r:id="rId6"/>
    <p:sldId id="264" r:id="rId7"/>
    <p:sldId id="259" r:id="rId8"/>
    <p:sldId id="265" r:id="rId9"/>
    <p:sldId id="273" r:id="rId10"/>
    <p:sldId id="260" r:id="rId11"/>
    <p:sldId id="266" r:id="rId12"/>
    <p:sldId id="261" r:id="rId13"/>
    <p:sldId id="271" r:id="rId14"/>
    <p:sldId id="274" r:id="rId15"/>
    <p:sldId id="267" r:id="rId16"/>
    <p:sldId id="275" r:id="rId1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CEAA10-51E3-4517-94C4-8705E1FAAD3D}" type="datetimeFigureOut">
              <a:rPr lang="ro-RO" smtClean="0"/>
              <a:t>29.01.2019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82913160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EAA10-51E3-4517-94C4-8705E1FAAD3D}" type="datetimeFigureOut">
              <a:rPr lang="ro-RO" smtClean="0"/>
              <a:t>29.01.2019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22942366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EAA10-51E3-4517-94C4-8705E1FAAD3D}" type="datetimeFigureOut">
              <a:rPr lang="ro-RO" smtClean="0"/>
              <a:t>29.01.2019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1559915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EAA10-51E3-4517-94C4-8705E1FAAD3D}" type="datetimeFigureOut">
              <a:rPr lang="ro-RO" smtClean="0"/>
              <a:t>29.01.2019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24154846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EAA10-51E3-4517-94C4-8705E1FAAD3D}" type="datetimeFigureOut">
              <a:rPr lang="ro-RO" smtClean="0"/>
              <a:t>29.01.2019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39761692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CEAA10-51E3-4517-94C4-8705E1FAAD3D}" type="datetimeFigureOut">
              <a:rPr lang="ro-RO" smtClean="0"/>
              <a:t>29.01.2019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271419425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CEAA10-51E3-4517-94C4-8705E1FAAD3D}" type="datetimeFigureOut">
              <a:rPr lang="ro-RO" smtClean="0"/>
              <a:t>29.01.2019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29082073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CEAA10-51E3-4517-94C4-8705E1FAAD3D}" type="datetimeFigureOut">
              <a:rPr lang="ro-RO" smtClean="0"/>
              <a:t>29.01.2019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30300219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EAA10-51E3-4517-94C4-8705E1FAAD3D}" type="datetimeFigureOut">
              <a:rPr lang="ro-RO" smtClean="0"/>
              <a:t>29.01.2019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312347120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EAA10-51E3-4517-94C4-8705E1FAAD3D}" type="datetimeFigureOut">
              <a:rPr lang="ro-RO" smtClean="0"/>
              <a:t>29.01.2019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180727841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EAA10-51E3-4517-94C4-8705E1FAAD3D}" type="datetimeFigureOut">
              <a:rPr lang="ro-RO" smtClean="0"/>
              <a:t>29.01.2019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64E0C7-0AE0-4537-BB86-B0F9A016B247}" type="slidenum">
              <a:rPr lang="ro-RO" smtClean="0"/>
              <a:t>‹#›</a:t>
            </a:fld>
            <a:endParaRPr lang="ro-RO"/>
          </a:p>
        </p:txBody>
      </p:sp>
    </p:spTree>
    <p:extLst>
      <p:ext uri="{BB962C8B-B14F-4D97-AF65-F5344CB8AC3E}">
        <p14:creationId xmlns:p14="http://schemas.microsoft.com/office/powerpoint/2010/main" val="240043479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AA10-51E3-4517-94C4-8705E1FAAD3D}" type="datetimeFigureOut">
              <a:rPr lang="ro-RO" smtClean="0"/>
              <a:t>29.01.2019</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E0C7-0AE0-4537-BB86-B0F9A016B247}" type="slidenum">
              <a:rPr lang="ro-RO" smtClean="0"/>
              <a:t>‹#›</a:t>
            </a:fld>
            <a:endParaRPr lang="ro-RO"/>
          </a:p>
        </p:txBody>
      </p:sp>
    </p:spTree>
    <p:extLst>
      <p:ext uri="{BB962C8B-B14F-4D97-AF65-F5344CB8AC3E}">
        <p14:creationId xmlns:p14="http://schemas.microsoft.com/office/powerpoint/2010/main" val="75509580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1480"/>
            <a:ext cx="9144000" cy="2387600"/>
          </a:xfrm>
        </p:spPr>
        <p:txBody>
          <a:bodyPr>
            <a:normAutofit fontScale="90000"/>
          </a:bodyPr>
          <a:lstStyle/>
          <a:p>
            <a:r>
              <a:rPr lang="en-US" sz="11500" dirty="0">
                <a:latin typeface="Euphorigenic" panose="01000400000000000000" pitchFamily="2" charset="-18"/>
              </a:rPr>
              <a:t>Legends and myths</a:t>
            </a:r>
          </a:p>
        </p:txBody>
      </p:sp>
      <p:sp>
        <p:nvSpPr>
          <p:cNvPr id="3" name="Subtitle 2"/>
          <p:cNvSpPr>
            <a:spLocks noGrp="1"/>
          </p:cNvSpPr>
          <p:nvPr>
            <p:ph type="subTitle" idx="1"/>
          </p:nvPr>
        </p:nvSpPr>
        <p:spPr/>
        <p:txBody>
          <a:bodyPr>
            <a:noAutofit/>
          </a:bodyPr>
          <a:lstStyle/>
          <a:p>
            <a:r>
              <a:rPr lang="ro-RO" sz="11500" dirty="0" smtClean="0">
                <a:solidFill>
                  <a:schemeClr val="accent2">
                    <a:lumMod val="75000"/>
                  </a:schemeClr>
                </a:solidFill>
                <a:latin typeface="Euphorigenic" panose="01000400000000000000" pitchFamily="2" charset="-18"/>
              </a:rPr>
              <a:t>Romania</a:t>
            </a:r>
            <a:endParaRPr lang="en-US" sz="11500" dirty="0">
              <a:solidFill>
                <a:schemeClr val="accent2">
                  <a:lumMod val="75000"/>
                </a:schemeClr>
              </a:solidFill>
              <a:latin typeface="Euphorigenic" panose="01000400000000000000" pitchFamily="2" charset="-1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590" b="13233"/>
          <a:stretch/>
        </p:blipFill>
        <p:spPr>
          <a:xfrm>
            <a:off x="3935760" y="5818231"/>
            <a:ext cx="4320480" cy="8660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3" y="191462"/>
            <a:ext cx="11285211" cy="1293321"/>
          </a:xfrm>
          <a:prstGeom prst="rect">
            <a:avLst/>
          </a:prstGeom>
        </p:spPr>
      </p:pic>
    </p:spTree>
    <p:extLst>
      <p:ext uri="{BB962C8B-B14F-4D97-AF65-F5344CB8AC3E}">
        <p14:creationId xmlns:p14="http://schemas.microsoft.com/office/powerpoint/2010/main" val="16202128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635"/>
          </a:xfrm>
        </p:spPr>
        <p:txBody>
          <a:bodyPr>
            <a:normAutofit/>
          </a:bodyPr>
          <a:lstStyle/>
          <a:p>
            <a:r>
              <a:rPr lang="en-US" sz="4800" dirty="0" smtClean="0">
                <a:latin typeface="Euphorigenic" panose="01000400000000000000" pitchFamily="2" charset="-18"/>
              </a:rPr>
              <a:t>The </a:t>
            </a:r>
            <a:r>
              <a:rPr lang="ro-RO" sz="4800" dirty="0" smtClean="0">
                <a:latin typeface="Euphorigenic" panose="01000400000000000000" pitchFamily="2" charset="-18"/>
              </a:rPr>
              <a:t>Tâmpa </a:t>
            </a:r>
            <a:r>
              <a:rPr lang="ro-RO" sz="4800" dirty="0" err="1" smtClean="0">
                <a:latin typeface="Euphorigenic" panose="01000400000000000000" pitchFamily="2" charset="-18"/>
              </a:rPr>
              <a:t>Mountain</a:t>
            </a:r>
            <a:endParaRPr lang="ro-RO" sz="4800" dirty="0">
              <a:latin typeface="Euphorigenic" panose="01000400000000000000" pitchFamily="2" charset="-18"/>
            </a:endParaRPr>
          </a:p>
        </p:txBody>
      </p:sp>
      <p:sp>
        <p:nvSpPr>
          <p:cNvPr id="3" name="Content Placeholder 2"/>
          <p:cNvSpPr>
            <a:spLocks noGrp="1"/>
          </p:cNvSpPr>
          <p:nvPr>
            <p:ph idx="1"/>
          </p:nvPr>
        </p:nvSpPr>
        <p:spPr>
          <a:xfrm>
            <a:off x="263352" y="1340768"/>
            <a:ext cx="11665296" cy="4836195"/>
          </a:xfrm>
        </p:spPr>
        <p:txBody>
          <a:bodyPr>
            <a:normAutofit fontScale="92500" lnSpcReduction="10000"/>
          </a:bodyPr>
          <a:lstStyle/>
          <a:p>
            <a:pPr marL="0" indent="0">
              <a:lnSpc>
                <a:spcPct val="150000"/>
              </a:lnSpc>
              <a:buNone/>
            </a:pPr>
            <a:r>
              <a:rPr lang="en-US" dirty="0">
                <a:latin typeface="Euphorigenic" panose="01000400000000000000" pitchFamily="2" charset="-18"/>
              </a:rPr>
              <a:t>It is said that before time, </a:t>
            </a:r>
            <a:r>
              <a:rPr lang="en-US" dirty="0" smtClean="0">
                <a:latin typeface="Euphorigenic" panose="01000400000000000000" pitchFamily="2" charset="-18"/>
              </a:rPr>
              <a:t>B</a:t>
            </a:r>
            <a:r>
              <a:rPr lang="ro-RO" dirty="0" smtClean="0">
                <a:latin typeface="Euphorigenic" panose="01000400000000000000" pitchFamily="2" charset="-18"/>
              </a:rPr>
              <a:t>â</a:t>
            </a:r>
            <a:r>
              <a:rPr lang="en-US" dirty="0" err="1" smtClean="0">
                <a:latin typeface="Euphorigenic" panose="01000400000000000000" pitchFamily="2" charset="-18"/>
              </a:rPr>
              <a:t>rsa</a:t>
            </a:r>
            <a:r>
              <a:rPr lang="en-US" dirty="0" smtClean="0">
                <a:latin typeface="Euphorigenic" panose="01000400000000000000" pitchFamily="2" charset="-18"/>
              </a:rPr>
              <a:t> </a:t>
            </a:r>
            <a:r>
              <a:rPr lang="en-US" dirty="0">
                <a:latin typeface="Euphorigenic" panose="01000400000000000000" pitchFamily="2" charset="-18"/>
              </a:rPr>
              <a:t>Country was a great </a:t>
            </a:r>
            <a:r>
              <a:rPr lang="ro-RO" dirty="0" err="1" smtClean="0">
                <a:latin typeface="Euphorigenic" panose="01000400000000000000" pitchFamily="2" charset="-18"/>
              </a:rPr>
              <a:t>sea</a:t>
            </a:r>
            <a:r>
              <a:rPr lang="en-US" dirty="0" smtClean="0">
                <a:latin typeface="Euphorigenic" panose="01000400000000000000" pitchFamily="2" charset="-18"/>
              </a:rPr>
              <a:t>. </a:t>
            </a:r>
            <a:r>
              <a:rPr lang="en-US" dirty="0">
                <a:latin typeface="Euphorigenic" panose="01000400000000000000" pitchFamily="2" charset="-18"/>
              </a:rPr>
              <a:t>And the giants came from the east, and with their great footsteps they traveled from the mountain to the mountain. They had arrived at the Great Stone, but there was no further tram going, for, no matter how big their footsteps were, they did not reach the </a:t>
            </a:r>
            <a:r>
              <a:rPr lang="en-US" dirty="0" err="1">
                <a:latin typeface="Euphorigenic" panose="01000400000000000000" pitchFamily="2" charset="-18"/>
              </a:rPr>
              <a:t>Fagaras</a:t>
            </a:r>
            <a:r>
              <a:rPr lang="en-US" dirty="0">
                <a:latin typeface="Euphorigenic" panose="01000400000000000000" pitchFamily="2" charset="-18"/>
              </a:rPr>
              <a:t> Mountains. So they grabbed hammers and shovels, dug stones and earth, from where the </a:t>
            </a:r>
            <a:r>
              <a:rPr lang="en-US" dirty="0" err="1">
                <a:latin typeface="Euphorigenic" panose="01000400000000000000" pitchFamily="2" charset="-18"/>
              </a:rPr>
              <a:t>Timis</a:t>
            </a:r>
            <a:r>
              <a:rPr lang="en-US" dirty="0">
                <a:latin typeface="Euphorigenic" panose="01000400000000000000" pitchFamily="2" charset="-18"/>
              </a:rPr>
              <a:t> is now, and thrown them to the sea at the place where Tampa is now, when the height of the water rose above it. </a:t>
            </a:r>
            <a:r>
              <a:rPr lang="ro-RO" dirty="0" smtClean="0">
                <a:latin typeface="Euphorigenic" panose="01000400000000000000" pitchFamily="2" charset="-18"/>
              </a:rPr>
              <a:t>Tâmpa </a:t>
            </a:r>
            <a:r>
              <a:rPr lang="ro-RO" dirty="0" err="1" smtClean="0">
                <a:latin typeface="Euphorigenic" panose="01000400000000000000" pitchFamily="2" charset="-18"/>
              </a:rPr>
              <a:t>Mountain</a:t>
            </a:r>
            <a:r>
              <a:rPr lang="ro-RO" dirty="0" smtClean="0">
                <a:latin typeface="Euphorigenic" panose="01000400000000000000" pitchFamily="2" charset="-18"/>
              </a:rPr>
              <a:t> </a:t>
            </a:r>
            <a:r>
              <a:rPr lang="en-US" dirty="0" smtClean="0">
                <a:latin typeface="Euphorigenic" panose="01000400000000000000" pitchFamily="2" charset="-18"/>
              </a:rPr>
              <a:t>was </a:t>
            </a:r>
            <a:r>
              <a:rPr lang="en-US" dirty="0">
                <a:latin typeface="Euphorigenic" panose="01000400000000000000" pitchFamily="2" charset="-18"/>
              </a:rPr>
              <a:t>sharp then. The giants took only one step from the Great Stone up here. The first, when he stepped on the sharp tip of Tampa's weight, </a:t>
            </a:r>
            <a:r>
              <a:rPr lang="en-US" dirty="0" smtClean="0">
                <a:latin typeface="Euphorigenic" panose="01000400000000000000" pitchFamily="2" charset="-18"/>
              </a:rPr>
              <a:t>he </a:t>
            </a:r>
            <a:r>
              <a:rPr lang="en-US" dirty="0" err="1" smtClean="0">
                <a:latin typeface="Euphorigenic" panose="01000400000000000000" pitchFamily="2" charset="-18"/>
              </a:rPr>
              <a:t>bevelled</a:t>
            </a:r>
            <a:r>
              <a:rPr lang="ro-RO" dirty="0" smtClean="0">
                <a:latin typeface="Euphorigenic" panose="01000400000000000000" pitchFamily="2" charset="-18"/>
              </a:rPr>
              <a:t> (tâmpit, teșit, netezit) </a:t>
            </a:r>
            <a:r>
              <a:rPr lang="en-US" dirty="0" smtClean="0">
                <a:latin typeface="Euphorigenic" panose="01000400000000000000" pitchFamily="2" charset="-18"/>
              </a:rPr>
              <a:t>and </a:t>
            </a:r>
            <a:r>
              <a:rPr lang="en-US" dirty="0">
                <a:latin typeface="Euphorigenic" panose="01000400000000000000" pitchFamily="2" charset="-18"/>
              </a:rPr>
              <a:t>since then his name was </a:t>
            </a:r>
            <a:r>
              <a:rPr lang="en-US" dirty="0" smtClean="0">
                <a:latin typeface="Euphorigenic" panose="01000400000000000000" pitchFamily="2" charset="-18"/>
              </a:rPr>
              <a:t>T</a:t>
            </a:r>
            <a:r>
              <a:rPr lang="ro-RO" dirty="0" smtClean="0">
                <a:latin typeface="Euphorigenic" panose="01000400000000000000" pitchFamily="2" charset="-18"/>
              </a:rPr>
              <a:t>â</a:t>
            </a:r>
            <a:r>
              <a:rPr lang="en-US" dirty="0" err="1" smtClean="0">
                <a:latin typeface="Euphorigenic" panose="01000400000000000000" pitchFamily="2" charset="-18"/>
              </a:rPr>
              <a:t>mpa</a:t>
            </a:r>
            <a:r>
              <a:rPr lang="en-US" dirty="0">
                <a:latin typeface="Euphorigenic" panose="01000400000000000000" pitchFamily="2" charset="-18"/>
              </a:rPr>
              <a:t>.</a:t>
            </a:r>
            <a:endParaRPr lang="ro-RO" dirty="0">
              <a:latin typeface="Euphorigenic" panose="01000400000000000000" pitchFamily="2" charset="-18"/>
            </a:endParaRPr>
          </a:p>
        </p:txBody>
      </p:sp>
    </p:spTree>
    <p:extLst>
      <p:ext uri="{BB962C8B-B14F-4D97-AF65-F5344CB8AC3E}">
        <p14:creationId xmlns:p14="http://schemas.microsoft.com/office/powerpoint/2010/main" val="199759349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4934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Euphorigenic" panose="01000400000000000000" pitchFamily="2" charset="-18"/>
              </a:rPr>
              <a:t>The Sphinx</a:t>
            </a:r>
            <a:endParaRPr lang="ro-RO" sz="4800" dirty="0"/>
          </a:p>
        </p:txBody>
      </p:sp>
      <p:sp>
        <p:nvSpPr>
          <p:cNvPr id="3" name="Content Placeholder 2"/>
          <p:cNvSpPr>
            <a:spLocks noGrp="1"/>
          </p:cNvSpPr>
          <p:nvPr>
            <p:ph idx="1"/>
          </p:nvPr>
        </p:nvSpPr>
        <p:spPr>
          <a:xfrm>
            <a:off x="191344" y="1412776"/>
            <a:ext cx="11881320" cy="4896584"/>
          </a:xfrm>
        </p:spPr>
        <p:txBody>
          <a:bodyPr>
            <a:noAutofit/>
          </a:bodyPr>
          <a:lstStyle/>
          <a:p>
            <a:pPr marL="0" indent="0">
              <a:lnSpc>
                <a:spcPct val="150000"/>
              </a:lnSpc>
              <a:buNone/>
            </a:pPr>
            <a:r>
              <a:rPr lang="en-US" sz="2800" dirty="0" smtClean="0">
                <a:latin typeface="Euphorigenic" panose="01000400000000000000" pitchFamily="2" charset="-18"/>
              </a:rPr>
              <a:t>	The </a:t>
            </a:r>
            <a:r>
              <a:rPr lang="en-US" sz="2800" dirty="0">
                <a:latin typeface="Euphorigenic" panose="01000400000000000000" pitchFamily="2" charset="-18"/>
              </a:rPr>
              <a:t>Sphinx in the </a:t>
            </a:r>
            <a:r>
              <a:rPr lang="en-US" sz="2800" dirty="0" err="1">
                <a:latin typeface="Euphorigenic" panose="01000400000000000000" pitchFamily="2" charset="-18"/>
              </a:rPr>
              <a:t>Bucegi</a:t>
            </a:r>
            <a:r>
              <a:rPr lang="en-US" sz="2800" dirty="0">
                <a:latin typeface="Euphorigenic" panose="01000400000000000000" pitchFamily="2" charset="-18"/>
              </a:rPr>
              <a:t> Mountains is an anthropomorphic megalith located at 2216 m altitude. The origin of the Sphinx name is due to its resemblance to a human head, more precisely to the Egyptian Sphinx, its formation being due to wind erosion (wind). Formed from a large block of stone that has taken shape today in a very long time, the </a:t>
            </a:r>
            <a:r>
              <a:rPr lang="en-US" sz="2800" dirty="0" err="1">
                <a:latin typeface="Euphorigenic" panose="01000400000000000000" pitchFamily="2" charset="-18"/>
              </a:rPr>
              <a:t>Bucegi</a:t>
            </a:r>
            <a:r>
              <a:rPr lang="en-US" sz="2800" dirty="0">
                <a:latin typeface="Euphorigenic" panose="01000400000000000000" pitchFamily="2" charset="-18"/>
              </a:rPr>
              <a:t> Sphinx, located on </a:t>
            </a:r>
            <a:r>
              <a:rPr lang="en-US" sz="2800" dirty="0" err="1">
                <a:latin typeface="Euphorigenic" panose="01000400000000000000" pitchFamily="2" charset="-18"/>
              </a:rPr>
              <a:t>Bucegi</a:t>
            </a:r>
            <a:r>
              <a:rPr lang="en-US" sz="2800" dirty="0">
                <a:latin typeface="Euphorigenic" panose="01000400000000000000" pitchFamily="2" charset="-18"/>
              </a:rPr>
              <a:t> Plateau, measures 8 meters in height and 12 meters in width.</a:t>
            </a:r>
          </a:p>
          <a:p>
            <a:pPr marL="0" indent="0">
              <a:lnSpc>
                <a:spcPct val="150000"/>
              </a:lnSpc>
              <a:buNone/>
            </a:pPr>
            <a:r>
              <a:rPr lang="en-US" sz="2800" dirty="0" smtClean="0">
                <a:latin typeface="Euphorigenic" panose="01000400000000000000" pitchFamily="2" charset="-18"/>
              </a:rPr>
              <a:t>	From </a:t>
            </a:r>
            <a:r>
              <a:rPr lang="en-US" sz="2800" dirty="0">
                <a:latin typeface="Euphorigenic" panose="01000400000000000000" pitchFamily="2" charset="-18"/>
              </a:rPr>
              <a:t>a historical and even mystical point of view, the Sphinx is "the representation of a supreme divinity from Pelasgian times". </a:t>
            </a:r>
            <a:endParaRPr lang="ro-RO" sz="2800" dirty="0">
              <a:latin typeface="Euphorigenic" panose="01000400000000000000" pitchFamily="2" charset="-18"/>
            </a:endParaRPr>
          </a:p>
        </p:txBody>
      </p:sp>
    </p:spTree>
    <p:extLst>
      <p:ext uri="{BB962C8B-B14F-4D97-AF65-F5344CB8AC3E}">
        <p14:creationId xmlns:p14="http://schemas.microsoft.com/office/powerpoint/2010/main" val="33203530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6632"/>
            <a:ext cx="11521280" cy="6120680"/>
          </a:xfrm>
        </p:spPr>
        <p:txBody>
          <a:bodyPr>
            <a:noAutofit/>
          </a:bodyPr>
          <a:lstStyle/>
          <a:p>
            <a:pPr marL="0" indent="0" algn="just">
              <a:lnSpc>
                <a:spcPct val="150000"/>
              </a:lnSpc>
              <a:buNone/>
            </a:pPr>
            <a:r>
              <a:rPr lang="en-US" dirty="0" smtClean="0">
                <a:latin typeface="Euphorigenic" panose="01000400000000000000" pitchFamily="2" charset="-18"/>
              </a:rPr>
              <a:t>	His </a:t>
            </a:r>
            <a:r>
              <a:rPr lang="en-US" dirty="0">
                <a:latin typeface="Euphorigenic" panose="01000400000000000000" pitchFamily="2" charset="-18"/>
              </a:rPr>
              <a:t>human aspect is associated with an expression of sovereignty and power, this being evidenced by the proportional face, severe lips and the chin. Pelasgians were before the Greeks, their tribes were spread especially in the Aegean Sea</a:t>
            </a:r>
            <a:r>
              <a:rPr lang="en-US" dirty="0" smtClean="0">
                <a:latin typeface="Euphorigenic" panose="01000400000000000000" pitchFamily="2" charset="-18"/>
              </a:rPr>
              <a:t>. </a:t>
            </a:r>
            <a:r>
              <a:rPr lang="en-US" sz="2800" dirty="0" smtClean="0">
                <a:latin typeface="Euphorigenic" panose="01000400000000000000" pitchFamily="2" charset="-18"/>
              </a:rPr>
              <a:t>Its </a:t>
            </a:r>
            <a:r>
              <a:rPr lang="en-US" sz="2800" dirty="0">
                <a:latin typeface="Euphorigenic" panose="01000400000000000000" pitchFamily="2" charset="-18"/>
              </a:rPr>
              <a:t>resemblance to a Sphinx (if viewed from certain angles marked around it), as well as the legends and the history of the place, have made this geological formation an important tourist attraction.</a:t>
            </a:r>
          </a:p>
          <a:p>
            <a:pPr marL="0" indent="0" algn="just">
              <a:lnSpc>
                <a:spcPct val="150000"/>
              </a:lnSpc>
              <a:buNone/>
            </a:pPr>
            <a:r>
              <a:rPr lang="en-US" sz="2800" dirty="0" smtClean="0">
                <a:latin typeface="Euphorigenic" panose="01000400000000000000" pitchFamily="2" charset="-18"/>
              </a:rPr>
              <a:t>	During </a:t>
            </a:r>
            <a:r>
              <a:rPr lang="en-US" sz="2800" dirty="0">
                <a:latin typeface="Euphorigenic" panose="01000400000000000000" pitchFamily="2" charset="-18"/>
              </a:rPr>
              <a:t>the period 1966-1968, the Peruvian architect Daniel </a:t>
            </a:r>
            <a:r>
              <a:rPr lang="en-US" sz="2800" dirty="0" err="1">
                <a:latin typeface="Euphorigenic" panose="01000400000000000000" pitchFamily="2" charset="-18"/>
              </a:rPr>
              <a:t>Ruzo</a:t>
            </a:r>
            <a:r>
              <a:rPr lang="en-US" sz="2800" dirty="0">
                <a:latin typeface="Euphorigenic" panose="01000400000000000000" pitchFamily="2" charset="-18"/>
              </a:rPr>
              <a:t> had noticed that the Sphinx resembles the main figure of a carved ensemble on a rock on the </a:t>
            </a:r>
            <a:r>
              <a:rPr lang="en-US" sz="2800" dirty="0" err="1">
                <a:latin typeface="Euphorigenic" panose="01000400000000000000" pitchFamily="2" charset="-18"/>
              </a:rPr>
              <a:t>Marcahuasi</a:t>
            </a:r>
            <a:r>
              <a:rPr lang="en-US" sz="2800" dirty="0">
                <a:latin typeface="Euphorigenic" panose="01000400000000000000" pitchFamily="2" charset="-18"/>
              </a:rPr>
              <a:t> Plateau in Peru, called "The Monument of Humankind": "The Sphinx is not just a single face, being surrounded by others, but of different breeds, as well as the head of a dog, who acts as guardian of a treasure in a "cave of the treasure" near Man. "</a:t>
            </a:r>
          </a:p>
        </p:txBody>
      </p:sp>
    </p:spTree>
    <p:extLst>
      <p:ext uri="{BB962C8B-B14F-4D97-AF65-F5344CB8AC3E}">
        <p14:creationId xmlns:p14="http://schemas.microsoft.com/office/powerpoint/2010/main" val="291259432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248989"/>
            <a:ext cx="11593288" cy="6060331"/>
          </a:xfrm>
        </p:spPr>
        <p:txBody>
          <a:bodyPr>
            <a:normAutofit fontScale="92500"/>
          </a:bodyPr>
          <a:lstStyle/>
          <a:p>
            <a:pPr marL="0" indent="0">
              <a:lnSpc>
                <a:spcPct val="150000"/>
              </a:lnSpc>
              <a:buNone/>
            </a:pPr>
            <a:r>
              <a:rPr lang="en-US" dirty="0" smtClean="0">
                <a:latin typeface="Euphorigenic" panose="01000400000000000000" pitchFamily="2" charset="-18"/>
              </a:rPr>
              <a:t>	It </a:t>
            </a:r>
            <a:r>
              <a:rPr lang="en-US" dirty="0">
                <a:latin typeface="Euphorigenic" panose="01000400000000000000" pitchFamily="2" charset="-18"/>
              </a:rPr>
              <a:t>is said that this place was an energy center used in the time of aliens, many legends circulating through parts of the place in this sense. In the immediate vicinity of the Sphinx there is a particular cave that would gather special energy mysteries. </a:t>
            </a:r>
            <a:r>
              <a:rPr lang="en-US" dirty="0" smtClean="0">
                <a:latin typeface="Euphorigenic" panose="01000400000000000000" pitchFamily="2" charset="-18"/>
              </a:rPr>
              <a:t>These </a:t>
            </a:r>
            <a:r>
              <a:rPr lang="en-US" dirty="0">
                <a:latin typeface="Euphorigenic" panose="01000400000000000000" pitchFamily="2" charset="-18"/>
              </a:rPr>
              <a:t>mysteries are the attraction of many people passionate about this subject. Other rumors say that there would still be a mine of uranium, abandoned, which is no longer in operation during the Second World War. </a:t>
            </a:r>
            <a:endParaRPr lang="en-US" dirty="0" smtClean="0">
              <a:latin typeface="Euphorigenic" panose="01000400000000000000" pitchFamily="2" charset="-18"/>
            </a:endParaRPr>
          </a:p>
          <a:p>
            <a:pPr marL="0" indent="0">
              <a:lnSpc>
                <a:spcPct val="150000"/>
              </a:lnSpc>
              <a:buNone/>
            </a:pPr>
            <a:r>
              <a:rPr lang="en-US" dirty="0" smtClean="0">
                <a:latin typeface="Euphorigenic" panose="01000400000000000000" pitchFamily="2" charset="-18"/>
              </a:rPr>
              <a:t>	In </a:t>
            </a:r>
            <a:r>
              <a:rPr lang="en-US" dirty="0">
                <a:latin typeface="Euphorigenic" panose="01000400000000000000" pitchFamily="2" charset="-18"/>
              </a:rPr>
              <a:t>the mountains of Romania there are also other megaliths bearing the names of the Sphinx: the Sphinx from </a:t>
            </a:r>
            <a:r>
              <a:rPr lang="en-US" dirty="0" err="1">
                <a:latin typeface="Euphorigenic" panose="01000400000000000000" pitchFamily="2" charset="-18"/>
              </a:rPr>
              <a:t>Stănişoara</a:t>
            </a:r>
            <a:r>
              <a:rPr lang="en-US" dirty="0">
                <a:latin typeface="Euphorigenic" panose="01000400000000000000" pitchFamily="2" charset="-18"/>
              </a:rPr>
              <a:t>, the Sphinx from Piatra </a:t>
            </a:r>
            <a:r>
              <a:rPr lang="en-US" dirty="0" err="1">
                <a:latin typeface="Euphorigenic" panose="01000400000000000000" pitchFamily="2" charset="-18"/>
              </a:rPr>
              <a:t>Arsă</a:t>
            </a:r>
            <a:r>
              <a:rPr lang="en-US" dirty="0">
                <a:latin typeface="Euphorigenic" panose="01000400000000000000" pitchFamily="2" charset="-18"/>
              </a:rPr>
              <a:t>, the Sphinx of the </a:t>
            </a:r>
            <a:r>
              <a:rPr lang="en-US" dirty="0" err="1">
                <a:latin typeface="Euphorigenic" panose="01000400000000000000" pitchFamily="2" charset="-18"/>
              </a:rPr>
              <a:t>Lainic</a:t>
            </a:r>
            <a:r>
              <a:rPr lang="en-US" dirty="0">
                <a:latin typeface="Euphorigenic" panose="01000400000000000000" pitchFamily="2" charset="-18"/>
              </a:rPr>
              <a:t>, the Sphinx of the </a:t>
            </a:r>
            <a:r>
              <a:rPr lang="en-US" dirty="0" err="1">
                <a:latin typeface="Euphorigenic" panose="01000400000000000000" pitchFamily="2" charset="-18"/>
              </a:rPr>
              <a:t>Bratocei</a:t>
            </a:r>
            <a:r>
              <a:rPr lang="en-US" dirty="0">
                <a:latin typeface="Euphorigenic" panose="01000400000000000000" pitchFamily="2" charset="-18"/>
              </a:rPr>
              <a:t>, the </a:t>
            </a:r>
            <a:r>
              <a:rPr lang="en-US" dirty="0" err="1">
                <a:latin typeface="Euphorigenic" panose="01000400000000000000" pitchFamily="2" charset="-18"/>
              </a:rPr>
              <a:t>Bănăţean</a:t>
            </a:r>
            <a:r>
              <a:rPr lang="en-US" dirty="0">
                <a:latin typeface="Euphorigenic" panose="01000400000000000000" pitchFamily="2" charset="-18"/>
              </a:rPr>
              <a:t> Sphinx, also known as the "</a:t>
            </a:r>
            <a:r>
              <a:rPr lang="en-US" dirty="0" err="1">
                <a:latin typeface="Euphorigenic" panose="01000400000000000000" pitchFamily="2" charset="-18"/>
              </a:rPr>
              <a:t>Toplet</a:t>
            </a:r>
            <a:r>
              <a:rPr lang="en-US" dirty="0">
                <a:latin typeface="Euphorigenic" panose="01000400000000000000" pitchFamily="2" charset="-18"/>
              </a:rPr>
              <a:t> Sphinx", the Sphinx from the Stones of Solomon , The Sphinx of the </a:t>
            </a:r>
            <a:r>
              <a:rPr lang="en-US" dirty="0" err="1">
                <a:latin typeface="Euphorigenic" panose="01000400000000000000" pitchFamily="2" charset="-18"/>
              </a:rPr>
              <a:t>Gutâiului</a:t>
            </a:r>
            <a:r>
              <a:rPr lang="en-US" dirty="0">
                <a:latin typeface="Euphorigenic" panose="01000400000000000000" pitchFamily="2" charset="-18"/>
              </a:rPr>
              <a:t> Mountains.</a:t>
            </a:r>
          </a:p>
        </p:txBody>
      </p:sp>
    </p:spTree>
    <p:extLst>
      <p:ext uri="{BB962C8B-B14F-4D97-AF65-F5344CB8AC3E}">
        <p14:creationId xmlns:p14="http://schemas.microsoft.com/office/powerpoint/2010/main" val="421240462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37708" r="5266"/>
          <a:stretch/>
        </p:blipFill>
        <p:spPr>
          <a:xfrm>
            <a:off x="176519" y="116632"/>
            <a:ext cx="11836844" cy="5832648"/>
          </a:xfrm>
        </p:spPr>
      </p:pic>
      <p:sp>
        <p:nvSpPr>
          <p:cNvPr id="7" name="TextBox 6"/>
          <p:cNvSpPr txBox="1"/>
          <p:nvPr/>
        </p:nvSpPr>
        <p:spPr>
          <a:xfrm>
            <a:off x="1271464" y="6228020"/>
            <a:ext cx="9721080" cy="369332"/>
          </a:xfrm>
          <a:prstGeom prst="rect">
            <a:avLst/>
          </a:prstGeom>
          <a:noFill/>
        </p:spPr>
        <p:txBody>
          <a:bodyPr wrap="square" rtlCol="0">
            <a:spAutoFit/>
          </a:bodyPr>
          <a:lstStyle/>
          <a:p>
            <a:pPr algn="ctr"/>
            <a:r>
              <a:rPr lang="en-US" dirty="0">
                <a:latin typeface="Adobe Arabic" panose="02040503050201020203" pitchFamily="18" charset="-78"/>
                <a:cs typeface="Adobe Arabic" panose="02040503050201020203" pitchFamily="18" charset="-78"/>
              </a:rPr>
              <a:t>Source: http://www.turistderomania.ro/tdruplfiles/sfinxul-din-bucegi.jpg</a:t>
            </a:r>
          </a:p>
        </p:txBody>
      </p:sp>
    </p:spTree>
    <p:extLst>
      <p:ext uri="{BB962C8B-B14F-4D97-AF65-F5344CB8AC3E}">
        <p14:creationId xmlns:p14="http://schemas.microsoft.com/office/powerpoint/2010/main" val="10631272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1382" y="366946"/>
            <a:ext cx="5249235" cy="6124108"/>
          </a:xfrm>
        </p:spPr>
      </p:pic>
    </p:spTree>
    <p:extLst>
      <p:ext uri="{BB962C8B-B14F-4D97-AF65-F5344CB8AC3E}">
        <p14:creationId xmlns:p14="http://schemas.microsoft.com/office/powerpoint/2010/main" val="13604136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568451"/>
            <a:ext cx="9720072" cy="878442"/>
          </a:xfrm>
        </p:spPr>
        <p:txBody>
          <a:bodyPr>
            <a:normAutofit/>
          </a:bodyPr>
          <a:lstStyle/>
          <a:p>
            <a:r>
              <a:rPr lang="en-US" dirty="0">
                <a:latin typeface="Euphorigenic" panose="01000400000000000000" pitchFamily="2" charset="-18"/>
              </a:rPr>
              <a:t>The night of THE SAINT ANDREY</a:t>
            </a:r>
          </a:p>
        </p:txBody>
      </p:sp>
      <p:sp>
        <p:nvSpPr>
          <p:cNvPr id="3" name="Content Placeholder 2"/>
          <p:cNvSpPr>
            <a:spLocks noGrp="1"/>
          </p:cNvSpPr>
          <p:nvPr>
            <p:ph idx="1"/>
          </p:nvPr>
        </p:nvSpPr>
        <p:spPr>
          <a:xfrm>
            <a:off x="335360" y="1700808"/>
            <a:ext cx="11521280" cy="4896544"/>
          </a:xfrm>
        </p:spPr>
        <p:txBody>
          <a:bodyPr>
            <a:noAutofit/>
          </a:bodyPr>
          <a:lstStyle/>
          <a:p>
            <a:pPr marL="0" indent="0" algn="just">
              <a:lnSpc>
                <a:spcPct val="150000"/>
              </a:lnSpc>
              <a:buNone/>
            </a:pPr>
            <a:r>
              <a:rPr lang="ro-RO" sz="2800" dirty="0" smtClean="0">
                <a:latin typeface="Colourbars" panose="02000000000000000000" pitchFamily="2" charset="0"/>
              </a:rPr>
              <a:t>	</a:t>
            </a:r>
            <a:r>
              <a:rPr lang="en-US" sz="2800" dirty="0" smtClean="0">
                <a:latin typeface="Colourbars" panose="02000000000000000000" pitchFamily="2" charset="0"/>
              </a:rPr>
              <a:t>It </a:t>
            </a:r>
            <a:r>
              <a:rPr lang="en-US" sz="2800" dirty="0">
                <a:latin typeface="Colourbars" panose="02000000000000000000" pitchFamily="2" charset="0"/>
              </a:rPr>
              <a:t>is the Romanian equivalent of the Halloween night and </a:t>
            </a:r>
            <a:r>
              <a:rPr lang="ro-RO" sz="2800" dirty="0">
                <a:latin typeface="Colourbars" panose="02000000000000000000" pitchFamily="2" charset="0"/>
              </a:rPr>
              <a:t>it </a:t>
            </a:r>
            <a:r>
              <a:rPr lang="en-US" sz="2800" dirty="0">
                <a:latin typeface="Colourbars" panose="02000000000000000000" pitchFamily="2" charset="0"/>
              </a:rPr>
              <a:t>is accompanied by many traditions and superstitions.</a:t>
            </a:r>
            <a:r>
              <a:rPr lang="ro-RO" sz="2800" dirty="0">
                <a:latin typeface="Colourbars" panose="02000000000000000000" pitchFamily="2" charset="0"/>
              </a:rPr>
              <a:t> </a:t>
            </a:r>
            <a:r>
              <a:rPr lang="en-US" sz="2800" dirty="0">
                <a:latin typeface="Colourbars" panose="02000000000000000000" pitchFamily="2" charset="0"/>
              </a:rPr>
              <a:t>Spirits go out into the world, wolves speak</a:t>
            </a:r>
            <a:r>
              <a:rPr lang="ro-RO" sz="2800" dirty="0">
                <a:latin typeface="Colourbars" panose="02000000000000000000" pitchFamily="2" charset="0"/>
              </a:rPr>
              <a:t> in </a:t>
            </a:r>
            <a:r>
              <a:rPr lang="ro-RO" sz="2800" dirty="0" err="1">
                <a:latin typeface="Colourbars" panose="02000000000000000000" pitchFamily="2" charset="0"/>
              </a:rPr>
              <a:t>humans</a:t>
            </a:r>
            <a:r>
              <a:rPr lang="ro-RO" sz="2800" dirty="0">
                <a:latin typeface="Colourbars" panose="02000000000000000000" pitchFamily="2" charset="0"/>
              </a:rPr>
              <a:t> </a:t>
            </a:r>
            <a:r>
              <a:rPr lang="ro-RO" sz="2800" dirty="0" err="1">
                <a:latin typeface="Colourbars" panose="02000000000000000000" pitchFamily="2" charset="0"/>
              </a:rPr>
              <a:t>language</a:t>
            </a:r>
            <a:r>
              <a:rPr lang="en-US" sz="2800" dirty="0">
                <a:latin typeface="Colourbars" panose="02000000000000000000" pitchFamily="2" charset="0"/>
              </a:rPr>
              <a:t>, and people defend themselves with garlic from spells</a:t>
            </a:r>
            <a:r>
              <a:rPr lang="ro-RO" sz="2800" dirty="0">
                <a:latin typeface="Colourbars" panose="02000000000000000000" pitchFamily="2" charset="0"/>
              </a:rPr>
              <a:t>.</a:t>
            </a:r>
            <a:endParaRPr lang="en-US" sz="2800" dirty="0">
              <a:latin typeface="Colourbars" panose="02000000000000000000" pitchFamily="2" charset="0"/>
            </a:endParaRPr>
          </a:p>
          <a:p>
            <a:pPr marL="0" indent="0" algn="just">
              <a:lnSpc>
                <a:spcPct val="150000"/>
              </a:lnSpc>
              <a:buNone/>
            </a:pPr>
            <a:r>
              <a:rPr lang="ro-RO" sz="2800" dirty="0" smtClean="0">
                <a:latin typeface="Colourbars" panose="02000000000000000000" pitchFamily="2" charset="0"/>
              </a:rPr>
              <a:t>	</a:t>
            </a:r>
            <a:r>
              <a:rPr lang="en-US" sz="2800" dirty="0" smtClean="0">
                <a:latin typeface="Colourbars" panose="02000000000000000000" pitchFamily="2" charset="0"/>
              </a:rPr>
              <a:t>The </a:t>
            </a:r>
            <a:r>
              <a:rPr lang="en-US" sz="2800" dirty="0">
                <a:latin typeface="Colourbars" panose="02000000000000000000" pitchFamily="2" charset="0"/>
              </a:rPr>
              <a:t>night of THE SAINT ANDREY is a kind of magical night, when in order to remove the evil there are made various gestures </a:t>
            </a:r>
            <a:r>
              <a:rPr lang="ro-RO" sz="2800" dirty="0">
                <a:latin typeface="Colourbars" panose="02000000000000000000" pitchFamily="2" charset="0"/>
              </a:rPr>
              <a:t>for </a:t>
            </a:r>
            <a:r>
              <a:rPr lang="en-US" sz="2800" dirty="0">
                <a:latin typeface="Colourbars" panose="02000000000000000000" pitchFamily="2" charset="0"/>
              </a:rPr>
              <a:t>protect</a:t>
            </a:r>
            <a:r>
              <a:rPr lang="ro-RO" sz="2800" dirty="0">
                <a:latin typeface="Colourbars" panose="02000000000000000000" pitchFamily="2" charset="0"/>
              </a:rPr>
              <a:t>ion</a:t>
            </a:r>
            <a:r>
              <a:rPr lang="en-US" sz="2800" dirty="0">
                <a:latin typeface="Colourbars" panose="02000000000000000000" pitchFamily="2" charset="0"/>
              </a:rPr>
              <a:t>. One of them is that garlic is put on doors, windows, everywhere where evil can enter. The garlic was also seated in the stables for animal protection</a:t>
            </a:r>
            <a:r>
              <a:rPr lang="en-US" sz="2800" dirty="0" smtClean="0">
                <a:latin typeface="Colourbars" panose="02000000000000000000" pitchFamily="2" charset="0"/>
              </a:rPr>
              <a:t>.</a:t>
            </a:r>
            <a:endParaRPr lang="en-US" sz="2800" dirty="0">
              <a:latin typeface="Colourbars"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3379"/>
            <a:ext cx="2036058" cy="1697430"/>
          </a:xfrm>
          <a:prstGeom prst="rect">
            <a:avLst/>
          </a:prstGeom>
          <a:ln>
            <a:noFill/>
          </a:ln>
          <a:effectLst>
            <a:softEdge rad="112500"/>
          </a:effectLst>
        </p:spPr>
      </p:pic>
      <p:sp>
        <p:nvSpPr>
          <p:cNvPr id="5" name="TextBox 4"/>
          <p:cNvSpPr txBox="1"/>
          <p:nvPr/>
        </p:nvSpPr>
        <p:spPr>
          <a:xfrm>
            <a:off x="8832304" y="1556792"/>
            <a:ext cx="2448272" cy="253916"/>
          </a:xfrm>
          <a:prstGeom prst="rect">
            <a:avLst/>
          </a:prstGeom>
          <a:noFill/>
        </p:spPr>
        <p:txBody>
          <a:bodyPr wrap="square" rtlCol="0">
            <a:spAutoFit/>
          </a:bodyPr>
          <a:lstStyle/>
          <a:p>
            <a:r>
              <a:rPr lang="en-US" sz="1050" dirty="0"/>
              <a:t>Source: http://www.desprecopii.com</a:t>
            </a:r>
          </a:p>
        </p:txBody>
      </p:sp>
    </p:spTree>
    <p:extLst>
      <p:ext uri="{BB962C8B-B14F-4D97-AF65-F5344CB8AC3E}">
        <p14:creationId xmlns:p14="http://schemas.microsoft.com/office/powerpoint/2010/main" val="17710625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198" y="1783031"/>
            <a:ext cx="8496266" cy="4779150"/>
          </a:xfrm>
        </p:spPr>
      </p:pic>
      <p:sp>
        <p:nvSpPr>
          <p:cNvPr id="2" name="TextBox 1"/>
          <p:cNvSpPr txBox="1"/>
          <p:nvPr/>
        </p:nvSpPr>
        <p:spPr>
          <a:xfrm>
            <a:off x="3503712" y="6597352"/>
            <a:ext cx="6696744" cy="307777"/>
          </a:xfrm>
          <a:prstGeom prst="rect">
            <a:avLst/>
          </a:prstGeom>
          <a:noFill/>
        </p:spPr>
        <p:txBody>
          <a:bodyPr wrap="square" rtlCol="0">
            <a:spAutoFit/>
          </a:bodyPr>
          <a:lstStyle/>
          <a:p>
            <a:r>
              <a:rPr lang="en-US" sz="1400" dirty="0"/>
              <a:t>Source: https://www.europafm.ro</a:t>
            </a:r>
          </a:p>
        </p:txBody>
      </p:sp>
      <p:sp>
        <p:nvSpPr>
          <p:cNvPr id="3" name="Rectangle 2"/>
          <p:cNvSpPr/>
          <p:nvPr/>
        </p:nvSpPr>
        <p:spPr>
          <a:xfrm>
            <a:off x="407368" y="171797"/>
            <a:ext cx="11449272" cy="1384995"/>
          </a:xfrm>
          <a:prstGeom prst="rect">
            <a:avLst/>
          </a:prstGeom>
        </p:spPr>
        <p:txBody>
          <a:bodyPr wrap="square">
            <a:spAutoFit/>
          </a:bodyPr>
          <a:lstStyle/>
          <a:p>
            <a:pPr algn="just">
              <a:lnSpc>
                <a:spcPct val="150000"/>
              </a:lnSpc>
            </a:pPr>
            <a:r>
              <a:rPr lang="en-US" sz="2800" dirty="0" smtClean="0">
                <a:latin typeface="Colourbars" panose="02000000000000000000" pitchFamily="2" charset="0"/>
              </a:rPr>
              <a:t>It </a:t>
            </a:r>
            <a:r>
              <a:rPr lang="en-US" sz="2800" dirty="0">
                <a:latin typeface="Colourbars" panose="02000000000000000000" pitchFamily="2" charset="0"/>
              </a:rPr>
              <a:t>is also said that on the eve of St. Andrew the </a:t>
            </a:r>
            <a:r>
              <a:rPr lang="en-US" sz="2800" dirty="0" err="1">
                <a:latin typeface="Colourbars" panose="02000000000000000000" pitchFamily="2" charset="0"/>
              </a:rPr>
              <a:t>strigoes</a:t>
            </a:r>
            <a:r>
              <a:rPr lang="en-US" sz="2800" dirty="0">
                <a:latin typeface="Colourbars" panose="02000000000000000000" pitchFamily="2" charset="0"/>
              </a:rPr>
              <a:t> appear.</a:t>
            </a:r>
            <a:endParaRPr lang="ro-RO" sz="2800" dirty="0">
              <a:latin typeface="Colourbars" panose="02000000000000000000" pitchFamily="2" charset="0"/>
            </a:endParaRPr>
          </a:p>
          <a:p>
            <a:pPr algn="just">
              <a:lnSpc>
                <a:spcPct val="150000"/>
              </a:lnSpc>
            </a:pPr>
            <a:r>
              <a:rPr lang="en-US" sz="2800" dirty="0" smtClean="0">
                <a:latin typeface="Colourbars" panose="02000000000000000000" pitchFamily="2" charset="0"/>
              </a:rPr>
              <a:t>Girls </a:t>
            </a:r>
            <a:r>
              <a:rPr lang="en-US" sz="2800" dirty="0">
                <a:latin typeface="Colourbars" panose="02000000000000000000" pitchFamily="2" charset="0"/>
              </a:rPr>
              <a:t>who want to marry hide under the pillow a basil cord to dream of her future husband.</a:t>
            </a:r>
          </a:p>
        </p:txBody>
      </p:sp>
    </p:spTree>
    <p:extLst>
      <p:ext uri="{BB962C8B-B14F-4D97-AF65-F5344CB8AC3E}">
        <p14:creationId xmlns:p14="http://schemas.microsoft.com/office/powerpoint/2010/main" val="2234494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548680"/>
            <a:ext cx="9720072" cy="1080120"/>
          </a:xfrm>
        </p:spPr>
        <p:txBody>
          <a:bodyPr/>
          <a:lstStyle/>
          <a:p>
            <a:r>
              <a:rPr lang="en-US" dirty="0">
                <a:latin typeface="Euphorigenic" panose="01000400000000000000" pitchFamily="2" charset="-18"/>
              </a:rPr>
              <a:t>The </a:t>
            </a:r>
            <a:r>
              <a:rPr lang="en-US" dirty="0" err="1" smtClean="0">
                <a:latin typeface="Euphorigenic" panose="01000400000000000000" pitchFamily="2" charset="-18"/>
              </a:rPr>
              <a:t>Olt</a:t>
            </a:r>
            <a:r>
              <a:rPr lang="en-US" dirty="0">
                <a:latin typeface="Euphorigenic" panose="01000400000000000000" pitchFamily="2" charset="-18"/>
              </a:rPr>
              <a:t> </a:t>
            </a:r>
            <a:r>
              <a:rPr lang="en-US" dirty="0" smtClean="0">
                <a:latin typeface="Euphorigenic" panose="01000400000000000000" pitchFamily="2" charset="-18"/>
              </a:rPr>
              <a:t>and the </a:t>
            </a:r>
            <a:r>
              <a:rPr lang="en-US" dirty="0" err="1" smtClean="0">
                <a:latin typeface="Euphorigenic" panose="01000400000000000000" pitchFamily="2" charset="-18"/>
              </a:rPr>
              <a:t>Mure</a:t>
            </a:r>
            <a:r>
              <a:rPr lang="ro-RO" dirty="0" smtClean="0">
                <a:latin typeface="Euphorigenic" panose="01000400000000000000" pitchFamily="2" charset="-18"/>
              </a:rPr>
              <a:t>s</a:t>
            </a:r>
            <a:endParaRPr lang="ro-RO" dirty="0">
              <a:latin typeface="Euphorigenic" panose="01000400000000000000" pitchFamily="2" charset="-18"/>
            </a:endParaRPr>
          </a:p>
        </p:txBody>
      </p:sp>
      <p:sp>
        <p:nvSpPr>
          <p:cNvPr id="3" name="Content Placeholder 2"/>
          <p:cNvSpPr>
            <a:spLocks noGrp="1"/>
          </p:cNvSpPr>
          <p:nvPr>
            <p:ph idx="1"/>
          </p:nvPr>
        </p:nvSpPr>
        <p:spPr>
          <a:xfrm>
            <a:off x="479376" y="2780928"/>
            <a:ext cx="11233248" cy="3528392"/>
          </a:xfrm>
        </p:spPr>
        <p:txBody>
          <a:bodyPr>
            <a:normAutofit/>
          </a:bodyPr>
          <a:lstStyle/>
          <a:p>
            <a:pPr algn="just">
              <a:lnSpc>
                <a:spcPct val="150000"/>
              </a:lnSpc>
            </a:pPr>
            <a:r>
              <a:rPr lang="en-US" sz="2800" dirty="0">
                <a:latin typeface="Euphorigenic" panose="01000400000000000000" pitchFamily="2" charset="-18"/>
              </a:rPr>
              <a:t>The </a:t>
            </a:r>
            <a:r>
              <a:rPr lang="en-US" sz="2800" dirty="0" err="1">
                <a:latin typeface="Euphorigenic" panose="01000400000000000000" pitchFamily="2" charset="-18"/>
              </a:rPr>
              <a:t>Olt</a:t>
            </a:r>
            <a:r>
              <a:rPr lang="en-US" sz="2800" dirty="0">
                <a:latin typeface="Euphorigenic" panose="01000400000000000000" pitchFamily="2" charset="-18"/>
              </a:rPr>
              <a:t> was the boy of a king of the Eastern Carpathians. He had a brother, </a:t>
            </a:r>
            <a:r>
              <a:rPr lang="en-US" sz="2800" dirty="0" err="1">
                <a:latin typeface="Euphorigenic" panose="01000400000000000000" pitchFamily="2" charset="-18"/>
              </a:rPr>
              <a:t>Mureş</a:t>
            </a:r>
            <a:r>
              <a:rPr lang="en-US" sz="2800" dirty="0">
                <a:latin typeface="Euphorigenic" panose="01000400000000000000" pitchFamily="2" charset="-18"/>
              </a:rPr>
              <a:t>, and although they looked like two drops of water, the two were extremely different. Thus, while </a:t>
            </a:r>
            <a:r>
              <a:rPr lang="en-US" sz="2800" dirty="0" err="1">
                <a:latin typeface="Euphorigenic" panose="01000400000000000000" pitchFamily="2" charset="-18"/>
              </a:rPr>
              <a:t>Mures</a:t>
            </a:r>
            <a:r>
              <a:rPr lang="en-US" sz="2800" dirty="0">
                <a:latin typeface="Euphorigenic" panose="01000400000000000000" pitchFamily="2" charset="-18"/>
              </a:rPr>
              <a:t> was silent, reserved and closed in itself, the </a:t>
            </a:r>
            <a:r>
              <a:rPr lang="en-US" sz="2800" dirty="0" err="1">
                <a:latin typeface="Euphorigenic" panose="01000400000000000000" pitchFamily="2" charset="-18"/>
              </a:rPr>
              <a:t>Olt</a:t>
            </a:r>
            <a:r>
              <a:rPr lang="en-US" sz="2800" dirty="0">
                <a:latin typeface="Euphorigenic" panose="01000400000000000000" pitchFamily="2" charset="-18"/>
              </a:rPr>
              <a:t> was ambitious, proud and always put on paper. For this reason, the two quarreled and fought at every occasion. </a:t>
            </a:r>
            <a:endParaRPr lang="vi-VN" sz="2800" dirty="0"/>
          </a:p>
        </p:txBody>
      </p:sp>
    </p:spTree>
    <p:extLst>
      <p:ext uri="{BB962C8B-B14F-4D97-AF65-F5344CB8AC3E}">
        <p14:creationId xmlns:p14="http://schemas.microsoft.com/office/powerpoint/2010/main" val="21451528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14205"/>
          </a:xfrm>
        </p:spPr>
        <p:txBody>
          <a:bodyPr/>
          <a:lstStyle/>
          <a:p>
            <a:r>
              <a:rPr lang="en-US" dirty="0">
                <a:latin typeface="Euphorigenic" panose="01000400000000000000" pitchFamily="2" charset="-18"/>
              </a:rPr>
              <a:t>The </a:t>
            </a:r>
            <a:r>
              <a:rPr lang="en-US" dirty="0" err="1">
                <a:latin typeface="Euphorigenic" panose="01000400000000000000" pitchFamily="2" charset="-18"/>
              </a:rPr>
              <a:t>Olt</a:t>
            </a:r>
            <a:r>
              <a:rPr lang="en-US" dirty="0">
                <a:latin typeface="Euphorigenic" panose="01000400000000000000" pitchFamily="2" charset="-18"/>
              </a:rPr>
              <a:t> and the </a:t>
            </a:r>
            <a:r>
              <a:rPr lang="en-US" dirty="0" err="1">
                <a:latin typeface="Euphorigenic" panose="01000400000000000000" pitchFamily="2" charset="-18"/>
              </a:rPr>
              <a:t>Mure</a:t>
            </a:r>
            <a:r>
              <a:rPr lang="ro-RO" dirty="0">
                <a:latin typeface="Euphorigenic" panose="01000400000000000000" pitchFamily="2" charset="-18"/>
              </a:rPr>
              <a:t>s</a:t>
            </a:r>
            <a:endParaRPr lang="en-US" dirty="0"/>
          </a:p>
        </p:txBody>
      </p:sp>
      <p:sp>
        <p:nvSpPr>
          <p:cNvPr id="3" name="Content Placeholder 2"/>
          <p:cNvSpPr>
            <a:spLocks noGrp="1"/>
          </p:cNvSpPr>
          <p:nvPr>
            <p:ph idx="1"/>
          </p:nvPr>
        </p:nvSpPr>
        <p:spPr>
          <a:xfrm>
            <a:off x="335360" y="2069936"/>
            <a:ext cx="11593288" cy="4023360"/>
          </a:xfrm>
        </p:spPr>
        <p:txBody>
          <a:bodyPr>
            <a:normAutofit/>
          </a:bodyPr>
          <a:lstStyle/>
          <a:p>
            <a:pPr algn="just">
              <a:lnSpc>
                <a:spcPct val="150000"/>
              </a:lnSpc>
            </a:pPr>
            <a:r>
              <a:rPr lang="en-US" sz="2800" dirty="0">
                <a:latin typeface="Euphorigenic" panose="01000400000000000000" pitchFamily="2" charset="-18"/>
              </a:rPr>
              <a:t>Over the years, the childish struggles and beatings of the two brothers have become more and more violent. Often the brothers fought between them until they could not rise from the ground or until they were full of blood.</a:t>
            </a:r>
          </a:p>
          <a:p>
            <a:pPr algn="just">
              <a:lnSpc>
                <a:spcPct val="150000"/>
              </a:lnSpc>
            </a:pPr>
            <a:r>
              <a:rPr lang="en-US" sz="2800" dirty="0">
                <a:latin typeface="Euphorigenic" panose="01000400000000000000" pitchFamily="2" charset="-18"/>
              </a:rPr>
              <a:t>Having missed his brother, the </a:t>
            </a:r>
            <a:r>
              <a:rPr lang="en-US" sz="2800" dirty="0" err="1">
                <a:latin typeface="Euphorigenic" panose="01000400000000000000" pitchFamily="2" charset="-18"/>
              </a:rPr>
              <a:t>Mures</a:t>
            </a:r>
            <a:r>
              <a:rPr lang="en-US" sz="2800" dirty="0">
                <a:latin typeface="Euphorigenic" panose="01000400000000000000" pitchFamily="2" charset="-18"/>
              </a:rPr>
              <a:t> landed up to the Danube, hoping that if he flows into it he will reach his brother and they will be reconciled</a:t>
            </a:r>
            <a:r>
              <a:rPr lang="en-US" sz="2800" dirty="0" smtClean="0">
                <a:latin typeface="Euphorigenic" panose="01000400000000000000" pitchFamily="2" charset="-18"/>
              </a:rPr>
              <a:t>.</a:t>
            </a:r>
            <a:endParaRPr lang="en-US" sz="2800" dirty="0"/>
          </a:p>
        </p:txBody>
      </p:sp>
    </p:spTree>
    <p:extLst>
      <p:ext uri="{BB962C8B-B14F-4D97-AF65-F5344CB8AC3E}">
        <p14:creationId xmlns:p14="http://schemas.microsoft.com/office/powerpoint/2010/main" val="230209791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0" y="404664"/>
            <a:ext cx="12216680" cy="5517232"/>
          </a:xfrm>
        </p:spPr>
      </p:pic>
      <p:sp>
        <p:nvSpPr>
          <p:cNvPr id="4" name="TextBox 3"/>
          <p:cNvSpPr txBox="1"/>
          <p:nvPr/>
        </p:nvSpPr>
        <p:spPr>
          <a:xfrm>
            <a:off x="227348" y="5949280"/>
            <a:ext cx="11737304" cy="261610"/>
          </a:xfrm>
          <a:prstGeom prst="rect">
            <a:avLst/>
          </a:prstGeom>
          <a:noFill/>
        </p:spPr>
        <p:txBody>
          <a:bodyPr wrap="square" rtlCol="0">
            <a:spAutoFit/>
          </a:bodyPr>
          <a:lstStyle/>
          <a:p>
            <a:pPr algn="ctr"/>
            <a:r>
              <a:rPr lang="en-US" sz="1100" dirty="0"/>
              <a:t>Source: https://adevarul.ro/locale/slatina/de-pornit-fabuloasa-legenda-fratilor-olt-mures-explicatiile-raul-oltul-navalnic-nabadaios-muresul-e-linistit-1_55229927448e03c0fd46c198/index.html</a:t>
            </a:r>
          </a:p>
        </p:txBody>
      </p:sp>
    </p:spTree>
    <p:extLst>
      <p:ext uri="{BB962C8B-B14F-4D97-AF65-F5344CB8AC3E}">
        <p14:creationId xmlns:p14="http://schemas.microsoft.com/office/powerpoint/2010/main" val="9716896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70189"/>
          </a:xfrm>
        </p:spPr>
        <p:txBody>
          <a:bodyPr>
            <a:normAutofit/>
          </a:bodyPr>
          <a:lstStyle/>
          <a:p>
            <a:r>
              <a:rPr lang="ro-RO" dirty="0" smtClean="0">
                <a:latin typeface="Euphorigenic" panose="01000400000000000000" pitchFamily="2" charset="-18"/>
              </a:rPr>
              <a:t>Siutghiol</a:t>
            </a:r>
            <a:r>
              <a:rPr lang="en-US" dirty="0" smtClean="0">
                <a:latin typeface="Euphorigenic" panose="01000400000000000000" pitchFamily="2" charset="-18"/>
              </a:rPr>
              <a:t> Lake</a:t>
            </a:r>
            <a:endParaRPr lang="ro-RO" dirty="0">
              <a:latin typeface="Euphorigenic" panose="01000400000000000000" pitchFamily="2" charset="-18"/>
            </a:endParaRPr>
          </a:p>
        </p:txBody>
      </p:sp>
      <p:sp>
        <p:nvSpPr>
          <p:cNvPr id="6" name="TextBox 5"/>
          <p:cNvSpPr txBox="1"/>
          <p:nvPr/>
        </p:nvSpPr>
        <p:spPr>
          <a:xfrm>
            <a:off x="191344" y="1692672"/>
            <a:ext cx="11809312" cy="4616648"/>
          </a:xfrm>
          <a:prstGeom prst="rect">
            <a:avLst/>
          </a:prstGeom>
          <a:noFill/>
        </p:spPr>
        <p:txBody>
          <a:bodyPr wrap="square" rtlCol="0">
            <a:spAutoFit/>
          </a:bodyPr>
          <a:lstStyle/>
          <a:p>
            <a:pPr algn="just">
              <a:lnSpc>
                <a:spcPct val="150000"/>
              </a:lnSpc>
            </a:pPr>
            <a:r>
              <a:rPr lang="en-US" sz="2800" dirty="0">
                <a:latin typeface="Euphorigenic" panose="01000400000000000000" pitchFamily="2" charset="-18"/>
              </a:rPr>
              <a:t>Instead of </a:t>
            </a:r>
            <a:r>
              <a:rPr lang="en-US" sz="2800" dirty="0" err="1">
                <a:latin typeface="Euphorigenic" panose="01000400000000000000" pitchFamily="2" charset="-18"/>
              </a:rPr>
              <a:t>Mamaia</a:t>
            </a:r>
            <a:r>
              <a:rPr lang="en-US" sz="2800" dirty="0">
                <a:latin typeface="Euphorigenic" panose="01000400000000000000" pitchFamily="2" charset="-18"/>
              </a:rPr>
              <a:t> Lake(</a:t>
            </a:r>
            <a:r>
              <a:rPr lang="en-US" sz="2800" dirty="0" err="1">
                <a:latin typeface="Euphorigenic" panose="01000400000000000000" pitchFamily="2" charset="-18"/>
              </a:rPr>
              <a:t>Siutghiol</a:t>
            </a:r>
            <a:r>
              <a:rPr lang="en-US" sz="2800" dirty="0">
                <a:latin typeface="Euphorigenic" panose="01000400000000000000" pitchFamily="2" charset="-18"/>
              </a:rPr>
              <a:t>), it was a village of very bad people who did not want to receive anyone in their village.</a:t>
            </a:r>
          </a:p>
          <a:p>
            <a:pPr algn="just">
              <a:lnSpc>
                <a:spcPct val="150000"/>
              </a:lnSpc>
            </a:pPr>
            <a:r>
              <a:rPr lang="en-US" sz="2800" dirty="0">
                <a:latin typeface="Euphorigenic" panose="01000400000000000000" pitchFamily="2" charset="-18"/>
              </a:rPr>
              <a:t>On a holiday day, when all people were at home, a stranger came into their village, asking them to stay for a night</a:t>
            </a:r>
            <a:r>
              <a:rPr lang="en-US" sz="2800" dirty="0" smtClean="0">
                <a:latin typeface="Euphorigenic" panose="01000400000000000000" pitchFamily="2" charset="-18"/>
              </a:rPr>
              <a:t>. Seeing </a:t>
            </a:r>
            <a:r>
              <a:rPr lang="en-US" sz="2800" dirty="0">
                <a:latin typeface="Euphorigenic" panose="01000400000000000000" pitchFamily="2" charset="-18"/>
              </a:rPr>
              <a:t>the traveler that in such a large village there is no welcoming man, he headed to the edge of the village, climbing up a hill where there was a small stone house, a dear woman, received on the traveler. But the woman, being very poor, began to cry that she had nothing to give her to the guest. </a:t>
            </a:r>
            <a:endParaRPr lang="vi-VN" sz="2800" dirty="0"/>
          </a:p>
        </p:txBody>
      </p:sp>
    </p:spTree>
    <p:extLst>
      <p:ext uri="{BB962C8B-B14F-4D97-AF65-F5344CB8AC3E}">
        <p14:creationId xmlns:p14="http://schemas.microsoft.com/office/powerpoint/2010/main" val="41455574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188640"/>
            <a:ext cx="11809312" cy="5688632"/>
          </a:xfrm>
        </p:spPr>
        <p:txBody>
          <a:bodyPr>
            <a:noAutofit/>
          </a:bodyPr>
          <a:lstStyle/>
          <a:p>
            <a:pPr algn="just">
              <a:lnSpc>
                <a:spcPct val="150000"/>
              </a:lnSpc>
            </a:pPr>
            <a:r>
              <a:rPr lang="en-US" sz="2800" dirty="0">
                <a:latin typeface="Euphorigenic" panose="01000400000000000000" pitchFamily="2" charset="-18"/>
              </a:rPr>
              <a:t>Then the traveler told the widow to put a piece of cold pudding in the stove kiln in the ashes. The woman was amazed that then she could look for ashes to take her mother's milk to serve her guest, and instead she found a large, fluffy bread that made the traveler tired.</a:t>
            </a:r>
          </a:p>
          <a:p>
            <a:pPr algn="just">
              <a:lnSpc>
                <a:spcPct val="150000"/>
              </a:lnSpc>
            </a:pPr>
            <a:r>
              <a:rPr lang="en-US" sz="2800" dirty="0">
                <a:latin typeface="Euphorigenic" panose="01000400000000000000" pitchFamily="2" charset="-18"/>
              </a:rPr>
              <a:t>Finally, the day after the wonderful guest's departure, the village with the wicked people sinks under water, turning into a deep and deep lake, leaving only a small island with the house of the good woman. </a:t>
            </a:r>
          </a:p>
          <a:p>
            <a:pPr algn="just">
              <a:lnSpc>
                <a:spcPct val="150000"/>
              </a:lnSpc>
            </a:pPr>
            <a:r>
              <a:rPr lang="en-US" sz="2800" dirty="0">
                <a:latin typeface="Euphorigenic" panose="01000400000000000000" pitchFamily="2" charset="-18"/>
              </a:rPr>
              <a:t>(narrated by old </a:t>
            </a:r>
            <a:r>
              <a:rPr lang="en-US" sz="2800" dirty="0" err="1">
                <a:latin typeface="Euphorigenic" panose="01000400000000000000" pitchFamily="2" charset="-18"/>
              </a:rPr>
              <a:t>Seit</a:t>
            </a:r>
            <a:r>
              <a:rPr lang="en-US" sz="2800" dirty="0">
                <a:latin typeface="Euphorigenic" panose="01000400000000000000" pitchFamily="2" charset="-18"/>
              </a:rPr>
              <a:t> </a:t>
            </a:r>
            <a:r>
              <a:rPr lang="en-US" sz="2800" dirty="0" err="1">
                <a:latin typeface="Euphorigenic" panose="01000400000000000000" pitchFamily="2" charset="-18"/>
              </a:rPr>
              <a:t>Agi</a:t>
            </a:r>
            <a:r>
              <a:rPr lang="en-US" sz="2800" dirty="0">
                <a:latin typeface="Euphorigenic" panose="01000400000000000000" pitchFamily="2" charset="-18"/>
              </a:rPr>
              <a:t> Ali, from </a:t>
            </a:r>
            <a:r>
              <a:rPr lang="en-US" sz="2800" dirty="0" err="1">
                <a:latin typeface="Euphorigenic" panose="01000400000000000000" pitchFamily="2" charset="-18"/>
              </a:rPr>
              <a:t>Taşaul</a:t>
            </a:r>
            <a:r>
              <a:rPr lang="en-US" sz="2800" dirty="0">
                <a:latin typeface="Euphorigenic" panose="01000400000000000000" pitchFamily="2" charset="-18"/>
              </a:rPr>
              <a:t>)</a:t>
            </a:r>
            <a:endParaRPr lang="vi-VN" sz="2800" dirty="0"/>
          </a:p>
          <a:p>
            <a:pPr>
              <a:lnSpc>
                <a:spcPct val="150000"/>
              </a:lnSpc>
            </a:pP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3060"/>
          <a:stretch/>
        </p:blipFill>
        <p:spPr>
          <a:xfrm>
            <a:off x="6952988" y="3573016"/>
            <a:ext cx="4502536" cy="2609685"/>
          </a:xfrm>
          <a:prstGeom prst="rect">
            <a:avLst/>
          </a:prstGeom>
        </p:spPr>
      </p:pic>
      <p:sp>
        <p:nvSpPr>
          <p:cNvPr id="5" name="TextBox 4"/>
          <p:cNvSpPr txBox="1"/>
          <p:nvPr/>
        </p:nvSpPr>
        <p:spPr>
          <a:xfrm>
            <a:off x="6744072" y="6104329"/>
            <a:ext cx="4999484" cy="276999"/>
          </a:xfrm>
          <a:prstGeom prst="rect">
            <a:avLst/>
          </a:prstGeom>
          <a:noFill/>
        </p:spPr>
        <p:txBody>
          <a:bodyPr wrap="square" rtlCol="0">
            <a:spAutoFit/>
          </a:bodyPr>
          <a:lstStyle/>
          <a:p>
            <a:pPr algn="ctr"/>
            <a:r>
              <a:rPr lang="en-US" sz="1200" dirty="0"/>
              <a:t>Source: https://imagesoundexpert.blogspot.com</a:t>
            </a:r>
          </a:p>
        </p:txBody>
      </p:sp>
    </p:spTree>
    <p:extLst>
      <p:ext uri="{BB962C8B-B14F-4D97-AF65-F5344CB8AC3E}">
        <p14:creationId xmlns:p14="http://schemas.microsoft.com/office/powerpoint/2010/main" val="331185819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31248" y="6582544"/>
            <a:ext cx="4569008" cy="230832"/>
          </a:xfrm>
          <a:prstGeom prst="rect">
            <a:avLst/>
          </a:prstGeom>
          <a:noFill/>
        </p:spPr>
        <p:txBody>
          <a:bodyPr wrap="square" rtlCol="0">
            <a:spAutoFit/>
          </a:bodyPr>
          <a:lstStyle/>
          <a:p>
            <a:r>
              <a:rPr lang="en-US" sz="900" dirty="0" smtClean="0"/>
              <a:t>Source</a:t>
            </a:r>
            <a:r>
              <a:rPr lang="en-US" sz="900" dirty="0"/>
              <a:t>: http://blog.icar.ro/wp-content/uploads/2016/07/Insula-Ovidiu-1.jpg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304" y="116632"/>
            <a:ext cx="8064896" cy="6451917"/>
          </a:xfrm>
          <a:prstGeom prst="rect">
            <a:avLst/>
          </a:prstGeom>
        </p:spPr>
      </p:pic>
    </p:spTree>
    <p:extLst>
      <p:ext uri="{BB962C8B-B14F-4D97-AF65-F5344CB8AC3E}">
        <p14:creationId xmlns:p14="http://schemas.microsoft.com/office/powerpoint/2010/main" val="132965571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635</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Arabic</vt:lpstr>
      <vt:lpstr>Arial</vt:lpstr>
      <vt:lpstr>Calibri</vt:lpstr>
      <vt:lpstr>Calibri Light</vt:lpstr>
      <vt:lpstr>Colourbars</vt:lpstr>
      <vt:lpstr>Euphorigenic</vt:lpstr>
      <vt:lpstr>Office Theme</vt:lpstr>
      <vt:lpstr>Legends and myths</vt:lpstr>
      <vt:lpstr>The night of THE SAINT ANDREY</vt:lpstr>
      <vt:lpstr>PowerPoint Presentation</vt:lpstr>
      <vt:lpstr>The Olt and the Mures</vt:lpstr>
      <vt:lpstr>The Olt and the Mures</vt:lpstr>
      <vt:lpstr>PowerPoint Presentation</vt:lpstr>
      <vt:lpstr>Siutghiol Lake</vt:lpstr>
      <vt:lpstr>PowerPoint Presentation</vt:lpstr>
      <vt:lpstr>PowerPoint Presentation</vt:lpstr>
      <vt:lpstr>The Tâmpa Mountain</vt:lpstr>
      <vt:lpstr>PowerPoint Presentation</vt:lpstr>
      <vt:lpstr>The Sphinx</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Seara de Sfantul Andrei</dc:title>
  <dc:creator>Elev</dc:creator>
  <cp:lastModifiedBy>Ing de Sistem</cp:lastModifiedBy>
  <cp:revision>24</cp:revision>
  <dcterms:created xsi:type="dcterms:W3CDTF">2019-01-21T10:34:41Z</dcterms:created>
  <dcterms:modified xsi:type="dcterms:W3CDTF">2019-01-29T12:27:52Z</dcterms:modified>
</cp:coreProperties>
</file>