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xml" ContentType="application/vnd.openxmlformats-officedocument.presentationml.tags+xml"/>
  <Override PartName="/ppt/notesSlides/notesSlide12.xml" ContentType="application/vnd.openxmlformats-officedocument.presentationml.notesSlide+xml"/>
  <Override PartName="/ppt/tags/tag2.xml" ContentType="application/vnd.openxmlformats-officedocument.presentationml.tags+xml"/>
  <Override PartName="/ppt/notesSlides/notesSlide13.xml" ContentType="application/vnd.openxmlformats-officedocument.presentationml.notesSlide+xml"/>
  <Override PartName="/ppt/tags/tag3.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4.xml" ContentType="application/vnd.openxmlformats-officedocument.presentationml.tags+xml"/>
  <Override PartName="/ppt/notesSlides/notesSlide16.xml" ContentType="application/vnd.openxmlformats-officedocument.presentationml.notesSlide+xml"/>
  <Override PartName="/ppt/tags/tag5.xml" ContentType="application/vnd.openxmlformats-officedocument.presentationml.tags+xml"/>
  <Override PartName="/ppt/notesSlides/notesSlide17.xml" ContentType="application/vnd.openxmlformats-officedocument.presentationml.notesSlide+xml"/>
  <Override PartName="/ppt/tags/tag6.xml" ContentType="application/vnd.openxmlformats-officedocument.presentationml.tags+xml"/>
  <Override PartName="/ppt/notesSlides/notesSlide18.xml" ContentType="application/vnd.openxmlformats-officedocument.presentationml.notesSlide+xml"/>
  <Override PartName="/ppt/tags/tag7.xml" ContentType="application/vnd.openxmlformats-officedocument.presentationml.tags+xml"/>
  <Override PartName="/ppt/notesSlides/notesSlide19.xml" ContentType="application/vnd.openxmlformats-officedocument.presentationml.notesSlide+xml"/>
  <Override PartName="/ppt/tags/tag8.xml" ContentType="application/vnd.openxmlformats-officedocument.presentationml.tags+xml"/>
  <Override PartName="/ppt/notesSlides/notesSlide20.xml" ContentType="application/vnd.openxmlformats-officedocument.presentationml.notesSlide+xml"/>
  <Override PartName="/ppt/tags/tag9.xml" ContentType="application/vnd.openxmlformats-officedocument.presentationml.tags+xml"/>
  <Override PartName="/ppt/notesSlides/notesSlide21.xml" ContentType="application/vnd.openxmlformats-officedocument.presentationml.notesSlide+xml"/>
  <Override PartName="/ppt/tags/tag10.xml" ContentType="application/vnd.openxmlformats-officedocument.presentationml.tags+xml"/>
  <Override PartName="/ppt/notesSlides/notesSlide22.xml" ContentType="application/vnd.openxmlformats-officedocument.presentationml.notesSlide+xml"/>
  <Override PartName="/ppt/tags/tag11.xml" ContentType="application/vnd.openxmlformats-officedocument.presentationml.tags+xml"/>
  <Override PartName="/ppt/notesSlides/notesSlide23.xml" ContentType="application/vnd.openxmlformats-officedocument.presentationml.notesSlide+xml"/>
  <Override PartName="/ppt/tags/tag12.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1"/>
  </p:notesMasterIdLst>
  <p:sldIdLst>
    <p:sldId id="319" r:id="rId2"/>
    <p:sldId id="257" r:id="rId3"/>
    <p:sldId id="258" r:id="rId4"/>
    <p:sldId id="259" r:id="rId5"/>
    <p:sldId id="260" r:id="rId6"/>
    <p:sldId id="295" r:id="rId7"/>
    <p:sldId id="296" r:id="rId8"/>
    <p:sldId id="298" r:id="rId9"/>
    <p:sldId id="261" r:id="rId10"/>
    <p:sldId id="262" r:id="rId11"/>
    <p:sldId id="313" r:id="rId12"/>
    <p:sldId id="281" r:id="rId13"/>
    <p:sldId id="282" r:id="rId14"/>
    <p:sldId id="283" r:id="rId15"/>
    <p:sldId id="279" r:id="rId16"/>
    <p:sldId id="284" r:id="rId17"/>
    <p:sldId id="285" r:id="rId18"/>
    <p:sldId id="287" r:id="rId19"/>
    <p:sldId id="288" r:id="rId20"/>
    <p:sldId id="290" r:id="rId21"/>
    <p:sldId id="291" r:id="rId22"/>
    <p:sldId id="292" r:id="rId23"/>
    <p:sldId id="293" r:id="rId24"/>
    <p:sldId id="294" r:id="rId25"/>
    <p:sldId id="310" r:id="rId26"/>
    <p:sldId id="299" r:id="rId27"/>
    <p:sldId id="300" r:id="rId28"/>
    <p:sldId id="301" r:id="rId29"/>
    <p:sldId id="302" r:id="rId30"/>
    <p:sldId id="303" r:id="rId31"/>
    <p:sldId id="304" r:id="rId32"/>
    <p:sldId id="305" r:id="rId33"/>
    <p:sldId id="311" r:id="rId34"/>
    <p:sldId id="312" r:id="rId35"/>
    <p:sldId id="316" r:id="rId36"/>
    <p:sldId id="317" r:id="rId37"/>
    <p:sldId id="315" r:id="rId38"/>
    <p:sldId id="314" r:id="rId39"/>
    <p:sldId id="320" r:id="rId40"/>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3399FF"/>
    <a:srgbClr val="6600FF"/>
    <a:srgbClr val="66CCFF"/>
    <a:srgbClr val="99FFCC"/>
    <a:srgbClr val="FF6600"/>
    <a:srgbClr val="FF5050"/>
    <a:srgbClr val="FF9966"/>
    <a:srgbClr val="FF92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261" autoAdjust="0"/>
    <p:restoredTop sz="94660"/>
  </p:normalViewPr>
  <p:slideViewPr>
    <p:cSldViewPr>
      <p:cViewPr varScale="1">
        <p:scale>
          <a:sx n="81" d="100"/>
          <a:sy n="81" d="100"/>
        </p:scale>
        <p:origin x="1182"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9726C5C-A5DD-4582-9C8D-2225E1B512F7}" type="datetimeFigureOut">
              <a:rPr lang="it-IT" smtClean="0"/>
              <a:pPr/>
              <a:t>30/06/2020</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097559-5C26-416C-BEE8-503D82BE1AF4}" type="slidenum">
              <a:rPr lang="it-IT" smtClean="0"/>
              <a:pPr/>
              <a:t>‹N›</a:t>
            </a:fld>
            <a:endParaRPr lang="it-IT"/>
          </a:p>
        </p:txBody>
      </p:sp>
    </p:spTree>
    <p:extLst>
      <p:ext uri="{BB962C8B-B14F-4D97-AF65-F5344CB8AC3E}">
        <p14:creationId xmlns:p14="http://schemas.microsoft.com/office/powerpoint/2010/main" val="12275588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E7097559-5C26-416C-BEE8-503D82BE1AF4}" type="slidenum">
              <a:rPr lang="it-IT" smtClean="0"/>
              <a:pPr/>
              <a:t>1</a:t>
            </a:fld>
            <a:endParaRPr lang="it-IT"/>
          </a:p>
        </p:txBody>
      </p:sp>
    </p:spTree>
    <p:extLst>
      <p:ext uri="{BB962C8B-B14F-4D97-AF65-F5344CB8AC3E}">
        <p14:creationId xmlns:p14="http://schemas.microsoft.com/office/powerpoint/2010/main" val="10564422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E7097559-5C26-416C-BEE8-503D82BE1AF4}" type="slidenum">
              <a:rPr lang="it-IT" smtClean="0"/>
              <a:pPr/>
              <a:t>10</a:t>
            </a:fld>
            <a:endParaRPr lang="it-IT"/>
          </a:p>
        </p:txBody>
      </p:sp>
    </p:spTree>
    <p:extLst>
      <p:ext uri="{BB962C8B-B14F-4D97-AF65-F5344CB8AC3E}">
        <p14:creationId xmlns:p14="http://schemas.microsoft.com/office/powerpoint/2010/main" val="33093508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E7097559-5C26-416C-BEE8-503D82BE1AF4}" type="slidenum">
              <a:rPr lang="it-IT" smtClean="0"/>
              <a:pPr/>
              <a:t>11</a:t>
            </a:fld>
            <a:endParaRPr lang="it-IT"/>
          </a:p>
        </p:txBody>
      </p:sp>
    </p:spTree>
    <p:extLst>
      <p:ext uri="{BB962C8B-B14F-4D97-AF65-F5344CB8AC3E}">
        <p14:creationId xmlns:p14="http://schemas.microsoft.com/office/powerpoint/2010/main" val="6412109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E7097559-5C26-416C-BEE8-503D82BE1AF4}" type="slidenum">
              <a:rPr lang="it-IT" smtClean="0"/>
              <a:pPr/>
              <a:t>12</a:t>
            </a:fld>
            <a:endParaRPr lang="it-IT"/>
          </a:p>
        </p:txBody>
      </p:sp>
    </p:spTree>
    <p:extLst>
      <p:ext uri="{BB962C8B-B14F-4D97-AF65-F5344CB8AC3E}">
        <p14:creationId xmlns:p14="http://schemas.microsoft.com/office/powerpoint/2010/main" val="6914709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E7097559-5C26-416C-BEE8-503D82BE1AF4}" type="slidenum">
              <a:rPr lang="it-IT" smtClean="0"/>
              <a:pPr/>
              <a:t>13</a:t>
            </a:fld>
            <a:endParaRPr lang="it-IT"/>
          </a:p>
        </p:txBody>
      </p:sp>
    </p:spTree>
    <p:extLst>
      <p:ext uri="{BB962C8B-B14F-4D97-AF65-F5344CB8AC3E}">
        <p14:creationId xmlns:p14="http://schemas.microsoft.com/office/powerpoint/2010/main" val="35659487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E7097559-5C26-416C-BEE8-503D82BE1AF4}" type="slidenum">
              <a:rPr lang="it-IT" smtClean="0"/>
              <a:pPr/>
              <a:t>14</a:t>
            </a:fld>
            <a:endParaRPr lang="it-IT"/>
          </a:p>
        </p:txBody>
      </p:sp>
    </p:spTree>
    <p:extLst>
      <p:ext uri="{BB962C8B-B14F-4D97-AF65-F5344CB8AC3E}">
        <p14:creationId xmlns:p14="http://schemas.microsoft.com/office/powerpoint/2010/main" val="27531770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E7097559-5C26-416C-BEE8-503D82BE1AF4}" type="slidenum">
              <a:rPr lang="it-IT" smtClean="0"/>
              <a:pPr/>
              <a:t>15</a:t>
            </a:fld>
            <a:endParaRPr lang="it-IT"/>
          </a:p>
        </p:txBody>
      </p:sp>
    </p:spTree>
    <p:extLst>
      <p:ext uri="{BB962C8B-B14F-4D97-AF65-F5344CB8AC3E}">
        <p14:creationId xmlns:p14="http://schemas.microsoft.com/office/powerpoint/2010/main" val="24710142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E7097559-5C26-416C-BEE8-503D82BE1AF4}" type="slidenum">
              <a:rPr lang="it-IT" smtClean="0"/>
              <a:pPr/>
              <a:t>16</a:t>
            </a:fld>
            <a:endParaRPr lang="it-IT"/>
          </a:p>
        </p:txBody>
      </p:sp>
    </p:spTree>
    <p:extLst>
      <p:ext uri="{BB962C8B-B14F-4D97-AF65-F5344CB8AC3E}">
        <p14:creationId xmlns:p14="http://schemas.microsoft.com/office/powerpoint/2010/main" val="2932467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E7097559-5C26-416C-BEE8-503D82BE1AF4}" type="slidenum">
              <a:rPr lang="it-IT" smtClean="0"/>
              <a:pPr/>
              <a:t>17</a:t>
            </a:fld>
            <a:endParaRPr lang="it-IT"/>
          </a:p>
        </p:txBody>
      </p:sp>
    </p:spTree>
    <p:extLst>
      <p:ext uri="{BB962C8B-B14F-4D97-AF65-F5344CB8AC3E}">
        <p14:creationId xmlns:p14="http://schemas.microsoft.com/office/powerpoint/2010/main" val="33702448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E7097559-5C26-416C-BEE8-503D82BE1AF4}" type="slidenum">
              <a:rPr lang="it-IT" smtClean="0"/>
              <a:pPr/>
              <a:t>18</a:t>
            </a:fld>
            <a:endParaRPr lang="it-IT"/>
          </a:p>
        </p:txBody>
      </p:sp>
    </p:spTree>
    <p:extLst>
      <p:ext uri="{BB962C8B-B14F-4D97-AF65-F5344CB8AC3E}">
        <p14:creationId xmlns:p14="http://schemas.microsoft.com/office/powerpoint/2010/main" val="2652801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E7097559-5C26-416C-BEE8-503D82BE1AF4}" type="slidenum">
              <a:rPr lang="it-IT" smtClean="0"/>
              <a:pPr/>
              <a:t>19</a:t>
            </a:fld>
            <a:endParaRPr lang="it-IT"/>
          </a:p>
        </p:txBody>
      </p:sp>
    </p:spTree>
    <p:extLst>
      <p:ext uri="{BB962C8B-B14F-4D97-AF65-F5344CB8AC3E}">
        <p14:creationId xmlns:p14="http://schemas.microsoft.com/office/powerpoint/2010/main" val="3735731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E7097559-5C26-416C-BEE8-503D82BE1AF4}" type="slidenum">
              <a:rPr lang="it-IT" smtClean="0"/>
              <a:pPr/>
              <a:t>2</a:t>
            </a:fld>
            <a:endParaRPr lang="it-IT"/>
          </a:p>
        </p:txBody>
      </p:sp>
    </p:spTree>
    <p:extLst>
      <p:ext uri="{BB962C8B-B14F-4D97-AF65-F5344CB8AC3E}">
        <p14:creationId xmlns:p14="http://schemas.microsoft.com/office/powerpoint/2010/main" val="16312308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E7097559-5C26-416C-BEE8-503D82BE1AF4}" type="slidenum">
              <a:rPr lang="it-IT" smtClean="0"/>
              <a:pPr/>
              <a:t>20</a:t>
            </a:fld>
            <a:endParaRPr lang="it-IT"/>
          </a:p>
        </p:txBody>
      </p:sp>
    </p:spTree>
    <p:extLst>
      <p:ext uri="{BB962C8B-B14F-4D97-AF65-F5344CB8AC3E}">
        <p14:creationId xmlns:p14="http://schemas.microsoft.com/office/powerpoint/2010/main" val="22518180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E7097559-5C26-416C-BEE8-503D82BE1AF4}" type="slidenum">
              <a:rPr lang="it-IT" smtClean="0"/>
              <a:pPr/>
              <a:t>21</a:t>
            </a:fld>
            <a:endParaRPr lang="it-IT"/>
          </a:p>
        </p:txBody>
      </p:sp>
    </p:spTree>
    <p:extLst>
      <p:ext uri="{BB962C8B-B14F-4D97-AF65-F5344CB8AC3E}">
        <p14:creationId xmlns:p14="http://schemas.microsoft.com/office/powerpoint/2010/main" val="38990912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E7097559-5C26-416C-BEE8-503D82BE1AF4}" type="slidenum">
              <a:rPr lang="it-IT" smtClean="0"/>
              <a:pPr/>
              <a:t>22</a:t>
            </a:fld>
            <a:endParaRPr lang="it-IT"/>
          </a:p>
        </p:txBody>
      </p:sp>
    </p:spTree>
    <p:extLst>
      <p:ext uri="{BB962C8B-B14F-4D97-AF65-F5344CB8AC3E}">
        <p14:creationId xmlns:p14="http://schemas.microsoft.com/office/powerpoint/2010/main" val="5787427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E7097559-5C26-416C-BEE8-503D82BE1AF4}" type="slidenum">
              <a:rPr lang="it-IT" smtClean="0"/>
              <a:pPr/>
              <a:t>23</a:t>
            </a:fld>
            <a:endParaRPr lang="it-IT"/>
          </a:p>
        </p:txBody>
      </p:sp>
    </p:spTree>
    <p:extLst>
      <p:ext uri="{BB962C8B-B14F-4D97-AF65-F5344CB8AC3E}">
        <p14:creationId xmlns:p14="http://schemas.microsoft.com/office/powerpoint/2010/main" val="6291469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E7097559-5C26-416C-BEE8-503D82BE1AF4}" type="slidenum">
              <a:rPr lang="it-IT" smtClean="0"/>
              <a:pPr/>
              <a:t>24</a:t>
            </a:fld>
            <a:endParaRPr lang="it-IT"/>
          </a:p>
        </p:txBody>
      </p:sp>
    </p:spTree>
    <p:extLst>
      <p:ext uri="{BB962C8B-B14F-4D97-AF65-F5344CB8AC3E}">
        <p14:creationId xmlns:p14="http://schemas.microsoft.com/office/powerpoint/2010/main" val="14359124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E7097559-5C26-416C-BEE8-503D82BE1AF4}" type="slidenum">
              <a:rPr lang="it-IT" smtClean="0"/>
              <a:pPr/>
              <a:t>25</a:t>
            </a:fld>
            <a:endParaRPr lang="it-IT"/>
          </a:p>
        </p:txBody>
      </p:sp>
    </p:spTree>
    <p:extLst>
      <p:ext uri="{BB962C8B-B14F-4D97-AF65-F5344CB8AC3E}">
        <p14:creationId xmlns:p14="http://schemas.microsoft.com/office/powerpoint/2010/main" val="32738839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E7097559-5C26-416C-BEE8-503D82BE1AF4}" type="slidenum">
              <a:rPr lang="it-IT" smtClean="0"/>
              <a:pPr/>
              <a:t>26</a:t>
            </a:fld>
            <a:endParaRPr lang="it-IT"/>
          </a:p>
        </p:txBody>
      </p:sp>
    </p:spTree>
    <p:extLst>
      <p:ext uri="{BB962C8B-B14F-4D97-AF65-F5344CB8AC3E}">
        <p14:creationId xmlns:p14="http://schemas.microsoft.com/office/powerpoint/2010/main" val="7464796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E7097559-5C26-416C-BEE8-503D82BE1AF4}" type="slidenum">
              <a:rPr lang="it-IT" smtClean="0"/>
              <a:pPr/>
              <a:t>27</a:t>
            </a:fld>
            <a:endParaRPr lang="it-IT"/>
          </a:p>
        </p:txBody>
      </p:sp>
    </p:spTree>
    <p:extLst>
      <p:ext uri="{BB962C8B-B14F-4D97-AF65-F5344CB8AC3E}">
        <p14:creationId xmlns:p14="http://schemas.microsoft.com/office/powerpoint/2010/main" val="14888193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E7097559-5C26-416C-BEE8-503D82BE1AF4}" type="slidenum">
              <a:rPr lang="it-IT" smtClean="0"/>
              <a:pPr/>
              <a:t>28</a:t>
            </a:fld>
            <a:endParaRPr lang="it-IT"/>
          </a:p>
        </p:txBody>
      </p:sp>
    </p:spTree>
    <p:extLst>
      <p:ext uri="{BB962C8B-B14F-4D97-AF65-F5344CB8AC3E}">
        <p14:creationId xmlns:p14="http://schemas.microsoft.com/office/powerpoint/2010/main" val="25021723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E7097559-5C26-416C-BEE8-503D82BE1AF4}" type="slidenum">
              <a:rPr lang="it-IT" smtClean="0"/>
              <a:pPr/>
              <a:t>29</a:t>
            </a:fld>
            <a:endParaRPr lang="it-IT"/>
          </a:p>
        </p:txBody>
      </p:sp>
    </p:spTree>
    <p:extLst>
      <p:ext uri="{BB962C8B-B14F-4D97-AF65-F5344CB8AC3E}">
        <p14:creationId xmlns:p14="http://schemas.microsoft.com/office/powerpoint/2010/main" val="28739113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E7097559-5C26-416C-BEE8-503D82BE1AF4}" type="slidenum">
              <a:rPr lang="it-IT" smtClean="0"/>
              <a:pPr/>
              <a:t>3</a:t>
            </a:fld>
            <a:endParaRPr lang="it-IT"/>
          </a:p>
        </p:txBody>
      </p:sp>
    </p:spTree>
    <p:extLst>
      <p:ext uri="{BB962C8B-B14F-4D97-AF65-F5344CB8AC3E}">
        <p14:creationId xmlns:p14="http://schemas.microsoft.com/office/powerpoint/2010/main" val="36917238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E7097559-5C26-416C-BEE8-503D82BE1AF4}" type="slidenum">
              <a:rPr lang="it-IT" smtClean="0"/>
              <a:pPr/>
              <a:t>30</a:t>
            </a:fld>
            <a:endParaRPr lang="it-IT"/>
          </a:p>
        </p:txBody>
      </p:sp>
    </p:spTree>
    <p:extLst>
      <p:ext uri="{BB962C8B-B14F-4D97-AF65-F5344CB8AC3E}">
        <p14:creationId xmlns:p14="http://schemas.microsoft.com/office/powerpoint/2010/main" val="40482296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E7097559-5C26-416C-BEE8-503D82BE1AF4}" type="slidenum">
              <a:rPr lang="it-IT" smtClean="0"/>
              <a:pPr/>
              <a:t>31</a:t>
            </a:fld>
            <a:endParaRPr lang="it-IT"/>
          </a:p>
        </p:txBody>
      </p:sp>
    </p:spTree>
    <p:extLst>
      <p:ext uri="{BB962C8B-B14F-4D97-AF65-F5344CB8AC3E}">
        <p14:creationId xmlns:p14="http://schemas.microsoft.com/office/powerpoint/2010/main" val="5924497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E7097559-5C26-416C-BEE8-503D82BE1AF4}" type="slidenum">
              <a:rPr lang="it-IT" smtClean="0"/>
              <a:pPr/>
              <a:t>32</a:t>
            </a:fld>
            <a:endParaRPr lang="it-IT"/>
          </a:p>
        </p:txBody>
      </p:sp>
    </p:spTree>
    <p:extLst>
      <p:ext uri="{BB962C8B-B14F-4D97-AF65-F5344CB8AC3E}">
        <p14:creationId xmlns:p14="http://schemas.microsoft.com/office/powerpoint/2010/main" val="16941754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E7097559-5C26-416C-BEE8-503D82BE1AF4}" type="slidenum">
              <a:rPr lang="it-IT" smtClean="0"/>
              <a:pPr/>
              <a:t>33</a:t>
            </a:fld>
            <a:endParaRPr lang="it-IT"/>
          </a:p>
        </p:txBody>
      </p:sp>
    </p:spTree>
    <p:extLst>
      <p:ext uri="{BB962C8B-B14F-4D97-AF65-F5344CB8AC3E}">
        <p14:creationId xmlns:p14="http://schemas.microsoft.com/office/powerpoint/2010/main" val="3568953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E7097559-5C26-416C-BEE8-503D82BE1AF4}" type="slidenum">
              <a:rPr lang="it-IT" smtClean="0"/>
              <a:pPr/>
              <a:t>34</a:t>
            </a:fld>
            <a:endParaRPr lang="it-IT"/>
          </a:p>
        </p:txBody>
      </p:sp>
    </p:spTree>
    <p:extLst>
      <p:ext uri="{BB962C8B-B14F-4D97-AF65-F5344CB8AC3E}">
        <p14:creationId xmlns:p14="http://schemas.microsoft.com/office/powerpoint/2010/main" val="39190340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E7097559-5C26-416C-BEE8-503D82BE1AF4}" type="slidenum">
              <a:rPr lang="it-IT" smtClean="0"/>
              <a:pPr/>
              <a:t>4</a:t>
            </a:fld>
            <a:endParaRPr lang="it-IT"/>
          </a:p>
        </p:txBody>
      </p:sp>
    </p:spTree>
    <p:extLst>
      <p:ext uri="{BB962C8B-B14F-4D97-AF65-F5344CB8AC3E}">
        <p14:creationId xmlns:p14="http://schemas.microsoft.com/office/powerpoint/2010/main" val="221627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E7097559-5C26-416C-BEE8-503D82BE1AF4}" type="slidenum">
              <a:rPr lang="it-IT" smtClean="0"/>
              <a:pPr/>
              <a:t>5</a:t>
            </a:fld>
            <a:endParaRPr lang="it-IT"/>
          </a:p>
        </p:txBody>
      </p:sp>
    </p:spTree>
    <p:extLst>
      <p:ext uri="{BB962C8B-B14F-4D97-AF65-F5344CB8AC3E}">
        <p14:creationId xmlns:p14="http://schemas.microsoft.com/office/powerpoint/2010/main" val="12121957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E7097559-5C26-416C-BEE8-503D82BE1AF4}" type="slidenum">
              <a:rPr lang="it-IT" smtClean="0"/>
              <a:pPr/>
              <a:t>6</a:t>
            </a:fld>
            <a:endParaRPr lang="it-IT"/>
          </a:p>
        </p:txBody>
      </p:sp>
    </p:spTree>
    <p:extLst>
      <p:ext uri="{BB962C8B-B14F-4D97-AF65-F5344CB8AC3E}">
        <p14:creationId xmlns:p14="http://schemas.microsoft.com/office/powerpoint/2010/main" val="41337703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E7097559-5C26-416C-BEE8-503D82BE1AF4}" type="slidenum">
              <a:rPr lang="it-IT" smtClean="0"/>
              <a:pPr/>
              <a:t>7</a:t>
            </a:fld>
            <a:endParaRPr lang="it-IT"/>
          </a:p>
        </p:txBody>
      </p:sp>
    </p:spTree>
    <p:extLst>
      <p:ext uri="{BB962C8B-B14F-4D97-AF65-F5344CB8AC3E}">
        <p14:creationId xmlns:p14="http://schemas.microsoft.com/office/powerpoint/2010/main" val="21410218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E7097559-5C26-416C-BEE8-503D82BE1AF4}" type="slidenum">
              <a:rPr lang="it-IT" smtClean="0"/>
              <a:pPr/>
              <a:t>8</a:t>
            </a:fld>
            <a:endParaRPr lang="it-IT"/>
          </a:p>
        </p:txBody>
      </p:sp>
    </p:spTree>
    <p:extLst>
      <p:ext uri="{BB962C8B-B14F-4D97-AF65-F5344CB8AC3E}">
        <p14:creationId xmlns:p14="http://schemas.microsoft.com/office/powerpoint/2010/main" val="33568434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E7097559-5C26-416C-BEE8-503D82BE1AF4}" type="slidenum">
              <a:rPr lang="it-IT" smtClean="0"/>
              <a:pPr/>
              <a:t>9</a:t>
            </a:fld>
            <a:endParaRPr lang="it-IT"/>
          </a:p>
        </p:txBody>
      </p:sp>
    </p:spTree>
    <p:extLst>
      <p:ext uri="{BB962C8B-B14F-4D97-AF65-F5344CB8AC3E}">
        <p14:creationId xmlns:p14="http://schemas.microsoft.com/office/powerpoint/2010/main" val="27531859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8" name="Titolo 7"/>
          <p:cNvSpPr>
            <a:spLocks noGrp="1"/>
          </p:cNvSpPr>
          <p:nvPr>
            <p:ph type="ctrTitle"/>
          </p:nvPr>
        </p:nvSpPr>
        <p:spPr>
          <a:xfrm>
            <a:off x="2286000" y="3124200"/>
            <a:ext cx="6172200" cy="1894362"/>
          </a:xfrm>
        </p:spPr>
        <p:txBody>
          <a:bodyPr/>
          <a:lstStyle>
            <a:lvl1pPr>
              <a:defRPr b="1"/>
            </a:lvl1pPr>
          </a:lstStyle>
          <a:p>
            <a:r>
              <a:rPr kumimoji="0" lang="it-IT" smtClean="0"/>
              <a:t>Fare clic per modificare lo stile del titolo</a:t>
            </a:r>
            <a:endParaRPr kumimoji="0" lang="en-US"/>
          </a:p>
        </p:txBody>
      </p:sp>
      <p:sp>
        <p:nvSpPr>
          <p:cNvPr id="9" name="Sottotitolo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28" name="Segnaposto data 27"/>
          <p:cNvSpPr>
            <a:spLocks noGrp="1"/>
          </p:cNvSpPr>
          <p:nvPr>
            <p:ph type="dt" sz="half" idx="10"/>
          </p:nvPr>
        </p:nvSpPr>
        <p:spPr bwMode="auto">
          <a:xfrm rot="5400000">
            <a:off x="7764621" y="1174097"/>
            <a:ext cx="2286000" cy="381000"/>
          </a:xfrm>
        </p:spPr>
        <p:txBody>
          <a:bodyPr/>
          <a:lstStyle/>
          <a:p>
            <a:fld id="{7F49D355-16BD-4E45-BD9A-5EA878CF7CBD}" type="datetimeFigureOut">
              <a:rPr lang="it-IT" smtClean="0"/>
              <a:pPr/>
              <a:t>30/06/2020</a:t>
            </a:fld>
            <a:endParaRPr lang="it-IT"/>
          </a:p>
        </p:txBody>
      </p:sp>
      <p:sp>
        <p:nvSpPr>
          <p:cNvPr id="17" name="Segnaposto piè di pagina 16"/>
          <p:cNvSpPr>
            <a:spLocks noGrp="1"/>
          </p:cNvSpPr>
          <p:nvPr>
            <p:ph type="ftr" sz="quarter" idx="11"/>
          </p:nvPr>
        </p:nvSpPr>
        <p:spPr bwMode="auto">
          <a:xfrm rot="5400000">
            <a:off x="7077269" y="4181669"/>
            <a:ext cx="3657600" cy="384048"/>
          </a:xfrm>
        </p:spPr>
        <p:txBody>
          <a:bodyPr/>
          <a:lstStyle/>
          <a:p>
            <a:endParaRPr lang="it-IT"/>
          </a:p>
        </p:txBody>
      </p:sp>
      <p:sp>
        <p:nvSpPr>
          <p:cNvPr id="10" name="Rettangolo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ttangolo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ttangolo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ttangolo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nettore 1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Connettore 1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Connettore 1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Connettore 1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Connettore 1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Connettore 1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ttangolo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e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e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e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e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e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egnaposto numero diapositiva 28"/>
          <p:cNvSpPr>
            <a:spLocks noGrp="1"/>
          </p:cNvSpPr>
          <p:nvPr>
            <p:ph type="sldNum" sz="quarter" idx="12"/>
          </p:nvPr>
        </p:nvSpPr>
        <p:spPr bwMode="auto">
          <a:xfrm>
            <a:off x="1325544" y="4928702"/>
            <a:ext cx="609600" cy="517524"/>
          </a:xfrm>
        </p:spPr>
        <p:txBody>
          <a:bodyPr/>
          <a:lstStyle/>
          <a:p>
            <a:fld id="{E7A41E1B-4F70-4964-A407-84C68BE8251C}" type="slidenum">
              <a:rPr lang="it-IT" smtClean="0"/>
              <a:pPr/>
              <a:t>‹N›</a:t>
            </a:fld>
            <a:endParaRPr lang="it-IT"/>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7F49D355-16BD-4E45-BD9A-5EA878CF7CBD}" type="datetimeFigureOut">
              <a:rPr lang="it-IT" smtClean="0"/>
              <a:pPr/>
              <a:t>30/06/2020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7A41E1B-4F70-4964-A407-84C68BE8251C}" type="slidenum">
              <a:rPr lang="it-IT" smtClean="0"/>
              <a:pPr/>
              <a:t>‹N›</a:t>
            </a:fld>
            <a:endParaRPr lang="it-IT"/>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9"/>
            <a:ext cx="1676400" cy="5851525"/>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274638"/>
            <a:ext cx="6019800" cy="5851525"/>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7F49D355-16BD-4E45-BD9A-5EA878CF7CBD}" type="datetimeFigureOut">
              <a:rPr lang="it-IT" smtClean="0"/>
              <a:pPr/>
              <a:t>30/06/2020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7A41E1B-4F70-4964-A407-84C68BE8251C}" type="slidenum">
              <a:rPr lang="it-IT" smtClean="0"/>
              <a:pPr/>
              <a:t>‹N›</a:t>
            </a:fld>
            <a:endParaRPr lang="it-IT"/>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8" name="Segnaposto contenuto 7"/>
          <p:cNvSpPr>
            <a:spLocks noGrp="1"/>
          </p:cNvSpPr>
          <p:nvPr>
            <p:ph sz="quarter" idx="1"/>
          </p:nvPr>
        </p:nvSpPr>
        <p:spPr>
          <a:xfrm>
            <a:off x="457200" y="1600200"/>
            <a:ext cx="7467600" cy="4873752"/>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4"/>
          </p:nvPr>
        </p:nvSpPr>
        <p:spPr/>
        <p:txBody>
          <a:bodyPr rtlCol="0"/>
          <a:lstStyle/>
          <a:p>
            <a:fld id="{7F49D355-16BD-4E45-BD9A-5EA878CF7CBD}" type="datetimeFigureOut">
              <a:rPr lang="it-IT" smtClean="0"/>
              <a:pPr/>
              <a:t>30/06/2020</a:t>
            </a:fld>
            <a:endParaRPr lang="it-IT"/>
          </a:p>
        </p:txBody>
      </p:sp>
      <p:sp>
        <p:nvSpPr>
          <p:cNvPr id="9" name="Segnaposto numero diapositiva 8"/>
          <p:cNvSpPr>
            <a:spLocks noGrp="1"/>
          </p:cNvSpPr>
          <p:nvPr>
            <p:ph type="sldNum" sz="quarter" idx="15"/>
          </p:nvPr>
        </p:nvSpPr>
        <p:spPr/>
        <p:txBody>
          <a:bodyPr rtlCol="0"/>
          <a:lstStyle/>
          <a:p>
            <a:fld id="{E7A41E1B-4F70-4964-A407-84C68BE8251C}" type="slidenum">
              <a:rPr lang="it-IT" smtClean="0"/>
              <a:pPr/>
              <a:t>‹N›</a:t>
            </a:fld>
            <a:endParaRPr lang="it-IT"/>
          </a:p>
        </p:txBody>
      </p:sp>
      <p:sp>
        <p:nvSpPr>
          <p:cNvPr id="10" name="Segnaposto piè di pagina 9"/>
          <p:cNvSpPr>
            <a:spLocks noGrp="1"/>
          </p:cNvSpPr>
          <p:nvPr>
            <p:ph type="ftr" sz="quarter" idx="16"/>
          </p:nvPr>
        </p:nvSpPr>
        <p:spPr/>
        <p:txBody>
          <a:bodyPr rtlCol="0"/>
          <a:lstStyle/>
          <a:p>
            <a:endParaRPr lang="it-IT"/>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2286000" y="2895600"/>
            <a:ext cx="6172200" cy="2053590"/>
          </a:xfrm>
        </p:spPr>
        <p:txBody>
          <a:bodyPr/>
          <a:lstStyle>
            <a:lvl1pPr algn="l">
              <a:buNone/>
              <a:defRPr sz="3000" b="1" cap="small" baseline="0"/>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bwMode="auto">
          <a:xfrm rot="5400000">
            <a:off x="7763256" y="1170432"/>
            <a:ext cx="2286000" cy="381000"/>
          </a:xfrm>
        </p:spPr>
        <p:txBody>
          <a:bodyPr/>
          <a:lstStyle/>
          <a:p>
            <a:fld id="{7F49D355-16BD-4E45-BD9A-5EA878CF7CBD}" type="datetimeFigureOut">
              <a:rPr lang="it-IT" smtClean="0"/>
              <a:pPr/>
              <a:t>30/06/2020</a:t>
            </a:fld>
            <a:endParaRPr lang="it-IT"/>
          </a:p>
        </p:txBody>
      </p:sp>
      <p:sp>
        <p:nvSpPr>
          <p:cNvPr id="5" name="Segnaposto piè di pagina 4"/>
          <p:cNvSpPr>
            <a:spLocks noGrp="1"/>
          </p:cNvSpPr>
          <p:nvPr>
            <p:ph type="ftr" sz="quarter" idx="11"/>
          </p:nvPr>
        </p:nvSpPr>
        <p:spPr bwMode="auto">
          <a:xfrm rot="5400000">
            <a:off x="7077456" y="4178808"/>
            <a:ext cx="3657600" cy="384048"/>
          </a:xfrm>
        </p:spPr>
        <p:txBody>
          <a:bodyPr/>
          <a:lstStyle/>
          <a:p>
            <a:endParaRPr lang="it-IT"/>
          </a:p>
        </p:txBody>
      </p:sp>
      <p:sp>
        <p:nvSpPr>
          <p:cNvPr id="9" name="Rettangolo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ttangolo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ttangolo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ttangolo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Connettore 1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Connettore 1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Connettore 1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Connettore 1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Connettore 1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ttangolo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e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e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e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e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e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Connettore 1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egnaposto numero diapositiva 5"/>
          <p:cNvSpPr>
            <a:spLocks noGrp="1"/>
          </p:cNvSpPr>
          <p:nvPr>
            <p:ph type="sldNum" sz="quarter" idx="12"/>
          </p:nvPr>
        </p:nvSpPr>
        <p:spPr bwMode="auto">
          <a:xfrm>
            <a:off x="1340616" y="4928702"/>
            <a:ext cx="609600" cy="517524"/>
          </a:xfrm>
        </p:spPr>
        <p:txBody>
          <a:bodyPr/>
          <a:lstStyle/>
          <a:p>
            <a:fld id="{E7A41E1B-4F70-4964-A407-84C68BE8251C}" type="slidenum">
              <a:rPr lang="it-IT" smtClean="0"/>
              <a:pPr/>
              <a:t>‹N›</a:t>
            </a:fld>
            <a:endParaRPr lang="it-IT"/>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5" name="Segnaposto data 4"/>
          <p:cNvSpPr>
            <a:spLocks noGrp="1"/>
          </p:cNvSpPr>
          <p:nvPr>
            <p:ph type="dt" sz="half" idx="10"/>
          </p:nvPr>
        </p:nvSpPr>
        <p:spPr/>
        <p:txBody>
          <a:bodyPr/>
          <a:lstStyle/>
          <a:p>
            <a:fld id="{7F49D355-16BD-4E45-BD9A-5EA878CF7CBD}" type="datetimeFigureOut">
              <a:rPr lang="it-IT" smtClean="0"/>
              <a:pPr/>
              <a:t>30/06/2020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7A41E1B-4F70-4964-A407-84C68BE8251C}" type="slidenum">
              <a:rPr lang="it-IT" smtClean="0"/>
              <a:pPr/>
              <a:t>‹N›</a:t>
            </a:fld>
            <a:endParaRPr lang="it-IT"/>
          </a:p>
        </p:txBody>
      </p:sp>
      <p:sp>
        <p:nvSpPr>
          <p:cNvPr id="9" name="Segnaposto contenuto 8"/>
          <p:cNvSpPr>
            <a:spLocks noGrp="1"/>
          </p:cNvSpPr>
          <p:nvPr>
            <p:ph sz="quarter" idx="1"/>
          </p:nvPr>
        </p:nvSpPr>
        <p:spPr>
          <a:xfrm>
            <a:off x="457200" y="1600200"/>
            <a:ext cx="3657600" cy="4572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1" name="Segnaposto contenuto 10"/>
          <p:cNvSpPr>
            <a:spLocks noGrp="1"/>
          </p:cNvSpPr>
          <p:nvPr>
            <p:ph sz="quarter" idx="2"/>
          </p:nvPr>
        </p:nvSpPr>
        <p:spPr>
          <a:xfrm>
            <a:off x="4270248" y="1600200"/>
            <a:ext cx="3657600" cy="4572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7543800" cy="1143000"/>
          </a:xfrm>
        </p:spPr>
        <p:txBody>
          <a:bodyPr anchor="b"/>
          <a:lstStyle>
            <a:lvl1pPr>
              <a:defRPr/>
            </a:lvl1pPr>
          </a:lstStyle>
          <a:p>
            <a:r>
              <a:rPr kumimoji="0" lang="it-IT" smtClean="0"/>
              <a:t>Fare clic per modificare lo stile del titolo</a:t>
            </a:r>
            <a:endParaRPr kumimoji="0" lang="en-US"/>
          </a:p>
        </p:txBody>
      </p:sp>
      <p:sp>
        <p:nvSpPr>
          <p:cNvPr id="7" name="Segnaposto data 6"/>
          <p:cNvSpPr>
            <a:spLocks noGrp="1"/>
          </p:cNvSpPr>
          <p:nvPr>
            <p:ph type="dt" sz="half" idx="10"/>
          </p:nvPr>
        </p:nvSpPr>
        <p:spPr/>
        <p:txBody>
          <a:bodyPr/>
          <a:lstStyle/>
          <a:p>
            <a:fld id="{7F49D355-16BD-4E45-BD9A-5EA878CF7CBD}" type="datetimeFigureOut">
              <a:rPr lang="it-IT" smtClean="0"/>
              <a:pPr/>
              <a:t>30/06/2020</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E7A41E1B-4F70-4964-A407-84C68BE8251C}" type="slidenum">
              <a:rPr lang="it-IT" smtClean="0"/>
              <a:pPr/>
              <a:t>‹N›</a:t>
            </a:fld>
            <a:endParaRPr lang="it-IT"/>
          </a:p>
        </p:txBody>
      </p:sp>
      <p:sp>
        <p:nvSpPr>
          <p:cNvPr id="11" name="Segnaposto contenuto 10"/>
          <p:cNvSpPr>
            <a:spLocks noGrp="1"/>
          </p:cNvSpPr>
          <p:nvPr>
            <p:ph sz="quarter" idx="2"/>
          </p:nvPr>
        </p:nvSpPr>
        <p:spPr>
          <a:xfrm>
            <a:off x="457200" y="2362200"/>
            <a:ext cx="3657600" cy="38862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3" name="Segnaposto contenuto 12"/>
          <p:cNvSpPr>
            <a:spLocks noGrp="1"/>
          </p:cNvSpPr>
          <p:nvPr>
            <p:ph sz="quarter" idx="4"/>
          </p:nvPr>
        </p:nvSpPr>
        <p:spPr>
          <a:xfrm>
            <a:off x="4371975" y="2362200"/>
            <a:ext cx="3657600" cy="38862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2" name="Segnaposto testo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it-IT" smtClean="0"/>
              <a:t>Fare clic per modificare stili del testo dello schema</a:t>
            </a:r>
          </a:p>
        </p:txBody>
      </p:sp>
      <p:sp>
        <p:nvSpPr>
          <p:cNvPr id="14" name="Segnaposto testo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it-IT" smtClean="0"/>
              <a:t>Fare clic per modificare stili del testo dello schema</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6" name="Segnaposto data 5"/>
          <p:cNvSpPr>
            <a:spLocks noGrp="1"/>
          </p:cNvSpPr>
          <p:nvPr>
            <p:ph type="dt" sz="half" idx="10"/>
          </p:nvPr>
        </p:nvSpPr>
        <p:spPr/>
        <p:txBody>
          <a:bodyPr rtlCol="0"/>
          <a:lstStyle/>
          <a:p>
            <a:fld id="{7F49D355-16BD-4E45-BD9A-5EA878CF7CBD}" type="datetimeFigureOut">
              <a:rPr lang="it-IT" smtClean="0"/>
              <a:pPr/>
              <a:t>30/06/2020</a:t>
            </a:fld>
            <a:endParaRPr lang="it-IT"/>
          </a:p>
        </p:txBody>
      </p:sp>
      <p:sp>
        <p:nvSpPr>
          <p:cNvPr id="7" name="Segnaposto numero diapositiva 6"/>
          <p:cNvSpPr>
            <a:spLocks noGrp="1"/>
          </p:cNvSpPr>
          <p:nvPr>
            <p:ph type="sldNum" sz="quarter" idx="11"/>
          </p:nvPr>
        </p:nvSpPr>
        <p:spPr/>
        <p:txBody>
          <a:bodyPr rtlCol="0"/>
          <a:lstStyle/>
          <a:p>
            <a:fld id="{E7A41E1B-4F70-4964-A407-84C68BE8251C}" type="slidenum">
              <a:rPr lang="it-IT" smtClean="0"/>
              <a:pPr/>
              <a:t>‹N›</a:t>
            </a:fld>
            <a:endParaRPr lang="it-IT"/>
          </a:p>
        </p:txBody>
      </p:sp>
      <p:sp>
        <p:nvSpPr>
          <p:cNvPr id="8" name="Segnaposto piè di pagina 7"/>
          <p:cNvSpPr>
            <a:spLocks noGrp="1"/>
          </p:cNvSpPr>
          <p:nvPr>
            <p:ph type="ftr" sz="quarter" idx="12"/>
          </p:nvPr>
        </p:nvSpPr>
        <p:spPr/>
        <p:txBody>
          <a:bodyPr rtlCol="0"/>
          <a:lstStyle/>
          <a:p>
            <a:endParaRPr lang="it-IT"/>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7F49D355-16BD-4E45-BD9A-5EA878CF7CBD}" type="datetimeFigureOut">
              <a:rPr lang="it-IT" smtClean="0"/>
              <a:pPr/>
              <a:t>30/06/2020</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E7A41E1B-4F70-4964-A407-84C68BE8251C}" type="slidenum">
              <a:rPr lang="it-IT" smtClean="0"/>
              <a:pPr/>
              <a:t>‹N›</a:t>
            </a:fld>
            <a:endParaRPr lang="it-IT"/>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10" name="Connettore 1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olo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it-IT" smtClean="0"/>
              <a:t>Fare clic per modificare stili del testo dello schema</a:t>
            </a:r>
          </a:p>
        </p:txBody>
      </p:sp>
      <p:sp>
        <p:nvSpPr>
          <p:cNvPr id="8" name="Connettore 1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Connettore 1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Connettore 1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ttangolo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Connettore 1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e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Segnaposto contenuto 17"/>
          <p:cNvSpPr>
            <a:spLocks noGrp="1"/>
          </p:cNvSpPr>
          <p:nvPr>
            <p:ph sz="quarter" idx="1"/>
          </p:nvPr>
        </p:nvSpPr>
        <p:spPr>
          <a:xfrm>
            <a:off x="304800" y="274320"/>
            <a:ext cx="5638800" cy="6327648"/>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1" name="Segnaposto data 20"/>
          <p:cNvSpPr>
            <a:spLocks noGrp="1"/>
          </p:cNvSpPr>
          <p:nvPr>
            <p:ph type="dt" sz="half" idx="14"/>
          </p:nvPr>
        </p:nvSpPr>
        <p:spPr/>
        <p:txBody>
          <a:bodyPr rtlCol="0"/>
          <a:lstStyle/>
          <a:p>
            <a:fld id="{7F49D355-16BD-4E45-BD9A-5EA878CF7CBD}" type="datetimeFigureOut">
              <a:rPr lang="it-IT" smtClean="0"/>
              <a:pPr/>
              <a:t>30/06/2020</a:t>
            </a:fld>
            <a:endParaRPr lang="it-IT"/>
          </a:p>
        </p:txBody>
      </p:sp>
      <p:sp>
        <p:nvSpPr>
          <p:cNvPr id="22" name="Segnaposto numero diapositiva 21"/>
          <p:cNvSpPr>
            <a:spLocks noGrp="1"/>
          </p:cNvSpPr>
          <p:nvPr>
            <p:ph type="sldNum" sz="quarter" idx="15"/>
          </p:nvPr>
        </p:nvSpPr>
        <p:spPr/>
        <p:txBody>
          <a:bodyPr rtlCol="0"/>
          <a:lstStyle/>
          <a:p>
            <a:fld id="{E7A41E1B-4F70-4964-A407-84C68BE8251C}" type="slidenum">
              <a:rPr lang="it-IT" smtClean="0"/>
              <a:pPr/>
              <a:t>‹N›</a:t>
            </a:fld>
            <a:endParaRPr lang="it-IT"/>
          </a:p>
        </p:txBody>
      </p:sp>
      <p:sp>
        <p:nvSpPr>
          <p:cNvPr id="23" name="Segnaposto piè di pagina 22"/>
          <p:cNvSpPr>
            <a:spLocks noGrp="1"/>
          </p:cNvSpPr>
          <p:nvPr>
            <p:ph type="ftr" sz="quarter" idx="16"/>
          </p:nvPr>
        </p:nvSpPr>
        <p:spPr/>
        <p:txBody>
          <a:bodyPr rtlCol="0"/>
          <a:lstStyle/>
          <a:p>
            <a:endParaRPr lang="it-IT"/>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9" name="Connettore 1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e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olo 1"/>
          <p:cNvSpPr>
            <a:spLocks noGrp="1"/>
          </p:cNvSpPr>
          <p:nvPr>
            <p:ph type="title"/>
          </p:nvPr>
        </p:nvSpPr>
        <p:spPr>
          <a:xfrm rot="5400000">
            <a:off x="3350133" y="3200400"/>
            <a:ext cx="6309360" cy="457200"/>
          </a:xfrm>
        </p:spPr>
        <p:txBody>
          <a:bodyPr anchor="b"/>
          <a:lstStyle>
            <a:lvl1pPr algn="l">
              <a:buNone/>
              <a:defRPr sz="2000" b="1"/>
            </a:lvl1pPr>
          </a:lstStyle>
          <a:p>
            <a:r>
              <a:rPr kumimoji="0" lang="it-IT" smtClean="0"/>
              <a:t>Fare clic per modificare lo stile del titolo</a:t>
            </a:r>
            <a:endParaRPr kumimoji="0" lang="en-US"/>
          </a:p>
        </p:txBody>
      </p:sp>
      <p:sp>
        <p:nvSpPr>
          <p:cNvPr id="3" name="Segnaposto immagine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it-IT" smtClean="0"/>
              <a:t>Fare clic sull'icona per inserire un'immagine</a:t>
            </a:r>
            <a:endParaRPr kumimoji="0" lang="en-US" dirty="0"/>
          </a:p>
        </p:txBody>
      </p:sp>
      <p:sp>
        <p:nvSpPr>
          <p:cNvPr id="4" name="Segnaposto testo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
        <p:nvSpPr>
          <p:cNvPr id="10" name="Connettore 1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ttangolo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nettore 1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Connettore 1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Connettore 1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Segnaposto data 16"/>
          <p:cNvSpPr>
            <a:spLocks noGrp="1"/>
          </p:cNvSpPr>
          <p:nvPr>
            <p:ph type="dt" sz="half" idx="10"/>
          </p:nvPr>
        </p:nvSpPr>
        <p:spPr/>
        <p:txBody>
          <a:bodyPr rtlCol="0"/>
          <a:lstStyle/>
          <a:p>
            <a:fld id="{7F49D355-16BD-4E45-BD9A-5EA878CF7CBD}" type="datetimeFigureOut">
              <a:rPr lang="it-IT" smtClean="0"/>
              <a:pPr/>
              <a:t>30/06/2020</a:t>
            </a:fld>
            <a:endParaRPr lang="it-IT"/>
          </a:p>
        </p:txBody>
      </p:sp>
      <p:sp>
        <p:nvSpPr>
          <p:cNvPr id="18" name="Segnaposto numero diapositiva 17"/>
          <p:cNvSpPr>
            <a:spLocks noGrp="1"/>
          </p:cNvSpPr>
          <p:nvPr>
            <p:ph type="sldNum" sz="quarter" idx="11"/>
          </p:nvPr>
        </p:nvSpPr>
        <p:spPr/>
        <p:txBody>
          <a:bodyPr rtlCol="0"/>
          <a:lstStyle/>
          <a:p>
            <a:fld id="{E7A41E1B-4F70-4964-A407-84C68BE8251C}" type="slidenum">
              <a:rPr lang="it-IT" smtClean="0"/>
              <a:pPr/>
              <a:t>‹N›</a:t>
            </a:fld>
            <a:endParaRPr lang="it-IT"/>
          </a:p>
        </p:txBody>
      </p:sp>
      <p:sp>
        <p:nvSpPr>
          <p:cNvPr id="21" name="Segnaposto piè di pagina 20"/>
          <p:cNvSpPr>
            <a:spLocks noGrp="1"/>
          </p:cNvSpPr>
          <p:nvPr>
            <p:ph type="ftr" sz="quarter" idx="12"/>
          </p:nvPr>
        </p:nvSpPr>
        <p:spPr/>
        <p:txBody>
          <a:bodyPr rtlCol="0"/>
          <a:lstStyle/>
          <a:p>
            <a:endParaRPr lang="it-IT"/>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16" name="Connettore 1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Segnaposto titolo 21"/>
          <p:cNvSpPr>
            <a:spLocks noGrp="1"/>
          </p:cNvSpPr>
          <p:nvPr>
            <p:ph type="title"/>
          </p:nvPr>
        </p:nvSpPr>
        <p:spPr>
          <a:xfrm>
            <a:off x="457200" y="274638"/>
            <a:ext cx="7467600" cy="1143000"/>
          </a:xfrm>
          <a:prstGeom prst="rect">
            <a:avLst/>
          </a:prstGeom>
        </p:spPr>
        <p:txBody>
          <a:bodyPr vert="horz" anchor="b">
            <a:normAutofit/>
          </a:bodyPr>
          <a:lstStyle/>
          <a:p>
            <a:r>
              <a:rPr kumimoji="0" lang="it-IT" smtClean="0"/>
              <a:t>Fare clic per modificare lo stile del titolo</a:t>
            </a:r>
            <a:endParaRPr kumimoji="0" lang="en-US"/>
          </a:p>
        </p:txBody>
      </p:sp>
      <p:sp>
        <p:nvSpPr>
          <p:cNvPr id="13" name="Segnaposto testo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4" name="Segnaposto data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7F49D355-16BD-4E45-BD9A-5EA878CF7CBD}" type="datetimeFigureOut">
              <a:rPr lang="it-IT" smtClean="0"/>
              <a:pPr/>
              <a:t>30/06/2020</a:t>
            </a:fld>
            <a:endParaRPr lang="it-IT"/>
          </a:p>
        </p:txBody>
      </p:sp>
      <p:sp>
        <p:nvSpPr>
          <p:cNvPr id="3" name="Segnaposto piè di pagina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it-IT"/>
          </a:p>
        </p:txBody>
      </p:sp>
      <p:sp>
        <p:nvSpPr>
          <p:cNvPr id="7" name="Connettore 1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Connettore 1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ttangolo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nettore 1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e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egnaposto numero diapositiva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E7A41E1B-4F70-4964-A407-84C68BE8251C}"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25.emf"/><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28.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31.png"/><Relationship Id="rId4" Type="http://schemas.openxmlformats.org/officeDocument/2006/relationships/image" Target="../media/image30.emf"/></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33.png"/><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35.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36.emf"/></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40.png"/><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39.png"/><Relationship Id="rId5" Type="http://schemas.openxmlformats.org/officeDocument/2006/relationships/image" Target="../media/image38.jpeg"/><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41.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42.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12.xml"/><Relationship Id="rId5" Type="http://schemas.openxmlformats.org/officeDocument/2006/relationships/image" Target="../media/image44.png"/><Relationship Id="rId4" Type="http://schemas.openxmlformats.org/officeDocument/2006/relationships/image" Target="../media/image43.png"/></Relationships>
</file>

<file path=ppt/slides/_rels/slide2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2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jpeg"/></Relationships>
</file>

<file path=ppt/slides/_rels/slide2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54.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57.jpeg"/><Relationship Id="rId4" Type="http://schemas.openxmlformats.org/officeDocument/2006/relationships/image" Target="../media/image56.jpeg"/></Relationships>
</file>

<file path=ppt/slides/_rels/slide31.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60.jpeg"/></Relationships>
</file>

<file path=ppt/slides/_rels/slide33.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hyperlink" Target="http://en.wikipedia.org/wiki/Ricardo_Bofill" TargetMode="External"/><Relationship Id="rId2" Type="http://schemas.openxmlformats.org/officeDocument/2006/relationships/hyperlink" Target="http://en.wikipedia.org/wiki/Zaha_Hadid" TargetMode="External"/><Relationship Id="rId1" Type="http://schemas.openxmlformats.org/officeDocument/2006/relationships/slideLayout" Target="../slideLayouts/slideLayout7.xml"/><Relationship Id="rId6" Type="http://schemas.openxmlformats.org/officeDocument/2006/relationships/image" Target="../media/image65.jpeg"/><Relationship Id="rId5" Type="http://schemas.openxmlformats.org/officeDocument/2006/relationships/hyperlink" Target="http://en.wikipedia.org/wiki/David_Chipperfield" TargetMode="External"/><Relationship Id="rId4" Type="http://schemas.openxmlformats.org/officeDocument/2006/relationships/hyperlink" Target="http://en.wikipedia.org/wiki/Santiago_Calatrava" TargetMode="External"/></Relationships>
</file>

<file path=ppt/slides/_rels/slide37.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9.xml"/><Relationship Id="rId5" Type="http://schemas.openxmlformats.org/officeDocument/2006/relationships/image" Target="../media/image20.pn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ctrTitle"/>
          </p:nvPr>
        </p:nvSpPr>
        <p:spPr>
          <a:xfrm>
            <a:off x="1371600" y="2348880"/>
            <a:ext cx="7772400" cy="2304256"/>
          </a:xfrm>
        </p:spPr>
        <p:txBody>
          <a:bodyPr>
            <a:normAutofit/>
            <a:scene3d>
              <a:camera prst="orthographicFront"/>
              <a:lightRig rig="threePt" dir="t"/>
            </a:scene3d>
            <a:sp3d extrusionH="57150" contourW="12700">
              <a:extrusionClr>
                <a:srgbClr val="FFFF00"/>
              </a:extrusionClr>
              <a:contourClr>
                <a:srgbClr val="FFC000"/>
              </a:contourClr>
            </a:sp3d>
          </a:bodyPr>
          <a:lstStyle/>
          <a:p>
            <a:pPr algn="ctr"/>
            <a:r>
              <a:rPr lang="en-US" sz="2800" dirty="0" smtClean="0">
                <a:solidFill>
                  <a:srgbClr val="FF0000"/>
                </a:solidFill>
              </a:rPr>
              <a:t>“An outline of history of local and regional architecture” </a:t>
            </a:r>
            <a:endParaRPr lang="it-IT" sz="2800" dirty="0">
              <a:solidFill>
                <a:srgbClr val="FF0000"/>
              </a:solidFill>
              <a:effectLst>
                <a:outerShdw blurRad="50800" dist="50800" dir="5400000" algn="ctr" rotWithShape="0">
                  <a:schemeClr val="tx1"/>
                </a:outerShdw>
              </a:effectLst>
            </a:endParaRPr>
          </a:p>
        </p:txBody>
      </p:sp>
      <p:sp>
        <p:nvSpPr>
          <p:cNvPr id="4" name="Rettangolo 3"/>
          <p:cNvSpPr/>
          <p:nvPr/>
        </p:nvSpPr>
        <p:spPr>
          <a:xfrm>
            <a:off x="2843808" y="1988840"/>
            <a:ext cx="4572000" cy="1200329"/>
          </a:xfrm>
          <a:prstGeom prst="rect">
            <a:avLst/>
          </a:prstGeom>
        </p:spPr>
        <p:txBody>
          <a:bodyPr>
            <a:spAutoFit/>
          </a:bodyPr>
          <a:lstStyle/>
          <a:p>
            <a:pPr algn="ctr"/>
            <a:r>
              <a:rPr lang="it-IT" sz="2400" b="1" dirty="0" smtClean="0">
                <a:solidFill>
                  <a:srgbClr val="0070C0"/>
                </a:solidFill>
                <a:latin typeface="Times New Roman" pitchFamily="18" charset="0"/>
                <a:cs typeface="Times New Roman" pitchFamily="18" charset="0"/>
              </a:rPr>
              <a:t/>
            </a:r>
            <a:br>
              <a:rPr lang="it-IT" sz="2400" b="1" dirty="0" smtClean="0">
                <a:solidFill>
                  <a:srgbClr val="0070C0"/>
                </a:solidFill>
                <a:latin typeface="Times New Roman" pitchFamily="18" charset="0"/>
                <a:cs typeface="Times New Roman" pitchFamily="18" charset="0"/>
              </a:rPr>
            </a:br>
            <a:r>
              <a:rPr lang="it-IT" sz="2400" b="1" i="1" dirty="0" smtClean="0">
                <a:solidFill>
                  <a:srgbClr val="0070C0"/>
                </a:solidFill>
                <a:latin typeface="Times New Roman" pitchFamily="18" charset="0"/>
                <a:cs typeface="Times New Roman" pitchFamily="18" charset="0"/>
              </a:rPr>
              <a:t>“GREEN ALLIANCE”</a:t>
            </a:r>
          </a:p>
          <a:p>
            <a:pPr algn="ctr"/>
            <a:r>
              <a:rPr lang="it-IT" sz="2400" b="1" i="1" dirty="0" smtClean="0">
                <a:solidFill>
                  <a:srgbClr val="0070C0"/>
                </a:solidFill>
                <a:latin typeface="Times New Roman" pitchFamily="18" charset="0"/>
                <a:cs typeface="Times New Roman" pitchFamily="18" charset="0"/>
              </a:rPr>
              <a:t>School </a:t>
            </a:r>
            <a:r>
              <a:rPr lang="it-IT" sz="2400" b="1" i="1" dirty="0" err="1" smtClean="0">
                <a:solidFill>
                  <a:srgbClr val="0070C0"/>
                </a:solidFill>
                <a:latin typeface="Times New Roman" pitchFamily="18" charset="0"/>
                <a:cs typeface="Times New Roman" pitchFamily="18" charset="0"/>
              </a:rPr>
              <a:t>year</a:t>
            </a:r>
            <a:r>
              <a:rPr lang="it-IT" sz="2400" b="1" i="1" dirty="0" smtClean="0">
                <a:solidFill>
                  <a:srgbClr val="0070C0"/>
                </a:solidFill>
                <a:latin typeface="Times New Roman" pitchFamily="18" charset="0"/>
                <a:cs typeface="Times New Roman" pitchFamily="18" charset="0"/>
              </a:rPr>
              <a:t> : 2018-2020</a:t>
            </a:r>
            <a:endParaRPr lang="it-IT" sz="2400" dirty="0">
              <a:solidFill>
                <a:srgbClr val="0070C0"/>
              </a:solidFill>
            </a:endParaRPr>
          </a:p>
        </p:txBody>
      </p:sp>
      <p:pic>
        <p:nvPicPr>
          <p:cNvPr id="10" name="Picture 9" descr="bandiera italia"/>
          <p:cNvPicPr>
            <a:picLocks noChangeAspect="1" noChangeArrowheads="1"/>
          </p:cNvPicPr>
          <p:nvPr/>
        </p:nvPicPr>
        <p:blipFill>
          <a:blip r:embed="rId3" cstate="print"/>
          <a:srcRect/>
          <a:stretch>
            <a:fillRect/>
          </a:stretch>
        </p:blipFill>
        <p:spPr bwMode="auto">
          <a:xfrm>
            <a:off x="2771800" y="2420888"/>
            <a:ext cx="792088" cy="504056"/>
          </a:xfrm>
          <a:prstGeom prst="rect">
            <a:avLst/>
          </a:prstGeom>
          <a:noFill/>
          <a:ln w="9525">
            <a:noFill/>
            <a:miter lim="800000"/>
            <a:headEnd/>
            <a:tailEnd/>
          </a:ln>
        </p:spPr>
      </p:pic>
      <p:pic>
        <p:nvPicPr>
          <p:cNvPr id="11" name="Picture 12" descr="602293_508212265864575_1945516695_n"/>
          <p:cNvPicPr>
            <a:picLocks noChangeAspect="1" noChangeArrowheads="1"/>
          </p:cNvPicPr>
          <p:nvPr/>
        </p:nvPicPr>
        <p:blipFill>
          <a:blip r:embed="rId4" cstate="print"/>
          <a:srcRect/>
          <a:stretch>
            <a:fillRect/>
          </a:stretch>
        </p:blipFill>
        <p:spPr bwMode="auto">
          <a:xfrm>
            <a:off x="2051720" y="5517232"/>
            <a:ext cx="1211263" cy="936625"/>
          </a:xfrm>
          <a:prstGeom prst="rect">
            <a:avLst/>
          </a:prstGeom>
          <a:noFill/>
          <a:ln w="9525" algn="in">
            <a:noFill/>
            <a:miter lim="800000"/>
            <a:headEnd/>
            <a:tailEnd/>
          </a:ln>
        </p:spPr>
      </p:pic>
      <p:sp>
        <p:nvSpPr>
          <p:cNvPr id="13" name="CasellaDiTesto 12"/>
          <p:cNvSpPr txBox="1"/>
          <p:nvPr/>
        </p:nvSpPr>
        <p:spPr>
          <a:xfrm>
            <a:off x="2606881" y="952397"/>
            <a:ext cx="4124847" cy="646331"/>
          </a:xfrm>
          <a:prstGeom prst="rect">
            <a:avLst/>
          </a:prstGeom>
          <a:noFill/>
        </p:spPr>
        <p:txBody>
          <a:bodyPr wrap="none" rtlCol="0">
            <a:spAutoFit/>
          </a:bodyPr>
          <a:lstStyle/>
          <a:p>
            <a:pPr algn="ctr"/>
            <a:r>
              <a:rPr lang="it-IT" b="1" dirty="0" smtClean="0">
                <a:solidFill>
                  <a:srgbClr val="0070C0"/>
                </a:solidFill>
              </a:rPr>
              <a:t>IIS DELLA CORTE-VANVITELLI</a:t>
            </a:r>
          </a:p>
          <a:p>
            <a:pPr algn="ctr"/>
            <a:r>
              <a:rPr lang="it-IT" b="1" dirty="0" smtClean="0">
                <a:solidFill>
                  <a:srgbClr val="0070C0"/>
                </a:solidFill>
              </a:rPr>
              <a:t>Cava </a:t>
            </a:r>
            <a:r>
              <a:rPr lang="it-IT" b="1" dirty="0" smtClean="0">
                <a:solidFill>
                  <a:srgbClr val="0070C0"/>
                </a:solidFill>
              </a:rPr>
              <a:t>de’ </a:t>
            </a:r>
            <a:r>
              <a:rPr lang="it-IT" b="1" dirty="0" smtClean="0">
                <a:solidFill>
                  <a:srgbClr val="0070C0"/>
                </a:solidFill>
              </a:rPr>
              <a:t>Tirreni</a:t>
            </a:r>
            <a:endParaRPr lang="it-IT" b="1" dirty="0">
              <a:solidFill>
                <a:srgbClr val="0070C0"/>
              </a:solidFill>
            </a:endParaRPr>
          </a:p>
        </p:txBody>
      </p:sp>
    </p:spTree>
    <p:extLst>
      <p:ext uri="{BB962C8B-B14F-4D97-AF65-F5344CB8AC3E}">
        <p14:creationId xmlns:p14="http://schemas.microsoft.com/office/powerpoint/2010/main" val="3331788139"/>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p:txBody>
          <a:bodyPr>
            <a:noAutofit/>
          </a:bodyPr>
          <a:lstStyle/>
          <a:p>
            <a:r>
              <a:rPr lang="it-IT" sz="3200" dirty="0" smtClean="0">
                <a:solidFill>
                  <a:srgbClr val="FF0000"/>
                </a:solidFill>
              </a:rPr>
              <a:t>The </a:t>
            </a:r>
            <a:r>
              <a:rPr lang="it-IT" sz="3200" dirty="0" err="1" smtClean="0">
                <a:solidFill>
                  <a:srgbClr val="FF0000"/>
                </a:solidFill>
              </a:rPr>
              <a:t>Baroque</a:t>
            </a:r>
            <a:r>
              <a:rPr lang="it-IT" sz="3200" dirty="0" smtClean="0">
                <a:solidFill>
                  <a:srgbClr val="FF0000"/>
                </a:solidFill>
              </a:rPr>
              <a:t> </a:t>
            </a:r>
            <a:r>
              <a:rPr lang="it-IT" sz="3200" dirty="0" err="1" smtClean="0">
                <a:solidFill>
                  <a:srgbClr val="FF0000"/>
                </a:solidFill>
              </a:rPr>
              <a:t>Period</a:t>
            </a:r>
            <a:r>
              <a:rPr lang="it-IT" sz="3200" dirty="0" smtClean="0">
                <a:solidFill>
                  <a:srgbClr val="FF0000"/>
                </a:solidFill>
              </a:rPr>
              <a:t>.</a:t>
            </a:r>
            <a:endParaRPr lang="it-IT" sz="3200" dirty="0">
              <a:solidFill>
                <a:srgbClr val="FF0000"/>
              </a:solidFill>
            </a:endParaRPr>
          </a:p>
        </p:txBody>
      </p:sp>
      <p:sp>
        <p:nvSpPr>
          <p:cNvPr id="6" name="Segnaposto testo 5"/>
          <p:cNvSpPr>
            <a:spLocks noGrp="1"/>
          </p:cNvSpPr>
          <p:nvPr>
            <p:ph type="body" sz="half" idx="2"/>
          </p:nvPr>
        </p:nvSpPr>
        <p:spPr>
          <a:xfrm>
            <a:off x="6765798" y="264795"/>
            <a:ext cx="2054674" cy="4956048"/>
          </a:xfrm>
        </p:spPr>
        <p:txBody>
          <a:bodyPr>
            <a:noAutofit/>
          </a:bodyPr>
          <a:lstStyle/>
          <a:p>
            <a:pPr algn="ctr"/>
            <a:r>
              <a:rPr lang="en-US" sz="1800" dirty="0" smtClean="0">
                <a:solidFill>
                  <a:srgbClr val="FF0000"/>
                </a:solidFill>
              </a:rPr>
              <a:t>The Baroque city is closely linked to the appearance of great nation-states, when ambitious monarchs constructed new palaces and courts, but also long avenues, radial street networks, monumental squares, geometric parks and gardens.</a:t>
            </a:r>
            <a:endParaRPr lang="it-IT" sz="1800" dirty="0">
              <a:solidFill>
                <a:srgbClr val="FF0000"/>
              </a:solidFill>
            </a:endParaRPr>
          </a:p>
        </p:txBody>
      </p:sp>
      <p:pic>
        <p:nvPicPr>
          <p:cNvPr id="13" name="Immagine 12" descr="reggia-di-caserta.jpg"/>
          <p:cNvPicPr>
            <a:picLocks noChangeAspect="1"/>
          </p:cNvPicPr>
          <p:nvPr/>
        </p:nvPicPr>
        <p:blipFill>
          <a:blip r:embed="rId3" cstate="print"/>
          <a:stretch>
            <a:fillRect/>
          </a:stretch>
        </p:blipFill>
        <p:spPr>
          <a:xfrm rot="21144492">
            <a:off x="1672953" y="3661654"/>
            <a:ext cx="3663975" cy="2139762"/>
          </a:xfrm>
          <a:prstGeom prst="rect">
            <a:avLst/>
          </a:prstGeom>
          <a:ln>
            <a:noFill/>
          </a:ln>
          <a:effectLst>
            <a:glow rad="228600">
              <a:schemeClr val="accent4">
                <a:satMod val="175000"/>
                <a:alpha val="40000"/>
              </a:schemeClr>
            </a:glow>
            <a:softEdge rad="31750"/>
          </a:effectLst>
        </p:spPr>
      </p:pic>
      <p:pic>
        <p:nvPicPr>
          <p:cNvPr id="14" name="Immagine 13" descr="reggiacaserta.jpg"/>
          <p:cNvPicPr>
            <a:picLocks noChangeAspect="1"/>
          </p:cNvPicPr>
          <p:nvPr/>
        </p:nvPicPr>
        <p:blipFill>
          <a:blip r:embed="rId4" cstate="print"/>
          <a:stretch>
            <a:fillRect/>
          </a:stretch>
        </p:blipFill>
        <p:spPr>
          <a:xfrm>
            <a:off x="755576" y="476672"/>
            <a:ext cx="3164307" cy="2112175"/>
          </a:xfrm>
          <a:prstGeom prst="rect">
            <a:avLst/>
          </a:prstGeom>
          <a:ln>
            <a:noFill/>
          </a:ln>
          <a:effectLst>
            <a:glow rad="101600">
              <a:schemeClr val="accent6">
                <a:satMod val="175000"/>
                <a:alpha val="40000"/>
              </a:schemeClr>
            </a:glow>
            <a:softEdge rad="31750"/>
          </a:effectLst>
        </p:spPr>
      </p:pic>
      <p:sp>
        <p:nvSpPr>
          <p:cNvPr id="16" name="CasellaDiTesto 15"/>
          <p:cNvSpPr txBox="1"/>
          <p:nvPr/>
        </p:nvSpPr>
        <p:spPr>
          <a:xfrm>
            <a:off x="3995936" y="764704"/>
            <a:ext cx="1921558" cy="523220"/>
          </a:xfrm>
          <a:prstGeom prst="rect">
            <a:avLst/>
          </a:prstGeom>
          <a:noFill/>
        </p:spPr>
        <p:txBody>
          <a:bodyPr wrap="square" rtlCol="0">
            <a:spAutoFit/>
          </a:bodyPr>
          <a:lstStyle/>
          <a:p>
            <a:r>
              <a:rPr lang="it-IT" sz="2800" dirty="0" smtClean="0">
                <a:solidFill>
                  <a:srgbClr val="FF0000"/>
                </a:solidFill>
              </a:rPr>
              <a:t>  Caserta</a:t>
            </a:r>
            <a:endParaRPr lang="it-IT" sz="2800" dirty="0">
              <a:solidFill>
                <a:srgbClr val="FF0000"/>
              </a:solidFill>
            </a:endParaRPr>
          </a:p>
        </p:txBody>
      </p:sp>
    </p:spTree>
    <p:extLst>
      <p:ext uri="{BB962C8B-B14F-4D97-AF65-F5344CB8AC3E}">
        <p14:creationId xmlns:p14="http://schemas.microsoft.com/office/powerpoint/2010/main" val="3364192730"/>
      </p:ext>
    </p:extLst>
  </p:cSld>
  <p:clrMapOvr>
    <a:masterClrMapping/>
  </p:clrMapOvr>
  <p:transition spd="slow">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rot="5400000">
            <a:off x="3152368" y="2571760"/>
            <a:ext cx="6583680" cy="1440160"/>
          </a:xfrm>
        </p:spPr>
        <p:txBody>
          <a:bodyPr>
            <a:noAutofit/>
          </a:bodyPr>
          <a:lstStyle/>
          <a:p>
            <a:r>
              <a:rPr lang="it-IT" sz="3200" spc="150" dirty="0" smtClean="0">
                <a:ln w="11430"/>
                <a:solidFill>
                  <a:srgbClr val="FF0000"/>
                </a:solidFill>
                <a:effectLst>
                  <a:outerShdw blurRad="25400" algn="tl" rotWithShape="0">
                    <a:srgbClr val="000000">
                      <a:alpha val="43000"/>
                    </a:srgbClr>
                  </a:outerShdw>
                </a:effectLst>
              </a:rPr>
              <a:t/>
            </a:r>
            <a:br>
              <a:rPr lang="it-IT" sz="3200" spc="150" dirty="0" smtClean="0">
                <a:ln w="11430"/>
                <a:solidFill>
                  <a:srgbClr val="FF0000"/>
                </a:solidFill>
                <a:effectLst>
                  <a:outerShdw blurRad="25400" algn="tl" rotWithShape="0">
                    <a:srgbClr val="000000">
                      <a:alpha val="43000"/>
                    </a:srgbClr>
                  </a:outerShdw>
                </a:effectLst>
              </a:rPr>
            </a:br>
            <a:r>
              <a:rPr lang="it-IT" sz="3200" spc="150" dirty="0" smtClean="0">
                <a:ln w="11430"/>
                <a:solidFill>
                  <a:srgbClr val="FF0000"/>
                </a:solidFill>
                <a:effectLst>
                  <a:outerShdw blurRad="25400" algn="tl" rotWithShape="0">
                    <a:srgbClr val="000000">
                      <a:alpha val="43000"/>
                    </a:srgbClr>
                  </a:outerShdw>
                </a:effectLst>
              </a:rPr>
              <a:t>Industrial </a:t>
            </a:r>
            <a:r>
              <a:rPr lang="it-IT" sz="3200" spc="150" dirty="0" err="1" smtClean="0">
                <a:ln w="11430"/>
                <a:solidFill>
                  <a:srgbClr val="FF0000"/>
                </a:solidFill>
                <a:effectLst>
                  <a:outerShdw blurRad="25400" algn="tl" rotWithShape="0">
                    <a:srgbClr val="000000">
                      <a:alpha val="43000"/>
                    </a:srgbClr>
                  </a:outerShdw>
                </a:effectLst>
              </a:rPr>
              <a:t>revolution…</a:t>
            </a:r>
            <a:r>
              <a:rPr lang="it-IT" sz="3200" cap="none" spc="150" dirty="0" smtClean="0">
                <a:ln w="11430"/>
                <a:solidFill>
                  <a:srgbClr val="FF0000"/>
                </a:solidFill>
                <a:effectLst>
                  <a:outerShdw blurRad="25400" algn="tl" rotWithShape="0">
                    <a:srgbClr val="000000">
                      <a:alpha val="43000"/>
                    </a:srgbClr>
                  </a:outerShdw>
                </a:effectLst>
              </a:rPr>
              <a:t/>
            </a:r>
            <a:br>
              <a:rPr lang="it-IT" sz="3200" cap="none" spc="150" dirty="0" smtClean="0">
                <a:ln w="11430"/>
                <a:solidFill>
                  <a:srgbClr val="FF0000"/>
                </a:solidFill>
                <a:effectLst>
                  <a:outerShdw blurRad="25400" algn="tl" rotWithShape="0">
                    <a:srgbClr val="000000">
                      <a:alpha val="43000"/>
                    </a:srgbClr>
                  </a:outerShdw>
                </a:effectLst>
              </a:rPr>
            </a:br>
            <a:endParaRPr lang="it-IT" sz="3200" dirty="0"/>
          </a:p>
        </p:txBody>
      </p:sp>
      <p:sp>
        <p:nvSpPr>
          <p:cNvPr id="3" name="Segnaposto testo 2"/>
          <p:cNvSpPr>
            <a:spLocks noGrp="1"/>
          </p:cNvSpPr>
          <p:nvPr>
            <p:ph type="body" idx="2"/>
          </p:nvPr>
        </p:nvSpPr>
        <p:spPr>
          <a:xfrm>
            <a:off x="6660232" y="-819472"/>
            <a:ext cx="2088232" cy="6192688"/>
          </a:xfrm>
        </p:spPr>
        <p:txBody>
          <a:bodyPr>
            <a:noAutofit/>
          </a:bodyPr>
          <a:lstStyle/>
          <a:p>
            <a:pPr algn="ctr"/>
            <a:endParaRPr lang="en-US" sz="1800" dirty="0" smtClean="0"/>
          </a:p>
          <a:p>
            <a:pPr algn="ctr"/>
            <a:endParaRPr lang="en-US" sz="1800" dirty="0" smtClean="0"/>
          </a:p>
          <a:p>
            <a:pPr algn="ctr"/>
            <a:endParaRPr lang="en-US" sz="1800" dirty="0" smtClean="0"/>
          </a:p>
          <a:p>
            <a:pPr algn="ctr"/>
            <a:endParaRPr lang="en-US" sz="1800" dirty="0" smtClean="0"/>
          </a:p>
          <a:p>
            <a:pPr algn="ctr"/>
            <a:endParaRPr lang="en-US" sz="1800" dirty="0" smtClean="0"/>
          </a:p>
          <a:p>
            <a:pPr algn="ctr"/>
            <a:r>
              <a:rPr lang="en-US" sz="1800" dirty="0" smtClean="0"/>
              <a:t> </a:t>
            </a:r>
            <a:r>
              <a:rPr lang="en-US" sz="1800" dirty="0" smtClean="0">
                <a:solidFill>
                  <a:srgbClr val="FF0000"/>
                </a:solidFill>
              </a:rPr>
              <a:t>The first Industrial Revolution concerns the English textile industry and metallurgy and is preceded by the agricultural revolution. The second Industrial Revolution in England will take place around 1850.</a:t>
            </a:r>
            <a:endParaRPr lang="it-IT" sz="1800" dirty="0"/>
          </a:p>
        </p:txBody>
      </p:sp>
      <p:sp>
        <p:nvSpPr>
          <p:cNvPr id="6" name="Rettangolo 5"/>
          <p:cNvSpPr/>
          <p:nvPr/>
        </p:nvSpPr>
        <p:spPr>
          <a:xfrm>
            <a:off x="899592" y="306522"/>
            <a:ext cx="4572000" cy="1754326"/>
          </a:xfrm>
          <a:prstGeom prst="rect">
            <a:avLst/>
          </a:prstGeom>
        </p:spPr>
        <p:txBody>
          <a:bodyPr>
            <a:spAutoFit/>
          </a:bodyPr>
          <a:lstStyle/>
          <a:p>
            <a:pPr algn="ctr"/>
            <a:r>
              <a:rPr lang="en-US" dirty="0" smtClean="0">
                <a:solidFill>
                  <a:srgbClr val="FF0000"/>
                </a:solidFill>
              </a:rPr>
              <a:t>The term “Industrial Revolution" refers to the sudden development process of technology applied to industrial production that began in</a:t>
            </a:r>
          </a:p>
          <a:p>
            <a:pPr algn="ctr"/>
            <a:r>
              <a:rPr lang="en-US" dirty="0" smtClean="0">
                <a:solidFill>
                  <a:srgbClr val="FF0000"/>
                </a:solidFill>
              </a:rPr>
              <a:t>                      England since the </a:t>
            </a:r>
          </a:p>
          <a:p>
            <a:pPr algn="ctr"/>
            <a:r>
              <a:rPr lang="en-US" dirty="0" smtClean="0">
                <a:solidFill>
                  <a:srgbClr val="FF0000"/>
                </a:solidFill>
              </a:rPr>
              <a:t>mid-eighteenth century.</a:t>
            </a:r>
            <a:endParaRPr lang="it-IT" dirty="0">
              <a:solidFill>
                <a:srgbClr val="FF0000"/>
              </a:solidFill>
            </a:endParaRPr>
          </a:p>
        </p:txBody>
      </p:sp>
      <p:sp>
        <p:nvSpPr>
          <p:cNvPr id="7" name="Rettangolo 6"/>
          <p:cNvSpPr/>
          <p:nvPr/>
        </p:nvSpPr>
        <p:spPr>
          <a:xfrm>
            <a:off x="1115616" y="2060848"/>
            <a:ext cx="4572000" cy="1200329"/>
          </a:xfrm>
          <a:prstGeom prst="rect">
            <a:avLst/>
          </a:prstGeom>
        </p:spPr>
        <p:txBody>
          <a:bodyPr>
            <a:spAutoFit/>
          </a:bodyPr>
          <a:lstStyle/>
          <a:p>
            <a:pPr algn="ctr"/>
            <a:r>
              <a:rPr lang="en-US" dirty="0" smtClean="0">
                <a:solidFill>
                  <a:srgbClr val="FF0000"/>
                </a:solidFill>
              </a:rPr>
              <a:t>In particular, the main aspects are:</a:t>
            </a:r>
          </a:p>
          <a:p>
            <a:pPr algn="ctr">
              <a:buFont typeface="Wingdings" pitchFamily="2" charset="2"/>
              <a:buChar char="§"/>
            </a:pPr>
            <a:r>
              <a:rPr lang="en-US" dirty="0" smtClean="0">
                <a:solidFill>
                  <a:srgbClr val="FF0000"/>
                </a:solidFill>
              </a:rPr>
              <a:t> Technological innovations</a:t>
            </a:r>
          </a:p>
          <a:p>
            <a:pPr algn="ctr">
              <a:buFont typeface="Wingdings" pitchFamily="2" charset="2"/>
              <a:buChar char="§"/>
            </a:pPr>
            <a:r>
              <a:rPr lang="en-US" dirty="0" smtClean="0">
                <a:solidFill>
                  <a:srgbClr val="FF0000"/>
                </a:solidFill>
              </a:rPr>
              <a:t> The transport network</a:t>
            </a:r>
          </a:p>
          <a:p>
            <a:pPr algn="ctr">
              <a:buFont typeface="Wingdings" pitchFamily="2" charset="2"/>
              <a:buChar char="§"/>
            </a:pPr>
            <a:r>
              <a:rPr lang="en-US" dirty="0" smtClean="0">
                <a:solidFill>
                  <a:srgbClr val="FF0000"/>
                </a:solidFill>
              </a:rPr>
              <a:t> The transformation of the city</a:t>
            </a:r>
            <a:endParaRPr lang="it-IT" dirty="0">
              <a:solidFill>
                <a:srgbClr val="FF0000"/>
              </a:solidFill>
            </a:endParaRPr>
          </a:p>
        </p:txBody>
      </p:sp>
      <p:pic>
        <p:nvPicPr>
          <p:cNvPr id="10" name="Picture 3" descr="C:\Documents and Settings\alunno11\Desktop\images (1).jpg"/>
          <p:cNvPicPr>
            <a:picLocks noGrp="1" noChangeAspect="1" noChangeArrowheads="1"/>
          </p:cNvPicPr>
          <p:nvPr>
            <p:ph sz="quarter" idx="1"/>
          </p:nvPr>
        </p:nvPicPr>
        <p:blipFill>
          <a:blip r:embed="rId3" cstate="print"/>
          <a:stretch>
            <a:fillRect/>
          </a:stretch>
        </p:blipFill>
        <p:spPr bwMode="auto">
          <a:xfrm>
            <a:off x="1876686" y="3687957"/>
            <a:ext cx="3199370" cy="2140669"/>
          </a:xfrm>
          <a:prstGeom prst="roundRect">
            <a:avLst>
              <a:gd name="adj" fmla="val 8594"/>
            </a:avLst>
          </a:prstGeom>
          <a:solidFill>
            <a:srgbClr val="3399FF"/>
          </a:solidFill>
          <a:ln>
            <a:solidFill>
              <a:srgbClr val="3399FF"/>
            </a:solidFill>
          </a:ln>
          <a:effectLst>
            <a:glow rad="228600">
              <a:schemeClr val="accent4">
                <a:satMod val="175000"/>
                <a:alpha val="40000"/>
              </a:schemeClr>
            </a:glow>
            <a:reflection blurRad="12700" stA="38000" endPos="28000" dist="5000" dir="5400000" sy="-100000" algn="bl" rotWithShape="0"/>
          </a:effectLst>
        </p:spPr>
      </p:pic>
    </p:spTree>
  </p:cSld>
  <p:clrMapOvr>
    <a:masterClrMapping/>
  </p:clrMapOvr>
  <p:transition spd="slow">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Grp="1" noChangeAspect="1" noChangeArrowheads="1"/>
          </p:cNvPicPr>
          <p:nvPr>
            <p:ph sz="quarter" idx="1"/>
          </p:nvPr>
        </p:nvPicPr>
        <p:blipFill>
          <a:blip r:embed="rId4"/>
          <a:srcRect/>
          <a:stretch>
            <a:fillRect/>
          </a:stretch>
        </p:blipFill>
        <p:spPr bwMode="auto">
          <a:xfrm>
            <a:off x="4750880" y="1484313"/>
            <a:ext cx="1015" cy="4572000"/>
          </a:xfrm>
          <a:prstGeom prst="rect">
            <a:avLst/>
          </a:prstGeom>
          <a:noFill/>
          <a:ln w="9525">
            <a:noFill/>
            <a:miter lim="800000"/>
            <a:headEnd/>
            <a:tailEnd/>
          </a:ln>
        </p:spPr>
      </p:pic>
      <p:pic>
        <p:nvPicPr>
          <p:cNvPr id="1028" name="Picture 4"/>
          <p:cNvPicPr>
            <a:picLocks noChangeAspect="1" noChangeArrowheads="1"/>
          </p:cNvPicPr>
          <p:nvPr/>
        </p:nvPicPr>
        <p:blipFill>
          <a:blip r:embed="rId4"/>
          <a:srcRect/>
          <a:stretch>
            <a:fillRect/>
          </a:stretch>
        </p:blipFill>
        <p:spPr bwMode="auto">
          <a:xfrm>
            <a:off x="4568825" y="-10871200"/>
            <a:ext cx="6350" cy="28600400"/>
          </a:xfrm>
          <a:prstGeom prst="rect">
            <a:avLst/>
          </a:prstGeom>
          <a:noFill/>
          <a:ln w="9525">
            <a:noFill/>
            <a:miter lim="800000"/>
            <a:headEnd/>
            <a:tailEnd/>
          </a:ln>
        </p:spPr>
      </p:pic>
      <p:sp>
        <p:nvSpPr>
          <p:cNvPr id="9" name="Rettangolo 8"/>
          <p:cNvSpPr/>
          <p:nvPr/>
        </p:nvSpPr>
        <p:spPr>
          <a:xfrm>
            <a:off x="971600" y="404664"/>
            <a:ext cx="6984776" cy="461665"/>
          </a:xfrm>
          <a:prstGeom prst="rect">
            <a:avLst/>
          </a:prstGeom>
        </p:spPr>
        <p:txBody>
          <a:bodyPr wrap="square">
            <a:spAutoFit/>
          </a:bodyPr>
          <a:lstStyle/>
          <a:p>
            <a:pPr algn="ctr">
              <a:buFont typeface="Arial" pitchFamily="34" charset="0"/>
              <a:buChar char="•"/>
            </a:pPr>
            <a:r>
              <a:rPr lang="it-IT" sz="2400" b="1" cap="small" dirty="0" smtClean="0">
                <a:solidFill>
                  <a:srgbClr val="FF0000"/>
                </a:solidFill>
              </a:rPr>
              <a:t>… The major </a:t>
            </a:r>
            <a:r>
              <a:rPr lang="it-IT" sz="2400" b="1" cap="small" dirty="0" err="1" smtClean="0">
                <a:solidFill>
                  <a:srgbClr val="FF0000"/>
                </a:solidFill>
              </a:rPr>
              <a:t>changes</a:t>
            </a:r>
            <a:r>
              <a:rPr lang="it-IT" sz="2400" b="1" cap="small" dirty="0" smtClean="0">
                <a:solidFill>
                  <a:srgbClr val="FF0000"/>
                </a:solidFill>
              </a:rPr>
              <a:t> …</a:t>
            </a:r>
            <a:endParaRPr lang="it-IT" sz="2400" cap="small" dirty="0">
              <a:solidFill>
                <a:srgbClr val="FF0000"/>
              </a:solidFill>
            </a:endParaRPr>
          </a:p>
        </p:txBody>
      </p:sp>
      <p:sp>
        <p:nvSpPr>
          <p:cNvPr id="10" name="Rettangolo 9"/>
          <p:cNvSpPr/>
          <p:nvPr/>
        </p:nvSpPr>
        <p:spPr>
          <a:xfrm>
            <a:off x="539552" y="1556792"/>
            <a:ext cx="8136904" cy="646331"/>
          </a:xfrm>
          <a:prstGeom prst="rect">
            <a:avLst/>
          </a:prstGeom>
        </p:spPr>
        <p:txBody>
          <a:bodyPr wrap="square">
            <a:spAutoFit/>
          </a:bodyPr>
          <a:lstStyle/>
          <a:p>
            <a:pPr algn="ctr"/>
            <a:r>
              <a:rPr lang="en-US" dirty="0" smtClean="0">
                <a:solidFill>
                  <a:srgbClr val="FF0000"/>
                </a:solidFill>
              </a:rPr>
              <a:t>The first significant change is the 'INCREASE OF POPULATION due to the decrease of the coefficient of mortality.</a:t>
            </a:r>
            <a:endParaRPr lang="it-IT" dirty="0">
              <a:solidFill>
                <a:srgbClr val="FF0000"/>
              </a:solidFill>
            </a:endParaRPr>
          </a:p>
        </p:txBody>
      </p:sp>
      <p:pic>
        <p:nvPicPr>
          <p:cNvPr id="1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3568" y="3140968"/>
            <a:ext cx="7992888" cy="2664296"/>
          </a:xfrm>
          <a:prstGeom prst="roundRect">
            <a:avLst>
              <a:gd name="adj" fmla="val 8594"/>
            </a:avLst>
          </a:prstGeom>
          <a:solidFill>
            <a:srgbClr val="3399FF"/>
          </a:solidFill>
          <a:ln w="3175">
            <a:solidFill>
              <a:srgbClr val="66CCFF"/>
            </a:solidFill>
          </a:ln>
          <a:effectLst>
            <a:glow rad="139700">
              <a:schemeClr val="accent3">
                <a:satMod val="175000"/>
                <a:alpha val="40000"/>
              </a:schemeClr>
            </a:glow>
            <a:reflection blurRad="12700" stA="38000" endPos="28000" dist="5000" dir="5400000" sy="-100000" algn="bl" rotWithShape="0"/>
          </a:effectLst>
          <a:extLs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467544" y="404664"/>
            <a:ext cx="8229600" cy="756320"/>
          </a:xfrm>
        </p:spPr>
        <p:txBody>
          <a:bodyPr>
            <a:normAutofit fontScale="90000"/>
          </a:bodyPr>
          <a:lstStyle/>
          <a:p>
            <a:pPr algn="ctr"/>
            <a:r>
              <a:rPr lang="it-IT" b="1" dirty="0" smtClean="0"/>
              <a:t/>
            </a:r>
            <a:br>
              <a:rPr lang="it-IT" b="1" dirty="0" smtClean="0"/>
            </a:br>
            <a:r>
              <a:rPr lang="it-IT" b="1" dirty="0" smtClean="0">
                <a:solidFill>
                  <a:srgbClr val="FF0000"/>
                </a:solidFill>
              </a:rPr>
              <a:t>… EXPANSION OF THE CITY …</a:t>
            </a:r>
            <a:endParaRPr lang="it-IT" dirty="0">
              <a:solidFill>
                <a:srgbClr val="FF0000"/>
              </a:solidFill>
            </a:endParaRPr>
          </a:p>
        </p:txBody>
      </p:sp>
      <p:sp>
        <p:nvSpPr>
          <p:cNvPr id="2" name="Segnaposto contenuto 1"/>
          <p:cNvSpPr>
            <a:spLocks noGrp="1"/>
          </p:cNvSpPr>
          <p:nvPr>
            <p:ph sz="quarter" idx="1"/>
          </p:nvPr>
        </p:nvSpPr>
        <p:spPr>
          <a:xfrm>
            <a:off x="395536" y="1628800"/>
            <a:ext cx="8352928" cy="1800200"/>
          </a:xfrm>
        </p:spPr>
        <p:txBody>
          <a:bodyPr>
            <a:normAutofit/>
          </a:bodyPr>
          <a:lstStyle/>
          <a:p>
            <a:pPr algn="ctr">
              <a:buNone/>
            </a:pPr>
            <a:r>
              <a:rPr lang="en-US" sz="2100" dirty="0" smtClean="0"/>
              <a:t>    </a:t>
            </a:r>
            <a:r>
              <a:rPr lang="en-US" sz="1800" dirty="0" smtClean="0">
                <a:solidFill>
                  <a:srgbClr val="FF0000"/>
                </a:solidFill>
              </a:rPr>
              <a:t>The intense process of urbanization was a direct result of industrial development that required large concentrations of labor and consumer markets for their goods. Huge masses of peasants were transformed into urban proletariat, increasing the size of the city.</a:t>
            </a:r>
            <a:endParaRPr lang="it-IT" sz="1800" b="1" dirty="0" smtClean="0">
              <a:solidFill>
                <a:srgbClr val="FF0000"/>
              </a:solidFill>
            </a:endParaRPr>
          </a:p>
        </p:txBody>
      </p:sp>
      <p:pic>
        <p:nvPicPr>
          <p:cNvPr id="2055" name="Picture 7"/>
          <p:cNvPicPr>
            <a:picLocks noChangeAspect="1" noChangeArrowheads="1"/>
          </p:cNvPicPr>
          <p:nvPr/>
        </p:nvPicPr>
        <p:blipFill>
          <a:blip r:embed="rId4" cstate="print"/>
          <a:srcRect/>
          <a:stretch>
            <a:fillRect/>
          </a:stretch>
        </p:blipFill>
        <p:spPr bwMode="auto">
          <a:xfrm rot="16200000">
            <a:off x="3467082" y="1581592"/>
            <a:ext cx="2310262" cy="6581141"/>
          </a:xfrm>
          <a:prstGeom prst="roundRect">
            <a:avLst>
              <a:gd name="adj" fmla="val 8594"/>
            </a:avLst>
          </a:prstGeom>
          <a:solidFill>
            <a:srgbClr val="FFFFFF">
              <a:shade val="85000"/>
            </a:srgbClr>
          </a:solidFill>
          <a:ln>
            <a:solidFill>
              <a:srgbClr val="3399FF"/>
            </a:solidFill>
          </a:ln>
          <a:effectLst>
            <a:glow rad="101600">
              <a:schemeClr val="accent3">
                <a:satMod val="175000"/>
                <a:alpha val="40000"/>
              </a:schemeClr>
            </a:glow>
            <a:reflection blurRad="12700" stA="38000" endPos="28000" dist="5000" dir="5400000" sy="-100000" algn="bl" rotWithShape="0"/>
          </a:effectLst>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split/>
      </p:transition>
    </mc:Choice>
    <mc:Fallback xmlns="">
      <p:transition spd="slow">
        <p:spli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sz="quarter" idx="1"/>
          </p:nvPr>
        </p:nvSpPr>
        <p:spPr>
          <a:xfrm>
            <a:off x="539552" y="4221088"/>
            <a:ext cx="8147248" cy="1874912"/>
          </a:xfrm>
        </p:spPr>
        <p:txBody>
          <a:bodyPr>
            <a:normAutofit/>
          </a:bodyPr>
          <a:lstStyle/>
          <a:p>
            <a:pPr algn="ctr"/>
            <a:r>
              <a:rPr lang="en-US" sz="1800" b="1" dirty="0" smtClean="0">
                <a:solidFill>
                  <a:srgbClr val="FF0000"/>
                </a:solidFill>
              </a:rPr>
              <a:t>In Italy the first railway is the Naples - Portici (40 km), which was opened on October 3, 1839 and  was carried out by Ferdinand II of Bourbon from a French joint stock company.</a:t>
            </a:r>
          </a:p>
          <a:p>
            <a:pPr algn="ctr"/>
            <a:r>
              <a:rPr lang="en-US" sz="1800" dirty="0" smtClean="0">
                <a:solidFill>
                  <a:srgbClr val="FF0000"/>
                </a:solidFill>
              </a:rPr>
              <a:t>The first two locomotives arrived from England. It was the sister of Bayard and </a:t>
            </a:r>
            <a:r>
              <a:rPr lang="en-US" sz="1800" dirty="0" err="1" smtClean="0">
                <a:solidFill>
                  <a:srgbClr val="FF0000"/>
                </a:solidFill>
              </a:rPr>
              <a:t>Vesuvio</a:t>
            </a:r>
            <a:r>
              <a:rPr lang="en-US" sz="1800" dirty="0" smtClean="0">
                <a:solidFill>
                  <a:srgbClr val="FF0000"/>
                </a:solidFill>
              </a:rPr>
              <a:t>  who designed the prototype of  Stephenson</a:t>
            </a:r>
            <a:endParaRPr lang="it-IT" sz="1800" dirty="0">
              <a:solidFill>
                <a:srgbClr val="FF0000"/>
              </a:solidFill>
            </a:endParaRPr>
          </a:p>
        </p:txBody>
      </p:sp>
      <p:sp>
        <p:nvSpPr>
          <p:cNvPr id="4" name="Rettangolo 3"/>
          <p:cNvSpPr/>
          <p:nvPr/>
        </p:nvSpPr>
        <p:spPr>
          <a:xfrm>
            <a:off x="683568" y="908720"/>
            <a:ext cx="7992888" cy="646331"/>
          </a:xfrm>
          <a:prstGeom prst="rect">
            <a:avLst/>
          </a:prstGeom>
        </p:spPr>
        <p:txBody>
          <a:bodyPr wrap="square">
            <a:spAutoFit/>
          </a:bodyPr>
          <a:lstStyle/>
          <a:p>
            <a:pPr algn="ctr"/>
            <a:r>
              <a:rPr lang="en-US" dirty="0" smtClean="0">
                <a:solidFill>
                  <a:srgbClr val="FF0000"/>
                </a:solidFill>
              </a:rPr>
              <a:t>the exigencies of trade, especially the need for transport of goods, caused the development of the transport network.</a:t>
            </a:r>
            <a:endParaRPr lang="it-IT" dirty="0">
              <a:solidFill>
                <a:srgbClr val="FF0000"/>
              </a:solidFill>
            </a:endParaRPr>
          </a:p>
        </p:txBody>
      </p:sp>
      <p:pic>
        <p:nvPicPr>
          <p:cNvPr id="6146" name="Picture 2"/>
          <p:cNvPicPr>
            <a:picLocks noChangeAspect="1" noChangeArrowheads="1"/>
          </p:cNvPicPr>
          <p:nvPr/>
        </p:nvPicPr>
        <p:blipFill>
          <a:blip r:embed="rId4" cstate="print"/>
          <a:srcRect/>
          <a:stretch>
            <a:fillRect/>
          </a:stretch>
        </p:blipFill>
        <p:spPr bwMode="auto">
          <a:xfrm>
            <a:off x="1043608" y="1916832"/>
            <a:ext cx="2895600" cy="2190750"/>
          </a:xfrm>
          <a:prstGeom prst="rect">
            <a:avLst/>
          </a:prstGeom>
          <a:solidFill>
            <a:srgbClr val="99FFCC"/>
          </a:solidFill>
          <a:ln w="76200">
            <a:solidFill>
              <a:srgbClr val="99FFCC"/>
            </a:solidFill>
            <a:miter lim="800000"/>
            <a:headEnd/>
            <a:tailEnd/>
          </a:ln>
        </p:spPr>
      </p:pic>
      <p:pic>
        <p:nvPicPr>
          <p:cNvPr id="6147" name="Picture 3"/>
          <p:cNvPicPr>
            <a:picLocks noChangeAspect="1" noChangeArrowheads="1"/>
          </p:cNvPicPr>
          <p:nvPr/>
        </p:nvPicPr>
        <p:blipFill>
          <a:blip r:embed="rId5" cstate="print"/>
          <a:srcRect/>
          <a:stretch>
            <a:fillRect/>
          </a:stretch>
        </p:blipFill>
        <p:spPr bwMode="auto">
          <a:xfrm>
            <a:off x="4572000" y="1916832"/>
            <a:ext cx="3057525" cy="2190750"/>
          </a:xfrm>
          <a:prstGeom prst="rect">
            <a:avLst/>
          </a:prstGeom>
          <a:solidFill>
            <a:srgbClr val="99FFCC"/>
          </a:solidFill>
          <a:ln w="9525">
            <a:solidFill>
              <a:srgbClr val="6600FF"/>
            </a:solidFill>
            <a:miter lim="800000"/>
            <a:headEnd/>
            <a:tailEnd/>
          </a:ln>
          <a:effectLst>
            <a:glow rad="101600">
              <a:schemeClr val="accent4">
                <a:satMod val="175000"/>
                <a:alpha val="40000"/>
              </a:schemeClr>
            </a:glow>
          </a:effectLst>
        </p:spPr>
      </p:pic>
      <p:sp>
        <p:nvSpPr>
          <p:cNvPr id="8" name="CasellaDiTesto 7"/>
          <p:cNvSpPr txBox="1"/>
          <p:nvPr/>
        </p:nvSpPr>
        <p:spPr>
          <a:xfrm>
            <a:off x="611560" y="285728"/>
            <a:ext cx="8208912" cy="523220"/>
          </a:xfrm>
          <a:prstGeom prst="rect">
            <a:avLst/>
          </a:prstGeom>
          <a:noFill/>
        </p:spPr>
        <p:txBody>
          <a:bodyPr wrap="square" rtlCol="0">
            <a:spAutoFit/>
          </a:bodyPr>
          <a:lstStyle/>
          <a:p>
            <a:pPr algn="ctr"/>
            <a:r>
              <a:rPr lang="it-IT" sz="2800" dirty="0" smtClean="0">
                <a:solidFill>
                  <a:srgbClr val="FF0000"/>
                </a:solidFill>
              </a:rPr>
              <a:t>… The transport network …</a:t>
            </a:r>
            <a:endParaRPr lang="it-IT" sz="2800" dirty="0">
              <a:solidFill>
                <a:srgbClr val="FF0000"/>
              </a:solidFill>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0" y="0"/>
            <a:ext cx="8929718" cy="646331"/>
          </a:xfrm>
          <a:prstGeom prst="rect">
            <a:avLst/>
          </a:prstGeom>
          <a:noFill/>
        </p:spPr>
        <p:txBody>
          <a:bodyPr wrap="square" rtlCol="0">
            <a:spAutoFit/>
          </a:bodyPr>
          <a:lstStyle/>
          <a:p>
            <a:pPr algn="ctr"/>
            <a:r>
              <a:rPr lang="it-IT" dirty="0" smtClean="0">
                <a:solidFill>
                  <a:srgbClr val="FF0000"/>
                </a:solidFill>
              </a:rPr>
              <a:t/>
            </a:r>
            <a:br>
              <a:rPr lang="it-IT" dirty="0" smtClean="0">
                <a:solidFill>
                  <a:srgbClr val="FF0000"/>
                </a:solidFill>
              </a:rPr>
            </a:br>
            <a:endParaRPr lang="it-IT" dirty="0">
              <a:solidFill>
                <a:srgbClr val="FF0000"/>
              </a:solidFill>
            </a:endParaRPr>
          </a:p>
        </p:txBody>
      </p:sp>
      <p:pic>
        <p:nvPicPr>
          <p:cNvPr id="34818" name="Picture 2" descr="http://www.clamfer.it/10_Tram/Tram_Salerno/TRAM-SA.2---FOTO-6B.gif"/>
          <p:cNvPicPr>
            <a:picLocks noChangeAspect="1" noChangeArrowheads="1"/>
          </p:cNvPicPr>
          <p:nvPr/>
        </p:nvPicPr>
        <p:blipFill>
          <a:blip r:embed="rId3" cstate="print"/>
          <a:srcRect/>
          <a:stretch>
            <a:fillRect/>
          </a:stretch>
        </p:blipFill>
        <p:spPr bwMode="auto">
          <a:xfrm>
            <a:off x="971600" y="3429000"/>
            <a:ext cx="6912768" cy="3188229"/>
          </a:xfrm>
          <a:prstGeom prst="rect">
            <a:avLst/>
          </a:prstGeom>
          <a:noFill/>
          <a:ln w="76200">
            <a:solidFill>
              <a:srgbClr val="99FFCC"/>
            </a:solidFill>
          </a:ln>
        </p:spPr>
      </p:pic>
      <p:sp>
        <p:nvSpPr>
          <p:cNvPr id="4" name="Rettangolo 3"/>
          <p:cNvSpPr/>
          <p:nvPr/>
        </p:nvSpPr>
        <p:spPr>
          <a:xfrm>
            <a:off x="323528" y="1340768"/>
            <a:ext cx="8352928" cy="2585323"/>
          </a:xfrm>
          <a:prstGeom prst="rect">
            <a:avLst/>
          </a:prstGeom>
        </p:spPr>
        <p:txBody>
          <a:bodyPr wrap="square">
            <a:spAutoFit/>
          </a:bodyPr>
          <a:lstStyle/>
          <a:p>
            <a:pPr algn="ctr"/>
            <a:r>
              <a:rPr lang="en-US" dirty="0" smtClean="0">
                <a:solidFill>
                  <a:srgbClr val="FF0000"/>
                </a:solidFill>
              </a:rPr>
              <a:t>A train station and also an electric tramway that connected it to Salerno were built in Cava in this period.</a:t>
            </a:r>
          </a:p>
          <a:p>
            <a:pPr algn="ctr"/>
            <a:r>
              <a:rPr lang="it-IT" dirty="0" smtClean="0">
                <a:solidFill>
                  <a:srgbClr val="FF0000"/>
                </a:solidFill>
              </a:rPr>
              <a:t> The </a:t>
            </a:r>
            <a:r>
              <a:rPr lang="it-IT" dirty="0" err="1" smtClean="0">
                <a:solidFill>
                  <a:srgbClr val="FF0000"/>
                </a:solidFill>
              </a:rPr>
              <a:t>railway</a:t>
            </a:r>
            <a:r>
              <a:rPr lang="it-IT" dirty="0" smtClean="0">
                <a:solidFill>
                  <a:srgbClr val="FF0000"/>
                </a:solidFill>
              </a:rPr>
              <a:t> station </a:t>
            </a:r>
            <a:r>
              <a:rPr lang="it-IT" dirty="0" err="1" smtClean="0">
                <a:solidFill>
                  <a:srgbClr val="FF0000"/>
                </a:solidFill>
              </a:rPr>
              <a:t>was</a:t>
            </a:r>
            <a:r>
              <a:rPr lang="it-IT" dirty="0" smtClean="0">
                <a:solidFill>
                  <a:srgbClr val="FF0000"/>
                </a:solidFill>
              </a:rPr>
              <a:t> </a:t>
            </a:r>
            <a:r>
              <a:rPr lang="it-IT" dirty="0" err="1" smtClean="0">
                <a:solidFill>
                  <a:srgbClr val="FF0000"/>
                </a:solidFill>
              </a:rPr>
              <a:t>ordered</a:t>
            </a:r>
            <a:r>
              <a:rPr lang="it-IT" dirty="0" smtClean="0">
                <a:solidFill>
                  <a:srgbClr val="FF0000"/>
                </a:solidFill>
              </a:rPr>
              <a:t> </a:t>
            </a:r>
            <a:r>
              <a:rPr lang="it-IT" dirty="0" err="1" smtClean="0">
                <a:solidFill>
                  <a:srgbClr val="FF0000"/>
                </a:solidFill>
              </a:rPr>
              <a:t>by</a:t>
            </a:r>
            <a:r>
              <a:rPr lang="it-IT" dirty="0" smtClean="0">
                <a:solidFill>
                  <a:srgbClr val="FF0000"/>
                </a:solidFill>
              </a:rPr>
              <a:t> King Ferdinand II in 1848 </a:t>
            </a:r>
            <a:r>
              <a:rPr lang="it-IT" dirty="0" err="1" smtClean="0">
                <a:solidFill>
                  <a:srgbClr val="FF0000"/>
                </a:solidFill>
              </a:rPr>
              <a:t>to</a:t>
            </a:r>
            <a:r>
              <a:rPr lang="it-IT" dirty="0" smtClean="0">
                <a:solidFill>
                  <a:srgbClr val="FF0000"/>
                </a:solidFill>
              </a:rPr>
              <a:t> </a:t>
            </a:r>
            <a:r>
              <a:rPr lang="it-IT" dirty="0" err="1" smtClean="0">
                <a:solidFill>
                  <a:srgbClr val="FF0000"/>
                </a:solidFill>
              </a:rPr>
              <a:t>reach</a:t>
            </a:r>
            <a:r>
              <a:rPr lang="it-IT" dirty="0" smtClean="0">
                <a:solidFill>
                  <a:srgbClr val="FF0000"/>
                </a:solidFill>
              </a:rPr>
              <a:t>  </a:t>
            </a:r>
            <a:r>
              <a:rPr lang="it-IT" dirty="0" err="1" smtClean="0">
                <a:solidFill>
                  <a:srgbClr val="FF0000"/>
                </a:solidFill>
              </a:rPr>
              <a:t>Naples</a:t>
            </a:r>
            <a:r>
              <a:rPr lang="it-IT" dirty="0" smtClean="0">
                <a:solidFill>
                  <a:srgbClr val="FF0000"/>
                </a:solidFill>
              </a:rPr>
              <a:t> in a </a:t>
            </a:r>
            <a:r>
              <a:rPr lang="it-IT" dirty="0" err="1" smtClean="0">
                <a:solidFill>
                  <a:srgbClr val="FF0000"/>
                </a:solidFill>
              </a:rPr>
              <a:t>easily</a:t>
            </a:r>
            <a:r>
              <a:rPr lang="it-IT" dirty="0" smtClean="0">
                <a:solidFill>
                  <a:srgbClr val="FF0000"/>
                </a:solidFill>
              </a:rPr>
              <a:t> way. As a </a:t>
            </a:r>
            <a:r>
              <a:rPr lang="it-IT" dirty="0" err="1" smtClean="0">
                <a:solidFill>
                  <a:srgbClr val="FF0000"/>
                </a:solidFill>
              </a:rPr>
              <a:t>matter</a:t>
            </a:r>
            <a:r>
              <a:rPr lang="it-IT" dirty="0" smtClean="0">
                <a:solidFill>
                  <a:srgbClr val="FF0000"/>
                </a:solidFill>
              </a:rPr>
              <a:t> </a:t>
            </a:r>
            <a:r>
              <a:rPr lang="it-IT" dirty="0" err="1" smtClean="0">
                <a:solidFill>
                  <a:srgbClr val="FF0000"/>
                </a:solidFill>
              </a:rPr>
              <a:t>of</a:t>
            </a:r>
            <a:r>
              <a:rPr lang="it-IT" dirty="0" smtClean="0">
                <a:solidFill>
                  <a:srgbClr val="FF0000"/>
                </a:solidFill>
              </a:rPr>
              <a:t> </a:t>
            </a:r>
            <a:r>
              <a:rPr lang="it-IT" dirty="0" err="1" smtClean="0">
                <a:solidFill>
                  <a:srgbClr val="FF0000"/>
                </a:solidFill>
              </a:rPr>
              <a:t>fact</a:t>
            </a:r>
            <a:r>
              <a:rPr lang="it-IT" dirty="0" smtClean="0">
                <a:solidFill>
                  <a:srgbClr val="FF0000"/>
                </a:solidFill>
              </a:rPr>
              <a:t> the King </a:t>
            </a:r>
            <a:r>
              <a:rPr lang="it-IT" dirty="0" err="1" smtClean="0">
                <a:solidFill>
                  <a:srgbClr val="FF0000"/>
                </a:solidFill>
              </a:rPr>
              <a:t>inaugurated</a:t>
            </a:r>
            <a:r>
              <a:rPr lang="it-IT" dirty="0" smtClean="0">
                <a:solidFill>
                  <a:srgbClr val="FF0000"/>
                </a:solidFill>
              </a:rPr>
              <a:t> the </a:t>
            </a:r>
            <a:r>
              <a:rPr lang="it-IT" dirty="0" err="1" smtClean="0">
                <a:solidFill>
                  <a:srgbClr val="FF0000"/>
                </a:solidFill>
              </a:rPr>
              <a:t>railway</a:t>
            </a:r>
            <a:r>
              <a:rPr lang="it-IT" dirty="0" smtClean="0">
                <a:solidFill>
                  <a:srgbClr val="FF0000"/>
                </a:solidFill>
              </a:rPr>
              <a:t> station  on  Aprile 1st 1857.</a:t>
            </a:r>
          </a:p>
          <a:p>
            <a:pPr algn="ctr"/>
            <a:r>
              <a:rPr lang="it-IT" dirty="0" smtClean="0">
                <a:solidFill>
                  <a:srgbClr val="FF0000"/>
                </a:solidFill>
              </a:rPr>
              <a:t> The </a:t>
            </a:r>
            <a:r>
              <a:rPr lang="it-IT" dirty="0" err="1" smtClean="0">
                <a:solidFill>
                  <a:srgbClr val="FF0000"/>
                </a:solidFill>
              </a:rPr>
              <a:t>works</a:t>
            </a:r>
            <a:r>
              <a:rPr lang="it-IT" dirty="0" smtClean="0">
                <a:solidFill>
                  <a:srgbClr val="FF0000"/>
                </a:solidFill>
              </a:rPr>
              <a:t> </a:t>
            </a:r>
            <a:r>
              <a:rPr lang="it-IT" dirty="0" err="1" smtClean="0">
                <a:solidFill>
                  <a:srgbClr val="FF0000"/>
                </a:solidFill>
              </a:rPr>
              <a:t>were</a:t>
            </a:r>
            <a:r>
              <a:rPr lang="it-IT" dirty="0" smtClean="0">
                <a:solidFill>
                  <a:srgbClr val="FF0000"/>
                </a:solidFill>
              </a:rPr>
              <a:t> </a:t>
            </a:r>
            <a:r>
              <a:rPr lang="it-IT" dirty="0" err="1" smtClean="0">
                <a:solidFill>
                  <a:srgbClr val="FF0000"/>
                </a:solidFill>
              </a:rPr>
              <a:t>given</a:t>
            </a:r>
            <a:r>
              <a:rPr lang="it-IT" dirty="0" smtClean="0">
                <a:solidFill>
                  <a:srgbClr val="FF0000"/>
                </a:solidFill>
              </a:rPr>
              <a:t> </a:t>
            </a:r>
            <a:r>
              <a:rPr lang="it-IT" dirty="0" err="1" smtClean="0">
                <a:solidFill>
                  <a:srgbClr val="FF0000"/>
                </a:solidFill>
              </a:rPr>
              <a:t>to</a:t>
            </a:r>
            <a:r>
              <a:rPr lang="it-IT" dirty="0" smtClean="0">
                <a:solidFill>
                  <a:srgbClr val="FF0000"/>
                </a:solidFill>
              </a:rPr>
              <a:t> </a:t>
            </a:r>
            <a:r>
              <a:rPr lang="it-IT" dirty="0" err="1" smtClean="0">
                <a:solidFill>
                  <a:srgbClr val="FF0000"/>
                </a:solidFill>
              </a:rPr>
              <a:t>Bayard</a:t>
            </a:r>
            <a:r>
              <a:rPr lang="it-IT" dirty="0" smtClean="0">
                <a:solidFill>
                  <a:srgbClr val="FF0000"/>
                </a:solidFill>
              </a:rPr>
              <a:t> de la </a:t>
            </a:r>
            <a:r>
              <a:rPr lang="it-IT" dirty="0" err="1" smtClean="0">
                <a:solidFill>
                  <a:srgbClr val="FF0000"/>
                </a:solidFill>
              </a:rPr>
              <a:t>Vingtrie</a:t>
            </a:r>
            <a:r>
              <a:rPr lang="it-IT" dirty="0" smtClean="0">
                <a:solidFill>
                  <a:srgbClr val="FF0000"/>
                </a:solidFill>
              </a:rPr>
              <a:t> company.</a:t>
            </a:r>
          </a:p>
          <a:p>
            <a:pPr algn="ctr"/>
            <a:r>
              <a:rPr lang="en-US" dirty="0" smtClean="0">
                <a:solidFill>
                  <a:srgbClr val="FF0000"/>
                </a:solidFill>
              </a:rPr>
              <a:t/>
            </a:r>
            <a:br>
              <a:rPr lang="en-US" dirty="0" smtClean="0">
                <a:solidFill>
                  <a:srgbClr val="FF0000"/>
                </a:solidFill>
              </a:rPr>
            </a:br>
            <a:r>
              <a:rPr lang="en-US" dirty="0" smtClean="0">
                <a:solidFill>
                  <a:srgbClr val="FF0000"/>
                </a:solidFill>
              </a:rPr>
              <a:t/>
            </a:r>
            <a:br>
              <a:rPr lang="en-US" dirty="0" smtClean="0">
                <a:solidFill>
                  <a:srgbClr val="FF0000"/>
                </a:solidFill>
              </a:rPr>
            </a:br>
            <a:endParaRPr lang="en-US" dirty="0">
              <a:solidFill>
                <a:srgbClr val="FF0000"/>
              </a:solidFill>
            </a:endParaRPr>
          </a:p>
        </p:txBody>
      </p:sp>
      <p:sp>
        <p:nvSpPr>
          <p:cNvPr id="6" name="CasellaDiTesto 5"/>
          <p:cNvSpPr txBox="1"/>
          <p:nvPr/>
        </p:nvSpPr>
        <p:spPr>
          <a:xfrm>
            <a:off x="1425963" y="332656"/>
            <a:ext cx="6223178" cy="954107"/>
          </a:xfrm>
          <a:prstGeom prst="rect">
            <a:avLst/>
          </a:prstGeom>
          <a:noFill/>
        </p:spPr>
        <p:txBody>
          <a:bodyPr wrap="none" rtlCol="0">
            <a:spAutoFit/>
          </a:bodyPr>
          <a:lstStyle/>
          <a:p>
            <a:pPr algn="ctr"/>
            <a:r>
              <a:rPr lang="it-IT" sz="2800" dirty="0" smtClean="0">
                <a:solidFill>
                  <a:srgbClr val="FF0000"/>
                </a:solidFill>
              </a:rPr>
              <a:t>The </a:t>
            </a:r>
            <a:r>
              <a:rPr lang="it-IT" sz="2800" dirty="0" err="1" smtClean="0">
                <a:solidFill>
                  <a:srgbClr val="FF0000"/>
                </a:solidFill>
              </a:rPr>
              <a:t>Train</a:t>
            </a:r>
            <a:r>
              <a:rPr lang="it-IT" sz="2800" dirty="0" smtClean="0">
                <a:solidFill>
                  <a:srgbClr val="FF0000"/>
                </a:solidFill>
              </a:rPr>
              <a:t> Station and the </a:t>
            </a:r>
            <a:r>
              <a:rPr lang="it-IT" sz="2800" dirty="0" err="1" smtClean="0">
                <a:solidFill>
                  <a:srgbClr val="FF0000"/>
                </a:solidFill>
              </a:rPr>
              <a:t>Tramway</a:t>
            </a:r>
            <a:endParaRPr lang="it-IT" sz="2800" dirty="0" smtClean="0">
              <a:solidFill>
                <a:srgbClr val="FF0000"/>
              </a:solidFill>
            </a:endParaRPr>
          </a:p>
          <a:p>
            <a:pPr algn="ctr"/>
            <a:r>
              <a:rPr lang="it-IT" sz="2800" dirty="0" smtClean="0">
                <a:solidFill>
                  <a:srgbClr val="FF0000"/>
                </a:solidFill>
              </a:rPr>
              <a:t>Cava de’ Tirreni</a:t>
            </a:r>
            <a:endParaRPr lang="it-IT" sz="2800" dirty="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539552" y="260648"/>
            <a:ext cx="8136904" cy="646331"/>
          </a:xfrm>
          <a:prstGeom prst="rect">
            <a:avLst/>
          </a:prstGeom>
          <a:noFill/>
        </p:spPr>
        <p:txBody>
          <a:bodyPr wrap="square" rtlCol="0">
            <a:spAutoFit/>
          </a:bodyPr>
          <a:lstStyle/>
          <a:p>
            <a:r>
              <a:rPr lang="it-IT" dirty="0" smtClean="0">
                <a:solidFill>
                  <a:srgbClr val="FF0000"/>
                </a:solidFill>
              </a:rPr>
              <a:t>… </a:t>
            </a:r>
            <a:r>
              <a:rPr lang="it-IT" sz="3600" dirty="0" err="1" smtClean="0">
                <a:solidFill>
                  <a:srgbClr val="FF0000"/>
                </a:solidFill>
                <a:latin typeface="+mj-lt"/>
              </a:rPr>
              <a:t>Industrialization</a:t>
            </a:r>
            <a:r>
              <a:rPr lang="it-IT" sz="3600" dirty="0" smtClean="0">
                <a:solidFill>
                  <a:srgbClr val="FF0000"/>
                </a:solidFill>
                <a:latin typeface="+mj-lt"/>
              </a:rPr>
              <a:t> </a:t>
            </a:r>
            <a:r>
              <a:rPr lang="it-IT" sz="3600" dirty="0" err="1" smtClean="0">
                <a:solidFill>
                  <a:srgbClr val="FF0000"/>
                </a:solidFill>
                <a:latin typeface="+mj-lt"/>
              </a:rPr>
              <a:t>arrives</a:t>
            </a:r>
            <a:r>
              <a:rPr lang="it-IT" sz="3600" dirty="0" smtClean="0">
                <a:solidFill>
                  <a:srgbClr val="FF0000"/>
                </a:solidFill>
                <a:latin typeface="+mj-lt"/>
              </a:rPr>
              <a:t> in </a:t>
            </a:r>
            <a:r>
              <a:rPr lang="it-IT" sz="3600" dirty="0" err="1" smtClean="0">
                <a:solidFill>
                  <a:srgbClr val="FF0000"/>
                </a:solidFill>
                <a:latin typeface="+mj-lt"/>
              </a:rPr>
              <a:t>Italy</a:t>
            </a:r>
            <a:r>
              <a:rPr lang="it-IT" dirty="0" err="1" smtClean="0">
                <a:solidFill>
                  <a:srgbClr val="FF0000"/>
                </a:solidFill>
              </a:rPr>
              <a:t>…</a:t>
            </a:r>
            <a:endParaRPr lang="it-IT" dirty="0">
              <a:solidFill>
                <a:srgbClr val="FF0000"/>
              </a:solidFill>
            </a:endParaRPr>
          </a:p>
        </p:txBody>
      </p:sp>
      <p:sp>
        <p:nvSpPr>
          <p:cNvPr id="2" name="Rettangolo 1"/>
          <p:cNvSpPr/>
          <p:nvPr/>
        </p:nvSpPr>
        <p:spPr>
          <a:xfrm>
            <a:off x="755576" y="980728"/>
            <a:ext cx="7200800" cy="584775"/>
          </a:xfrm>
          <a:prstGeom prst="rect">
            <a:avLst/>
          </a:prstGeom>
        </p:spPr>
        <p:txBody>
          <a:bodyPr wrap="square">
            <a:spAutoFit/>
          </a:bodyPr>
          <a:lstStyle/>
          <a:p>
            <a:pPr algn="ctr"/>
            <a:r>
              <a:rPr lang="en-US" sz="1600" dirty="0" smtClean="0">
                <a:solidFill>
                  <a:srgbClr val="FF0000"/>
                </a:solidFill>
              </a:rPr>
              <a:t>In Italy, the industrial revolution began in the late 1800s and early 1900s, two centuries later compared to what happened in England.</a:t>
            </a:r>
            <a:endParaRPr lang="it-IT" sz="1600" dirty="0">
              <a:solidFill>
                <a:srgbClr val="FF0000"/>
              </a:solidFill>
            </a:endParaRPr>
          </a:p>
        </p:txBody>
      </p:sp>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6018" y="1791980"/>
            <a:ext cx="3463085" cy="2213084"/>
          </a:xfrm>
          <a:prstGeom prst="roundRect">
            <a:avLst>
              <a:gd name="adj" fmla="val 16667"/>
            </a:avLst>
          </a:prstGeom>
          <a:ln>
            <a:solidFill>
              <a:srgbClr val="3399FF"/>
            </a:solidFill>
          </a:ln>
          <a:effectLst>
            <a:glow rad="139700">
              <a:schemeClr val="accent3">
                <a:satMod val="175000"/>
                <a:alpha val="40000"/>
              </a:schemeClr>
            </a:glow>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Lst>
        </p:spPr>
      </p:pic>
      <p:sp>
        <p:nvSpPr>
          <p:cNvPr id="5" name="CasellaDiTesto 4"/>
          <p:cNvSpPr txBox="1"/>
          <p:nvPr/>
        </p:nvSpPr>
        <p:spPr>
          <a:xfrm>
            <a:off x="1259632" y="4005064"/>
            <a:ext cx="1883608" cy="307777"/>
          </a:xfrm>
          <a:prstGeom prst="rect">
            <a:avLst/>
          </a:prstGeom>
          <a:noFill/>
        </p:spPr>
        <p:txBody>
          <a:bodyPr wrap="square" rtlCol="0">
            <a:spAutoFit/>
          </a:bodyPr>
          <a:lstStyle/>
          <a:p>
            <a:r>
              <a:rPr lang="it-IT" sz="1400" dirty="0" smtClean="0">
                <a:solidFill>
                  <a:srgbClr val="FF0000"/>
                </a:solidFill>
              </a:rPr>
              <a:t>Inside </a:t>
            </a:r>
            <a:r>
              <a:rPr lang="it-IT" sz="1400" dirty="0" err="1" smtClean="0">
                <a:solidFill>
                  <a:srgbClr val="FF0000"/>
                </a:solidFill>
              </a:rPr>
              <a:t>of</a:t>
            </a:r>
            <a:r>
              <a:rPr lang="it-IT" sz="1400" dirty="0" smtClean="0">
                <a:solidFill>
                  <a:srgbClr val="FF0000"/>
                </a:solidFill>
              </a:rPr>
              <a:t> </a:t>
            </a:r>
            <a:r>
              <a:rPr lang="it-IT" sz="1400" dirty="0" err="1" smtClean="0">
                <a:solidFill>
                  <a:srgbClr val="FF0000"/>
                </a:solidFill>
              </a:rPr>
              <a:t>textile</a:t>
            </a:r>
            <a:r>
              <a:rPr lang="it-IT" sz="1400" dirty="0" smtClean="0">
                <a:solidFill>
                  <a:srgbClr val="FF0000"/>
                </a:solidFill>
              </a:rPr>
              <a:t> </a:t>
            </a:r>
            <a:r>
              <a:rPr lang="it-IT" sz="1400" dirty="0" err="1" smtClean="0">
                <a:solidFill>
                  <a:srgbClr val="FF0000"/>
                </a:solidFill>
              </a:rPr>
              <a:t>mill</a:t>
            </a:r>
            <a:endParaRPr lang="it-IT" sz="1400" dirty="0">
              <a:solidFill>
                <a:srgbClr val="FF0000"/>
              </a:solidFill>
            </a:endParaRPr>
          </a:p>
        </p:txBody>
      </p:sp>
      <p:pic>
        <p:nvPicPr>
          <p:cNvPr id="205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28184" y="1700808"/>
            <a:ext cx="2047875" cy="2640013"/>
          </a:xfrm>
          <a:prstGeom prst="rect">
            <a:avLst/>
          </a:prstGeom>
          <a:noFill/>
          <a:ln>
            <a:noFill/>
          </a:ln>
          <a:effectLst>
            <a:glow rad="63500">
              <a:schemeClr val="accent2">
                <a:satMod val="175000"/>
                <a:alpha val="4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ttangolo 6"/>
          <p:cNvSpPr/>
          <p:nvPr/>
        </p:nvSpPr>
        <p:spPr>
          <a:xfrm>
            <a:off x="395536" y="4365104"/>
            <a:ext cx="7776864" cy="2308324"/>
          </a:xfrm>
          <a:prstGeom prst="rect">
            <a:avLst/>
          </a:prstGeom>
        </p:spPr>
        <p:txBody>
          <a:bodyPr wrap="square">
            <a:spAutoFit/>
          </a:bodyPr>
          <a:lstStyle/>
          <a:p>
            <a:pPr algn="ctr"/>
            <a:r>
              <a:rPr lang="en-US" sz="1600" dirty="0" smtClean="0">
                <a:solidFill>
                  <a:srgbClr val="FF0000"/>
                </a:solidFill>
              </a:rPr>
              <a:t>In the last decades of the eighteenth century, the first Swiss mercenaries  landed in southern Italy and Sicily. Among them, the entrepreneur </a:t>
            </a:r>
            <a:r>
              <a:rPr lang="en-US" sz="1600" dirty="0" err="1" smtClean="0">
                <a:solidFill>
                  <a:srgbClr val="FF0000"/>
                </a:solidFill>
              </a:rPr>
              <a:t>Giovan</a:t>
            </a:r>
            <a:r>
              <a:rPr lang="en-US" sz="1600" dirty="0" smtClean="0">
                <a:solidFill>
                  <a:srgbClr val="FF0000"/>
                </a:solidFill>
              </a:rPr>
              <a:t> </a:t>
            </a:r>
            <a:r>
              <a:rPr lang="en-US" sz="1600" dirty="0" err="1" smtClean="0">
                <a:solidFill>
                  <a:srgbClr val="FF0000"/>
                </a:solidFill>
              </a:rPr>
              <a:t>Giacomo</a:t>
            </a:r>
            <a:r>
              <a:rPr lang="en-US" sz="1600" dirty="0" smtClean="0">
                <a:solidFill>
                  <a:srgbClr val="FF0000"/>
                </a:solidFill>
              </a:rPr>
              <a:t> Egg, who once arrived in Italy, decided to found the first Italian cotton mill near Caserta.</a:t>
            </a:r>
          </a:p>
          <a:p>
            <a:pPr algn="ctr"/>
            <a:r>
              <a:rPr lang="en-US" sz="1600" dirty="0" smtClean="0">
                <a:solidFill>
                  <a:srgbClr val="FF0000"/>
                </a:solidFill>
              </a:rPr>
              <a:t>Thanks to the opening of the cotton mill  more than two hundred jobs were assigned, including workers and officials.</a:t>
            </a:r>
          </a:p>
          <a:p>
            <a:pPr algn="ctr"/>
            <a:r>
              <a:rPr lang="en-US" sz="1600" dirty="0" smtClean="0">
                <a:solidFill>
                  <a:srgbClr val="FF0000"/>
                </a:solidFill>
              </a:rPr>
              <a:t>Another </a:t>
            </a:r>
            <a:r>
              <a:rPr lang="en-US" sz="1600" dirty="0" err="1" smtClean="0">
                <a:solidFill>
                  <a:srgbClr val="FF0000"/>
                </a:solidFill>
              </a:rPr>
              <a:t>enterpreneur</a:t>
            </a:r>
            <a:r>
              <a:rPr lang="en-US" sz="1600" dirty="0" smtClean="0">
                <a:solidFill>
                  <a:srgbClr val="FF0000"/>
                </a:solidFill>
              </a:rPr>
              <a:t> that landed in Italy was  Federico Alberto </a:t>
            </a:r>
            <a:r>
              <a:rPr lang="en-US" sz="1600" dirty="0" err="1" smtClean="0">
                <a:solidFill>
                  <a:srgbClr val="FF0000"/>
                </a:solidFill>
              </a:rPr>
              <a:t>Wenner</a:t>
            </a:r>
            <a:r>
              <a:rPr lang="en-US" sz="1600" dirty="0" smtClean="0">
                <a:solidFill>
                  <a:srgbClr val="FF0000"/>
                </a:solidFill>
              </a:rPr>
              <a:t> who founded the Agro </a:t>
            </a:r>
            <a:r>
              <a:rPr lang="en-US" sz="1600" dirty="0" err="1" smtClean="0">
                <a:solidFill>
                  <a:srgbClr val="FF0000"/>
                </a:solidFill>
              </a:rPr>
              <a:t>Nocerino</a:t>
            </a:r>
            <a:r>
              <a:rPr lang="en-US" sz="1600" dirty="0" smtClean="0">
                <a:solidFill>
                  <a:srgbClr val="FF0000"/>
                </a:solidFill>
              </a:rPr>
              <a:t> </a:t>
            </a:r>
            <a:r>
              <a:rPr lang="en-US" sz="1600" dirty="0" err="1" smtClean="0">
                <a:solidFill>
                  <a:srgbClr val="FF0000"/>
                </a:solidFill>
              </a:rPr>
              <a:t>Sarnese</a:t>
            </a:r>
            <a:r>
              <a:rPr lang="en-US" sz="1600" dirty="0" smtClean="0">
                <a:solidFill>
                  <a:srgbClr val="FF0000"/>
                </a:solidFill>
              </a:rPr>
              <a:t>  </a:t>
            </a:r>
            <a:r>
              <a:rPr lang="en-US" sz="1600" dirty="0" err="1" smtClean="0">
                <a:solidFill>
                  <a:srgbClr val="FF0000"/>
                </a:solidFill>
              </a:rPr>
              <a:t>cotonificio</a:t>
            </a:r>
            <a:endParaRPr lang="en-US" sz="1600" dirty="0" smtClean="0">
              <a:solidFill>
                <a:srgbClr val="FF0000"/>
              </a:solidFill>
            </a:endParaRPr>
          </a:p>
          <a:p>
            <a:pPr algn="ctr"/>
            <a:r>
              <a:rPr lang="en-US" sz="1600" dirty="0" smtClean="0">
                <a:solidFill>
                  <a:srgbClr val="FF0000"/>
                </a:solidFill>
              </a:rPr>
              <a:t>"the Southern Manufacturing </a:t>
            </a:r>
            <a:r>
              <a:rPr lang="en-US" sz="1600" dirty="0" err="1" smtClean="0">
                <a:solidFill>
                  <a:srgbClr val="FF0000"/>
                </a:solidFill>
              </a:rPr>
              <a:t>Cotoniere</a:t>
            </a:r>
            <a:r>
              <a:rPr lang="en-US" sz="1600" dirty="0" smtClean="0">
                <a:solidFill>
                  <a:srgbClr val="FF0000"/>
                </a:solidFill>
              </a:rPr>
              <a:t>."</a:t>
            </a:r>
            <a:endParaRPr lang="it-IT" sz="1600" dirty="0">
              <a:solidFill>
                <a:srgbClr val="FF0000"/>
              </a:solidFill>
            </a:endParaRPr>
          </a:p>
        </p:txBody>
      </p:sp>
      <p:sp>
        <p:nvSpPr>
          <p:cNvPr id="8" name="Rettangolo 7"/>
          <p:cNvSpPr/>
          <p:nvPr/>
        </p:nvSpPr>
        <p:spPr>
          <a:xfrm>
            <a:off x="4355977" y="2924944"/>
            <a:ext cx="1800200" cy="738664"/>
          </a:xfrm>
          <a:prstGeom prst="rect">
            <a:avLst/>
          </a:prstGeom>
        </p:spPr>
        <p:txBody>
          <a:bodyPr wrap="square">
            <a:spAutoFit/>
          </a:bodyPr>
          <a:lstStyle/>
          <a:p>
            <a:r>
              <a:rPr lang="it-IT" sz="1400" dirty="0" smtClean="0">
                <a:solidFill>
                  <a:srgbClr val="FF0000"/>
                </a:solidFill>
              </a:rPr>
              <a:t>The </a:t>
            </a:r>
            <a:r>
              <a:rPr lang="it-IT" sz="1400" dirty="0" err="1" smtClean="0">
                <a:solidFill>
                  <a:srgbClr val="FF0000"/>
                </a:solidFill>
              </a:rPr>
              <a:t>entrepreneur</a:t>
            </a:r>
            <a:r>
              <a:rPr lang="it-IT" sz="1400" dirty="0" smtClean="0">
                <a:solidFill>
                  <a:srgbClr val="FF0000"/>
                </a:solidFill>
              </a:rPr>
              <a:t> </a:t>
            </a:r>
            <a:r>
              <a:rPr lang="it-IT" sz="1400" dirty="0" err="1" smtClean="0">
                <a:solidFill>
                  <a:srgbClr val="FF0000"/>
                </a:solidFill>
              </a:rPr>
              <a:t>Giovan</a:t>
            </a:r>
            <a:r>
              <a:rPr lang="it-IT" sz="1400" dirty="0" smtClean="0">
                <a:solidFill>
                  <a:srgbClr val="FF0000"/>
                </a:solidFill>
              </a:rPr>
              <a:t> Giacomo </a:t>
            </a:r>
            <a:r>
              <a:rPr lang="it-IT" sz="1400" dirty="0" err="1" smtClean="0">
                <a:solidFill>
                  <a:srgbClr val="FF0000"/>
                </a:solidFill>
              </a:rPr>
              <a:t>Egg</a:t>
            </a:r>
            <a:endParaRPr lang="it-IT" sz="1400" dirty="0">
              <a:solidFill>
                <a:srgbClr val="FF0000"/>
              </a:solidFill>
            </a:endParaRPr>
          </a:p>
        </p:txBody>
      </p:sp>
    </p:spTree>
    <p:custDataLst>
      <p:tags r:id="rId1"/>
    </p:custDataLst>
    <p:extLst>
      <p:ext uri="{BB962C8B-B14F-4D97-AF65-F5344CB8AC3E}">
        <p14:creationId xmlns:p14="http://schemas.microsoft.com/office/powerpoint/2010/main" val="197716395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255028" y="260648"/>
            <a:ext cx="8888972" cy="646331"/>
          </a:xfrm>
          <a:prstGeom prst="rect">
            <a:avLst/>
          </a:prstGeom>
        </p:spPr>
        <p:txBody>
          <a:bodyPr wrap="square">
            <a:spAutoFit/>
          </a:bodyPr>
          <a:lstStyle/>
          <a:p>
            <a:r>
              <a:rPr lang="it-IT" sz="3600" dirty="0" smtClean="0">
                <a:solidFill>
                  <a:srgbClr val="FF0000"/>
                </a:solidFill>
                <a:latin typeface="+mj-lt"/>
              </a:rPr>
              <a:t>… </a:t>
            </a:r>
            <a:r>
              <a:rPr lang="it-IT" sz="3600" dirty="0" err="1" smtClean="0">
                <a:solidFill>
                  <a:srgbClr val="FF0000"/>
                </a:solidFill>
                <a:latin typeface="+mj-lt"/>
              </a:rPr>
              <a:t>Southern</a:t>
            </a:r>
            <a:r>
              <a:rPr lang="it-IT" sz="3600" dirty="0" smtClean="0">
                <a:solidFill>
                  <a:srgbClr val="FF0000"/>
                </a:solidFill>
                <a:latin typeface="+mj-lt"/>
              </a:rPr>
              <a:t> Manufacturing Cotoniere</a:t>
            </a:r>
            <a:r>
              <a:rPr lang="it-IT" sz="3600" dirty="0" smtClean="0">
                <a:latin typeface="+mj-lt"/>
              </a:rPr>
              <a:t> </a:t>
            </a:r>
            <a:r>
              <a:rPr lang="it-IT" sz="3600" dirty="0" smtClean="0">
                <a:solidFill>
                  <a:srgbClr val="FF0000"/>
                </a:solidFill>
                <a:latin typeface="+mj-lt"/>
              </a:rPr>
              <a:t>…</a:t>
            </a:r>
            <a:endParaRPr lang="it-IT" sz="3600" dirty="0">
              <a:solidFill>
                <a:srgbClr val="FF0000"/>
              </a:solidFill>
              <a:latin typeface="+mj-lt"/>
            </a:endParaRPr>
          </a:p>
        </p:txBody>
      </p:sp>
      <p:sp>
        <p:nvSpPr>
          <p:cNvPr id="5" name="Rettangolo 4"/>
          <p:cNvSpPr/>
          <p:nvPr/>
        </p:nvSpPr>
        <p:spPr>
          <a:xfrm>
            <a:off x="468719" y="1074670"/>
            <a:ext cx="8075660" cy="584775"/>
          </a:xfrm>
          <a:prstGeom prst="rect">
            <a:avLst/>
          </a:prstGeom>
        </p:spPr>
        <p:txBody>
          <a:bodyPr wrap="square">
            <a:spAutoFit/>
          </a:bodyPr>
          <a:lstStyle/>
          <a:p>
            <a:pPr algn="ctr"/>
            <a:r>
              <a:rPr lang="en-US" sz="1600" dirty="0" smtClean="0">
                <a:solidFill>
                  <a:srgbClr val="FF0000"/>
                </a:solidFill>
              </a:rPr>
              <a:t>During the reign of Joachim Murat (1808-1815) some Swiss families started the textile industry in the Agro </a:t>
            </a:r>
            <a:r>
              <a:rPr lang="en-US" sz="1600" dirty="0" err="1" smtClean="0">
                <a:solidFill>
                  <a:srgbClr val="FF0000"/>
                </a:solidFill>
              </a:rPr>
              <a:t>Nocerino</a:t>
            </a:r>
            <a:r>
              <a:rPr lang="en-US" sz="1600" dirty="0" smtClean="0">
                <a:solidFill>
                  <a:srgbClr val="FF0000"/>
                </a:solidFill>
              </a:rPr>
              <a:t> </a:t>
            </a:r>
            <a:r>
              <a:rPr lang="en-US" sz="1600" dirty="0" err="1" smtClean="0">
                <a:solidFill>
                  <a:srgbClr val="FF0000"/>
                </a:solidFill>
              </a:rPr>
              <a:t>Sarnese</a:t>
            </a:r>
            <a:endParaRPr lang="it-IT" sz="1600" dirty="0">
              <a:solidFill>
                <a:srgbClr val="FF0000"/>
              </a:solidFill>
            </a:endParaRPr>
          </a:p>
        </p:txBody>
      </p:sp>
      <p:sp>
        <p:nvSpPr>
          <p:cNvPr id="6" name="Rettangolo 5"/>
          <p:cNvSpPr/>
          <p:nvPr/>
        </p:nvSpPr>
        <p:spPr>
          <a:xfrm>
            <a:off x="4139952" y="1853535"/>
            <a:ext cx="4572000" cy="2031325"/>
          </a:xfrm>
          <a:prstGeom prst="rect">
            <a:avLst/>
          </a:prstGeom>
        </p:spPr>
        <p:txBody>
          <a:bodyPr>
            <a:spAutoFit/>
          </a:bodyPr>
          <a:lstStyle/>
          <a:p>
            <a:pPr algn="ctr"/>
            <a:r>
              <a:rPr lang="en-US" sz="1400" dirty="0" smtClean="0">
                <a:solidFill>
                  <a:srgbClr val="FF0000"/>
                </a:solidFill>
              </a:rPr>
              <a:t>In 1835 the area  of the river </a:t>
            </a:r>
            <a:r>
              <a:rPr lang="en-US" sz="1400" dirty="0" err="1" smtClean="0">
                <a:solidFill>
                  <a:srgbClr val="FF0000"/>
                </a:solidFill>
              </a:rPr>
              <a:t>Irno</a:t>
            </a:r>
            <a:r>
              <a:rPr lang="en-US" sz="1400" dirty="0" smtClean="0">
                <a:solidFill>
                  <a:srgbClr val="FF0000"/>
                </a:solidFill>
              </a:rPr>
              <a:t> had therefore already  a certain concentration of textile industry.</a:t>
            </a:r>
          </a:p>
          <a:p>
            <a:pPr algn="ctr"/>
            <a:r>
              <a:rPr lang="en-US" sz="1400" dirty="0" smtClean="0">
                <a:solidFill>
                  <a:srgbClr val="FF0000"/>
                </a:solidFill>
              </a:rPr>
              <a:t>Federico Alberto </a:t>
            </a:r>
            <a:r>
              <a:rPr lang="en-US" sz="1400" dirty="0" err="1" smtClean="0">
                <a:solidFill>
                  <a:srgbClr val="FF0000"/>
                </a:solidFill>
              </a:rPr>
              <a:t>Wenner</a:t>
            </a:r>
            <a:r>
              <a:rPr lang="en-US" sz="1400" dirty="0" smtClean="0">
                <a:solidFill>
                  <a:srgbClr val="FF0000"/>
                </a:solidFill>
              </a:rPr>
              <a:t>, a Swiss industrialist, who arrived in Salerno in 1829, founded with his fellow countrymen the textile industries of </a:t>
            </a:r>
            <a:r>
              <a:rPr lang="en-US" sz="1400" dirty="0" err="1" smtClean="0">
                <a:solidFill>
                  <a:srgbClr val="FF0000"/>
                </a:solidFill>
              </a:rPr>
              <a:t>Fratte</a:t>
            </a:r>
            <a:r>
              <a:rPr lang="en-US" sz="1400" dirty="0" smtClean="0">
                <a:solidFill>
                  <a:srgbClr val="FF0000"/>
                </a:solidFill>
              </a:rPr>
              <a:t> of Salerno.</a:t>
            </a:r>
          </a:p>
          <a:p>
            <a:pPr algn="ctr"/>
            <a:r>
              <a:rPr lang="en-US" sz="1400" dirty="0" smtClean="0">
                <a:solidFill>
                  <a:srgbClr val="FF0000"/>
                </a:solidFill>
              </a:rPr>
              <a:t>In 1918, the plants are nationalized, with the name of Southern  Manufactures </a:t>
            </a:r>
            <a:r>
              <a:rPr lang="en-US" sz="1400" dirty="0" err="1" smtClean="0">
                <a:solidFill>
                  <a:srgbClr val="FF0000"/>
                </a:solidFill>
              </a:rPr>
              <a:t>Cotoniere</a:t>
            </a:r>
            <a:r>
              <a:rPr lang="en-US" sz="1400" dirty="0" smtClean="0">
                <a:solidFill>
                  <a:srgbClr val="FF0000"/>
                </a:solidFill>
              </a:rPr>
              <a:t>  spa, which in the meantime had passed to his son Roberto </a:t>
            </a:r>
            <a:r>
              <a:rPr lang="en-US" sz="1400" dirty="0" err="1" smtClean="0">
                <a:solidFill>
                  <a:srgbClr val="FF0000"/>
                </a:solidFill>
              </a:rPr>
              <a:t>Wenner</a:t>
            </a:r>
            <a:r>
              <a:rPr lang="en-US" sz="1400" dirty="0" smtClean="0">
                <a:solidFill>
                  <a:srgbClr val="FF0000"/>
                </a:solidFill>
              </a:rPr>
              <a:t>.</a:t>
            </a:r>
            <a:endParaRPr lang="it-IT" sz="1400" dirty="0">
              <a:solidFill>
                <a:srgbClr val="FF0000"/>
              </a:solidFill>
            </a:endParaRPr>
          </a:p>
        </p:txBody>
      </p:sp>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0034" y="1643050"/>
            <a:ext cx="3448270" cy="2448272"/>
          </a:xfrm>
          <a:prstGeom prst="roundRect">
            <a:avLst>
              <a:gd name="adj" fmla="val 8594"/>
            </a:avLst>
          </a:prstGeom>
          <a:solidFill>
            <a:srgbClr val="FFFFFF">
              <a:shade val="85000"/>
            </a:srgbClr>
          </a:solidFill>
          <a:ln>
            <a:noFill/>
          </a:ln>
          <a:effectLst>
            <a:glow rad="139700">
              <a:schemeClr val="accent6">
                <a:satMod val="175000"/>
                <a:alpha val="40000"/>
              </a:schemeClr>
            </a:glow>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48064" y="3861048"/>
            <a:ext cx="3595046" cy="2816119"/>
          </a:xfrm>
          <a:prstGeom prst="roundRect">
            <a:avLst>
              <a:gd name="adj" fmla="val 16667"/>
            </a:avLst>
          </a:prstGeom>
          <a:ln>
            <a:noFill/>
          </a:ln>
          <a:effectLst>
            <a:glow rad="228600">
              <a:schemeClr val="accent4">
                <a:satMod val="175000"/>
                <a:alpha val="40000"/>
              </a:schemeClr>
            </a:glow>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ttangolo 6"/>
          <p:cNvSpPr/>
          <p:nvPr/>
        </p:nvSpPr>
        <p:spPr>
          <a:xfrm>
            <a:off x="395536" y="5157192"/>
            <a:ext cx="4572000" cy="584775"/>
          </a:xfrm>
          <a:prstGeom prst="rect">
            <a:avLst/>
          </a:prstGeom>
        </p:spPr>
        <p:txBody>
          <a:bodyPr>
            <a:spAutoFit/>
          </a:bodyPr>
          <a:lstStyle/>
          <a:p>
            <a:pPr algn="ctr"/>
            <a:r>
              <a:rPr lang="en-US" sz="1600" dirty="0" smtClean="0">
                <a:solidFill>
                  <a:srgbClr val="FF0000"/>
                </a:solidFill>
              </a:rPr>
              <a:t>Establishments Manufactures of Southern </a:t>
            </a:r>
            <a:r>
              <a:rPr lang="en-US" sz="1600" dirty="0" err="1" smtClean="0">
                <a:solidFill>
                  <a:srgbClr val="FF0000"/>
                </a:solidFill>
              </a:rPr>
              <a:t>Cotoniere</a:t>
            </a:r>
            <a:r>
              <a:rPr lang="en-US" sz="1600" dirty="0" smtClean="0">
                <a:solidFill>
                  <a:srgbClr val="FF0000"/>
                </a:solidFill>
              </a:rPr>
              <a:t> (MCM) of </a:t>
            </a:r>
            <a:r>
              <a:rPr lang="en-US" sz="1600" dirty="0" err="1" smtClean="0">
                <a:solidFill>
                  <a:srgbClr val="FF0000"/>
                </a:solidFill>
              </a:rPr>
              <a:t>Fratte</a:t>
            </a:r>
            <a:r>
              <a:rPr lang="en-US" sz="1600" dirty="0" smtClean="0">
                <a:solidFill>
                  <a:srgbClr val="FF0000"/>
                </a:solidFill>
              </a:rPr>
              <a:t> of Salerno.</a:t>
            </a:r>
            <a:endParaRPr lang="it-IT" sz="1600" dirty="0">
              <a:solidFill>
                <a:srgbClr val="FF0000"/>
              </a:solidFill>
            </a:endParaRPr>
          </a:p>
        </p:txBody>
      </p:sp>
    </p:spTree>
    <p:custDataLst>
      <p:tags r:id="rId1"/>
    </p:custDataLst>
    <p:extLst>
      <p:ext uri="{BB962C8B-B14F-4D97-AF65-F5344CB8AC3E}">
        <p14:creationId xmlns:p14="http://schemas.microsoft.com/office/powerpoint/2010/main" val="342968526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539552" y="188640"/>
            <a:ext cx="8229600" cy="792088"/>
          </a:xfrm>
        </p:spPr>
        <p:txBody>
          <a:bodyPr>
            <a:normAutofit fontScale="90000"/>
          </a:bodyPr>
          <a:lstStyle/>
          <a:p>
            <a:r>
              <a:rPr lang="it-IT" dirty="0" smtClean="0">
                <a:solidFill>
                  <a:srgbClr val="FF0000"/>
                </a:solidFill>
              </a:rPr>
              <a:t>           </a:t>
            </a:r>
            <a:r>
              <a:rPr lang="it-IT" sz="2700" dirty="0" smtClean="0">
                <a:solidFill>
                  <a:srgbClr val="FF0000"/>
                </a:solidFill>
              </a:rPr>
              <a:t>INDUSTRIAL SETTLMENTS IN SALERNO</a:t>
            </a:r>
            <a:endParaRPr lang="it-IT" sz="2700" dirty="0">
              <a:solidFill>
                <a:srgbClr val="FF0000"/>
              </a:solidFill>
            </a:endParaRPr>
          </a:p>
        </p:txBody>
      </p:sp>
      <p:pic>
        <p:nvPicPr>
          <p:cNvPr id="4" name="Picture 2"/>
          <p:cNvPicPr>
            <a:picLocks noGrp="1" noChangeAspect="1" noChangeArrowheads="1"/>
          </p:cNvPicPr>
          <p:nvPr>
            <p:ph sz="quarter" idx="1"/>
          </p:nvPr>
        </p:nvPicPr>
        <p:blipFill>
          <a:blip r:embed="rId4" cstate="print"/>
          <a:srcRect/>
          <a:stretch>
            <a:fillRect/>
          </a:stretch>
        </p:blipFill>
        <p:spPr bwMode="auto">
          <a:xfrm>
            <a:off x="323528" y="908720"/>
            <a:ext cx="8280920" cy="5616624"/>
          </a:xfrm>
          <a:prstGeom prst="rect">
            <a:avLst/>
          </a:prstGeom>
          <a:noFill/>
          <a:ln w="9525">
            <a:noFill/>
            <a:miter lim="800000"/>
            <a:headEnd/>
            <a:tailEnd/>
          </a:ln>
          <a:effectLst/>
        </p:spPr>
      </p:pic>
      <p:sp>
        <p:nvSpPr>
          <p:cNvPr id="9" name="Triangolo isoscele 8"/>
          <p:cNvSpPr/>
          <p:nvPr/>
        </p:nvSpPr>
        <p:spPr>
          <a:xfrm>
            <a:off x="7020272" y="4221088"/>
            <a:ext cx="360040" cy="216024"/>
          </a:xfrm>
          <a:prstGeom prst="triangl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0" name="Triangolo isoscele 9"/>
          <p:cNvSpPr/>
          <p:nvPr/>
        </p:nvSpPr>
        <p:spPr>
          <a:xfrm>
            <a:off x="6948264" y="3429000"/>
            <a:ext cx="360040" cy="216024"/>
          </a:xfrm>
          <a:prstGeom prst="triangl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FF0000"/>
              </a:solidFill>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sz="quarter" idx="1"/>
          </p:nvPr>
        </p:nvSpPr>
        <p:spPr>
          <a:xfrm>
            <a:off x="0" y="764704"/>
            <a:ext cx="9144000" cy="3024336"/>
          </a:xfrm>
        </p:spPr>
        <p:txBody>
          <a:bodyPr>
            <a:normAutofit/>
          </a:bodyPr>
          <a:lstStyle/>
          <a:p>
            <a:pPr algn="ctr"/>
            <a:r>
              <a:rPr lang="en-US" sz="1800" dirty="0" smtClean="0">
                <a:solidFill>
                  <a:srgbClr val="FF0000"/>
                </a:solidFill>
              </a:rPr>
              <a:t>With the industrial revolution dwellings changed. The various social classes,</a:t>
            </a:r>
          </a:p>
          <a:p>
            <a:pPr algn="ctr">
              <a:buNone/>
            </a:pPr>
            <a:r>
              <a:rPr lang="en-US" sz="1800" dirty="0" smtClean="0">
                <a:solidFill>
                  <a:srgbClr val="FF0000"/>
                </a:solidFill>
              </a:rPr>
              <a:t> rich, bourgeois and workers , could afford new forms of accommodation: </a:t>
            </a:r>
            <a:br>
              <a:rPr lang="en-US" sz="1800" dirty="0" smtClean="0">
                <a:solidFill>
                  <a:srgbClr val="FF0000"/>
                </a:solidFill>
              </a:rPr>
            </a:br>
            <a:r>
              <a:rPr lang="en-US" sz="1800" dirty="0" smtClean="0">
                <a:solidFill>
                  <a:srgbClr val="FF0000"/>
                </a:solidFill>
              </a:rPr>
              <a:t>     - The rich people lived in more secluded villas or cottages  </a:t>
            </a:r>
          </a:p>
          <a:p>
            <a:pPr algn="ctr">
              <a:buNone/>
            </a:pPr>
            <a:r>
              <a:rPr lang="en-US" sz="1800" dirty="0" smtClean="0">
                <a:solidFill>
                  <a:srgbClr val="FF0000"/>
                </a:solidFill>
              </a:rPr>
              <a:t>(elegant detached houses)</a:t>
            </a:r>
            <a:br>
              <a:rPr lang="en-US" sz="1800" dirty="0" smtClean="0">
                <a:solidFill>
                  <a:srgbClr val="FF0000"/>
                </a:solidFill>
              </a:rPr>
            </a:br>
            <a:r>
              <a:rPr lang="en-US" sz="1800" dirty="0" smtClean="0">
                <a:solidFill>
                  <a:srgbClr val="FF0000"/>
                </a:solidFill>
              </a:rPr>
              <a:t>     - The poor people lived in  less secluded dwellings</a:t>
            </a:r>
          </a:p>
          <a:p>
            <a:pPr algn="ctr">
              <a:buNone/>
            </a:pPr>
            <a:r>
              <a:rPr lang="en-US" sz="1800" dirty="0" smtClean="0">
                <a:solidFill>
                  <a:srgbClr val="FF0000"/>
                </a:solidFill>
              </a:rPr>
              <a:t> (terraced houses  or multi-storey buildings)</a:t>
            </a:r>
            <a:br>
              <a:rPr lang="en-US" sz="1800" dirty="0" smtClean="0">
                <a:solidFill>
                  <a:srgbClr val="FF0000"/>
                </a:solidFill>
              </a:rPr>
            </a:br>
            <a:r>
              <a:rPr lang="en-US" sz="1800" dirty="0" smtClean="0">
                <a:solidFill>
                  <a:srgbClr val="FF0000"/>
                </a:solidFill>
              </a:rPr>
              <a:t>The  quality of poor housing deteriorated to the tolerable limit for the lowest-paid workers: </a:t>
            </a:r>
            <a:br>
              <a:rPr lang="en-US" sz="1800" dirty="0" smtClean="0">
                <a:solidFill>
                  <a:srgbClr val="FF0000"/>
                </a:solidFill>
              </a:rPr>
            </a:br>
            <a:r>
              <a:rPr lang="en-US" sz="1800" dirty="0" smtClean="0">
                <a:solidFill>
                  <a:srgbClr val="FF0000"/>
                </a:solidFill>
              </a:rPr>
              <a:t>    </a:t>
            </a:r>
            <a:endParaRPr lang="it-IT" sz="1800" dirty="0">
              <a:solidFill>
                <a:srgbClr val="FF0000"/>
              </a:solidFill>
            </a:endParaRPr>
          </a:p>
        </p:txBody>
      </p:sp>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20" y="3717032"/>
            <a:ext cx="8721759" cy="2924944"/>
          </a:xfrm>
          <a:prstGeom prst="rect">
            <a:avLst/>
          </a:prstGeom>
          <a:ln>
            <a:solidFill>
              <a:srgbClr val="3399FF"/>
            </a:solidFill>
          </a:ln>
          <a:effectLst>
            <a:glow rad="139700">
              <a:schemeClr val="accent5">
                <a:satMod val="175000"/>
                <a:alpha val="40000"/>
              </a:schemeClr>
            </a:glow>
            <a:softEdge rad="112500"/>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asellaDiTesto 3"/>
          <p:cNvSpPr txBox="1"/>
          <p:nvPr/>
        </p:nvSpPr>
        <p:spPr>
          <a:xfrm>
            <a:off x="1763688" y="3429000"/>
            <a:ext cx="5616624" cy="307777"/>
          </a:xfrm>
          <a:prstGeom prst="rect">
            <a:avLst/>
          </a:prstGeom>
          <a:noFill/>
        </p:spPr>
        <p:txBody>
          <a:bodyPr wrap="square" rtlCol="0">
            <a:spAutoFit/>
          </a:bodyPr>
          <a:lstStyle/>
          <a:p>
            <a:pPr algn="ctr"/>
            <a:r>
              <a:rPr lang="it-IT" sz="1400" dirty="0" err="1" smtClean="0">
                <a:solidFill>
                  <a:srgbClr val="FF0000"/>
                </a:solidFill>
              </a:rPr>
              <a:t>Comparison</a:t>
            </a:r>
            <a:r>
              <a:rPr lang="it-IT" sz="1400" dirty="0" smtClean="0">
                <a:solidFill>
                  <a:srgbClr val="FF0000"/>
                </a:solidFill>
              </a:rPr>
              <a:t> </a:t>
            </a:r>
            <a:r>
              <a:rPr lang="it-IT" sz="1400" dirty="0" err="1" smtClean="0">
                <a:solidFill>
                  <a:srgbClr val="FF0000"/>
                </a:solidFill>
              </a:rPr>
              <a:t>between</a:t>
            </a:r>
            <a:r>
              <a:rPr lang="it-IT" sz="1400" dirty="0" smtClean="0">
                <a:solidFill>
                  <a:srgbClr val="FF0000"/>
                </a:solidFill>
              </a:rPr>
              <a:t> a </a:t>
            </a:r>
            <a:r>
              <a:rPr lang="it-IT" sz="1400" dirty="0" err="1" smtClean="0">
                <a:solidFill>
                  <a:srgbClr val="FF0000"/>
                </a:solidFill>
              </a:rPr>
              <a:t>rich</a:t>
            </a:r>
            <a:r>
              <a:rPr lang="it-IT" sz="1400" dirty="0" smtClean="0">
                <a:solidFill>
                  <a:srgbClr val="FF0000"/>
                </a:solidFill>
              </a:rPr>
              <a:t> and a </a:t>
            </a:r>
            <a:r>
              <a:rPr lang="it-IT" sz="1400" dirty="0" err="1" smtClean="0">
                <a:solidFill>
                  <a:srgbClr val="FF0000"/>
                </a:solidFill>
              </a:rPr>
              <a:t>poor</a:t>
            </a:r>
            <a:r>
              <a:rPr lang="it-IT" sz="1400" dirty="0" smtClean="0">
                <a:solidFill>
                  <a:srgbClr val="FF0000"/>
                </a:solidFill>
              </a:rPr>
              <a:t> house</a:t>
            </a:r>
          </a:p>
        </p:txBody>
      </p:sp>
      <p:sp>
        <p:nvSpPr>
          <p:cNvPr id="6" name="CasellaDiTesto 5"/>
          <p:cNvSpPr txBox="1"/>
          <p:nvPr/>
        </p:nvSpPr>
        <p:spPr>
          <a:xfrm>
            <a:off x="1213947" y="188640"/>
            <a:ext cx="6114174" cy="584775"/>
          </a:xfrm>
          <a:prstGeom prst="rect">
            <a:avLst/>
          </a:prstGeom>
          <a:noFill/>
        </p:spPr>
        <p:txBody>
          <a:bodyPr wrap="none" rtlCol="0">
            <a:spAutoFit/>
          </a:bodyPr>
          <a:lstStyle/>
          <a:p>
            <a:pPr algn="ctr"/>
            <a:r>
              <a:rPr lang="it-IT" sz="3200" dirty="0" smtClean="0">
                <a:solidFill>
                  <a:srgbClr val="FF0000"/>
                </a:solidFill>
              </a:rPr>
              <a:t>…..</a:t>
            </a:r>
            <a:r>
              <a:rPr lang="it-IT" sz="3200" dirty="0" err="1" smtClean="0">
                <a:solidFill>
                  <a:srgbClr val="FF0000"/>
                </a:solidFill>
              </a:rPr>
              <a:t>Evolution</a:t>
            </a:r>
            <a:r>
              <a:rPr lang="it-IT" sz="3200" dirty="0" smtClean="0">
                <a:solidFill>
                  <a:srgbClr val="FF0000"/>
                </a:solidFill>
              </a:rPr>
              <a:t> </a:t>
            </a:r>
            <a:r>
              <a:rPr lang="it-IT" sz="3200" dirty="0" err="1" smtClean="0">
                <a:solidFill>
                  <a:srgbClr val="FF0000"/>
                </a:solidFill>
              </a:rPr>
              <a:t>of</a:t>
            </a:r>
            <a:r>
              <a:rPr lang="it-IT" sz="3200" dirty="0" smtClean="0">
                <a:solidFill>
                  <a:srgbClr val="FF0000"/>
                </a:solidFill>
              </a:rPr>
              <a:t> the </a:t>
            </a:r>
            <a:r>
              <a:rPr lang="it-IT" sz="3200" dirty="0" err="1" smtClean="0">
                <a:solidFill>
                  <a:srgbClr val="FF0000"/>
                </a:solidFill>
              </a:rPr>
              <a:t>dwelling…</a:t>
            </a:r>
            <a:r>
              <a:rPr lang="it-IT" sz="3200" dirty="0" smtClean="0">
                <a:solidFill>
                  <a:srgbClr val="FF0000"/>
                </a:solidFill>
              </a:rPr>
              <a:t>.</a:t>
            </a:r>
            <a:endParaRPr lang="it-IT" sz="3200" dirty="0">
              <a:solidFill>
                <a:srgbClr val="FF0000"/>
              </a:solidFill>
            </a:endParaRPr>
          </a:p>
        </p:txBody>
      </p:sp>
    </p:spTree>
    <p:custDataLst>
      <p:tags r:id="rId1"/>
    </p:custDataLst>
    <p:extLst>
      <p:ext uri="{BB962C8B-B14F-4D97-AF65-F5344CB8AC3E}">
        <p14:creationId xmlns:p14="http://schemas.microsoft.com/office/powerpoint/2010/main" val="221762540"/>
      </p:ext>
    </p:extLst>
  </p:cSld>
  <p:clrMapOvr>
    <a:masterClrMapping/>
  </p:clrMapOvr>
  <mc:AlternateContent xmlns:mc="http://schemas.openxmlformats.org/markup-compatibility/2006" xmlns:p14="http://schemas.microsoft.com/office/powerpoint/2010/main">
    <mc:Choice Requires="p14">
      <p:transition spd="slow" p14:dur="1600">
        <p14:prism dir="d" isContent="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normAutofit/>
            <a:scene3d>
              <a:camera prst="orthographicFront"/>
              <a:lightRig rig="threePt" dir="t"/>
            </a:scene3d>
            <a:sp3d extrusionH="57150" contourW="12700">
              <a:extrusionClr>
                <a:srgbClr val="FFFF00"/>
              </a:extrusionClr>
              <a:contourClr>
                <a:srgbClr val="FFC000"/>
              </a:contourClr>
            </a:sp3d>
          </a:bodyPr>
          <a:lstStyle/>
          <a:p>
            <a:r>
              <a:rPr lang="it-IT" dirty="0" smtClean="0">
                <a:solidFill>
                  <a:srgbClr val="FF0000"/>
                </a:solidFill>
                <a:effectLst>
                  <a:outerShdw blurRad="50800" dist="50800" dir="5400000" algn="ctr" rotWithShape="0">
                    <a:schemeClr val="tx1"/>
                  </a:outerShdw>
                </a:effectLst>
              </a:rPr>
              <a:t>From the </a:t>
            </a:r>
            <a:r>
              <a:rPr lang="it-IT" dirty="0" err="1" smtClean="0">
                <a:solidFill>
                  <a:srgbClr val="FF0000"/>
                </a:solidFill>
                <a:effectLst>
                  <a:outerShdw blurRad="50800" dist="50800" dir="5400000" algn="ctr" rotWithShape="0">
                    <a:schemeClr val="tx1"/>
                  </a:outerShdw>
                </a:effectLst>
              </a:rPr>
              <a:t>early</a:t>
            </a:r>
            <a:r>
              <a:rPr lang="it-IT" dirty="0" smtClean="0">
                <a:solidFill>
                  <a:srgbClr val="FF0000"/>
                </a:solidFill>
                <a:effectLst>
                  <a:outerShdw blurRad="50800" dist="50800" dir="5400000" algn="ctr" rotWithShape="0">
                    <a:schemeClr val="tx1"/>
                  </a:outerShdw>
                </a:effectLst>
              </a:rPr>
              <a:t> </a:t>
            </a:r>
            <a:r>
              <a:rPr lang="it-IT" dirty="0" err="1" smtClean="0">
                <a:solidFill>
                  <a:srgbClr val="FF0000"/>
                </a:solidFill>
                <a:effectLst>
                  <a:outerShdw blurRad="50800" dist="50800" dir="5400000" algn="ctr" rotWithShape="0">
                    <a:schemeClr val="tx1"/>
                  </a:outerShdw>
                </a:effectLst>
              </a:rPr>
              <a:t>settlements</a:t>
            </a:r>
            <a:r>
              <a:rPr lang="it-IT" dirty="0" smtClean="0">
                <a:solidFill>
                  <a:srgbClr val="FF0000"/>
                </a:solidFill>
                <a:effectLst>
                  <a:outerShdw blurRad="50800" dist="50800" dir="5400000" algn="ctr" rotWithShape="0">
                    <a:schemeClr val="tx1"/>
                  </a:outerShdw>
                </a:effectLst>
              </a:rPr>
              <a:t> to the </a:t>
            </a:r>
            <a:r>
              <a:rPr lang="it-IT" dirty="0" err="1" smtClean="0">
                <a:solidFill>
                  <a:srgbClr val="FF0000"/>
                </a:solidFill>
                <a:effectLst>
                  <a:outerShdw blurRad="50800" dist="50800" dir="5400000" algn="ctr" rotWithShape="0">
                    <a:schemeClr val="tx1"/>
                  </a:outerShdw>
                </a:effectLst>
              </a:rPr>
              <a:t>present</a:t>
            </a:r>
            <a:r>
              <a:rPr lang="it-IT" dirty="0" smtClean="0">
                <a:solidFill>
                  <a:srgbClr val="FF0000"/>
                </a:solidFill>
                <a:effectLst>
                  <a:outerShdw blurRad="50800" dist="50800" dir="5400000" algn="ctr" rotWithShape="0">
                    <a:schemeClr val="tx1"/>
                  </a:outerShdw>
                </a:effectLst>
              </a:rPr>
              <a:t> </a:t>
            </a:r>
            <a:r>
              <a:rPr lang="it-IT" dirty="0" err="1" smtClean="0">
                <a:solidFill>
                  <a:srgbClr val="FF0000"/>
                </a:solidFill>
                <a:effectLst>
                  <a:outerShdw blurRad="50800" dist="50800" dir="5400000" algn="ctr" rotWithShape="0">
                    <a:schemeClr val="tx1"/>
                  </a:outerShdw>
                </a:effectLst>
              </a:rPr>
              <a:t>day…</a:t>
            </a:r>
            <a:endParaRPr lang="it-IT" dirty="0">
              <a:solidFill>
                <a:srgbClr val="FF0000"/>
              </a:solidFill>
              <a:effectLst>
                <a:outerShdw blurRad="50800" dist="50800" dir="5400000" algn="ctr" rotWithShape="0">
                  <a:schemeClr val="tx1"/>
                </a:outerShdw>
              </a:effectLst>
            </a:endParaRPr>
          </a:p>
        </p:txBody>
      </p:sp>
      <p:pic>
        <p:nvPicPr>
          <p:cNvPr id="4" name="Segnaposto contenuto 3"/>
          <p:cNvPicPr>
            <a:picLocks noGrp="1" noChangeAspect="1"/>
          </p:cNvPicPr>
          <p:nvPr>
            <p:ph sz="quarter" idx="1"/>
          </p:nvPr>
        </p:nvPicPr>
        <p:blipFill>
          <a:blip r:embed="rId3" cstate="print">
            <a:extLst>
              <a:ext uri="{28A0092B-C50C-407E-A947-70E740481C1C}">
                <a14:useLocalDpi xmlns:a14="http://schemas.microsoft.com/office/drawing/2010/main" val="0"/>
              </a:ext>
            </a:extLst>
          </a:blip>
          <a:stretch>
            <a:fillRect/>
          </a:stretch>
        </p:blipFill>
        <p:spPr>
          <a:xfrm>
            <a:off x="214283" y="2071678"/>
            <a:ext cx="8215370" cy="3500462"/>
          </a:xfrm>
          <a:prstGeom prst="rect">
            <a:avLst/>
          </a:prstGeom>
          <a:ln>
            <a:noFill/>
          </a:ln>
          <a:effectLst>
            <a:softEdge rad="112500"/>
          </a:effectLst>
        </p:spPr>
      </p:pic>
    </p:spTree>
    <p:extLst>
      <p:ext uri="{BB962C8B-B14F-4D97-AF65-F5344CB8AC3E}">
        <p14:creationId xmlns:p14="http://schemas.microsoft.com/office/powerpoint/2010/main" val="3024926265"/>
      </p:ext>
    </p:extLst>
  </p:cSld>
  <p:clrMapOvr>
    <a:masterClrMapping/>
  </p:clrMapOvr>
  <p:transition spd="slow">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115616" y="260648"/>
            <a:ext cx="6607899" cy="584775"/>
          </a:xfrm>
          <a:prstGeom prst="rect">
            <a:avLst/>
          </a:prstGeom>
          <a:noFill/>
        </p:spPr>
        <p:txBody>
          <a:bodyPr wrap="none" rtlCol="0">
            <a:spAutoFit/>
          </a:bodyPr>
          <a:lstStyle/>
          <a:p>
            <a:r>
              <a:rPr lang="it-IT" sz="3200" dirty="0" smtClean="0">
                <a:solidFill>
                  <a:srgbClr val="FF0000"/>
                </a:solidFill>
                <a:latin typeface="+mj-lt"/>
              </a:rPr>
              <a:t>… the </a:t>
            </a:r>
            <a:r>
              <a:rPr lang="it-IT" sz="3200" dirty="0" err="1" smtClean="0">
                <a:solidFill>
                  <a:srgbClr val="FF0000"/>
                </a:solidFill>
                <a:latin typeface="+mj-lt"/>
              </a:rPr>
              <a:t>workers</a:t>
            </a:r>
            <a:r>
              <a:rPr lang="it-IT" sz="3200" dirty="0" smtClean="0">
                <a:solidFill>
                  <a:srgbClr val="FF0000"/>
                </a:solidFill>
                <a:latin typeface="+mj-lt"/>
              </a:rPr>
              <a:t>' </a:t>
            </a:r>
            <a:r>
              <a:rPr lang="it-IT" sz="3200" dirty="0" err="1" smtClean="0">
                <a:solidFill>
                  <a:srgbClr val="FF0000"/>
                </a:solidFill>
                <a:latin typeface="+mj-lt"/>
              </a:rPr>
              <a:t>housing</a:t>
            </a:r>
            <a:r>
              <a:rPr lang="it-IT" sz="3200" dirty="0" smtClean="0">
                <a:solidFill>
                  <a:srgbClr val="FF0000"/>
                </a:solidFill>
                <a:latin typeface="+mj-lt"/>
              </a:rPr>
              <a:t>: </a:t>
            </a:r>
            <a:r>
              <a:rPr lang="it-IT" sz="3200" dirty="0" err="1" smtClean="0">
                <a:solidFill>
                  <a:srgbClr val="FF0000"/>
                </a:solidFill>
                <a:latin typeface="+mj-lt"/>
              </a:rPr>
              <a:t>plants</a:t>
            </a:r>
            <a:r>
              <a:rPr lang="it-IT" sz="3200" dirty="0" smtClean="0">
                <a:solidFill>
                  <a:srgbClr val="FF0000"/>
                </a:solidFill>
                <a:latin typeface="+mj-lt"/>
              </a:rPr>
              <a:t> …</a:t>
            </a:r>
            <a:endParaRPr lang="it-IT" sz="3200" dirty="0">
              <a:solidFill>
                <a:srgbClr val="FF0000"/>
              </a:solidFill>
              <a:latin typeface="+mj-lt"/>
            </a:endParaRPr>
          </a:p>
        </p:txBody>
      </p:sp>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5536" y="1412776"/>
            <a:ext cx="4277355" cy="4824536"/>
          </a:xfrm>
          <a:prstGeom prst="rect">
            <a:avLst/>
          </a:prstGeom>
          <a:noFill/>
          <a:ln>
            <a:noFill/>
          </a:ln>
          <a:effectLst>
            <a:glow rad="228600">
              <a:schemeClr val="accent3">
                <a:satMod val="175000"/>
                <a:alpha val="4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asellaDiTesto 4"/>
          <p:cNvSpPr txBox="1"/>
          <p:nvPr/>
        </p:nvSpPr>
        <p:spPr>
          <a:xfrm>
            <a:off x="4932040" y="1340768"/>
            <a:ext cx="3384376" cy="2862322"/>
          </a:xfrm>
          <a:prstGeom prst="rect">
            <a:avLst/>
          </a:prstGeom>
          <a:noFill/>
        </p:spPr>
        <p:txBody>
          <a:bodyPr wrap="square" rtlCol="0">
            <a:spAutoFit/>
          </a:bodyPr>
          <a:lstStyle/>
          <a:p>
            <a:pPr algn="ctr"/>
            <a:r>
              <a:rPr lang="en-US" dirty="0" smtClean="0">
                <a:solidFill>
                  <a:srgbClr val="FF0000"/>
                </a:solidFill>
              </a:rPr>
              <a:t>The plan refers to some workers’ homes of the late nineteenth century in </a:t>
            </a:r>
            <a:r>
              <a:rPr lang="en-US" dirty="0" err="1" smtClean="0">
                <a:solidFill>
                  <a:srgbClr val="FF0000"/>
                </a:solidFill>
              </a:rPr>
              <a:t>Portapia</a:t>
            </a:r>
            <a:r>
              <a:rPr lang="en-US" dirty="0" smtClean="0">
                <a:solidFill>
                  <a:srgbClr val="FF0000"/>
                </a:solidFill>
              </a:rPr>
              <a:t> district in Rome. The picture  shows the plant design of the apartments which have a medium-small dimension  equipped with all the necessary sanitary facilities.  </a:t>
            </a:r>
            <a:endParaRPr lang="it-IT" dirty="0" smtClean="0">
              <a:solidFill>
                <a:srgbClr val="FF0000"/>
              </a:solidFill>
            </a:endParaRPr>
          </a:p>
        </p:txBody>
      </p:sp>
    </p:spTree>
    <p:custDataLst>
      <p:tags r:id="rId1"/>
    </p:custDataLst>
    <p:extLst>
      <p:ext uri="{BB962C8B-B14F-4D97-AF65-F5344CB8AC3E}">
        <p14:creationId xmlns:p14="http://schemas.microsoft.com/office/powerpoint/2010/main" val="2810380395"/>
      </p:ext>
    </p:extLst>
  </p:cSld>
  <p:clrMapOvr>
    <a:masterClrMapping/>
  </p:clrMapOvr>
  <mc:AlternateContent xmlns:mc="http://schemas.openxmlformats.org/markup-compatibility/2006" xmlns:p14="http://schemas.microsoft.com/office/powerpoint/2010/main">
    <mc:Choice Requires="p14">
      <p:transition spd="slow" p14:dur="2500">
        <p:checker dir="vert"/>
      </p:transition>
    </mc:Choice>
    <mc:Fallback xmlns="">
      <p:transition spd="slow">
        <p:checker dir="ver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899592" y="188640"/>
            <a:ext cx="7258072" cy="857256"/>
          </a:xfrm>
        </p:spPr>
        <p:txBody>
          <a:bodyPr>
            <a:normAutofit/>
          </a:bodyPr>
          <a:lstStyle/>
          <a:p>
            <a:pPr algn="ctr"/>
            <a:r>
              <a:rPr lang="it-IT" sz="3600" dirty="0" smtClean="0"/>
              <a:t> </a:t>
            </a:r>
            <a:r>
              <a:rPr lang="it-IT" sz="3600" dirty="0" smtClean="0">
                <a:solidFill>
                  <a:srgbClr val="FF0000"/>
                </a:solidFill>
              </a:rPr>
              <a:t>… home </a:t>
            </a:r>
            <a:r>
              <a:rPr lang="it-IT" sz="3600" dirty="0" err="1" smtClean="0">
                <a:solidFill>
                  <a:srgbClr val="FF0000"/>
                </a:solidFill>
              </a:rPr>
              <a:t>working</a:t>
            </a:r>
            <a:r>
              <a:rPr lang="it-IT" sz="3600" dirty="0" smtClean="0">
                <a:solidFill>
                  <a:srgbClr val="FF0000"/>
                </a:solidFill>
              </a:rPr>
              <a:t> ….</a:t>
            </a:r>
            <a:endParaRPr lang="it-IT" sz="3600" dirty="0">
              <a:solidFill>
                <a:srgbClr val="FF0000"/>
              </a:solidFill>
            </a:endParaRPr>
          </a:p>
        </p:txBody>
      </p:sp>
      <p:pic>
        <p:nvPicPr>
          <p:cNvPr id="3075" name="Picture 3"/>
          <p:cNvPicPr>
            <a:picLocks noChangeAspect="1" noChangeArrowheads="1"/>
          </p:cNvPicPr>
          <p:nvPr/>
        </p:nvPicPr>
        <p:blipFill>
          <a:blip r:embed="rId4" cstate="print"/>
          <a:srcRect/>
          <a:stretch>
            <a:fillRect/>
          </a:stretch>
        </p:blipFill>
        <p:spPr bwMode="auto">
          <a:xfrm>
            <a:off x="899592" y="980728"/>
            <a:ext cx="2592288" cy="289374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CasellaDiTesto 5"/>
          <p:cNvSpPr txBox="1"/>
          <p:nvPr/>
        </p:nvSpPr>
        <p:spPr>
          <a:xfrm>
            <a:off x="2771800" y="3933056"/>
            <a:ext cx="4108817" cy="338554"/>
          </a:xfrm>
          <a:prstGeom prst="rect">
            <a:avLst/>
          </a:prstGeom>
          <a:noFill/>
        </p:spPr>
        <p:txBody>
          <a:bodyPr wrap="none" rtlCol="0">
            <a:spAutoFit/>
          </a:bodyPr>
          <a:lstStyle/>
          <a:p>
            <a:r>
              <a:rPr lang="en-US" sz="1600" dirty="0" smtClean="0">
                <a:solidFill>
                  <a:srgbClr val="FF0000"/>
                </a:solidFill>
              </a:rPr>
              <a:t>Workers' houses in unsanitary conditions</a:t>
            </a:r>
            <a:endParaRPr lang="it-IT" sz="1600" dirty="0">
              <a:solidFill>
                <a:srgbClr val="FF0000"/>
              </a:solidFill>
            </a:endParaRPr>
          </a:p>
        </p:txBody>
      </p:sp>
      <p:pic>
        <p:nvPicPr>
          <p:cNvPr id="3076" name="Picture 4" descr="C:\Documents and Settings\PcMaster\Desktop\images.jpg"/>
          <p:cNvPicPr>
            <a:picLocks noChangeAspect="1" noChangeArrowheads="1"/>
          </p:cNvPicPr>
          <p:nvPr/>
        </p:nvPicPr>
        <p:blipFill>
          <a:blip r:embed="rId5" cstate="print"/>
          <a:srcRect/>
          <a:stretch>
            <a:fillRect/>
          </a:stretch>
        </p:blipFill>
        <p:spPr bwMode="auto">
          <a:xfrm>
            <a:off x="5508104" y="1268760"/>
            <a:ext cx="2428892" cy="2664296"/>
          </a:xfrm>
          <a:prstGeom prst="rect">
            <a:avLst/>
          </a:prstGeom>
          <a:ln>
            <a:noFill/>
          </a:ln>
          <a:effectLst>
            <a:softEdge rad="112500"/>
          </a:effectLst>
        </p:spPr>
      </p:pic>
      <p:pic>
        <p:nvPicPr>
          <p:cNvPr id="1027"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36096" y="4437112"/>
            <a:ext cx="2755900" cy="196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15616" y="4221088"/>
            <a:ext cx="3960440" cy="22719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457200" y="476672"/>
            <a:ext cx="8229600" cy="894928"/>
          </a:xfrm>
        </p:spPr>
        <p:txBody>
          <a:bodyPr>
            <a:normAutofit/>
          </a:bodyPr>
          <a:lstStyle/>
          <a:p>
            <a:pPr algn="ctr"/>
            <a:r>
              <a:rPr lang="it-IT" b="1" dirty="0" smtClean="0">
                <a:solidFill>
                  <a:srgbClr val="FF0000"/>
                </a:solidFill>
              </a:rPr>
              <a:t>… TYPES OF COURTS …</a:t>
            </a:r>
            <a:endParaRPr lang="it-IT" dirty="0">
              <a:solidFill>
                <a:srgbClr val="FF0000"/>
              </a:solidFill>
            </a:endParaRPr>
          </a:p>
        </p:txBody>
      </p:sp>
      <p:sp>
        <p:nvSpPr>
          <p:cNvPr id="2" name="Segnaposto contenuto 1"/>
          <p:cNvSpPr>
            <a:spLocks noGrp="1"/>
          </p:cNvSpPr>
          <p:nvPr>
            <p:ph sz="quarter" idx="1"/>
          </p:nvPr>
        </p:nvSpPr>
        <p:spPr/>
        <p:txBody>
          <a:bodyPr/>
          <a:lstStyle/>
          <a:p>
            <a:pPr algn="ctr">
              <a:buFont typeface="Wingdings" pitchFamily="2" charset="2"/>
              <a:buChar char="Ø"/>
            </a:pPr>
            <a:endParaRPr lang="en-US" dirty="0" smtClean="0"/>
          </a:p>
          <a:p>
            <a:pPr algn="ctr">
              <a:buFont typeface="Wingdings" pitchFamily="2" charset="2"/>
              <a:buChar char="Ø"/>
            </a:pPr>
            <a:r>
              <a:rPr lang="en-US" sz="1800" dirty="0" smtClean="0">
                <a:solidFill>
                  <a:srgbClr val="FF0000"/>
                </a:solidFill>
              </a:rPr>
              <a:t>all houses are gathered in the courtyards </a:t>
            </a:r>
            <a:endParaRPr lang="it-IT" sz="1800" dirty="0" smtClean="0">
              <a:solidFill>
                <a:srgbClr val="FF0000"/>
              </a:solidFill>
            </a:endParaRPr>
          </a:p>
          <a:p>
            <a:pPr algn="ctr">
              <a:buFont typeface="Wingdings" pitchFamily="2" charset="2"/>
              <a:buChar char="Ø"/>
            </a:pPr>
            <a:r>
              <a:rPr lang="en-US" sz="1800" dirty="0" smtClean="0">
                <a:solidFill>
                  <a:srgbClr val="FF0000"/>
                </a:solidFill>
              </a:rPr>
              <a:t>the courtyards of the new houses are fairly regular and </a:t>
            </a:r>
          </a:p>
          <a:p>
            <a:pPr algn="ctr">
              <a:buFont typeface="Wingdings" pitchFamily="2" charset="2"/>
              <a:buChar char="Ø"/>
            </a:pPr>
            <a:r>
              <a:rPr lang="en-US" sz="1800" dirty="0" smtClean="0">
                <a:solidFill>
                  <a:srgbClr val="FF0000"/>
                </a:solidFill>
              </a:rPr>
              <a:t>there is not sufficient air.</a:t>
            </a:r>
          </a:p>
        </p:txBody>
      </p:sp>
      <p:pic>
        <p:nvPicPr>
          <p:cNvPr id="4099" name="Picture 3"/>
          <p:cNvPicPr>
            <a:picLocks noChangeAspect="1" noChangeArrowheads="1"/>
          </p:cNvPicPr>
          <p:nvPr/>
        </p:nvPicPr>
        <p:blipFill>
          <a:blip r:embed="rId4" cstate="print"/>
          <a:srcRect/>
          <a:stretch>
            <a:fillRect/>
          </a:stretch>
        </p:blipFill>
        <p:spPr bwMode="auto">
          <a:xfrm>
            <a:off x="1547664" y="3501008"/>
            <a:ext cx="5991225" cy="2095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0" y="404664"/>
            <a:ext cx="8892480" cy="566936"/>
          </a:xfrm>
        </p:spPr>
        <p:txBody>
          <a:bodyPr>
            <a:normAutofit fontScale="90000"/>
          </a:bodyPr>
          <a:lstStyle/>
          <a:p>
            <a:pPr algn="ctr"/>
            <a:r>
              <a:rPr lang="it-IT" sz="3600" dirty="0" smtClean="0">
                <a:solidFill>
                  <a:srgbClr val="FF0000"/>
                </a:solidFill>
              </a:rPr>
              <a:t>… </a:t>
            </a:r>
            <a:r>
              <a:rPr lang="it-IT" sz="3600" dirty="0" err="1" smtClean="0">
                <a:solidFill>
                  <a:srgbClr val="FF0000"/>
                </a:solidFill>
              </a:rPr>
              <a:t>Cartography</a:t>
            </a:r>
            <a:r>
              <a:rPr lang="it-IT" sz="3600" dirty="0" smtClean="0">
                <a:solidFill>
                  <a:srgbClr val="FF0000"/>
                </a:solidFill>
              </a:rPr>
              <a:t> of </a:t>
            </a:r>
            <a:r>
              <a:rPr lang="it-IT" sz="3600" dirty="0" err="1" smtClean="0">
                <a:solidFill>
                  <a:srgbClr val="FF0000"/>
                </a:solidFill>
              </a:rPr>
              <a:t>NocerA</a:t>
            </a:r>
            <a:r>
              <a:rPr lang="it-IT" sz="3600" dirty="0" smtClean="0">
                <a:solidFill>
                  <a:srgbClr val="FF0000"/>
                </a:solidFill>
              </a:rPr>
              <a:t> Superiore …</a:t>
            </a:r>
            <a:endParaRPr lang="it-IT" sz="3600" dirty="0">
              <a:solidFill>
                <a:srgbClr val="FF0000"/>
              </a:solidFill>
            </a:endParaRPr>
          </a:p>
        </p:txBody>
      </p:sp>
      <p:sp>
        <p:nvSpPr>
          <p:cNvPr id="2" name="Segnaposto contenuto 1"/>
          <p:cNvSpPr>
            <a:spLocks noGrp="1"/>
          </p:cNvSpPr>
          <p:nvPr>
            <p:ph sz="quarter" idx="1"/>
          </p:nvPr>
        </p:nvSpPr>
        <p:spPr>
          <a:xfrm>
            <a:off x="467544" y="1412776"/>
            <a:ext cx="7467600" cy="4873752"/>
          </a:xfrm>
        </p:spPr>
        <p:txBody>
          <a:bodyPr/>
          <a:lstStyle/>
          <a:p>
            <a:pPr algn="ctr">
              <a:buNone/>
            </a:pPr>
            <a:r>
              <a:rPr lang="it-IT" dirty="0" smtClean="0">
                <a:solidFill>
                  <a:srgbClr val="FF0000"/>
                </a:solidFill>
              </a:rPr>
              <a:t>TYPE OF BUILDINGS</a:t>
            </a:r>
            <a:endParaRPr lang="it-IT" dirty="0">
              <a:solidFill>
                <a:srgbClr val="FF0000"/>
              </a:solidFill>
            </a:endParaRPr>
          </a:p>
        </p:txBody>
      </p:sp>
      <p:pic>
        <p:nvPicPr>
          <p:cNvPr id="1032" name="Picture 8"/>
          <p:cNvPicPr>
            <a:picLocks noChangeAspect="1" noChangeArrowheads="1"/>
          </p:cNvPicPr>
          <p:nvPr/>
        </p:nvPicPr>
        <p:blipFill>
          <a:blip r:embed="rId4" cstate="print"/>
          <a:srcRect/>
          <a:stretch>
            <a:fillRect/>
          </a:stretch>
        </p:blipFill>
        <p:spPr bwMode="auto">
          <a:xfrm>
            <a:off x="642910" y="2143116"/>
            <a:ext cx="4718757" cy="391471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cxnSp>
        <p:nvCxnSpPr>
          <p:cNvPr id="14" name="Connettore 2 13"/>
          <p:cNvCxnSpPr/>
          <p:nvPr/>
        </p:nvCxnSpPr>
        <p:spPr>
          <a:xfrm flipV="1">
            <a:off x="4355976" y="2708920"/>
            <a:ext cx="1512168" cy="702980"/>
          </a:xfrm>
          <a:prstGeom prst="straightConnector1">
            <a:avLst/>
          </a:prstGeom>
          <a:ln>
            <a:solidFill>
              <a:srgbClr val="FFFF00"/>
            </a:solidFill>
            <a:tailEnd type="arrow"/>
          </a:ln>
        </p:spPr>
        <p:style>
          <a:lnRef idx="2">
            <a:schemeClr val="dk1"/>
          </a:lnRef>
          <a:fillRef idx="0">
            <a:schemeClr val="dk1"/>
          </a:fillRef>
          <a:effectRef idx="1">
            <a:schemeClr val="dk1"/>
          </a:effectRef>
          <a:fontRef idx="minor">
            <a:schemeClr val="tx1"/>
          </a:fontRef>
        </p:style>
      </p:cxnSp>
      <p:cxnSp>
        <p:nvCxnSpPr>
          <p:cNvPr id="17" name="Connettore 2 16"/>
          <p:cNvCxnSpPr/>
          <p:nvPr/>
        </p:nvCxnSpPr>
        <p:spPr>
          <a:xfrm>
            <a:off x="3428992" y="4500570"/>
            <a:ext cx="2286016" cy="1000132"/>
          </a:xfrm>
          <a:prstGeom prst="straightConnector1">
            <a:avLst/>
          </a:prstGeom>
          <a:ln>
            <a:solidFill>
              <a:srgbClr val="FFFF00"/>
            </a:solidFill>
            <a:tailEnd type="arrow"/>
          </a:ln>
        </p:spPr>
        <p:style>
          <a:lnRef idx="2">
            <a:schemeClr val="dk1"/>
          </a:lnRef>
          <a:fillRef idx="0">
            <a:schemeClr val="dk1"/>
          </a:fillRef>
          <a:effectRef idx="1">
            <a:schemeClr val="dk1"/>
          </a:effectRef>
          <a:fontRef idx="minor">
            <a:schemeClr val="tx1"/>
          </a:fontRef>
        </p:style>
      </p:cxnSp>
      <p:sp>
        <p:nvSpPr>
          <p:cNvPr id="21" name="CasellaDiTesto 20"/>
          <p:cNvSpPr txBox="1"/>
          <p:nvPr/>
        </p:nvSpPr>
        <p:spPr>
          <a:xfrm>
            <a:off x="5364088" y="3645024"/>
            <a:ext cx="3454792" cy="369332"/>
          </a:xfrm>
          <a:prstGeom prst="rect">
            <a:avLst/>
          </a:prstGeom>
          <a:noFill/>
        </p:spPr>
        <p:txBody>
          <a:bodyPr wrap="none" rtlCol="0">
            <a:spAutoFit/>
          </a:bodyPr>
          <a:lstStyle/>
          <a:p>
            <a:r>
              <a:rPr lang="it-IT" dirty="0" err="1" smtClean="0">
                <a:solidFill>
                  <a:srgbClr val="FF0000"/>
                </a:solidFill>
              </a:rPr>
              <a:t>Example</a:t>
            </a:r>
            <a:r>
              <a:rPr lang="it-IT" dirty="0" smtClean="0">
                <a:solidFill>
                  <a:srgbClr val="FF0000"/>
                </a:solidFill>
              </a:rPr>
              <a:t> </a:t>
            </a:r>
            <a:r>
              <a:rPr lang="it-IT" dirty="0" err="1" smtClean="0">
                <a:solidFill>
                  <a:srgbClr val="FF0000"/>
                </a:solidFill>
              </a:rPr>
              <a:t>of</a:t>
            </a:r>
            <a:r>
              <a:rPr lang="it-IT" dirty="0" smtClean="0">
                <a:solidFill>
                  <a:srgbClr val="FF0000"/>
                </a:solidFill>
              </a:rPr>
              <a:t> </a:t>
            </a:r>
            <a:r>
              <a:rPr lang="it-IT" dirty="0" err="1" smtClean="0">
                <a:solidFill>
                  <a:srgbClr val="FF0000"/>
                </a:solidFill>
              </a:rPr>
              <a:t>enclosed</a:t>
            </a:r>
            <a:r>
              <a:rPr lang="it-IT" dirty="0" smtClean="0">
                <a:solidFill>
                  <a:srgbClr val="FF0000"/>
                </a:solidFill>
              </a:rPr>
              <a:t> </a:t>
            </a:r>
            <a:r>
              <a:rPr lang="it-IT" dirty="0" err="1" smtClean="0">
                <a:solidFill>
                  <a:srgbClr val="FF0000"/>
                </a:solidFill>
              </a:rPr>
              <a:t>courtyard</a:t>
            </a:r>
            <a:endParaRPr lang="it-IT" dirty="0">
              <a:solidFill>
                <a:srgbClr val="FF0000"/>
              </a:solidFill>
            </a:endParaRPr>
          </a:p>
        </p:txBody>
      </p:sp>
      <p:sp>
        <p:nvSpPr>
          <p:cNvPr id="22" name="CasellaDiTesto 21"/>
          <p:cNvSpPr txBox="1"/>
          <p:nvPr/>
        </p:nvSpPr>
        <p:spPr>
          <a:xfrm>
            <a:off x="5786446" y="5500702"/>
            <a:ext cx="2068195" cy="369332"/>
          </a:xfrm>
          <a:prstGeom prst="rect">
            <a:avLst/>
          </a:prstGeom>
          <a:noFill/>
        </p:spPr>
        <p:txBody>
          <a:bodyPr wrap="none" rtlCol="0">
            <a:spAutoFit/>
          </a:bodyPr>
          <a:lstStyle/>
          <a:p>
            <a:r>
              <a:rPr lang="it-IT" dirty="0" err="1" smtClean="0">
                <a:solidFill>
                  <a:srgbClr val="FF0000"/>
                </a:solidFill>
              </a:rPr>
              <a:t>Example</a:t>
            </a:r>
            <a:r>
              <a:rPr lang="it-IT" dirty="0" smtClean="0">
                <a:solidFill>
                  <a:srgbClr val="FF0000"/>
                </a:solidFill>
              </a:rPr>
              <a:t> </a:t>
            </a:r>
            <a:r>
              <a:rPr lang="it-IT" dirty="0" err="1" smtClean="0">
                <a:solidFill>
                  <a:srgbClr val="FF0000"/>
                </a:solidFill>
              </a:rPr>
              <a:t>of</a:t>
            </a:r>
            <a:r>
              <a:rPr lang="it-IT" dirty="0" smtClean="0">
                <a:solidFill>
                  <a:srgbClr val="FF0000"/>
                </a:solidFill>
              </a:rPr>
              <a:t> </a:t>
            </a:r>
            <a:r>
              <a:rPr lang="it-IT" dirty="0" err="1" smtClean="0">
                <a:solidFill>
                  <a:srgbClr val="FF0000"/>
                </a:solidFill>
              </a:rPr>
              <a:t>alleys</a:t>
            </a:r>
            <a:endParaRPr lang="it-IT" dirty="0">
              <a:solidFill>
                <a:srgbClr val="FF0000"/>
              </a:solidFill>
            </a:endParaRPr>
          </a:p>
        </p:txBody>
      </p:sp>
      <p:cxnSp>
        <p:nvCxnSpPr>
          <p:cNvPr id="24" name="Connettore 2 23"/>
          <p:cNvCxnSpPr/>
          <p:nvPr/>
        </p:nvCxnSpPr>
        <p:spPr>
          <a:xfrm flipV="1">
            <a:off x="3923928" y="4077072"/>
            <a:ext cx="2016224" cy="432048"/>
          </a:xfrm>
          <a:prstGeom prst="straightConnector1">
            <a:avLst/>
          </a:prstGeom>
          <a:ln w="38100">
            <a:solidFill>
              <a:srgbClr val="FFFF00"/>
            </a:solidFill>
            <a:tailEnd type="arrow"/>
          </a:ln>
          <a:effectLst>
            <a:innerShdw blurRad="63500" dist="50800" dir="13500000">
              <a:prstClr val="black">
                <a:alpha val="50000"/>
              </a:prstClr>
            </a:innerShdw>
            <a:softEdge rad="12700"/>
          </a:effectLst>
        </p:spPr>
        <p:style>
          <a:lnRef idx="2">
            <a:schemeClr val="dk1"/>
          </a:lnRef>
          <a:fillRef idx="0">
            <a:schemeClr val="dk1"/>
          </a:fillRef>
          <a:effectRef idx="1">
            <a:schemeClr val="dk1"/>
          </a:effectRef>
          <a:fontRef idx="minor">
            <a:schemeClr val="tx1"/>
          </a:fontRef>
        </p:style>
      </p:cxnSp>
      <p:sp>
        <p:nvSpPr>
          <p:cNvPr id="26" name="CasellaDiTesto 25"/>
          <p:cNvSpPr txBox="1"/>
          <p:nvPr/>
        </p:nvSpPr>
        <p:spPr>
          <a:xfrm>
            <a:off x="5508104" y="2348880"/>
            <a:ext cx="3057247" cy="369332"/>
          </a:xfrm>
          <a:prstGeom prst="rect">
            <a:avLst/>
          </a:prstGeom>
          <a:noFill/>
        </p:spPr>
        <p:txBody>
          <a:bodyPr wrap="none" rtlCol="0">
            <a:spAutoFit/>
          </a:bodyPr>
          <a:lstStyle/>
          <a:p>
            <a:r>
              <a:rPr lang="it-IT" dirty="0" err="1" smtClean="0">
                <a:solidFill>
                  <a:srgbClr val="FF0000"/>
                </a:solidFill>
              </a:rPr>
              <a:t>Example</a:t>
            </a:r>
            <a:r>
              <a:rPr lang="it-IT" dirty="0" smtClean="0">
                <a:solidFill>
                  <a:srgbClr val="FF0000"/>
                </a:solidFill>
              </a:rPr>
              <a:t> </a:t>
            </a:r>
            <a:r>
              <a:rPr lang="it-IT" dirty="0" err="1" smtClean="0">
                <a:solidFill>
                  <a:srgbClr val="FF0000"/>
                </a:solidFill>
              </a:rPr>
              <a:t>of</a:t>
            </a:r>
            <a:r>
              <a:rPr lang="it-IT" dirty="0" smtClean="0">
                <a:solidFill>
                  <a:srgbClr val="FF0000"/>
                </a:solidFill>
              </a:rPr>
              <a:t> open </a:t>
            </a:r>
            <a:r>
              <a:rPr lang="it-IT" dirty="0" err="1" smtClean="0">
                <a:solidFill>
                  <a:srgbClr val="FF0000"/>
                </a:solidFill>
              </a:rPr>
              <a:t>courtyard</a:t>
            </a:r>
            <a:endParaRPr lang="it-IT" dirty="0">
              <a:solidFill>
                <a:srgbClr val="FF0000"/>
              </a:solidFill>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139106" y="356753"/>
            <a:ext cx="4382931" cy="584775"/>
          </a:xfrm>
          <a:prstGeom prst="rect">
            <a:avLst/>
          </a:prstGeom>
          <a:noFill/>
        </p:spPr>
        <p:txBody>
          <a:bodyPr wrap="none" rtlCol="0">
            <a:spAutoFit/>
          </a:bodyPr>
          <a:lstStyle/>
          <a:p>
            <a:r>
              <a:rPr lang="it-IT" sz="3200" dirty="0" smtClean="0">
                <a:solidFill>
                  <a:srgbClr val="FF0000"/>
                </a:solidFill>
              </a:rPr>
              <a:t>… </a:t>
            </a:r>
            <a:r>
              <a:rPr lang="it-IT" sz="3200" dirty="0" err="1" smtClean="0">
                <a:solidFill>
                  <a:srgbClr val="FF0000"/>
                </a:solidFill>
              </a:rPr>
              <a:t>example</a:t>
            </a:r>
            <a:r>
              <a:rPr lang="it-IT" sz="3200" dirty="0" smtClean="0">
                <a:solidFill>
                  <a:srgbClr val="FF0000"/>
                </a:solidFill>
              </a:rPr>
              <a:t> </a:t>
            </a:r>
            <a:r>
              <a:rPr lang="it-IT" sz="3200" dirty="0" err="1" smtClean="0">
                <a:solidFill>
                  <a:srgbClr val="FF0000"/>
                </a:solidFill>
              </a:rPr>
              <a:t>of</a:t>
            </a:r>
            <a:r>
              <a:rPr lang="it-IT" sz="3200" dirty="0" smtClean="0">
                <a:solidFill>
                  <a:srgbClr val="FF0000"/>
                </a:solidFill>
              </a:rPr>
              <a:t> </a:t>
            </a:r>
            <a:r>
              <a:rPr lang="it-IT" sz="3200" dirty="0" err="1" smtClean="0">
                <a:solidFill>
                  <a:srgbClr val="FF0000"/>
                </a:solidFill>
              </a:rPr>
              <a:t>alleys…</a:t>
            </a:r>
            <a:endParaRPr lang="it-IT" sz="3200" dirty="0">
              <a:solidFill>
                <a:srgbClr val="FF0000"/>
              </a:solidFill>
            </a:endParaRPr>
          </a:p>
        </p:txBody>
      </p:sp>
      <p:sp>
        <p:nvSpPr>
          <p:cNvPr id="5" name="Freccia a destra 4"/>
          <p:cNvSpPr/>
          <p:nvPr/>
        </p:nvSpPr>
        <p:spPr>
          <a:xfrm>
            <a:off x="539552" y="4365104"/>
            <a:ext cx="978408" cy="2423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4102"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5536" y="5301208"/>
            <a:ext cx="1030287" cy="34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asellaDiTesto 5"/>
          <p:cNvSpPr txBox="1"/>
          <p:nvPr/>
        </p:nvSpPr>
        <p:spPr>
          <a:xfrm>
            <a:off x="1691680" y="4365104"/>
            <a:ext cx="6781023" cy="369332"/>
          </a:xfrm>
          <a:prstGeom prst="rect">
            <a:avLst/>
          </a:prstGeom>
          <a:noFill/>
        </p:spPr>
        <p:txBody>
          <a:bodyPr wrap="none" rtlCol="0">
            <a:spAutoFit/>
          </a:bodyPr>
          <a:lstStyle/>
          <a:p>
            <a:r>
              <a:rPr lang="it-IT" dirty="0" err="1" smtClean="0">
                <a:solidFill>
                  <a:srgbClr val="FF0000"/>
                </a:solidFill>
              </a:rPr>
              <a:t>Houses</a:t>
            </a:r>
            <a:r>
              <a:rPr lang="it-IT" dirty="0" smtClean="0">
                <a:solidFill>
                  <a:srgbClr val="FF0000"/>
                </a:solidFill>
              </a:rPr>
              <a:t> at the 1st </a:t>
            </a:r>
            <a:r>
              <a:rPr lang="it-IT" dirty="0" err="1" smtClean="0">
                <a:solidFill>
                  <a:srgbClr val="FF0000"/>
                </a:solidFill>
              </a:rPr>
              <a:t>row</a:t>
            </a:r>
            <a:r>
              <a:rPr lang="it-IT" dirty="0" smtClean="0">
                <a:solidFill>
                  <a:srgbClr val="FF0000"/>
                </a:solidFill>
              </a:rPr>
              <a:t>  </a:t>
            </a:r>
            <a:r>
              <a:rPr lang="it-IT" dirty="0" err="1" smtClean="0">
                <a:solidFill>
                  <a:srgbClr val="FF0000"/>
                </a:solidFill>
              </a:rPr>
              <a:t>have</a:t>
            </a:r>
            <a:r>
              <a:rPr lang="it-IT" dirty="0" smtClean="0">
                <a:solidFill>
                  <a:srgbClr val="FF0000"/>
                </a:solidFill>
              </a:rPr>
              <a:t> a </a:t>
            </a:r>
            <a:r>
              <a:rPr lang="en-US" dirty="0" smtClean="0">
                <a:solidFill>
                  <a:srgbClr val="FF0000"/>
                </a:solidFill>
              </a:rPr>
              <a:t>back door  and a small backyard</a:t>
            </a:r>
            <a:endParaRPr lang="it-IT" dirty="0">
              <a:solidFill>
                <a:srgbClr val="FF0000"/>
              </a:solidFill>
            </a:endParaRPr>
          </a:p>
        </p:txBody>
      </p:sp>
      <p:sp>
        <p:nvSpPr>
          <p:cNvPr id="7" name="CasellaDiTesto 6"/>
          <p:cNvSpPr txBox="1"/>
          <p:nvPr/>
        </p:nvSpPr>
        <p:spPr>
          <a:xfrm>
            <a:off x="1547664" y="5157192"/>
            <a:ext cx="7117654" cy="646331"/>
          </a:xfrm>
          <a:prstGeom prst="rect">
            <a:avLst/>
          </a:prstGeom>
          <a:noFill/>
        </p:spPr>
        <p:txBody>
          <a:bodyPr wrap="none" rtlCol="0">
            <a:spAutoFit/>
          </a:bodyPr>
          <a:lstStyle/>
          <a:p>
            <a:r>
              <a:rPr lang="it-IT" dirty="0" smtClean="0">
                <a:solidFill>
                  <a:srgbClr val="FF0000"/>
                </a:solidFill>
              </a:rPr>
              <a:t>At the 2 </a:t>
            </a:r>
            <a:r>
              <a:rPr lang="it-IT" dirty="0" err="1" smtClean="0">
                <a:solidFill>
                  <a:srgbClr val="FF0000"/>
                </a:solidFill>
              </a:rPr>
              <a:t>nd</a:t>
            </a:r>
            <a:r>
              <a:rPr lang="it-IT" dirty="0" smtClean="0">
                <a:solidFill>
                  <a:srgbClr val="FF0000"/>
                </a:solidFill>
              </a:rPr>
              <a:t> </a:t>
            </a:r>
            <a:r>
              <a:rPr lang="it-IT" dirty="0" err="1" smtClean="0">
                <a:solidFill>
                  <a:srgbClr val="FF0000"/>
                </a:solidFill>
              </a:rPr>
              <a:t>row</a:t>
            </a:r>
            <a:r>
              <a:rPr lang="it-IT" dirty="0" smtClean="0">
                <a:solidFill>
                  <a:srgbClr val="FF0000"/>
                </a:solidFill>
              </a:rPr>
              <a:t>  </a:t>
            </a:r>
            <a:r>
              <a:rPr lang="en-US" dirty="0" smtClean="0">
                <a:solidFill>
                  <a:srgbClr val="FF0000"/>
                </a:solidFill>
              </a:rPr>
              <a:t>houses have a wall in common with the 3rd row,</a:t>
            </a:r>
          </a:p>
          <a:p>
            <a:r>
              <a:rPr lang="en-US" dirty="0" smtClean="0">
                <a:solidFill>
                  <a:srgbClr val="FF0000"/>
                </a:solidFill>
              </a:rPr>
              <a:t>So they are characterized by a  poor ventilation</a:t>
            </a:r>
            <a:endParaRPr lang="it-IT" dirty="0">
              <a:solidFill>
                <a:srgbClr val="FF0000"/>
              </a:solidFill>
            </a:endParaRPr>
          </a:p>
        </p:txBody>
      </p:sp>
      <p:grpSp>
        <p:nvGrpSpPr>
          <p:cNvPr id="2" name="Group 4"/>
          <p:cNvGrpSpPr>
            <a:grpSpLocks noChangeAspect="1"/>
          </p:cNvGrpSpPr>
          <p:nvPr/>
        </p:nvGrpSpPr>
        <p:grpSpPr bwMode="auto">
          <a:xfrm>
            <a:off x="683568" y="1124744"/>
            <a:ext cx="7697502" cy="2808089"/>
            <a:chOff x="703" y="754"/>
            <a:chExt cx="4612" cy="1605"/>
          </a:xfrm>
        </p:grpSpPr>
        <p:sp>
          <p:nvSpPr>
            <p:cNvPr id="7171" name="AutoShape 3"/>
            <p:cNvSpPr>
              <a:spLocks noChangeAspect="1" noChangeArrowheads="1" noTextEdit="1"/>
            </p:cNvSpPr>
            <p:nvPr/>
          </p:nvSpPr>
          <p:spPr bwMode="auto">
            <a:xfrm>
              <a:off x="703" y="754"/>
              <a:ext cx="4612" cy="1605"/>
            </a:xfrm>
            <a:prstGeom prst="rect">
              <a:avLst/>
            </a:prstGeom>
            <a:solidFill>
              <a:srgbClr val="EDEDED"/>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dirty="0"/>
            </a:p>
          </p:txBody>
        </p:sp>
        <p:pic>
          <p:nvPicPr>
            <p:cNvPr id="7173" name="Picture 5"/>
            <p:cNvPicPr>
              <a:picLocks noChangeAspect="1" noChangeArrowheads="1"/>
            </p:cNvPicPr>
            <p:nvPr/>
          </p:nvPicPr>
          <p:blipFill>
            <a:blip r:embed="rId5" cstate="print"/>
            <a:srcRect/>
            <a:stretch>
              <a:fillRect/>
            </a:stretch>
          </p:blipFill>
          <p:spPr bwMode="auto">
            <a:xfrm>
              <a:off x="703" y="754"/>
              <a:ext cx="4618" cy="161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spTree>
    <p:custDataLst>
      <p:tags r:id="rId1"/>
    </p:custDataLst>
    <p:extLst>
      <p:ext uri="{BB962C8B-B14F-4D97-AF65-F5344CB8AC3E}">
        <p14:creationId xmlns:p14="http://schemas.microsoft.com/office/powerpoint/2010/main" val="73345713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827584" y="476672"/>
            <a:ext cx="7416824" cy="2308324"/>
          </a:xfrm>
          <a:prstGeom prst="rect">
            <a:avLst/>
          </a:prstGeom>
        </p:spPr>
        <p:txBody>
          <a:bodyPr wrap="square">
            <a:spAutoFit/>
          </a:bodyPr>
          <a:lstStyle/>
          <a:p>
            <a:pPr algn="ctr"/>
            <a:r>
              <a:rPr lang="en-US" b="1" dirty="0" smtClean="0">
                <a:solidFill>
                  <a:srgbClr val="FF0000"/>
                </a:solidFill>
              </a:rPr>
              <a:t>THE CAVA DE' TIRRENI FACTORY</a:t>
            </a:r>
          </a:p>
          <a:p>
            <a:pPr algn="ctr"/>
            <a:r>
              <a:rPr lang="en-US" b="1" dirty="0" smtClean="0">
                <a:solidFill>
                  <a:srgbClr val="FF0000"/>
                </a:solidFill>
              </a:rPr>
              <a:t>OF SIGARO TOSCANO</a:t>
            </a:r>
          </a:p>
          <a:p>
            <a:pPr algn="ctr"/>
            <a:endParaRPr lang="en-US" b="1" dirty="0" smtClean="0">
              <a:solidFill>
                <a:srgbClr val="FF0000"/>
              </a:solidFill>
            </a:endParaRPr>
          </a:p>
          <a:p>
            <a:pPr algn="ctr"/>
            <a:r>
              <a:rPr lang="en-US" dirty="0" smtClean="0">
                <a:solidFill>
                  <a:srgbClr val="FF0000"/>
                </a:solidFill>
              </a:rPr>
              <a:t>Tobacco production in Cava de’ </a:t>
            </a:r>
            <a:r>
              <a:rPr lang="en-US" dirty="0" err="1" smtClean="0">
                <a:solidFill>
                  <a:srgbClr val="FF0000"/>
                </a:solidFill>
              </a:rPr>
              <a:t>Tirreni</a:t>
            </a:r>
            <a:r>
              <a:rPr lang="en-US" dirty="0" smtClean="0">
                <a:solidFill>
                  <a:srgbClr val="FF0000"/>
                </a:solidFill>
              </a:rPr>
              <a:t> runs back a long way into history. According to tradition, the earliest tobacco cultivations, in Campania, were planned by </a:t>
            </a:r>
            <a:r>
              <a:rPr lang="en-US" dirty="0" err="1" smtClean="0">
                <a:solidFill>
                  <a:srgbClr val="FF0000"/>
                </a:solidFill>
              </a:rPr>
              <a:t>Gioacchino</a:t>
            </a:r>
            <a:r>
              <a:rPr lang="en-US" dirty="0" smtClean="0">
                <a:solidFill>
                  <a:srgbClr val="FF0000"/>
                </a:solidFill>
              </a:rPr>
              <a:t> Murat in the days of the Kingdom of Naples. From 1912, Cava de’ </a:t>
            </a:r>
            <a:r>
              <a:rPr lang="en-US" dirty="0" err="1" smtClean="0">
                <a:solidFill>
                  <a:srgbClr val="FF0000"/>
                </a:solidFill>
              </a:rPr>
              <a:t>Tirreni</a:t>
            </a:r>
            <a:r>
              <a:rPr lang="en-US" dirty="0" smtClean="0">
                <a:solidFill>
                  <a:srgbClr val="FF0000"/>
                </a:solidFill>
              </a:rPr>
              <a:t> has been one of the principal locations manufacturing the famous Italian cigar.</a:t>
            </a:r>
            <a:endParaRPr lang="en-US" dirty="0">
              <a:solidFill>
                <a:srgbClr val="FF0000"/>
              </a:solidFill>
            </a:endParaRPr>
          </a:p>
        </p:txBody>
      </p:sp>
      <p:pic>
        <p:nvPicPr>
          <p:cNvPr id="18434" name="Picture 2" descr="http://s3.amazonaws.com/europaconcorsi/project_covers/2181310/DSC06408.JPG"/>
          <p:cNvPicPr>
            <a:picLocks noChangeAspect="1" noChangeArrowheads="1"/>
          </p:cNvPicPr>
          <p:nvPr/>
        </p:nvPicPr>
        <p:blipFill>
          <a:blip r:embed="rId3" cstate="print"/>
          <a:srcRect/>
          <a:stretch>
            <a:fillRect/>
          </a:stretch>
        </p:blipFill>
        <p:spPr bwMode="auto">
          <a:xfrm>
            <a:off x="539552" y="3212976"/>
            <a:ext cx="7772949" cy="2669282"/>
          </a:xfrm>
          <a:prstGeom prst="rect">
            <a:avLst/>
          </a:prstGeom>
          <a:noFill/>
          <a:ln w="57150">
            <a:solidFill>
              <a:srgbClr val="3399FF"/>
            </a:solidFill>
          </a:ln>
          <a:effectLst>
            <a:glow rad="101600">
              <a:schemeClr val="accent4">
                <a:satMod val="175000"/>
                <a:alpha val="40000"/>
              </a:schemeClr>
            </a:glow>
          </a:effectLst>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1331640" y="5273824"/>
            <a:ext cx="7596336" cy="1584176"/>
          </a:xfrm>
        </p:spPr>
        <p:txBody>
          <a:bodyPr/>
          <a:lstStyle/>
          <a:p>
            <a:pPr indent="625475" algn="ctr"/>
            <a:r>
              <a:rPr lang="en-US" dirty="0" smtClean="0">
                <a:solidFill>
                  <a:srgbClr val="FF0000"/>
                </a:solidFill>
              </a:rPr>
              <a:t>The Giuseppe Verdi Municipal Theatre has got a wooden structure</a:t>
            </a:r>
            <a:r>
              <a:rPr lang="en-US" dirty="0" smtClean="0"/>
              <a:t>.</a:t>
            </a:r>
            <a:endParaRPr lang="it-IT" dirty="0">
              <a:solidFill>
                <a:srgbClr val="FF0000"/>
              </a:solidFill>
            </a:endParaRPr>
          </a:p>
        </p:txBody>
      </p:sp>
      <p:pic>
        <p:nvPicPr>
          <p:cNvPr id="3074" name="Picture 2" descr="http://www.adelbergabebsalerno.it/wp-content/uploads/2011/11/teatro-verdi-salerno.jpg"/>
          <p:cNvPicPr>
            <a:picLocks noChangeAspect="1" noChangeArrowheads="1"/>
          </p:cNvPicPr>
          <p:nvPr/>
        </p:nvPicPr>
        <p:blipFill>
          <a:blip r:embed="rId3" cstate="print"/>
          <a:srcRect/>
          <a:stretch>
            <a:fillRect/>
          </a:stretch>
        </p:blipFill>
        <p:spPr bwMode="auto">
          <a:xfrm>
            <a:off x="2555776" y="1196752"/>
            <a:ext cx="5088565" cy="38164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CasellaDiTesto 4"/>
          <p:cNvSpPr txBox="1"/>
          <p:nvPr/>
        </p:nvSpPr>
        <p:spPr>
          <a:xfrm>
            <a:off x="2555776" y="188640"/>
            <a:ext cx="5485797" cy="461665"/>
          </a:xfrm>
          <a:prstGeom prst="rect">
            <a:avLst/>
          </a:prstGeom>
          <a:noFill/>
        </p:spPr>
        <p:txBody>
          <a:bodyPr wrap="none" rtlCol="0">
            <a:spAutoFit/>
          </a:bodyPr>
          <a:lstStyle/>
          <a:p>
            <a:r>
              <a:rPr lang="it-IT" sz="2400" dirty="0" smtClean="0">
                <a:solidFill>
                  <a:srgbClr val="FF0000"/>
                </a:solidFill>
              </a:rPr>
              <a:t>IMPORTANT PUBLIC BUILDINGS </a:t>
            </a:r>
            <a:endParaRPr lang="it-IT" sz="2400" dirty="0">
              <a:solidFill>
                <a:srgbClr val="FF0000"/>
              </a:solidFill>
            </a:endParaRPr>
          </a:p>
        </p:txBody>
      </p:sp>
      <p:sp>
        <p:nvSpPr>
          <p:cNvPr id="6" name="CasellaDiTesto 5"/>
          <p:cNvSpPr txBox="1"/>
          <p:nvPr/>
        </p:nvSpPr>
        <p:spPr>
          <a:xfrm>
            <a:off x="3707904" y="764704"/>
            <a:ext cx="2731838" cy="369332"/>
          </a:xfrm>
          <a:prstGeom prst="rect">
            <a:avLst/>
          </a:prstGeom>
          <a:noFill/>
        </p:spPr>
        <p:txBody>
          <a:bodyPr wrap="none" rtlCol="0">
            <a:spAutoFit/>
          </a:bodyPr>
          <a:lstStyle/>
          <a:p>
            <a:r>
              <a:rPr lang="it-IT" dirty="0" smtClean="0">
                <a:solidFill>
                  <a:srgbClr val="FF0000"/>
                </a:solidFill>
              </a:rPr>
              <a:t>The </a:t>
            </a:r>
            <a:r>
              <a:rPr lang="it-IT" dirty="0" err="1" smtClean="0">
                <a:solidFill>
                  <a:srgbClr val="FF0000"/>
                </a:solidFill>
              </a:rPr>
              <a:t>Theatre</a:t>
            </a:r>
            <a:r>
              <a:rPr lang="it-IT" dirty="0" smtClean="0">
                <a:solidFill>
                  <a:srgbClr val="FF0000"/>
                </a:solidFill>
              </a:rPr>
              <a:t> in Salerno </a:t>
            </a:r>
            <a:endParaRPr lang="it-IT" dirty="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quarter" idx="1"/>
          </p:nvPr>
        </p:nvSpPr>
        <p:spPr>
          <a:xfrm>
            <a:off x="3923928" y="1124744"/>
            <a:ext cx="4773216" cy="4525963"/>
          </a:xfrm>
        </p:spPr>
        <p:txBody>
          <a:bodyPr>
            <a:noAutofit/>
          </a:bodyPr>
          <a:lstStyle/>
          <a:p>
            <a:pPr indent="-160338" algn="ctr">
              <a:buNone/>
            </a:pPr>
            <a:r>
              <a:rPr lang="en-US" sz="1800" dirty="0" smtClean="0">
                <a:solidFill>
                  <a:srgbClr val="FF0000"/>
                </a:solidFill>
              </a:rPr>
              <a:t>The building was decided by the Town Council of Salerno on December 14, 1863, on proposal of the then mayor </a:t>
            </a:r>
            <a:r>
              <a:rPr lang="en-US" sz="1800" dirty="0" err="1" smtClean="0">
                <a:solidFill>
                  <a:srgbClr val="FF0000"/>
                </a:solidFill>
              </a:rPr>
              <a:t>Matteo</a:t>
            </a:r>
            <a:r>
              <a:rPr lang="en-US" sz="1800" dirty="0" smtClean="0">
                <a:solidFill>
                  <a:srgbClr val="FF0000"/>
                </a:solidFill>
              </a:rPr>
              <a:t> </a:t>
            </a:r>
            <a:r>
              <a:rPr lang="en-US" sz="1800" dirty="0" err="1" smtClean="0">
                <a:solidFill>
                  <a:srgbClr val="FF0000"/>
                </a:solidFill>
              </a:rPr>
              <a:t>Luciani</a:t>
            </a:r>
            <a:endParaRPr lang="it-IT" sz="1800" dirty="0" smtClean="0">
              <a:solidFill>
                <a:srgbClr val="FF0000"/>
              </a:solidFill>
            </a:endParaRPr>
          </a:p>
          <a:p>
            <a:pPr indent="-160338" algn="ctr">
              <a:buNone/>
            </a:pPr>
            <a:r>
              <a:rPr lang="en-US" sz="1800" dirty="0" smtClean="0">
                <a:solidFill>
                  <a:srgbClr val="FF0000"/>
                </a:solidFill>
              </a:rPr>
              <a:t>The plan and work management were entrusted to the architects Antonio </a:t>
            </a:r>
          </a:p>
          <a:p>
            <a:pPr indent="-160338" algn="ctr">
              <a:buNone/>
            </a:pPr>
            <a:r>
              <a:rPr lang="en-US" sz="1800" dirty="0" smtClean="0">
                <a:solidFill>
                  <a:srgbClr val="FF0000"/>
                </a:solidFill>
              </a:rPr>
              <a:t>D' </a:t>
            </a:r>
            <a:r>
              <a:rPr lang="en-US" sz="1800" dirty="0" err="1" smtClean="0">
                <a:solidFill>
                  <a:srgbClr val="FF0000"/>
                </a:solidFill>
              </a:rPr>
              <a:t>Amora</a:t>
            </a:r>
            <a:r>
              <a:rPr lang="en-US" sz="1800" dirty="0" smtClean="0">
                <a:solidFill>
                  <a:srgbClr val="FF0000"/>
                </a:solidFill>
              </a:rPr>
              <a:t> and Giuseppe </a:t>
            </a:r>
            <a:r>
              <a:rPr lang="en-US" sz="1800" dirty="0" err="1" smtClean="0">
                <a:solidFill>
                  <a:srgbClr val="FF0000"/>
                </a:solidFill>
              </a:rPr>
              <a:t>Manichini</a:t>
            </a:r>
            <a:r>
              <a:rPr lang="en-US" sz="1800" dirty="0" smtClean="0">
                <a:solidFill>
                  <a:srgbClr val="FF0000"/>
                </a:solidFill>
              </a:rPr>
              <a:t> who based themselves on the measurement and proportions of the San Carlo Theatre of Naples.</a:t>
            </a:r>
            <a:r>
              <a:rPr lang="it-IT" sz="1800" dirty="0" smtClean="0">
                <a:solidFill>
                  <a:srgbClr val="FF0000"/>
                </a:solidFill>
              </a:rPr>
              <a:t>. </a:t>
            </a:r>
          </a:p>
          <a:p>
            <a:pPr indent="-160338" algn="ctr">
              <a:buNone/>
            </a:pPr>
            <a:endParaRPr lang="it-IT" sz="1800" dirty="0" smtClean="0">
              <a:solidFill>
                <a:srgbClr val="FF0000"/>
              </a:solidFill>
            </a:endParaRPr>
          </a:p>
          <a:p>
            <a:pPr indent="-160338" algn="ctr">
              <a:buNone/>
            </a:pPr>
            <a:r>
              <a:rPr lang="en-US" sz="1800" dirty="0" smtClean="0">
                <a:solidFill>
                  <a:srgbClr val="FF0000"/>
                </a:solidFill>
              </a:rPr>
              <a:t>The Theatre was inaugurated on </a:t>
            </a:r>
            <a:r>
              <a:rPr lang="en-US" sz="1800" b="1" dirty="0" smtClean="0">
                <a:solidFill>
                  <a:srgbClr val="FF0000"/>
                </a:solidFill>
              </a:rPr>
              <a:t>April 15, 1872</a:t>
            </a:r>
            <a:r>
              <a:rPr lang="en-US" sz="1800" dirty="0" smtClean="0">
                <a:solidFill>
                  <a:srgbClr val="FF0000"/>
                </a:solidFill>
              </a:rPr>
              <a:t> with the performance of </a:t>
            </a:r>
            <a:r>
              <a:rPr lang="en-US" sz="1800" b="1" i="1" dirty="0" err="1" smtClean="0">
                <a:solidFill>
                  <a:srgbClr val="FF0000"/>
                </a:solidFill>
              </a:rPr>
              <a:t>Rigoletto</a:t>
            </a:r>
            <a:r>
              <a:rPr lang="en-US" sz="1800" dirty="0" smtClean="0">
                <a:solidFill>
                  <a:srgbClr val="FF0000"/>
                </a:solidFill>
              </a:rPr>
              <a:t>; </a:t>
            </a:r>
            <a:r>
              <a:rPr lang="en-US" sz="1800" b="1" dirty="0" smtClean="0">
                <a:solidFill>
                  <a:srgbClr val="FF0000"/>
                </a:solidFill>
              </a:rPr>
              <a:t>on March 27, 1901 the Theatre was dedicated to Giuseppe Verdi</a:t>
            </a:r>
            <a:endParaRPr lang="it-IT" sz="1800" dirty="0">
              <a:solidFill>
                <a:srgbClr val="FF0000"/>
              </a:solidFill>
            </a:endParaRPr>
          </a:p>
        </p:txBody>
      </p:sp>
      <p:pic>
        <p:nvPicPr>
          <p:cNvPr id="1026" name="Picture 2" descr="http://upload.wikimedia.org/wikipedia/it/thumb/a/aa/Interno_Fenice_HR.jpg/350px-Interno_Fenice_HR.jpg"/>
          <p:cNvPicPr>
            <a:picLocks noChangeAspect="1" noChangeArrowheads="1"/>
          </p:cNvPicPr>
          <p:nvPr/>
        </p:nvPicPr>
        <p:blipFill>
          <a:blip r:embed="rId3" cstate="print"/>
          <a:srcRect/>
          <a:stretch>
            <a:fillRect/>
          </a:stretch>
        </p:blipFill>
        <p:spPr bwMode="auto">
          <a:xfrm rot="21335467">
            <a:off x="203840" y="149655"/>
            <a:ext cx="3995936" cy="2660153"/>
          </a:xfrm>
          <a:prstGeom prst="roundRect">
            <a:avLst>
              <a:gd name="adj" fmla="val 7870"/>
            </a:avLst>
          </a:prstGeom>
          <a:solidFill>
            <a:srgbClr val="FFFFFF">
              <a:shade val="85000"/>
            </a:srgbClr>
          </a:solidFill>
          <a:ln>
            <a:noFill/>
          </a:ln>
          <a:effectLst>
            <a:reflection blurRad="12700" stA="38000" endPos="28000" dist="5000" dir="5400000" sy="-100000" algn="bl" rotWithShape="0"/>
          </a:effectLst>
        </p:spPr>
      </p:pic>
      <p:pic>
        <p:nvPicPr>
          <p:cNvPr id="1030" name="Picture 6" descr="http://u.jimdo.com/www14/o/s69aabee1a6dbf805/img/i8d8761978c194269/1339854951/std/sipario-teatro-verdi-di-salerno.jpg"/>
          <p:cNvPicPr>
            <a:picLocks noChangeAspect="1" noChangeArrowheads="1"/>
          </p:cNvPicPr>
          <p:nvPr/>
        </p:nvPicPr>
        <p:blipFill>
          <a:blip r:embed="rId4" cstate="print"/>
          <a:srcRect/>
          <a:stretch>
            <a:fillRect/>
          </a:stretch>
        </p:blipFill>
        <p:spPr bwMode="auto">
          <a:xfrm rot="266718">
            <a:off x="1118948" y="3833921"/>
            <a:ext cx="3096344" cy="20642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1835696" y="476672"/>
            <a:ext cx="3960440" cy="2232248"/>
          </a:xfrm>
        </p:spPr>
        <p:txBody>
          <a:bodyPr>
            <a:normAutofit/>
          </a:bodyPr>
          <a:lstStyle/>
          <a:p>
            <a:pPr lvl="0" algn="ctr"/>
            <a:r>
              <a:rPr lang="en-US" b="0" dirty="0" smtClean="0">
                <a:solidFill>
                  <a:srgbClr val="FF0000"/>
                </a:solidFill>
              </a:rPr>
              <a:t>The decoration work was, directed by </a:t>
            </a:r>
            <a:r>
              <a:rPr lang="en-US" b="0" dirty="0" err="1" smtClean="0">
                <a:solidFill>
                  <a:srgbClr val="FF0000"/>
                </a:solidFill>
              </a:rPr>
              <a:t>Gaetano</a:t>
            </a:r>
            <a:r>
              <a:rPr lang="en-US" b="0" dirty="0" smtClean="0">
                <a:solidFill>
                  <a:srgbClr val="FF0000"/>
                </a:solidFill>
              </a:rPr>
              <a:t> D' </a:t>
            </a:r>
            <a:r>
              <a:rPr lang="en-US" b="0" dirty="0" err="1" smtClean="0">
                <a:solidFill>
                  <a:srgbClr val="FF0000"/>
                </a:solidFill>
              </a:rPr>
              <a:t>Agostino</a:t>
            </a:r>
            <a:r>
              <a:rPr lang="en-US" b="0" dirty="0" smtClean="0">
                <a:solidFill>
                  <a:srgbClr val="FF0000"/>
                </a:solidFill>
              </a:rPr>
              <a:t>, gifted painter who was supported by the most prestigious names of the Neapolitan artistic world.</a:t>
            </a:r>
            <a:r>
              <a:rPr lang="it-IT" b="0" dirty="0" smtClean="0">
                <a:solidFill>
                  <a:srgbClr val="FF0000"/>
                </a:solidFill>
              </a:rPr>
              <a:t>. </a:t>
            </a:r>
            <a:endParaRPr lang="it-IT" b="0" dirty="0">
              <a:solidFill>
                <a:srgbClr val="FF0000"/>
              </a:solidFill>
            </a:endParaRPr>
          </a:p>
          <a:p>
            <a:endParaRPr lang="it-IT" dirty="0">
              <a:solidFill>
                <a:schemeClr val="accent3"/>
              </a:solidFill>
            </a:endParaRPr>
          </a:p>
        </p:txBody>
      </p:sp>
      <p:pic>
        <p:nvPicPr>
          <p:cNvPr id="18434" name="Picture 2" descr="http://sphotos-b.xx.fbcdn.net/hphotos-prn1/19553_272906805422_6189751_n.jpg"/>
          <p:cNvPicPr>
            <a:picLocks noChangeAspect="1" noChangeArrowheads="1"/>
          </p:cNvPicPr>
          <p:nvPr/>
        </p:nvPicPr>
        <p:blipFill>
          <a:blip r:embed="rId3" cstate="print"/>
          <a:srcRect/>
          <a:stretch>
            <a:fillRect/>
          </a:stretch>
        </p:blipFill>
        <p:spPr bwMode="auto">
          <a:xfrm rot="181130">
            <a:off x="5849649" y="1197232"/>
            <a:ext cx="2808312" cy="210623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8436" name="Picture 4" descr="http://upload.wikimedia.org/wikipedia/commons/thumb/4/4f/RealTeatroSanCarloNaples10.jpg/200px-RealTeatroSanCarloNaples10.jpg"/>
          <p:cNvPicPr>
            <a:picLocks noChangeAspect="1" noChangeArrowheads="1"/>
          </p:cNvPicPr>
          <p:nvPr/>
        </p:nvPicPr>
        <p:blipFill>
          <a:blip r:embed="rId4" cstate="print"/>
          <a:srcRect/>
          <a:stretch>
            <a:fillRect/>
          </a:stretch>
        </p:blipFill>
        <p:spPr bwMode="auto">
          <a:xfrm rot="154863">
            <a:off x="6563943" y="3898918"/>
            <a:ext cx="1730537" cy="21586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8438" name="Picture 6" descr="http://www.callas.it/news/chiusura%20lisbona/11-Simionato_nel_palco__rea.jpg"/>
          <p:cNvPicPr>
            <a:picLocks noChangeAspect="1" noChangeArrowheads="1"/>
          </p:cNvPicPr>
          <p:nvPr/>
        </p:nvPicPr>
        <p:blipFill>
          <a:blip r:embed="rId5" cstate="print"/>
          <a:srcRect/>
          <a:stretch>
            <a:fillRect/>
          </a:stretch>
        </p:blipFill>
        <p:spPr bwMode="auto">
          <a:xfrm rot="21383664">
            <a:off x="3131840" y="3284984"/>
            <a:ext cx="2383294" cy="23762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8440" name="Picture 8" descr="http://t2.gstatic.com/images?q=tbn:ANd9GcQjSnosNxQKsyuvtO0zpmCRsOjgaMg2JV1-21iv2YbJm-VyFQMs"/>
          <p:cNvPicPr>
            <a:picLocks noChangeAspect="1" noChangeArrowheads="1"/>
          </p:cNvPicPr>
          <p:nvPr/>
        </p:nvPicPr>
        <p:blipFill>
          <a:blip r:embed="rId6" cstate="print"/>
          <a:srcRect/>
          <a:stretch>
            <a:fillRect/>
          </a:stretch>
        </p:blipFill>
        <p:spPr bwMode="auto">
          <a:xfrm rot="232857">
            <a:off x="695072" y="3478597"/>
            <a:ext cx="1550941" cy="25202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mc:AlternateContent xmlns:mc="http://schemas.openxmlformats.org/markup-compatibility/2006" xmlns:p14="http://schemas.microsoft.com/office/powerpoint/2010/main">
    <mc:Choice Requires="p14">
      <p:transition spd="slow" p14:dur="2000">
        <p14:honeycomb/>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quarter" idx="1"/>
          </p:nvPr>
        </p:nvSpPr>
        <p:spPr>
          <a:xfrm>
            <a:off x="4716016" y="1772816"/>
            <a:ext cx="4067944" cy="4525963"/>
          </a:xfrm>
        </p:spPr>
        <p:txBody>
          <a:bodyPr>
            <a:normAutofit/>
          </a:bodyPr>
          <a:lstStyle/>
          <a:p>
            <a:pPr marL="0" indent="0" algn="ctr">
              <a:buNone/>
            </a:pPr>
            <a:r>
              <a:rPr lang="it-IT" sz="1800" dirty="0" smtClean="0">
                <a:solidFill>
                  <a:srgbClr val="FF0000"/>
                </a:solidFill>
              </a:rPr>
              <a:t> At the entry </a:t>
            </a:r>
            <a:r>
              <a:rPr lang="it-IT" sz="1800" dirty="0" err="1" smtClean="0">
                <a:solidFill>
                  <a:srgbClr val="FF0000"/>
                </a:solidFill>
              </a:rPr>
              <a:t>there</a:t>
            </a:r>
            <a:r>
              <a:rPr lang="it-IT" sz="1800" dirty="0" smtClean="0">
                <a:solidFill>
                  <a:srgbClr val="FF0000"/>
                </a:solidFill>
              </a:rPr>
              <a:t> </a:t>
            </a:r>
            <a:r>
              <a:rPr lang="it-IT" sz="1800" dirty="0" err="1" smtClean="0">
                <a:solidFill>
                  <a:srgbClr val="FF0000"/>
                </a:solidFill>
              </a:rPr>
              <a:t>is</a:t>
            </a:r>
            <a:r>
              <a:rPr lang="it-IT" sz="1800" dirty="0" smtClean="0">
                <a:solidFill>
                  <a:srgbClr val="FF0000"/>
                </a:solidFill>
              </a:rPr>
              <a:t> a statue "</a:t>
            </a:r>
            <a:r>
              <a:rPr lang="it-IT" sz="1800" dirty="0" err="1" smtClean="0">
                <a:solidFill>
                  <a:srgbClr val="FF0000"/>
                </a:solidFill>
              </a:rPr>
              <a:t>Pergolesi</a:t>
            </a:r>
            <a:r>
              <a:rPr lang="it-IT" sz="1800" dirty="0" smtClean="0">
                <a:solidFill>
                  <a:srgbClr val="FF0000"/>
                </a:solidFill>
              </a:rPr>
              <a:t> morente" </a:t>
            </a:r>
            <a:r>
              <a:rPr lang="it-IT" sz="1800" dirty="0" err="1" smtClean="0">
                <a:solidFill>
                  <a:srgbClr val="FF0000"/>
                </a:solidFill>
              </a:rPr>
              <a:t>by</a:t>
            </a:r>
            <a:r>
              <a:rPr lang="it-IT" sz="1800" dirty="0" smtClean="0">
                <a:solidFill>
                  <a:srgbClr val="FF0000"/>
                </a:solidFill>
              </a:rPr>
              <a:t> the </a:t>
            </a:r>
            <a:r>
              <a:rPr lang="it-IT" sz="1800" dirty="0" err="1" smtClean="0">
                <a:solidFill>
                  <a:srgbClr val="FF0000"/>
                </a:solidFill>
              </a:rPr>
              <a:t>sculptor</a:t>
            </a:r>
            <a:r>
              <a:rPr lang="it-IT" sz="1800" dirty="0" smtClean="0">
                <a:solidFill>
                  <a:srgbClr val="FF0000"/>
                </a:solidFill>
              </a:rPr>
              <a:t> Giovanni Battista Amendola</a:t>
            </a:r>
            <a:endParaRPr lang="it-IT" sz="1800" dirty="0"/>
          </a:p>
        </p:txBody>
      </p:sp>
      <p:pic>
        <p:nvPicPr>
          <p:cNvPr id="17410" name="Picture 2" descr="http://www.teatro.org/images/news/8220-300/scrigni_della_musica_il_teatro_verdi_di_salerno.jpg"/>
          <p:cNvPicPr>
            <a:picLocks noChangeAspect="1" noChangeArrowheads="1"/>
          </p:cNvPicPr>
          <p:nvPr/>
        </p:nvPicPr>
        <p:blipFill>
          <a:blip r:embed="rId3" cstate="print"/>
          <a:srcRect/>
          <a:stretch>
            <a:fillRect/>
          </a:stretch>
        </p:blipFill>
        <p:spPr bwMode="auto">
          <a:xfrm>
            <a:off x="467544" y="692696"/>
            <a:ext cx="3948824" cy="24482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7412" name="Picture 4" descr="http://www.comune.salerno.it/UserFiles/Image/Eventi/Archietettura/Calatrava/teatro2.JPG"/>
          <p:cNvPicPr>
            <a:picLocks noChangeAspect="1" noChangeArrowheads="1"/>
          </p:cNvPicPr>
          <p:nvPr/>
        </p:nvPicPr>
        <p:blipFill>
          <a:blip r:embed="rId4" cstate="print"/>
          <a:srcRect/>
          <a:stretch>
            <a:fillRect/>
          </a:stretch>
        </p:blipFill>
        <p:spPr bwMode="auto">
          <a:xfrm>
            <a:off x="4644008" y="3717032"/>
            <a:ext cx="3816424" cy="254571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p:txBody>
          <a:bodyPr>
            <a:noAutofit/>
          </a:bodyPr>
          <a:lstStyle/>
          <a:p>
            <a:r>
              <a:rPr lang="it-IT" sz="3200" dirty="0" smtClean="0">
                <a:solidFill>
                  <a:srgbClr val="FF0000"/>
                </a:solidFill>
              </a:rPr>
              <a:t>The </a:t>
            </a:r>
            <a:r>
              <a:rPr lang="it-IT" sz="3200" dirty="0" err="1" smtClean="0">
                <a:solidFill>
                  <a:srgbClr val="FF0000"/>
                </a:solidFill>
              </a:rPr>
              <a:t>village</a:t>
            </a:r>
            <a:r>
              <a:rPr lang="it-IT" sz="3200" dirty="0" smtClean="0">
                <a:solidFill>
                  <a:srgbClr val="FF0000"/>
                </a:solidFill>
              </a:rPr>
              <a:t>.</a:t>
            </a:r>
            <a:endParaRPr lang="it-IT" sz="3200" dirty="0">
              <a:solidFill>
                <a:srgbClr val="FF0000"/>
              </a:solidFill>
            </a:endParaRPr>
          </a:p>
        </p:txBody>
      </p:sp>
      <p:pic>
        <p:nvPicPr>
          <p:cNvPr id="17" name="Segnaposto immagine 16" descr="download.jpg"/>
          <p:cNvPicPr>
            <a:picLocks noGrp="1" noChangeAspect="1"/>
          </p:cNvPicPr>
          <p:nvPr>
            <p:ph type="pic" idx="1"/>
          </p:nvPr>
        </p:nvPicPr>
        <p:blipFill>
          <a:blip r:embed="rId3" cstate="print"/>
          <a:srcRect l="20163" r="20163"/>
          <a:stretch>
            <a:fillRect/>
          </a:stretch>
        </p:blipFill>
        <p:spPr>
          <a:xfrm rot="21304389">
            <a:off x="704266" y="129139"/>
            <a:ext cx="3105940" cy="2292480"/>
          </a:xfrm>
          <a:prstGeom prst="rect">
            <a:avLst/>
          </a:prstGeom>
          <a:ln>
            <a:noFill/>
          </a:ln>
          <a:effectLst>
            <a:glow rad="228600">
              <a:schemeClr val="accent2">
                <a:satMod val="175000"/>
                <a:alpha val="40000"/>
              </a:schemeClr>
            </a:glow>
            <a:softEdge rad="112500"/>
          </a:effectLst>
        </p:spPr>
      </p:pic>
      <p:sp>
        <p:nvSpPr>
          <p:cNvPr id="9" name="Segnaposto testo 8"/>
          <p:cNvSpPr>
            <a:spLocks noGrp="1"/>
          </p:cNvSpPr>
          <p:nvPr>
            <p:ph type="body" sz="half" idx="2"/>
          </p:nvPr>
        </p:nvSpPr>
        <p:spPr>
          <a:xfrm>
            <a:off x="6732240" y="1052736"/>
            <a:ext cx="2126682" cy="5612477"/>
          </a:xfrm>
        </p:spPr>
        <p:txBody>
          <a:bodyPr>
            <a:normAutofit/>
          </a:bodyPr>
          <a:lstStyle/>
          <a:p>
            <a:pPr algn="ctr"/>
            <a:r>
              <a:rPr lang="en-US" sz="1800" dirty="0" smtClean="0">
                <a:solidFill>
                  <a:srgbClr val="FF0000"/>
                </a:solidFill>
              </a:rPr>
              <a:t>Between 8,000-10,000 years ago, the systematic cultivation of plants and domestication of animals made settlements as stable as possible, so were born the villages.</a:t>
            </a:r>
            <a:r>
              <a:rPr lang="en-US" sz="1800" dirty="0" smtClean="0"/>
              <a:t> </a:t>
            </a:r>
          </a:p>
        </p:txBody>
      </p:sp>
      <p:pic>
        <p:nvPicPr>
          <p:cNvPr id="18" name="Immagine 17" descr="images.jpg"/>
          <p:cNvPicPr>
            <a:picLocks noChangeAspect="1"/>
          </p:cNvPicPr>
          <p:nvPr/>
        </p:nvPicPr>
        <p:blipFill>
          <a:blip r:embed="rId4" cstate="print"/>
          <a:stretch>
            <a:fillRect/>
          </a:stretch>
        </p:blipFill>
        <p:spPr>
          <a:xfrm>
            <a:off x="2214546" y="3286124"/>
            <a:ext cx="3752783" cy="3071834"/>
          </a:xfrm>
          <a:prstGeom prst="rect">
            <a:avLst/>
          </a:prstGeom>
          <a:ln>
            <a:noFill/>
          </a:ln>
          <a:effectLst>
            <a:glow rad="228600">
              <a:schemeClr val="accent3">
                <a:satMod val="175000"/>
                <a:alpha val="40000"/>
              </a:schemeClr>
            </a:glow>
            <a:softEdge rad="112500"/>
          </a:effectLst>
        </p:spPr>
      </p:pic>
      <p:sp>
        <p:nvSpPr>
          <p:cNvPr id="6" name="CasellaDiTesto 5"/>
          <p:cNvSpPr txBox="1"/>
          <p:nvPr/>
        </p:nvSpPr>
        <p:spPr>
          <a:xfrm>
            <a:off x="7020272" y="3861048"/>
            <a:ext cx="184731" cy="369332"/>
          </a:xfrm>
          <a:prstGeom prst="rect">
            <a:avLst/>
          </a:prstGeom>
          <a:noFill/>
        </p:spPr>
        <p:txBody>
          <a:bodyPr wrap="none" rtlCol="0">
            <a:spAutoFit/>
          </a:bodyPr>
          <a:lstStyle/>
          <a:p>
            <a:endParaRPr lang="it-IT" dirty="0"/>
          </a:p>
        </p:txBody>
      </p:sp>
      <p:sp>
        <p:nvSpPr>
          <p:cNvPr id="8" name="Rettangolo 7"/>
          <p:cNvSpPr/>
          <p:nvPr/>
        </p:nvSpPr>
        <p:spPr>
          <a:xfrm>
            <a:off x="0" y="2610683"/>
            <a:ext cx="2016224" cy="4247317"/>
          </a:xfrm>
          <a:prstGeom prst="rect">
            <a:avLst/>
          </a:prstGeom>
        </p:spPr>
        <p:txBody>
          <a:bodyPr wrap="square">
            <a:spAutoFit/>
          </a:bodyPr>
          <a:lstStyle/>
          <a:p>
            <a:pPr algn="ctr"/>
            <a:r>
              <a:rPr lang="en-US" dirty="0" smtClean="0">
                <a:solidFill>
                  <a:srgbClr val="FF0000"/>
                </a:solidFill>
              </a:rPr>
              <a:t>The original inhabitants of Campania were three defined groups of the Ancient peoples of Italy, who all spoke the Oscan language which is part of the Italic family; their names were the </a:t>
            </a:r>
            <a:r>
              <a:rPr lang="en-US" dirty="0" err="1" smtClean="0">
                <a:solidFill>
                  <a:srgbClr val="FF0000"/>
                </a:solidFill>
              </a:rPr>
              <a:t>Osci</a:t>
            </a:r>
            <a:r>
              <a:rPr lang="en-US" dirty="0" smtClean="0">
                <a:solidFill>
                  <a:srgbClr val="FF0000"/>
                </a:solidFill>
              </a:rPr>
              <a:t>, the </a:t>
            </a:r>
            <a:r>
              <a:rPr lang="en-US" dirty="0" err="1" smtClean="0">
                <a:solidFill>
                  <a:srgbClr val="FF0000"/>
                </a:solidFill>
              </a:rPr>
              <a:t>Aurunci</a:t>
            </a:r>
            <a:r>
              <a:rPr lang="en-US" dirty="0" smtClean="0">
                <a:solidFill>
                  <a:srgbClr val="FF0000"/>
                </a:solidFill>
              </a:rPr>
              <a:t> and the </a:t>
            </a:r>
            <a:r>
              <a:rPr lang="en-US" dirty="0" err="1" smtClean="0">
                <a:solidFill>
                  <a:srgbClr val="FF0000"/>
                </a:solidFill>
              </a:rPr>
              <a:t>Ausones</a:t>
            </a:r>
            <a:endParaRPr lang="it-IT" dirty="0">
              <a:solidFill>
                <a:srgbClr val="FF0000"/>
              </a:solidFill>
            </a:endParaRPr>
          </a:p>
        </p:txBody>
      </p:sp>
    </p:spTree>
    <p:extLst>
      <p:ext uri="{BB962C8B-B14F-4D97-AF65-F5344CB8AC3E}">
        <p14:creationId xmlns:p14="http://schemas.microsoft.com/office/powerpoint/2010/main" val="27241292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quarter" idx="1"/>
          </p:nvPr>
        </p:nvSpPr>
        <p:spPr>
          <a:xfrm>
            <a:off x="5076056" y="1484784"/>
            <a:ext cx="3549080" cy="1800200"/>
          </a:xfrm>
        </p:spPr>
        <p:txBody>
          <a:bodyPr>
            <a:normAutofit/>
          </a:bodyPr>
          <a:lstStyle/>
          <a:p>
            <a:pPr marL="85725" indent="0" algn="ctr">
              <a:buNone/>
            </a:pPr>
            <a:r>
              <a:rPr lang="it-IT" sz="1800" dirty="0" smtClean="0">
                <a:solidFill>
                  <a:srgbClr val="FF0000"/>
                </a:solidFill>
              </a:rPr>
              <a:t>The </a:t>
            </a:r>
            <a:r>
              <a:rPr lang="it-IT" sz="1800" dirty="0" err="1" smtClean="0">
                <a:solidFill>
                  <a:srgbClr val="FF0000"/>
                </a:solidFill>
              </a:rPr>
              <a:t>ceiling</a:t>
            </a:r>
            <a:r>
              <a:rPr lang="it-IT" sz="1800" dirty="0" smtClean="0">
                <a:solidFill>
                  <a:srgbClr val="FF0000"/>
                </a:solidFill>
              </a:rPr>
              <a:t> </a:t>
            </a:r>
            <a:r>
              <a:rPr lang="it-IT" sz="1800" dirty="0" err="1" smtClean="0">
                <a:solidFill>
                  <a:srgbClr val="FF0000"/>
                </a:solidFill>
              </a:rPr>
              <a:t>is</a:t>
            </a:r>
            <a:r>
              <a:rPr lang="it-IT" sz="1800" dirty="0" smtClean="0">
                <a:solidFill>
                  <a:srgbClr val="FF0000"/>
                </a:solidFill>
              </a:rPr>
              <a:t> </a:t>
            </a:r>
            <a:r>
              <a:rPr lang="it-IT" sz="1800" dirty="0" err="1" smtClean="0">
                <a:solidFill>
                  <a:srgbClr val="FF0000"/>
                </a:solidFill>
              </a:rPr>
              <a:t>particularly</a:t>
            </a:r>
            <a:r>
              <a:rPr lang="it-IT" sz="1800" dirty="0" smtClean="0">
                <a:solidFill>
                  <a:srgbClr val="FF0000"/>
                </a:solidFill>
              </a:rPr>
              <a:t> </a:t>
            </a:r>
            <a:r>
              <a:rPr lang="it-IT" sz="1800" dirty="0" err="1" smtClean="0">
                <a:solidFill>
                  <a:srgbClr val="FF0000"/>
                </a:solidFill>
              </a:rPr>
              <a:t>interesting</a:t>
            </a:r>
            <a:r>
              <a:rPr lang="it-IT" sz="1800" dirty="0" smtClean="0">
                <a:solidFill>
                  <a:srgbClr val="FF0000"/>
                </a:solidFill>
              </a:rPr>
              <a:t> </a:t>
            </a:r>
            <a:r>
              <a:rPr lang="it-IT" sz="1800" dirty="0" err="1" smtClean="0">
                <a:solidFill>
                  <a:srgbClr val="FF0000"/>
                </a:solidFill>
              </a:rPr>
              <a:t>with</a:t>
            </a:r>
            <a:r>
              <a:rPr lang="it-IT" sz="1800" dirty="0" smtClean="0">
                <a:solidFill>
                  <a:srgbClr val="FF0000"/>
                </a:solidFill>
              </a:rPr>
              <a:t> </a:t>
            </a:r>
            <a:r>
              <a:rPr lang="it-IT" sz="1800" dirty="0" err="1" smtClean="0">
                <a:solidFill>
                  <a:srgbClr val="FF0000"/>
                </a:solidFill>
              </a:rPr>
              <a:t>paintings</a:t>
            </a:r>
            <a:r>
              <a:rPr lang="it-IT" sz="1800" dirty="0" smtClean="0">
                <a:solidFill>
                  <a:srgbClr val="FF0000"/>
                </a:solidFill>
              </a:rPr>
              <a:t> </a:t>
            </a:r>
            <a:r>
              <a:rPr lang="it-IT" sz="1800" dirty="0" err="1" smtClean="0">
                <a:solidFill>
                  <a:srgbClr val="FF0000"/>
                </a:solidFill>
              </a:rPr>
              <a:t>by</a:t>
            </a:r>
            <a:r>
              <a:rPr lang="it-IT" sz="1800" dirty="0" smtClean="0">
                <a:solidFill>
                  <a:srgbClr val="FF0000"/>
                </a:solidFill>
              </a:rPr>
              <a:t> Pasquale </a:t>
            </a:r>
            <a:r>
              <a:rPr lang="it-IT" sz="1800" dirty="0" err="1" smtClean="0">
                <a:solidFill>
                  <a:srgbClr val="FF0000"/>
                </a:solidFill>
              </a:rPr>
              <a:t>Criscito</a:t>
            </a:r>
            <a:endParaRPr lang="it-IT" sz="1800" dirty="0" smtClean="0">
              <a:solidFill>
                <a:srgbClr val="FF0000"/>
              </a:solidFill>
            </a:endParaRPr>
          </a:p>
          <a:p>
            <a:pPr algn="ctr">
              <a:buNone/>
            </a:pPr>
            <a:r>
              <a:rPr lang="it-IT" sz="1800" dirty="0" smtClean="0">
                <a:solidFill>
                  <a:srgbClr val="FF0000"/>
                </a:solidFill>
              </a:rPr>
              <a:t> </a:t>
            </a:r>
            <a:endParaRPr lang="it-IT" sz="1800" dirty="0"/>
          </a:p>
        </p:txBody>
      </p:sp>
      <p:pic>
        <p:nvPicPr>
          <p:cNvPr id="6146" name="Picture 2" descr="http://u.jimdo.com/www14/o/s69aabee1a6dbf805/img/i70d1f3655b23a10d/1339854859/std/soffitto-gioacchino-rossini-mentre-dirige-le-nove-muse.jpg"/>
          <p:cNvPicPr>
            <a:picLocks noChangeAspect="1" noChangeArrowheads="1"/>
          </p:cNvPicPr>
          <p:nvPr/>
        </p:nvPicPr>
        <p:blipFill>
          <a:blip r:embed="rId3" cstate="print"/>
          <a:srcRect/>
          <a:stretch>
            <a:fillRect/>
          </a:stretch>
        </p:blipFill>
        <p:spPr bwMode="auto">
          <a:xfrm rot="21340815">
            <a:off x="4589918" y="3640708"/>
            <a:ext cx="3804857" cy="25312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148" name="Picture 4" descr="http://www.chronica.it/public/uploads/2010/05/argentina.jpg"/>
          <p:cNvPicPr>
            <a:picLocks noChangeAspect="1" noChangeArrowheads="1"/>
          </p:cNvPicPr>
          <p:nvPr/>
        </p:nvPicPr>
        <p:blipFill>
          <a:blip r:embed="rId4" cstate="print"/>
          <a:srcRect/>
          <a:stretch>
            <a:fillRect/>
          </a:stretch>
        </p:blipFill>
        <p:spPr bwMode="auto">
          <a:xfrm rot="21435544">
            <a:off x="971600" y="3501008"/>
            <a:ext cx="3403058" cy="22596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152" name="Picture 8" descr="Soffitto del Teatro Verdi"/>
          <p:cNvPicPr>
            <a:picLocks noChangeAspect="1" noChangeArrowheads="1"/>
          </p:cNvPicPr>
          <p:nvPr/>
        </p:nvPicPr>
        <p:blipFill>
          <a:blip r:embed="rId5" cstate="print"/>
          <a:srcRect/>
          <a:stretch>
            <a:fillRect/>
          </a:stretch>
        </p:blipFill>
        <p:spPr bwMode="auto">
          <a:xfrm rot="21448084">
            <a:off x="899592" y="476672"/>
            <a:ext cx="2937283" cy="220563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mc:AlternateContent xmlns:mc="http://schemas.openxmlformats.org/markup-compatibility/2006" xmlns:p14="http://schemas.microsoft.com/office/powerpoint/2010/main">
    <mc:Choice Requires="p14">
      <p:transition spd="slow" p14:dur="1200">
        <p:zoom dir="in"/>
      </p:transition>
    </mc:Choice>
    <mc:Fallback xmlns="">
      <p:transition spd="slow">
        <p:zoom dir="in"/>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259632" y="620688"/>
            <a:ext cx="6902958" cy="1200329"/>
          </a:xfrm>
          <a:prstGeom prst="rect">
            <a:avLst/>
          </a:prstGeom>
          <a:noFill/>
        </p:spPr>
        <p:txBody>
          <a:bodyPr wrap="square" lIns="91440" tIns="45720" rIns="91440" bIns="45720">
            <a:spAutoFit/>
          </a:bodyPr>
          <a:lstStyle/>
          <a:p>
            <a:pPr algn="ctr"/>
            <a:r>
              <a:rPr lang="it-IT" sz="3600" b="1" cap="none"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Artistic</a:t>
            </a:r>
            <a:r>
              <a:rPr lang="it-IT" sz="36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it-IT" sz="3600" b="1" cap="none"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ceramic</a:t>
            </a:r>
            <a:r>
              <a:rPr lang="it-IT" sz="36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it-IT" sz="3600" b="1" cap="none"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factory</a:t>
            </a:r>
            <a:r>
              <a:rPr lang="it-IT" sz="36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in  </a:t>
            </a:r>
            <a:r>
              <a:rPr lang="it-IT" sz="3600" b="1" cap="none"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Vietri</a:t>
            </a:r>
            <a:r>
              <a:rPr lang="it-IT" sz="36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sul Mare</a:t>
            </a:r>
            <a:endParaRPr lang="it-IT" sz="36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1026" name="Picture 2" descr="http://www.fondazionemaxxi.it/wp-content/uploads/2013/04/paolosoleri.jpg"/>
          <p:cNvPicPr>
            <a:picLocks noChangeAspect="1" noChangeArrowheads="1"/>
          </p:cNvPicPr>
          <p:nvPr/>
        </p:nvPicPr>
        <p:blipFill>
          <a:blip r:embed="rId3" cstate="print"/>
          <a:srcRect/>
          <a:stretch>
            <a:fillRect/>
          </a:stretch>
        </p:blipFill>
        <p:spPr bwMode="auto">
          <a:xfrm>
            <a:off x="5652120" y="2708920"/>
            <a:ext cx="2678332" cy="3701456"/>
          </a:xfrm>
          <a:prstGeom prst="rect">
            <a:avLst/>
          </a:prstGeom>
          <a:noFill/>
        </p:spPr>
      </p:pic>
      <p:sp>
        <p:nvSpPr>
          <p:cNvPr id="5" name="CasellaDiTesto 4"/>
          <p:cNvSpPr txBox="1"/>
          <p:nvPr/>
        </p:nvSpPr>
        <p:spPr>
          <a:xfrm>
            <a:off x="539552" y="3140968"/>
            <a:ext cx="4392488" cy="1477328"/>
          </a:xfrm>
          <a:prstGeom prst="rect">
            <a:avLst/>
          </a:prstGeom>
          <a:noFill/>
        </p:spPr>
        <p:txBody>
          <a:bodyPr wrap="square" rtlCol="0">
            <a:spAutoFit/>
          </a:bodyPr>
          <a:lstStyle/>
          <a:p>
            <a:pPr algn="ctr"/>
            <a:r>
              <a:rPr lang="en-US" dirty="0" smtClean="0">
                <a:solidFill>
                  <a:srgbClr val="FF0000"/>
                </a:solidFill>
              </a:rPr>
              <a:t>In 1953 </a:t>
            </a:r>
            <a:r>
              <a:rPr lang="en-US" dirty="0" err="1" smtClean="0">
                <a:solidFill>
                  <a:srgbClr val="FF0000"/>
                </a:solidFill>
              </a:rPr>
              <a:t>Soleri</a:t>
            </a:r>
            <a:r>
              <a:rPr lang="en-US" dirty="0" smtClean="0">
                <a:solidFill>
                  <a:srgbClr val="FF0000"/>
                </a:solidFill>
              </a:rPr>
              <a:t> designed his first major building, the </a:t>
            </a:r>
            <a:r>
              <a:rPr lang="en-US" dirty="0" err="1" smtClean="0">
                <a:solidFill>
                  <a:srgbClr val="FF0000"/>
                </a:solidFill>
              </a:rPr>
              <a:t>Ceramica</a:t>
            </a:r>
            <a:r>
              <a:rPr lang="en-US" dirty="0" smtClean="0">
                <a:solidFill>
                  <a:srgbClr val="FF0000"/>
                </a:solidFill>
              </a:rPr>
              <a:t> </a:t>
            </a:r>
            <a:r>
              <a:rPr lang="en-US" dirty="0" err="1" smtClean="0">
                <a:solidFill>
                  <a:srgbClr val="FF0000"/>
                </a:solidFill>
              </a:rPr>
              <a:t>Artistica</a:t>
            </a:r>
            <a:r>
              <a:rPr lang="en-US" dirty="0" smtClean="0">
                <a:solidFill>
                  <a:srgbClr val="FF0000"/>
                </a:solidFill>
              </a:rPr>
              <a:t> </a:t>
            </a:r>
            <a:r>
              <a:rPr lang="en-US" dirty="0" err="1" smtClean="0">
                <a:solidFill>
                  <a:srgbClr val="FF0000"/>
                </a:solidFill>
              </a:rPr>
              <a:t>Solimene</a:t>
            </a:r>
            <a:r>
              <a:rPr lang="en-US" dirty="0" smtClean="0">
                <a:solidFill>
                  <a:srgbClr val="FF0000"/>
                </a:solidFill>
              </a:rPr>
              <a:t> ceramics factory and studio at </a:t>
            </a:r>
            <a:r>
              <a:rPr lang="en-US" dirty="0" err="1" smtClean="0">
                <a:solidFill>
                  <a:srgbClr val="FF0000"/>
                </a:solidFill>
              </a:rPr>
              <a:t>Vietri</a:t>
            </a:r>
            <a:r>
              <a:rPr lang="en-US" dirty="0" smtClean="0">
                <a:solidFill>
                  <a:srgbClr val="FF0000"/>
                </a:solidFill>
              </a:rPr>
              <a:t> </a:t>
            </a:r>
            <a:r>
              <a:rPr lang="en-US" dirty="0" err="1" smtClean="0">
                <a:solidFill>
                  <a:srgbClr val="FF0000"/>
                </a:solidFill>
              </a:rPr>
              <a:t>sul</a:t>
            </a:r>
            <a:r>
              <a:rPr lang="en-US" dirty="0" smtClean="0">
                <a:solidFill>
                  <a:srgbClr val="FF0000"/>
                </a:solidFill>
              </a:rPr>
              <a:t> Mare on the </a:t>
            </a:r>
            <a:r>
              <a:rPr lang="en-US" dirty="0" err="1" smtClean="0">
                <a:solidFill>
                  <a:srgbClr val="FF0000"/>
                </a:solidFill>
              </a:rPr>
              <a:t>Amalfi</a:t>
            </a:r>
            <a:r>
              <a:rPr lang="en-US" dirty="0" smtClean="0">
                <a:solidFill>
                  <a:srgbClr val="FF0000"/>
                </a:solidFill>
              </a:rPr>
              <a:t> coast of southern Italy.</a:t>
            </a:r>
            <a:endParaRPr lang="it-IT" dirty="0">
              <a:solidFill>
                <a:srgbClr val="FF0000"/>
              </a:solidFill>
              <a:latin typeface="Century Gothic" pitchFamily="34" charset="0"/>
            </a:endParaRPr>
          </a:p>
        </p:txBody>
      </p:sp>
    </p:spTree>
  </p:cSld>
  <p:clrMapOvr>
    <a:masterClrMapping/>
  </p:clrMapOvr>
  <p:transition spd="slow">
    <p:cove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http://t2.gstatic.com/images?q=tbn:ANd9GcSCXD6jiI5XPD19QQFgb4PhSsztV5iRw-K3Sdwy8dRBar5KiJUB"/>
          <p:cNvPicPr>
            <a:picLocks noChangeAspect="1" noChangeArrowheads="1"/>
          </p:cNvPicPr>
          <p:nvPr/>
        </p:nvPicPr>
        <p:blipFill>
          <a:blip r:embed="rId3" cstate="print"/>
          <a:srcRect/>
          <a:stretch>
            <a:fillRect/>
          </a:stretch>
        </p:blipFill>
        <p:spPr bwMode="auto">
          <a:xfrm>
            <a:off x="539552" y="2204864"/>
            <a:ext cx="2999978" cy="4005125"/>
          </a:xfrm>
          <a:prstGeom prst="rect">
            <a:avLst/>
          </a:prstGeom>
          <a:noFill/>
        </p:spPr>
      </p:pic>
      <p:sp>
        <p:nvSpPr>
          <p:cNvPr id="3" name="CasellaDiTesto 2"/>
          <p:cNvSpPr txBox="1"/>
          <p:nvPr/>
        </p:nvSpPr>
        <p:spPr>
          <a:xfrm>
            <a:off x="251520" y="476672"/>
            <a:ext cx="5040560" cy="1477328"/>
          </a:xfrm>
          <a:prstGeom prst="rect">
            <a:avLst/>
          </a:prstGeom>
          <a:noFill/>
        </p:spPr>
        <p:txBody>
          <a:bodyPr wrap="square" rtlCol="0">
            <a:spAutoFit/>
          </a:bodyPr>
          <a:lstStyle/>
          <a:p>
            <a:pPr algn="ctr"/>
            <a:r>
              <a:rPr lang="en-US" dirty="0" smtClean="0">
                <a:solidFill>
                  <a:srgbClr val="FF0000"/>
                </a:solidFill>
              </a:rPr>
              <a:t>It had five </a:t>
            </a:r>
            <a:r>
              <a:rPr lang="en-US" dirty="0" err="1" smtClean="0">
                <a:solidFill>
                  <a:srgbClr val="FF0000"/>
                </a:solidFill>
              </a:rPr>
              <a:t>storeys</a:t>
            </a:r>
            <a:r>
              <a:rPr lang="en-US" dirty="0" smtClean="0">
                <a:solidFill>
                  <a:srgbClr val="FF0000"/>
                </a:solidFill>
              </a:rPr>
              <a:t> of workshops wrapped in a continuous spiral ramp around a great skylight hall filled with angular concrete supports. Perched on a cliff overlooking the</a:t>
            </a:r>
            <a:endParaRPr lang="it-IT" dirty="0">
              <a:solidFill>
                <a:srgbClr val="FF0000"/>
              </a:solidFill>
              <a:latin typeface="Centaur" pitchFamily="18" charset="0"/>
            </a:endParaRPr>
          </a:p>
          <a:p>
            <a:pPr algn="ctr"/>
            <a:endParaRPr lang="it-IT" dirty="0"/>
          </a:p>
        </p:txBody>
      </p:sp>
      <p:sp>
        <p:nvSpPr>
          <p:cNvPr id="4" name="CasellaDiTesto 3"/>
          <p:cNvSpPr txBox="1"/>
          <p:nvPr/>
        </p:nvSpPr>
        <p:spPr>
          <a:xfrm>
            <a:off x="3779912" y="2060848"/>
            <a:ext cx="4752528" cy="1200329"/>
          </a:xfrm>
          <a:prstGeom prst="rect">
            <a:avLst/>
          </a:prstGeom>
          <a:noFill/>
        </p:spPr>
        <p:txBody>
          <a:bodyPr wrap="square" rtlCol="0">
            <a:spAutoFit/>
          </a:bodyPr>
          <a:lstStyle/>
          <a:p>
            <a:pPr algn="ctr"/>
            <a:r>
              <a:rPr lang="en-US" dirty="0" smtClean="0">
                <a:solidFill>
                  <a:srgbClr val="FF0000"/>
                </a:solidFill>
              </a:rPr>
              <a:t>Mediterranean and faced with glazed pots, the building relied on locally available materials, handcraft and a dramatic structure.</a:t>
            </a:r>
            <a:endParaRPr lang="it-IT" dirty="0">
              <a:solidFill>
                <a:srgbClr val="FF0000"/>
              </a:solidFill>
            </a:endParaRPr>
          </a:p>
        </p:txBody>
      </p:sp>
      <p:pic>
        <p:nvPicPr>
          <p:cNvPr id="5" name="Picture 2" descr="http://digilander.libero.it/dj_don_frank/ceramica_solimene.jpg"/>
          <p:cNvPicPr>
            <a:picLocks noChangeAspect="1" noChangeArrowheads="1"/>
          </p:cNvPicPr>
          <p:nvPr/>
        </p:nvPicPr>
        <p:blipFill>
          <a:blip r:embed="rId4" cstate="print"/>
          <a:srcRect/>
          <a:stretch>
            <a:fillRect/>
          </a:stretch>
        </p:blipFill>
        <p:spPr bwMode="auto">
          <a:xfrm>
            <a:off x="4067944" y="3501008"/>
            <a:ext cx="4181495" cy="2735894"/>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683568" y="836712"/>
            <a:ext cx="7704856" cy="3046988"/>
          </a:xfrm>
          <a:prstGeom prst="rect">
            <a:avLst/>
          </a:prstGeom>
        </p:spPr>
        <p:txBody>
          <a:bodyPr wrap="square">
            <a:spAutoFit/>
          </a:bodyPr>
          <a:lstStyle/>
          <a:p>
            <a:pPr algn="ctr"/>
            <a:r>
              <a:rPr lang="en-US" sz="1600" dirty="0" smtClean="0">
                <a:solidFill>
                  <a:srgbClr val="FF0000"/>
                </a:solidFill>
              </a:rPr>
              <a:t>The first signs of the industrial revolution also occur in </a:t>
            </a:r>
            <a:br>
              <a:rPr lang="en-US" sz="1600" dirty="0" smtClean="0">
                <a:solidFill>
                  <a:srgbClr val="FF0000"/>
                </a:solidFill>
              </a:rPr>
            </a:br>
            <a:r>
              <a:rPr lang="en-US" sz="1600" dirty="0" smtClean="0">
                <a:solidFill>
                  <a:srgbClr val="FF0000"/>
                </a:solidFill>
              </a:rPr>
              <a:t>Cava, which from  a purely agricultural village turns into a small industrial area. Among the best industrial  activity of the pasta stands the mill, feed mill and pasta factory "</a:t>
            </a:r>
            <a:r>
              <a:rPr lang="en-US" sz="1600" dirty="0" err="1" smtClean="0">
                <a:solidFill>
                  <a:srgbClr val="FF0000"/>
                </a:solidFill>
              </a:rPr>
              <a:t>Marcantonio</a:t>
            </a:r>
            <a:r>
              <a:rPr lang="en-US" sz="1600" dirty="0" smtClean="0">
                <a:solidFill>
                  <a:srgbClr val="FF0000"/>
                </a:solidFill>
              </a:rPr>
              <a:t> Iron &amp; Sons.</a:t>
            </a:r>
          </a:p>
          <a:p>
            <a:pPr algn="ctr"/>
            <a:r>
              <a:rPr lang="en-US" sz="1600" dirty="0" smtClean="0">
                <a:solidFill>
                  <a:srgbClr val="FF0000"/>
                </a:solidFill>
              </a:rPr>
              <a:t>" The majestic factory, which is spread over three floors in </a:t>
            </a:r>
            <a:r>
              <a:rPr lang="en-US" sz="1600" dirty="0" err="1" smtClean="0">
                <a:solidFill>
                  <a:srgbClr val="FF0000"/>
                </a:solidFill>
              </a:rPr>
              <a:t>Corso</a:t>
            </a:r>
            <a:r>
              <a:rPr lang="en-US" sz="1600" dirty="0" smtClean="0">
                <a:solidFill>
                  <a:srgbClr val="FF0000"/>
                </a:solidFill>
              </a:rPr>
              <a:t> Mazzini, occupied many workers.  It was capable of producing more than 114 types of pasta and it was known even in the United States for the production and supply of pasta, flour, semolina and feed of fine quality .  In the early life of the 900, and precisely on December 31, 1969  the historic company closed its doors . On the ground floor there was a mill, consisting of the mill room, dining room purifiers and sifters, the latter referring to the selection of the ground. The pasta was made from the engine room, galleries drainage and drying bins.</a:t>
            </a:r>
            <a:endParaRPr lang="en-US" sz="1600" dirty="0">
              <a:solidFill>
                <a:srgbClr val="FF0000"/>
              </a:solidFill>
            </a:endParaRPr>
          </a:p>
        </p:txBody>
      </p:sp>
      <p:sp>
        <p:nvSpPr>
          <p:cNvPr id="3" name="CasellaDiTesto 2"/>
          <p:cNvSpPr txBox="1"/>
          <p:nvPr/>
        </p:nvSpPr>
        <p:spPr>
          <a:xfrm>
            <a:off x="4572000" y="4272677"/>
            <a:ext cx="2118663" cy="2585323"/>
          </a:xfrm>
          <a:prstGeom prst="rect">
            <a:avLst/>
          </a:prstGeom>
          <a:noFill/>
        </p:spPr>
        <p:txBody>
          <a:bodyPr wrap="square" rtlCol="0">
            <a:spAutoFit/>
          </a:bodyPr>
          <a:lstStyle/>
          <a:p>
            <a:pPr algn="ctr"/>
            <a:r>
              <a:rPr lang="en-US" sz="1600" dirty="0" smtClean="0">
                <a:solidFill>
                  <a:srgbClr val="FF0000"/>
                </a:solidFill>
              </a:rPr>
              <a:t>This virtual reconstruction was made possible thanks to Antonio </a:t>
            </a:r>
            <a:r>
              <a:rPr lang="en-US" sz="1600" dirty="0" err="1" smtClean="0">
                <a:solidFill>
                  <a:srgbClr val="FF0000"/>
                </a:solidFill>
              </a:rPr>
              <a:t>Auriemma</a:t>
            </a:r>
            <a:r>
              <a:rPr lang="en-US" sz="1600" dirty="0" smtClean="0">
                <a:solidFill>
                  <a:srgbClr val="FF0000"/>
                </a:solidFill>
              </a:rPr>
              <a:t> , one of the 170 employees of the historic </a:t>
            </a:r>
            <a:br>
              <a:rPr lang="en-US" sz="1600" dirty="0" smtClean="0">
                <a:solidFill>
                  <a:srgbClr val="FF0000"/>
                </a:solidFill>
              </a:rPr>
            </a:br>
            <a:r>
              <a:rPr lang="en-US" sz="1600" dirty="0" smtClean="0">
                <a:solidFill>
                  <a:srgbClr val="FF0000"/>
                </a:solidFill>
              </a:rPr>
              <a:t>"</a:t>
            </a:r>
            <a:r>
              <a:rPr lang="en-US" sz="1600" dirty="0" err="1" smtClean="0">
                <a:solidFill>
                  <a:srgbClr val="FF0000"/>
                </a:solidFill>
              </a:rPr>
              <a:t>Marcantonio</a:t>
            </a:r>
            <a:r>
              <a:rPr lang="en-US" sz="1600" dirty="0" smtClean="0">
                <a:solidFill>
                  <a:srgbClr val="FF0000"/>
                </a:solidFill>
              </a:rPr>
              <a:t> Ferro &amp; Sons." </a:t>
            </a:r>
            <a:r>
              <a:rPr lang="en-US" dirty="0" smtClean="0">
                <a:solidFill>
                  <a:srgbClr val="FF0000"/>
                </a:solidFill>
              </a:rPr>
              <a:t/>
            </a:r>
            <a:br>
              <a:rPr lang="en-US" dirty="0" smtClean="0">
                <a:solidFill>
                  <a:srgbClr val="FF0000"/>
                </a:solidFill>
              </a:rPr>
            </a:br>
            <a:endParaRPr lang="it-IT" dirty="0">
              <a:solidFill>
                <a:srgbClr val="FF0000"/>
              </a:solidFill>
            </a:endParaRPr>
          </a:p>
        </p:txBody>
      </p:sp>
      <p:sp>
        <p:nvSpPr>
          <p:cNvPr id="4" name="Rettangolo 3"/>
          <p:cNvSpPr/>
          <p:nvPr/>
        </p:nvSpPr>
        <p:spPr>
          <a:xfrm>
            <a:off x="1547664" y="260648"/>
            <a:ext cx="5755102" cy="584775"/>
          </a:xfrm>
          <a:prstGeom prst="rect">
            <a:avLst/>
          </a:prstGeom>
        </p:spPr>
        <p:txBody>
          <a:bodyPr wrap="none">
            <a:spAutoFit/>
          </a:bodyPr>
          <a:lstStyle/>
          <a:p>
            <a:pPr algn="ctr"/>
            <a:r>
              <a:rPr lang="it-IT" sz="3200" b="1" dirty="0" smtClean="0">
                <a:solidFill>
                  <a:srgbClr val="FF0000"/>
                </a:solidFill>
              </a:rPr>
              <a:t>The  pasta </a:t>
            </a:r>
            <a:r>
              <a:rPr lang="it-IT" sz="3200" b="1" dirty="0" err="1" smtClean="0">
                <a:solidFill>
                  <a:srgbClr val="FF0000"/>
                </a:solidFill>
              </a:rPr>
              <a:t>factory</a:t>
            </a:r>
            <a:r>
              <a:rPr lang="it-IT" sz="3200" b="1" dirty="0" smtClean="0">
                <a:solidFill>
                  <a:srgbClr val="FF0000"/>
                </a:solidFill>
              </a:rPr>
              <a:t> “Ferro”</a:t>
            </a:r>
            <a:endParaRPr lang="it-IT" sz="3200" b="1" dirty="0">
              <a:ln w="10541" cmpd="sng">
                <a:solidFill>
                  <a:schemeClr val="accent1">
                    <a:shade val="88000"/>
                    <a:satMod val="110000"/>
                  </a:schemeClr>
                </a:solidFill>
                <a:prstDash val="solid"/>
              </a:ln>
              <a:solidFill>
                <a:srgbClr val="FF0000"/>
              </a:solidFill>
            </a:endParaRPr>
          </a:p>
        </p:txBody>
      </p:sp>
      <p:pic>
        <p:nvPicPr>
          <p:cNvPr id="5" name="Picture 2" descr="http://www.ilportico.it/foto_articoli/small/mangificioferro.jpg"/>
          <p:cNvPicPr>
            <a:picLocks noChangeAspect="1" noChangeArrowheads="1"/>
          </p:cNvPicPr>
          <p:nvPr/>
        </p:nvPicPr>
        <p:blipFill>
          <a:blip r:embed="rId3" cstate="print"/>
          <a:srcRect/>
          <a:stretch>
            <a:fillRect/>
          </a:stretch>
        </p:blipFill>
        <p:spPr bwMode="auto">
          <a:xfrm>
            <a:off x="214282" y="3857628"/>
            <a:ext cx="4262454" cy="2877159"/>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Utente\Documenti\Immagini\liceo classico mussolini Foto.JPG"/>
          <p:cNvPicPr>
            <a:picLocks noChangeAspect="1" noChangeArrowheads="1"/>
          </p:cNvPicPr>
          <p:nvPr/>
        </p:nvPicPr>
        <p:blipFill>
          <a:blip r:embed="rId3" cstate="print"/>
          <a:srcRect/>
          <a:stretch>
            <a:fillRect/>
          </a:stretch>
        </p:blipFill>
        <p:spPr bwMode="auto">
          <a:xfrm flipV="1">
            <a:off x="1547664" y="2996952"/>
            <a:ext cx="6043574" cy="3414619"/>
          </a:xfrm>
          <a:prstGeom prst="rect">
            <a:avLst/>
          </a:prstGeom>
          <a:noFill/>
          <a:ln>
            <a:solidFill>
              <a:srgbClr val="FF0000"/>
            </a:solidFill>
          </a:ln>
        </p:spPr>
      </p:pic>
      <p:cxnSp>
        <p:nvCxnSpPr>
          <p:cNvPr id="6" name="Connettore 1 5"/>
          <p:cNvCxnSpPr/>
          <p:nvPr/>
        </p:nvCxnSpPr>
        <p:spPr>
          <a:xfrm>
            <a:off x="3203848" y="5445224"/>
            <a:ext cx="1872208"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Connettore 1 8"/>
          <p:cNvCxnSpPr/>
          <p:nvPr/>
        </p:nvCxnSpPr>
        <p:spPr>
          <a:xfrm>
            <a:off x="3275856" y="3789040"/>
            <a:ext cx="18002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Connettore 1 10"/>
          <p:cNvCxnSpPr/>
          <p:nvPr/>
        </p:nvCxnSpPr>
        <p:spPr>
          <a:xfrm>
            <a:off x="5076056" y="3789040"/>
            <a:ext cx="0" cy="165618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Connettore 1 12"/>
          <p:cNvCxnSpPr/>
          <p:nvPr/>
        </p:nvCxnSpPr>
        <p:spPr>
          <a:xfrm>
            <a:off x="3275856" y="3861048"/>
            <a:ext cx="0" cy="158417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CasellaDiTesto 13"/>
          <p:cNvSpPr txBox="1"/>
          <p:nvPr/>
        </p:nvSpPr>
        <p:spPr>
          <a:xfrm>
            <a:off x="1363929" y="318623"/>
            <a:ext cx="6417141" cy="1077218"/>
          </a:xfrm>
          <a:prstGeom prst="rect">
            <a:avLst/>
          </a:prstGeom>
          <a:noFill/>
        </p:spPr>
        <p:txBody>
          <a:bodyPr wrap="none" rtlCol="0">
            <a:spAutoFit/>
          </a:bodyPr>
          <a:lstStyle/>
          <a:p>
            <a:r>
              <a:rPr lang="it-IT" sz="3200" dirty="0" smtClean="0">
                <a:solidFill>
                  <a:srgbClr val="FF0000"/>
                </a:solidFill>
              </a:rPr>
              <a:t>Liceo Classico Giambattista Vico</a:t>
            </a:r>
          </a:p>
          <a:p>
            <a:pPr algn="ctr"/>
            <a:r>
              <a:rPr lang="it-IT" sz="3200" dirty="0" smtClean="0">
                <a:solidFill>
                  <a:srgbClr val="FF0000"/>
                </a:solidFill>
              </a:rPr>
              <a:t>NOCERA INFERIORE</a:t>
            </a:r>
            <a:endParaRPr lang="it-IT" sz="3200" dirty="0">
              <a:solidFill>
                <a:srgbClr val="FF0000"/>
              </a:solidFill>
            </a:endParaRPr>
          </a:p>
        </p:txBody>
      </p:sp>
      <p:sp>
        <p:nvSpPr>
          <p:cNvPr id="8" name="CasellaDiTesto 7"/>
          <p:cNvSpPr txBox="1"/>
          <p:nvPr/>
        </p:nvSpPr>
        <p:spPr>
          <a:xfrm>
            <a:off x="1475656" y="1628800"/>
            <a:ext cx="6480720" cy="923330"/>
          </a:xfrm>
          <a:prstGeom prst="rect">
            <a:avLst/>
          </a:prstGeom>
          <a:noFill/>
        </p:spPr>
        <p:txBody>
          <a:bodyPr wrap="square" rtlCol="0">
            <a:spAutoFit/>
          </a:bodyPr>
          <a:lstStyle/>
          <a:p>
            <a:pPr algn="ctr"/>
            <a:r>
              <a:rPr lang="it-IT" dirty="0" err="1" smtClean="0">
                <a:solidFill>
                  <a:srgbClr val="FF0000"/>
                </a:solidFill>
              </a:rPr>
              <a:t>During</a:t>
            </a:r>
            <a:r>
              <a:rPr lang="it-IT" dirty="0" smtClean="0">
                <a:solidFill>
                  <a:srgbClr val="FF0000"/>
                </a:solidFill>
              </a:rPr>
              <a:t> the </a:t>
            </a:r>
            <a:r>
              <a:rPr lang="it-IT" dirty="0" err="1" smtClean="0">
                <a:solidFill>
                  <a:srgbClr val="FF0000"/>
                </a:solidFill>
              </a:rPr>
              <a:t>fascist</a:t>
            </a:r>
            <a:r>
              <a:rPr lang="it-IT" dirty="0" smtClean="0">
                <a:solidFill>
                  <a:srgbClr val="FF0000"/>
                </a:solidFill>
              </a:rPr>
              <a:t> </a:t>
            </a:r>
            <a:r>
              <a:rPr lang="it-IT" dirty="0" err="1" smtClean="0">
                <a:solidFill>
                  <a:srgbClr val="FF0000"/>
                </a:solidFill>
              </a:rPr>
              <a:t>period</a:t>
            </a:r>
            <a:r>
              <a:rPr lang="it-IT" dirty="0" smtClean="0">
                <a:solidFill>
                  <a:srgbClr val="FF0000"/>
                </a:solidFill>
              </a:rPr>
              <a:t>  a </a:t>
            </a:r>
            <a:r>
              <a:rPr lang="it-IT" dirty="0" err="1" smtClean="0">
                <a:solidFill>
                  <a:srgbClr val="FF0000"/>
                </a:solidFill>
              </a:rPr>
              <a:t>new</a:t>
            </a:r>
            <a:r>
              <a:rPr lang="it-IT" dirty="0" smtClean="0">
                <a:solidFill>
                  <a:srgbClr val="FF0000"/>
                </a:solidFill>
              </a:rPr>
              <a:t> </a:t>
            </a:r>
            <a:r>
              <a:rPr lang="it-IT" dirty="0" err="1" smtClean="0">
                <a:solidFill>
                  <a:srgbClr val="FF0000"/>
                </a:solidFill>
              </a:rPr>
              <a:t>school</a:t>
            </a:r>
            <a:r>
              <a:rPr lang="it-IT" dirty="0" smtClean="0">
                <a:solidFill>
                  <a:srgbClr val="FF0000"/>
                </a:solidFill>
              </a:rPr>
              <a:t>  </a:t>
            </a:r>
            <a:r>
              <a:rPr lang="it-IT" dirty="0" err="1" smtClean="0">
                <a:solidFill>
                  <a:srgbClr val="FF0000"/>
                </a:solidFill>
              </a:rPr>
              <a:t>was</a:t>
            </a:r>
            <a:r>
              <a:rPr lang="it-IT" dirty="0" smtClean="0">
                <a:solidFill>
                  <a:srgbClr val="FF0000"/>
                </a:solidFill>
              </a:rPr>
              <a:t> </a:t>
            </a:r>
            <a:r>
              <a:rPr lang="it-IT" dirty="0" err="1" smtClean="0">
                <a:solidFill>
                  <a:srgbClr val="FF0000"/>
                </a:solidFill>
              </a:rPr>
              <a:t>built</a:t>
            </a:r>
            <a:r>
              <a:rPr lang="it-IT" dirty="0" smtClean="0">
                <a:solidFill>
                  <a:srgbClr val="FF0000"/>
                </a:solidFill>
              </a:rPr>
              <a:t> in </a:t>
            </a:r>
            <a:r>
              <a:rPr lang="it-IT" dirty="0" err="1" smtClean="0">
                <a:solidFill>
                  <a:srgbClr val="FF0000"/>
                </a:solidFill>
              </a:rPr>
              <a:t>Nocera</a:t>
            </a:r>
            <a:r>
              <a:rPr lang="it-IT" dirty="0" smtClean="0">
                <a:solidFill>
                  <a:srgbClr val="FF0000"/>
                </a:solidFill>
              </a:rPr>
              <a:t> Superiore .  The </a:t>
            </a:r>
            <a:r>
              <a:rPr lang="it-IT" dirty="0" err="1" smtClean="0">
                <a:solidFill>
                  <a:srgbClr val="FF0000"/>
                </a:solidFill>
              </a:rPr>
              <a:t>imposing</a:t>
            </a:r>
            <a:r>
              <a:rPr lang="it-IT" dirty="0" smtClean="0">
                <a:solidFill>
                  <a:srgbClr val="FF0000"/>
                </a:solidFill>
              </a:rPr>
              <a:t> building </a:t>
            </a:r>
            <a:r>
              <a:rPr lang="it-IT" dirty="0" err="1" smtClean="0">
                <a:solidFill>
                  <a:srgbClr val="FF0000"/>
                </a:solidFill>
              </a:rPr>
              <a:t>was</a:t>
            </a:r>
            <a:r>
              <a:rPr lang="it-IT" dirty="0" smtClean="0">
                <a:solidFill>
                  <a:srgbClr val="FF0000"/>
                </a:solidFill>
              </a:rPr>
              <a:t> </a:t>
            </a:r>
            <a:r>
              <a:rPr lang="it-IT" dirty="0" err="1" smtClean="0">
                <a:solidFill>
                  <a:srgbClr val="FF0000"/>
                </a:solidFill>
              </a:rPr>
              <a:t>constructed</a:t>
            </a:r>
            <a:r>
              <a:rPr lang="it-IT" dirty="0" smtClean="0">
                <a:solidFill>
                  <a:srgbClr val="FF0000"/>
                </a:solidFill>
              </a:rPr>
              <a:t> in a “M” </a:t>
            </a:r>
            <a:r>
              <a:rPr lang="it-IT" dirty="0" err="1" smtClean="0">
                <a:solidFill>
                  <a:srgbClr val="FF0000"/>
                </a:solidFill>
              </a:rPr>
              <a:t>shape</a:t>
            </a:r>
            <a:r>
              <a:rPr lang="it-IT" dirty="0" smtClean="0">
                <a:solidFill>
                  <a:srgbClr val="FF0000"/>
                </a:solidFill>
              </a:rPr>
              <a:t> </a:t>
            </a:r>
            <a:r>
              <a:rPr lang="it-IT" dirty="0" err="1" smtClean="0">
                <a:solidFill>
                  <a:srgbClr val="FF0000"/>
                </a:solidFill>
              </a:rPr>
              <a:t>to</a:t>
            </a:r>
            <a:r>
              <a:rPr lang="it-IT" dirty="0" smtClean="0">
                <a:solidFill>
                  <a:srgbClr val="FF0000"/>
                </a:solidFill>
              </a:rPr>
              <a:t> </a:t>
            </a:r>
            <a:r>
              <a:rPr lang="it-IT" dirty="0" err="1" smtClean="0">
                <a:solidFill>
                  <a:srgbClr val="FF0000"/>
                </a:solidFill>
              </a:rPr>
              <a:t>please</a:t>
            </a:r>
            <a:r>
              <a:rPr lang="it-IT" dirty="0" smtClean="0">
                <a:solidFill>
                  <a:srgbClr val="FF0000"/>
                </a:solidFill>
              </a:rPr>
              <a:t> the </a:t>
            </a:r>
            <a:r>
              <a:rPr lang="it-IT" dirty="0" err="1" smtClean="0">
                <a:solidFill>
                  <a:srgbClr val="FF0000"/>
                </a:solidFill>
              </a:rPr>
              <a:t>Dictator</a:t>
            </a:r>
            <a:r>
              <a:rPr lang="it-IT" dirty="0" smtClean="0">
                <a:solidFill>
                  <a:srgbClr val="FF0000"/>
                </a:solidFill>
              </a:rPr>
              <a:t> Mussolini. </a:t>
            </a:r>
            <a:endParaRPr lang="it-IT" dirty="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pc="150" dirty="0" smtClean="0">
                <a:ln w="11430"/>
                <a:solidFill>
                  <a:srgbClr val="FF0000"/>
                </a:solidFill>
                <a:effectLst>
                  <a:outerShdw blurRad="25400" algn="tl" rotWithShape="0">
                    <a:srgbClr val="000000">
                      <a:alpha val="43000"/>
                    </a:srgbClr>
                  </a:outerShdw>
                </a:effectLst>
              </a:rPr>
              <a:t>THE 20 </a:t>
            </a:r>
            <a:r>
              <a:rPr lang="it-IT" spc="150" dirty="0" err="1" smtClean="0">
                <a:ln w="11430"/>
                <a:solidFill>
                  <a:srgbClr val="FF0000"/>
                </a:solidFill>
                <a:effectLst>
                  <a:outerShdw blurRad="25400" algn="tl" rotWithShape="0">
                    <a:srgbClr val="000000">
                      <a:alpha val="43000"/>
                    </a:srgbClr>
                  </a:outerShdw>
                </a:effectLst>
              </a:rPr>
              <a:t>th</a:t>
            </a:r>
            <a:r>
              <a:rPr lang="it-IT" spc="150" dirty="0" smtClean="0">
                <a:ln w="11430"/>
                <a:solidFill>
                  <a:srgbClr val="FF0000"/>
                </a:solidFill>
                <a:effectLst>
                  <a:outerShdw blurRad="25400" algn="tl" rotWithShape="0">
                    <a:srgbClr val="000000">
                      <a:alpha val="43000"/>
                    </a:srgbClr>
                  </a:outerShdw>
                </a:effectLst>
              </a:rPr>
              <a:t> CENTURY ARCHITECTURE</a:t>
            </a:r>
            <a:r>
              <a:rPr lang="it-IT" dirty="0" smtClean="0">
                <a:solidFill>
                  <a:srgbClr val="FF0000"/>
                </a:solidFill>
              </a:rPr>
              <a:t>.</a:t>
            </a:r>
            <a:endParaRPr lang="it-IT" dirty="0">
              <a:solidFill>
                <a:srgbClr val="FF0000"/>
              </a:solidFill>
            </a:endParaRPr>
          </a:p>
        </p:txBody>
      </p:sp>
      <p:sp>
        <p:nvSpPr>
          <p:cNvPr id="3" name="Segnaposto testo 2"/>
          <p:cNvSpPr>
            <a:spLocks noGrp="1"/>
          </p:cNvSpPr>
          <p:nvPr>
            <p:ph type="body" idx="2"/>
          </p:nvPr>
        </p:nvSpPr>
        <p:spPr>
          <a:xfrm>
            <a:off x="6732240" y="274320"/>
            <a:ext cx="1872208" cy="5602952"/>
          </a:xfrm>
        </p:spPr>
        <p:txBody>
          <a:bodyPr>
            <a:normAutofit/>
          </a:bodyPr>
          <a:lstStyle/>
          <a:p>
            <a:pPr algn="ctr"/>
            <a:r>
              <a:rPr lang="it-IT" sz="1700" dirty="0" smtClean="0">
                <a:solidFill>
                  <a:srgbClr val="FF0000"/>
                </a:solidFill>
              </a:rPr>
              <a:t>The post-war </a:t>
            </a:r>
            <a:r>
              <a:rPr lang="it-IT" sz="1700" dirty="0" err="1" smtClean="0">
                <a:solidFill>
                  <a:srgbClr val="FF0000"/>
                </a:solidFill>
              </a:rPr>
              <a:t>period</a:t>
            </a:r>
            <a:r>
              <a:rPr lang="it-IT" sz="1700" dirty="0" smtClean="0">
                <a:solidFill>
                  <a:srgbClr val="FF0000"/>
                </a:solidFill>
              </a:rPr>
              <a:t> </a:t>
            </a:r>
            <a:r>
              <a:rPr lang="it-IT" sz="1700" dirty="0" err="1" smtClean="0">
                <a:solidFill>
                  <a:srgbClr val="FF0000"/>
                </a:solidFill>
              </a:rPr>
              <a:t>was</a:t>
            </a:r>
            <a:r>
              <a:rPr lang="it-IT" sz="1700" dirty="0" smtClean="0">
                <a:solidFill>
                  <a:srgbClr val="FF0000"/>
                </a:solidFill>
              </a:rPr>
              <a:t> </a:t>
            </a:r>
            <a:r>
              <a:rPr lang="it-IT" sz="1700" dirty="0" err="1" smtClean="0">
                <a:solidFill>
                  <a:srgbClr val="FF0000"/>
                </a:solidFill>
              </a:rPr>
              <a:t>difficult</a:t>
            </a:r>
            <a:r>
              <a:rPr lang="it-IT" sz="1700" dirty="0" smtClean="0">
                <a:solidFill>
                  <a:srgbClr val="FF0000"/>
                </a:solidFill>
              </a:rPr>
              <a:t> </a:t>
            </a:r>
            <a:r>
              <a:rPr lang="it-IT" sz="1700" dirty="0" err="1" smtClean="0">
                <a:solidFill>
                  <a:srgbClr val="FF0000"/>
                </a:solidFill>
              </a:rPr>
              <a:t>for</a:t>
            </a:r>
            <a:r>
              <a:rPr lang="it-IT" sz="1700" dirty="0" smtClean="0">
                <a:solidFill>
                  <a:srgbClr val="FF0000"/>
                </a:solidFill>
              </a:rPr>
              <a:t> </a:t>
            </a:r>
            <a:r>
              <a:rPr lang="it-IT" sz="1700" dirty="0" err="1" smtClean="0">
                <a:solidFill>
                  <a:srgbClr val="FF0000"/>
                </a:solidFill>
              </a:rPr>
              <a:t>all</a:t>
            </a:r>
            <a:r>
              <a:rPr lang="it-IT" sz="1700" dirty="0" smtClean="0">
                <a:solidFill>
                  <a:srgbClr val="FF0000"/>
                </a:solidFill>
              </a:rPr>
              <a:t> </a:t>
            </a:r>
            <a:r>
              <a:rPr lang="it-IT" sz="1700" dirty="0" err="1" smtClean="0">
                <a:solidFill>
                  <a:srgbClr val="FF0000"/>
                </a:solidFill>
              </a:rPr>
              <a:t>Italian</a:t>
            </a:r>
            <a:r>
              <a:rPr lang="it-IT" sz="1700" dirty="0" smtClean="0">
                <a:solidFill>
                  <a:srgbClr val="FF0000"/>
                </a:solidFill>
              </a:rPr>
              <a:t> </a:t>
            </a:r>
            <a:r>
              <a:rPr lang="it-IT" sz="1700" dirty="0" err="1" smtClean="0">
                <a:solidFill>
                  <a:srgbClr val="FF0000"/>
                </a:solidFill>
              </a:rPr>
              <a:t>cities</a:t>
            </a:r>
            <a:r>
              <a:rPr lang="it-IT" sz="1700" dirty="0" smtClean="0">
                <a:solidFill>
                  <a:srgbClr val="FF0000"/>
                </a:solidFill>
              </a:rPr>
              <a:t>, </a:t>
            </a:r>
            <a:r>
              <a:rPr lang="it-IT" sz="1700" dirty="0" err="1" smtClean="0">
                <a:solidFill>
                  <a:srgbClr val="FF0000"/>
                </a:solidFill>
              </a:rPr>
              <a:t>but</a:t>
            </a:r>
            <a:r>
              <a:rPr lang="it-IT" sz="1700" dirty="0" smtClean="0">
                <a:solidFill>
                  <a:srgbClr val="FF0000"/>
                </a:solidFill>
              </a:rPr>
              <a:t> Salerno </a:t>
            </a:r>
            <a:r>
              <a:rPr lang="it-IT" sz="1700" dirty="0" err="1" smtClean="0">
                <a:solidFill>
                  <a:srgbClr val="FF0000"/>
                </a:solidFill>
              </a:rPr>
              <a:t>managed</a:t>
            </a:r>
            <a:r>
              <a:rPr lang="it-IT" sz="1700" dirty="0" smtClean="0">
                <a:solidFill>
                  <a:srgbClr val="FF0000"/>
                </a:solidFill>
              </a:rPr>
              <a:t> </a:t>
            </a:r>
            <a:r>
              <a:rPr lang="it-IT" sz="1700" dirty="0" err="1" smtClean="0">
                <a:solidFill>
                  <a:srgbClr val="FF0000"/>
                </a:solidFill>
              </a:rPr>
              <a:t>to</a:t>
            </a:r>
            <a:r>
              <a:rPr lang="it-IT" sz="1700" dirty="0" smtClean="0">
                <a:solidFill>
                  <a:srgbClr val="FF0000"/>
                </a:solidFill>
              </a:rPr>
              <a:t> </a:t>
            </a:r>
            <a:r>
              <a:rPr lang="it-IT" sz="1700" dirty="0" err="1" smtClean="0">
                <a:solidFill>
                  <a:srgbClr val="FF0000"/>
                </a:solidFill>
              </a:rPr>
              <a:t>improve</a:t>
            </a:r>
            <a:r>
              <a:rPr lang="it-IT" sz="1700" dirty="0" smtClean="0">
                <a:solidFill>
                  <a:srgbClr val="FF0000"/>
                </a:solidFill>
              </a:rPr>
              <a:t> </a:t>
            </a:r>
            <a:r>
              <a:rPr lang="it-IT" sz="1700" dirty="0" err="1" smtClean="0">
                <a:solidFill>
                  <a:srgbClr val="FF0000"/>
                </a:solidFill>
              </a:rPr>
              <a:t>little</a:t>
            </a:r>
            <a:r>
              <a:rPr lang="it-IT" sz="1700" dirty="0" smtClean="0">
                <a:solidFill>
                  <a:srgbClr val="FF0000"/>
                </a:solidFill>
              </a:rPr>
              <a:t> </a:t>
            </a:r>
            <a:r>
              <a:rPr lang="it-IT" sz="1700" dirty="0" err="1" smtClean="0">
                <a:solidFill>
                  <a:srgbClr val="FF0000"/>
                </a:solidFill>
              </a:rPr>
              <a:t>by</a:t>
            </a:r>
            <a:r>
              <a:rPr lang="it-IT" sz="1700" dirty="0" smtClean="0">
                <a:solidFill>
                  <a:srgbClr val="FF0000"/>
                </a:solidFill>
              </a:rPr>
              <a:t> </a:t>
            </a:r>
            <a:r>
              <a:rPr lang="it-IT" sz="1700" dirty="0" err="1" smtClean="0">
                <a:solidFill>
                  <a:srgbClr val="FF0000"/>
                </a:solidFill>
              </a:rPr>
              <a:t>little</a:t>
            </a:r>
            <a:r>
              <a:rPr lang="it-IT" sz="1700" dirty="0" smtClean="0">
                <a:solidFill>
                  <a:srgbClr val="FF0000"/>
                </a:solidFill>
              </a:rPr>
              <a:t> </a:t>
            </a:r>
            <a:r>
              <a:rPr lang="it-IT" sz="1700" dirty="0" err="1" smtClean="0">
                <a:solidFill>
                  <a:srgbClr val="FF0000"/>
                </a:solidFill>
              </a:rPr>
              <a:t>becoming</a:t>
            </a:r>
            <a:r>
              <a:rPr lang="it-IT" sz="1700" dirty="0" smtClean="0">
                <a:solidFill>
                  <a:srgbClr val="FF0000"/>
                </a:solidFill>
              </a:rPr>
              <a:t> a </a:t>
            </a:r>
            <a:r>
              <a:rPr lang="it-IT" sz="1700" dirty="0" err="1" smtClean="0">
                <a:solidFill>
                  <a:srgbClr val="FF0000"/>
                </a:solidFill>
              </a:rPr>
              <a:t>modern</a:t>
            </a:r>
            <a:r>
              <a:rPr lang="it-IT" sz="1700" dirty="0" smtClean="0">
                <a:solidFill>
                  <a:srgbClr val="FF0000"/>
                </a:solidFill>
              </a:rPr>
              <a:t> </a:t>
            </a:r>
            <a:r>
              <a:rPr lang="it-IT" sz="1700" dirty="0" err="1" smtClean="0">
                <a:solidFill>
                  <a:srgbClr val="FF0000"/>
                </a:solidFill>
              </a:rPr>
              <a:t>European</a:t>
            </a:r>
            <a:r>
              <a:rPr lang="it-IT" sz="1700" dirty="0" smtClean="0">
                <a:solidFill>
                  <a:srgbClr val="FF0000"/>
                </a:solidFill>
              </a:rPr>
              <a:t> city. In </a:t>
            </a:r>
            <a:r>
              <a:rPr lang="it-IT" sz="1700" dirty="0" err="1" smtClean="0">
                <a:solidFill>
                  <a:srgbClr val="FF0000"/>
                </a:solidFill>
              </a:rPr>
              <a:t>recent</a:t>
            </a:r>
            <a:r>
              <a:rPr lang="it-IT" sz="1700" dirty="0" smtClean="0">
                <a:solidFill>
                  <a:srgbClr val="FF0000"/>
                </a:solidFill>
              </a:rPr>
              <a:t> </a:t>
            </a:r>
            <a:r>
              <a:rPr lang="it-IT" sz="1700" dirty="0" err="1" smtClean="0">
                <a:solidFill>
                  <a:srgbClr val="FF0000"/>
                </a:solidFill>
              </a:rPr>
              <a:t>years</a:t>
            </a:r>
            <a:r>
              <a:rPr lang="it-IT" sz="1700" dirty="0" smtClean="0">
                <a:solidFill>
                  <a:srgbClr val="FF0000"/>
                </a:solidFill>
              </a:rPr>
              <a:t> the </a:t>
            </a:r>
            <a:r>
              <a:rPr lang="it-IT" sz="1700" dirty="0" err="1" smtClean="0">
                <a:solidFill>
                  <a:srgbClr val="FF0000"/>
                </a:solidFill>
              </a:rPr>
              <a:t>town</a:t>
            </a:r>
            <a:r>
              <a:rPr lang="it-IT" sz="1700" dirty="0" smtClean="0">
                <a:solidFill>
                  <a:srgbClr val="FF0000"/>
                </a:solidFill>
              </a:rPr>
              <a:t> </a:t>
            </a:r>
            <a:r>
              <a:rPr lang="it-IT" sz="1700" dirty="0" err="1" smtClean="0">
                <a:solidFill>
                  <a:srgbClr val="FF0000"/>
                </a:solidFill>
              </a:rPr>
              <a:t>administration</a:t>
            </a:r>
            <a:r>
              <a:rPr lang="it-IT" sz="1700" dirty="0" smtClean="0">
                <a:solidFill>
                  <a:srgbClr val="FF0000"/>
                </a:solidFill>
              </a:rPr>
              <a:t> </a:t>
            </a:r>
            <a:r>
              <a:rPr lang="it-IT" sz="1700" dirty="0" err="1" smtClean="0">
                <a:solidFill>
                  <a:srgbClr val="FF0000"/>
                </a:solidFill>
              </a:rPr>
              <a:t>has</a:t>
            </a:r>
            <a:r>
              <a:rPr lang="it-IT" sz="1700" dirty="0" smtClean="0">
                <a:solidFill>
                  <a:srgbClr val="FF0000"/>
                </a:solidFill>
              </a:rPr>
              <a:t> </a:t>
            </a:r>
            <a:r>
              <a:rPr lang="it-IT" sz="1700" dirty="0" err="1" smtClean="0">
                <a:solidFill>
                  <a:srgbClr val="FF0000"/>
                </a:solidFill>
              </a:rPr>
              <a:t>taken</a:t>
            </a:r>
            <a:r>
              <a:rPr lang="it-IT" sz="1700" dirty="0" smtClean="0">
                <a:solidFill>
                  <a:srgbClr val="FF0000"/>
                </a:solidFill>
              </a:rPr>
              <a:t> </a:t>
            </a:r>
            <a:r>
              <a:rPr lang="it-IT" sz="1700" dirty="0" err="1" smtClean="0">
                <a:solidFill>
                  <a:srgbClr val="FF0000"/>
                </a:solidFill>
              </a:rPr>
              <a:t>great</a:t>
            </a:r>
            <a:r>
              <a:rPr lang="it-IT" sz="1700" dirty="0" smtClean="0">
                <a:solidFill>
                  <a:srgbClr val="FF0000"/>
                </a:solidFill>
              </a:rPr>
              <a:t> </a:t>
            </a:r>
            <a:r>
              <a:rPr lang="it-IT" sz="1700" dirty="0" err="1" smtClean="0">
                <a:solidFill>
                  <a:srgbClr val="FF0000"/>
                </a:solidFill>
              </a:rPr>
              <a:t>strides</a:t>
            </a:r>
            <a:r>
              <a:rPr lang="it-IT" sz="1700" dirty="0" smtClean="0">
                <a:solidFill>
                  <a:srgbClr val="FF0000"/>
                </a:solidFill>
              </a:rPr>
              <a:t> </a:t>
            </a:r>
            <a:r>
              <a:rPr lang="it-IT" sz="1700" dirty="0" err="1" smtClean="0">
                <a:solidFill>
                  <a:srgbClr val="FF0000"/>
                </a:solidFill>
              </a:rPr>
              <a:t>giving</a:t>
            </a:r>
            <a:r>
              <a:rPr lang="it-IT" sz="1700" dirty="0" smtClean="0">
                <a:solidFill>
                  <a:srgbClr val="FF0000"/>
                </a:solidFill>
              </a:rPr>
              <a:t> </a:t>
            </a:r>
            <a:r>
              <a:rPr lang="it-IT" sz="1700" dirty="0" err="1" smtClean="0">
                <a:solidFill>
                  <a:srgbClr val="FF0000"/>
                </a:solidFill>
              </a:rPr>
              <a:t>impulse</a:t>
            </a:r>
            <a:r>
              <a:rPr lang="it-IT" sz="1700" dirty="0" smtClean="0">
                <a:solidFill>
                  <a:srgbClr val="FF0000"/>
                </a:solidFill>
              </a:rPr>
              <a:t> </a:t>
            </a:r>
            <a:r>
              <a:rPr lang="it-IT" sz="1700" dirty="0" err="1" smtClean="0">
                <a:solidFill>
                  <a:srgbClr val="FF0000"/>
                </a:solidFill>
              </a:rPr>
              <a:t>to</a:t>
            </a:r>
            <a:r>
              <a:rPr lang="it-IT" sz="1700" dirty="0" smtClean="0">
                <a:solidFill>
                  <a:srgbClr val="FF0000"/>
                </a:solidFill>
              </a:rPr>
              <a:t> the </a:t>
            </a:r>
            <a:r>
              <a:rPr lang="it-IT" sz="1700" dirty="0" err="1" smtClean="0">
                <a:solidFill>
                  <a:srgbClr val="FF0000"/>
                </a:solidFill>
              </a:rPr>
              <a:t>revaluation</a:t>
            </a:r>
            <a:r>
              <a:rPr lang="it-IT" sz="1700" dirty="0" smtClean="0">
                <a:solidFill>
                  <a:srgbClr val="FF0000"/>
                </a:solidFill>
              </a:rPr>
              <a:t> </a:t>
            </a:r>
            <a:r>
              <a:rPr lang="it-IT" sz="1700" dirty="0" err="1" smtClean="0">
                <a:solidFill>
                  <a:srgbClr val="FF0000"/>
                </a:solidFill>
              </a:rPr>
              <a:t>of</a:t>
            </a:r>
            <a:r>
              <a:rPr lang="it-IT" sz="1700" dirty="0" smtClean="0">
                <a:solidFill>
                  <a:srgbClr val="FF0000"/>
                </a:solidFill>
              </a:rPr>
              <a:t> the </a:t>
            </a:r>
            <a:r>
              <a:rPr lang="it-IT" sz="1700" dirty="0" err="1" smtClean="0">
                <a:solidFill>
                  <a:srgbClr val="FF0000"/>
                </a:solidFill>
              </a:rPr>
              <a:t>whole</a:t>
            </a:r>
            <a:r>
              <a:rPr lang="it-IT" sz="1700" dirty="0" smtClean="0">
                <a:solidFill>
                  <a:srgbClr val="FF0000"/>
                </a:solidFill>
              </a:rPr>
              <a:t> </a:t>
            </a:r>
            <a:r>
              <a:rPr lang="it-IT" sz="1700" dirty="0" err="1" smtClean="0">
                <a:solidFill>
                  <a:srgbClr val="FF0000"/>
                </a:solidFill>
              </a:rPr>
              <a:t>urban</a:t>
            </a:r>
            <a:r>
              <a:rPr lang="it-IT" sz="1700" dirty="0" smtClean="0">
                <a:solidFill>
                  <a:srgbClr val="FF0000"/>
                </a:solidFill>
              </a:rPr>
              <a:t> </a:t>
            </a:r>
            <a:r>
              <a:rPr lang="it-IT" sz="1700" dirty="0" err="1" smtClean="0">
                <a:solidFill>
                  <a:srgbClr val="FF0000"/>
                </a:solidFill>
              </a:rPr>
              <a:t>territory</a:t>
            </a:r>
            <a:r>
              <a:rPr lang="it-IT" sz="1700" dirty="0" smtClean="0">
                <a:solidFill>
                  <a:srgbClr val="FF0000"/>
                </a:solidFill>
              </a:rPr>
              <a:t>. </a:t>
            </a:r>
          </a:p>
          <a:p>
            <a:endParaRPr lang="it-IT" dirty="0">
              <a:solidFill>
                <a:srgbClr val="FF0000"/>
              </a:solidFill>
            </a:endParaRPr>
          </a:p>
        </p:txBody>
      </p:sp>
      <p:sp>
        <p:nvSpPr>
          <p:cNvPr id="4" name="Segnaposto contenuto 3"/>
          <p:cNvSpPr>
            <a:spLocks noGrp="1"/>
          </p:cNvSpPr>
          <p:nvPr>
            <p:ph sz="quarter" idx="1"/>
          </p:nvPr>
        </p:nvSpPr>
        <p:spPr/>
        <p:txBody>
          <a:bodyPr/>
          <a:lstStyle/>
          <a:p>
            <a:pPr algn="ctr">
              <a:buNone/>
            </a:pPr>
            <a:r>
              <a:rPr lang="it-IT" sz="1600" dirty="0" smtClean="0">
                <a:solidFill>
                  <a:srgbClr val="FF0000"/>
                </a:solidFill>
              </a:rPr>
              <a:t>OUR PROVINCE </a:t>
            </a:r>
          </a:p>
          <a:p>
            <a:pPr algn="ctr">
              <a:buNone/>
            </a:pPr>
            <a:r>
              <a:rPr lang="it-IT" sz="1600" dirty="0" smtClean="0">
                <a:solidFill>
                  <a:srgbClr val="FF0000"/>
                </a:solidFill>
              </a:rPr>
              <a:t>SALERNO</a:t>
            </a:r>
          </a:p>
        </p:txBody>
      </p:sp>
      <p:pic>
        <p:nvPicPr>
          <p:cNvPr id="1026" name="Picture 2" descr="C:\Documents and Settings\Utente\Documenti\Immagini\salerno 2.jpg"/>
          <p:cNvPicPr>
            <a:picLocks noChangeAspect="1" noChangeArrowheads="1"/>
          </p:cNvPicPr>
          <p:nvPr/>
        </p:nvPicPr>
        <p:blipFill>
          <a:blip r:embed="rId2" cstate="print"/>
          <a:srcRect/>
          <a:stretch>
            <a:fillRect/>
          </a:stretch>
        </p:blipFill>
        <p:spPr bwMode="auto">
          <a:xfrm rot="21110111">
            <a:off x="611560" y="1484784"/>
            <a:ext cx="3096344" cy="2015965"/>
          </a:xfrm>
          <a:prstGeom prst="rect">
            <a:avLst/>
          </a:prstGeom>
          <a:noFill/>
        </p:spPr>
      </p:pic>
      <p:pic>
        <p:nvPicPr>
          <p:cNvPr id="1027" name="Picture 3" descr="C:\Documents and Settings\Utente\Documenti\Immagini\salerno.jpg"/>
          <p:cNvPicPr>
            <a:picLocks noChangeAspect="1" noChangeArrowheads="1"/>
          </p:cNvPicPr>
          <p:nvPr/>
        </p:nvPicPr>
        <p:blipFill>
          <a:blip r:embed="rId3" cstate="print"/>
          <a:srcRect/>
          <a:stretch>
            <a:fillRect/>
          </a:stretch>
        </p:blipFill>
        <p:spPr bwMode="auto">
          <a:xfrm>
            <a:off x="2411760" y="3789040"/>
            <a:ext cx="3079378" cy="2309533"/>
          </a:xfrm>
          <a:prstGeom prst="rect">
            <a:avLst/>
          </a:prstGeom>
          <a:noFill/>
        </p:spPr>
      </p:pic>
    </p:spTree>
  </p:cSld>
  <p:clrMapOvr>
    <a:masterClrMapping/>
  </p:clrMapOvr>
  <p:transition spd="slow">
    <p:randomBar dir="ver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971600" y="692696"/>
            <a:ext cx="6912768" cy="1754326"/>
          </a:xfrm>
          <a:prstGeom prst="rect">
            <a:avLst/>
          </a:prstGeom>
        </p:spPr>
        <p:txBody>
          <a:bodyPr wrap="square">
            <a:spAutoFit/>
          </a:bodyPr>
          <a:lstStyle/>
          <a:p>
            <a:pPr algn="ctr"/>
            <a:r>
              <a:rPr lang="en-US" dirty="0" smtClean="0">
                <a:solidFill>
                  <a:srgbClr val="FF0000"/>
                </a:solidFill>
              </a:rPr>
              <a:t>In the last two decades, Salerno has become one of the most important cities in the world for its contemporary architecture designed by </a:t>
            </a:r>
            <a:r>
              <a:rPr lang="en-US" dirty="0" err="1" smtClean="0">
                <a:solidFill>
                  <a:srgbClr val="FF0000"/>
                </a:solidFill>
              </a:rPr>
              <a:t>archistars</a:t>
            </a:r>
            <a:r>
              <a:rPr lang="en-US" dirty="0" smtClean="0">
                <a:solidFill>
                  <a:srgbClr val="FF0000"/>
                </a:solidFill>
              </a:rPr>
              <a:t> such as </a:t>
            </a:r>
            <a:r>
              <a:rPr lang="en-US" dirty="0" err="1" smtClean="0">
                <a:solidFill>
                  <a:srgbClr val="FF0000"/>
                </a:solidFill>
                <a:hlinkClick r:id="rId2" action="ppaction://hlinkfile" tooltip="Zaha Hadid"/>
              </a:rPr>
              <a:t>Zaha</a:t>
            </a:r>
            <a:r>
              <a:rPr lang="en-US" dirty="0" smtClean="0">
                <a:solidFill>
                  <a:srgbClr val="FF0000"/>
                </a:solidFill>
                <a:hlinkClick r:id="rId2" action="ppaction://hlinkfile" tooltip="Zaha Hadid"/>
              </a:rPr>
              <a:t> </a:t>
            </a:r>
            <a:r>
              <a:rPr lang="en-US" dirty="0" err="1" smtClean="0">
                <a:solidFill>
                  <a:srgbClr val="FF0000"/>
                </a:solidFill>
                <a:hlinkClick r:id="rId2" action="ppaction://hlinkfile" tooltip="Zaha Hadid"/>
              </a:rPr>
              <a:t>Hadid</a:t>
            </a:r>
            <a:r>
              <a:rPr lang="en-US" dirty="0" smtClean="0">
                <a:solidFill>
                  <a:srgbClr val="FF0000"/>
                </a:solidFill>
              </a:rPr>
              <a:t> (maritime terminal), </a:t>
            </a:r>
            <a:r>
              <a:rPr lang="en-US" dirty="0" smtClean="0">
                <a:solidFill>
                  <a:srgbClr val="FF0000"/>
                </a:solidFill>
                <a:hlinkClick r:id="rId3" action="ppaction://hlinkfile" tooltip="Ricardo Bofill"/>
              </a:rPr>
              <a:t>Ricardo </a:t>
            </a:r>
            <a:r>
              <a:rPr lang="en-US" dirty="0" err="1" smtClean="0">
                <a:solidFill>
                  <a:srgbClr val="FF0000"/>
                </a:solidFill>
                <a:hlinkClick r:id="rId3" action="ppaction://hlinkfile" tooltip="Ricardo Bofill"/>
              </a:rPr>
              <a:t>Bofill</a:t>
            </a:r>
            <a:r>
              <a:rPr lang="en-US" dirty="0" smtClean="0">
                <a:solidFill>
                  <a:srgbClr val="FF0000"/>
                </a:solidFill>
              </a:rPr>
              <a:t> (</a:t>
            </a:r>
            <a:r>
              <a:rPr lang="en-US" i="1" dirty="0" smtClean="0">
                <a:solidFill>
                  <a:srgbClr val="FF0000"/>
                </a:solidFill>
              </a:rPr>
              <a:t>Liberty Square and Crescent</a:t>
            </a:r>
            <a:r>
              <a:rPr lang="en-US" dirty="0" smtClean="0">
                <a:solidFill>
                  <a:srgbClr val="FF0000"/>
                </a:solidFill>
              </a:rPr>
              <a:t>), </a:t>
            </a:r>
            <a:r>
              <a:rPr lang="en-US" dirty="0" smtClean="0">
                <a:solidFill>
                  <a:srgbClr val="FF0000"/>
                </a:solidFill>
                <a:hlinkClick r:id="rId4" action="ppaction://hlinkfile" tooltip="Santiago Calatrava"/>
              </a:rPr>
              <a:t>Santiago </a:t>
            </a:r>
            <a:r>
              <a:rPr lang="en-US" dirty="0" err="1" smtClean="0">
                <a:solidFill>
                  <a:srgbClr val="FF0000"/>
                </a:solidFill>
                <a:hlinkClick r:id="rId4" action="ppaction://hlinkfile" tooltip="Santiago Calatrava"/>
              </a:rPr>
              <a:t>Calatrava</a:t>
            </a:r>
            <a:r>
              <a:rPr lang="en-US" dirty="0" smtClean="0">
                <a:solidFill>
                  <a:srgbClr val="FF0000"/>
                </a:solidFill>
              </a:rPr>
              <a:t> (</a:t>
            </a:r>
            <a:r>
              <a:rPr lang="en-US" i="1" dirty="0" smtClean="0">
                <a:solidFill>
                  <a:srgbClr val="FF0000"/>
                </a:solidFill>
              </a:rPr>
              <a:t>Marina </a:t>
            </a:r>
            <a:r>
              <a:rPr lang="en-US" i="1" dirty="0" err="1" smtClean="0">
                <a:solidFill>
                  <a:srgbClr val="FF0000"/>
                </a:solidFill>
              </a:rPr>
              <a:t>d'Arechi</a:t>
            </a:r>
            <a:r>
              <a:rPr lang="en-US" i="1" dirty="0" smtClean="0">
                <a:solidFill>
                  <a:srgbClr val="FF0000"/>
                </a:solidFill>
              </a:rPr>
              <a:t> Port Village</a:t>
            </a:r>
            <a:r>
              <a:rPr lang="en-US" dirty="0" smtClean="0">
                <a:solidFill>
                  <a:srgbClr val="FF0000"/>
                </a:solidFill>
              </a:rPr>
              <a:t>), </a:t>
            </a:r>
            <a:r>
              <a:rPr lang="en-US" dirty="0" smtClean="0">
                <a:solidFill>
                  <a:srgbClr val="FF0000"/>
                </a:solidFill>
                <a:hlinkClick r:id="rId5" action="ppaction://hlinkfile" tooltip="David Chipperfield"/>
              </a:rPr>
              <a:t>David </a:t>
            </a:r>
            <a:r>
              <a:rPr lang="en-US" dirty="0" err="1" smtClean="0">
                <a:solidFill>
                  <a:srgbClr val="FF0000"/>
                </a:solidFill>
                <a:hlinkClick r:id="rId5" action="ppaction://hlinkfile" tooltip="David Chipperfield"/>
              </a:rPr>
              <a:t>Chipperfield</a:t>
            </a:r>
            <a:r>
              <a:rPr lang="en-US" dirty="0" smtClean="0">
                <a:solidFill>
                  <a:srgbClr val="FF0000"/>
                </a:solidFill>
              </a:rPr>
              <a:t> (judiciary citadel).</a:t>
            </a:r>
            <a:endParaRPr lang="it-IT" dirty="0">
              <a:solidFill>
                <a:srgbClr val="FF0000"/>
              </a:solidFill>
            </a:endParaRPr>
          </a:p>
        </p:txBody>
      </p:sp>
      <p:pic>
        <p:nvPicPr>
          <p:cNvPr id="3074" name="Picture 2" descr="https://encrypted-tbn1.gstatic.com/images?q=tbn:ANd9GcQHUaLr7HSR9vKXy9mfXPIo1RqXmyyPiY0nQS5_-GXT_V2E5xjdZg"/>
          <p:cNvPicPr>
            <a:picLocks noChangeAspect="1" noChangeArrowheads="1"/>
          </p:cNvPicPr>
          <p:nvPr/>
        </p:nvPicPr>
        <p:blipFill>
          <a:blip r:embed="rId6" cstate="print"/>
          <a:srcRect/>
          <a:stretch>
            <a:fillRect/>
          </a:stretch>
        </p:blipFill>
        <p:spPr bwMode="auto">
          <a:xfrm>
            <a:off x="2381655" y="2574285"/>
            <a:ext cx="4062553" cy="2531945"/>
          </a:xfrm>
          <a:prstGeom prst="rect">
            <a:avLst/>
          </a:prstGeom>
          <a:noFill/>
        </p:spPr>
      </p:pic>
      <p:sp>
        <p:nvSpPr>
          <p:cNvPr id="4" name="Rettangolo 3"/>
          <p:cNvSpPr/>
          <p:nvPr/>
        </p:nvSpPr>
        <p:spPr>
          <a:xfrm>
            <a:off x="2699792" y="5301208"/>
            <a:ext cx="3498073" cy="369332"/>
          </a:xfrm>
          <a:prstGeom prst="rect">
            <a:avLst/>
          </a:prstGeom>
        </p:spPr>
        <p:txBody>
          <a:bodyPr wrap="none">
            <a:spAutoFit/>
          </a:bodyPr>
          <a:lstStyle/>
          <a:p>
            <a:r>
              <a:rPr lang="en-US" dirty="0" smtClean="0">
                <a:solidFill>
                  <a:srgbClr val="FF0000"/>
                </a:solidFill>
              </a:rPr>
              <a:t>(</a:t>
            </a:r>
            <a:r>
              <a:rPr lang="en-US" i="1" dirty="0" smtClean="0">
                <a:solidFill>
                  <a:srgbClr val="FF0000"/>
                </a:solidFill>
              </a:rPr>
              <a:t>Marina </a:t>
            </a:r>
            <a:r>
              <a:rPr lang="en-US" i="1" dirty="0" err="1" smtClean="0">
                <a:solidFill>
                  <a:srgbClr val="FF0000"/>
                </a:solidFill>
              </a:rPr>
              <a:t>d'Arechi</a:t>
            </a:r>
            <a:r>
              <a:rPr lang="en-US" i="1" dirty="0" smtClean="0">
                <a:solidFill>
                  <a:srgbClr val="FF0000"/>
                </a:solidFill>
              </a:rPr>
              <a:t> Port Village</a:t>
            </a:r>
            <a:r>
              <a:rPr lang="en-US" dirty="0" smtClean="0">
                <a:solidFill>
                  <a:srgbClr val="FF0000"/>
                </a:solidFill>
              </a:rPr>
              <a:t>),</a:t>
            </a:r>
            <a:endParaRPr lang="it-IT" dirty="0"/>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l_fi" descr="http://4.bp.blogspot.com/_OYXfbTG6e2Y/SgqLWbSOQnI/AAAAAAAAE3I/vP87j1_HEE0/s1600/0902_.jpg"/>
          <p:cNvPicPr/>
          <p:nvPr/>
        </p:nvPicPr>
        <p:blipFill>
          <a:blip r:embed="rId2" cstate="print"/>
          <a:srcRect/>
          <a:stretch>
            <a:fillRect/>
          </a:stretch>
        </p:blipFill>
        <p:spPr bwMode="auto">
          <a:xfrm>
            <a:off x="2123728" y="3645024"/>
            <a:ext cx="4965700" cy="3022600"/>
          </a:xfrm>
          <a:prstGeom prst="rect">
            <a:avLst/>
          </a:prstGeom>
          <a:noFill/>
          <a:ln w="9525">
            <a:noFill/>
            <a:miter lim="800000"/>
            <a:headEnd/>
            <a:tailEnd/>
          </a:ln>
        </p:spPr>
      </p:pic>
      <p:sp>
        <p:nvSpPr>
          <p:cNvPr id="87041" name="Rectangle 1"/>
          <p:cNvSpPr>
            <a:spLocks noChangeArrowheads="1"/>
          </p:cNvSpPr>
          <p:nvPr/>
        </p:nvSpPr>
        <p:spPr bwMode="auto">
          <a:xfrm>
            <a:off x="179512" y="1206043"/>
            <a:ext cx="8712968" cy="20621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4102100" algn="l"/>
              </a:tabLst>
            </a:pPr>
            <a:r>
              <a:rPr kumimoji="0" lang="en-US" sz="1600" b="0" i="0" u="none" strike="noStrike" cap="none" normalizeH="0" baseline="0" dirty="0" smtClean="0">
                <a:ln>
                  <a:noFill/>
                </a:ln>
                <a:solidFill>
                  <a:srgbClr val="FF0000"/>
                </a:solidFill>
                <a:effectLst/>
                <a:latin typeface="+mj-lt"/>
                <a:ea typeface="Times New Roman" pitchFamily="18" charset="0"/>
                <a:cs typeface="Times New Roman" pitchFamily="18" charset="0"/>
              </a:rPr>
              <a:t>The New Salerno Ferry Terminal will forge an innovative, intimate relationship between the City and the Waterfront. Like an oyster, the building has a hard shell that encloses soft, fluid elements within. A ‘nerved’ roof acts as an extended protection against the intense Mediterranean sun. When passengers arrive at the Terminal, their drifting begins in dynamic spaces organized around focal points such as the restaurant and the waiting room. The project for the new ferry terminal is the result of an international competition which was won by the English architect </a:t>
            </a:r>
            <a:r>
              <a:rPr kumimoji="0" lang="en-US" sz="1600" b="0" i="0" u="none" strike="noStrike" cap="none" normalizeH="0" baseline="0" dirty="0" err="1" smtClean="0">
                <a:ln>
                  <a:noFill/>
                </a:ln>
                <a:solidFill>
                  <a:srgbClr val="FF0000"/>
                </a:solidFill>
                <a:effectLst/>
                <a:latin typeface="+mj-lt"/>
                <a:ea typeface="Times New Roman" pitchFamily="18" charset="0"/>
                <a:cs typeface="Times New Roman" pitchFamily="18" charset="0"/>
              </a:rPr>
              <a:t>Zaha</a:t>
            </a:r>
            <a:r>
              <a:rPr kumimoji="0" lang="en-US" sz="1600" b="0" i="0" u="none" strike="noStrike" cap="none" normalizeH="0" baseline="0" dirty="0" smtClean="0">
                <a:ln>
                  <a:noFill/>
                </a:ln>
                <a:solidFill>
                  <a:srgbClr val="FF0000"/>
                </a:solidFill>
                <a:effectLst/>
                <a:latin typeface="+mj-lt"/>
                <a:ea typeface="Times New Roman" pitchFamily="18" charset="0"/>
                <a:cs typeface="Times New Roman" pitchFamily="18" charset="0"/>
              </a:rPr>
              <a:t> </a:t>
            </a:r>
            <a:r>
              <a:rPr kumimoji="0" lang="en-US" sz="1600" b="0" i="0" u="none" strike="noStrike" cap="none" normalizeH="0" baseline="0" dirty="0" err="1" smtClean="0">
                <a:ln>
                  <a:noFill/>
                </a:ln>
                <a:solidFill>
                  <a:srgbClr val="FF0000"/>
                </a:solidFill>
                <a:effectLst/>
                <a:latin typeface="+mj-lt"/>
                <a:ea typeface="Times New Roman" pitchFamily="18" charset="0"/>
                <a:cs typeface="Times New Roman" pitchFamily="18" charset="0"/>
              </a:rPr>
              <a:t>Hadid</a:t>
            </a:r>
            <a:r>
              <a:rPr lang="en-US" sz="1600" dirty="0" smtClean="0">
                <a:solidFill>
                  <a:srgbClr val="FF0000"/>
                </a:solidFill>
                <a:latin typeface="+mj-lt"/>
                <a:ea typeface="Times New Roman" pitchFamily="18" charset="0"/>
                <a:cs typeface="Times New Roman" pitchFamily="18" charset="0"/>
              </a:rPr>
              <a:t> in 1999. It is under construction.</a:t>
            </a:r>
            <a:endParaRPr kumimoji="0" lang="it-IT" sz="1600" b="0" i="0" u="none" strike="noStrike" cap="none" normalizeH="0" baseline="0" dirty="0" smtClean="0">
              <a:ln>
                <a:noFill/>
              </a:ln>
              <a:solidFill>
                <a:srgbClr val="FF0000"/>
              </a:solidFill>
              <a:effectLst/>
              <a:latin typeface="+mj-lt"/>
            </a:endParaRPr>
          </a:p>
          <a:p>
            <a:pPr marL="0" marR="0" lvl="0" indent="0" algn="ctr" defTabSz="914400" rtl="0" eaLnBrk="0" fontAlgn="base" latinLnBrk="0" hangingPunct="0">
              <a:lnSpc>
                <a:spcPct val="100000"/>
              </a:lnSpc>
              <a:spcBef>
                <a:spcPct val="0"/>
              </a:spcBef>
              <a:spcAft>
                <a:spcPct val="0"/>
              </a:spcAft>
              <a:buClrTx/>
              <a:buSzTx/>
              <a:buFontTx/>
              <a:buNone/>
              <a:tabLst>
                <a:tab pos="4102100" algn="l"/>
              </a:tabLst>
            </a:pPr>
            <a:r>
              <a:rPr kumimoji="0" lang="it-IT" sz="1600" b="0" i="0" u="none" strike="noStrike" cap="none" normalizeH="0" baseline="0" dirty="0" smtClean="0">
                <a:ln>
                  <a:noFill/>
                </a:ln>
                <a:solidFill>
                  <a:srgbClr val="FF0000"/>
                </a:solidFill>
                <a:effectLst/>
                <a:latin typeface="+mj-lt"/>
                <a:ea typeface="Calibri" pitchFamily="34" charset="0"/>
                <a:cs typeface="Times New Roman" pitchFamily="18" charset="0"/>
              </a:rPr>
              <a:t>	</a:t>
            </a:r>
            <a:endParaRPr kumimoji="0" lang="it-IT" sz="1600" b="0" i="0" u="none" strike="noStrike" cap="none" normalizeH="0" baseline="0" dirty="0" smtClean="0">
              <a:ln>
                <a:noFill/>
              </a:ln>
              <a:solidFill>
                <a:srgbClr val="FF0000"/>
              </a:solidFill>
              <a:effectLst/>
              <a:latin typeface="+mj-lt"/>
            </a:endParaRPr>
          </a:p>
        </p:txBody>
      </p:sp>
      <p:sp>
        <p:nvSpPr>
          <p:cNvPr id="4" name="CasellaDiTesto 3"/>
          <p:cNvSpPr txBox="1"/>
          <p:nvPr/>
        </p:nvSpPr>
        <p:spPr>
          <a:xfrm>
            <a:off x="1979712" y="188640"/>
            <a:ext cx="5457135" cy="523220"/>
          </a:xfrm>
          <a:prstGeom prst="rect">
            <a:avLst/>
          </a:prstGeom>
          <a:noFill/>
        </p:spPr>
        <p:txBody>
          <a:bodyPr wrap="none" rtlCol="0">
            <a:spAutoFit/>
          </a:bodyPr>
          <a:lstStyle/>
          <a:p>
            <a:r>
              <a:rPr lang="en-US" sz="2800" dirty="0" smtClean="0">
                <a:solidFill>
                  <a:srgbClr val="FF0000"/>
                </a:solidFill>
                <a:latin typeface="Helvetica"/>
                <a:ea typeface="Times New Roman" pitchFamily="18" charset="0"/>
                <a:cs typeface="Times New Roman" pitchFamily="18" charset="0"/>
              </a:rPr>
              <a:t>The New Salerno Ferry Terminal </a:t>
            </a:r>
            <a:endParaRPr lang="it-IT" sz="2800" dirty="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spd="slow" p14:dur="1750">
        <p14:honeycomb/>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l_fi" descr="http://www.comune.salerno.it/UserFiles/Image/progetti/manifestoliberta1.jpg"/>
          <p:cNvPicPr/>
          <p:nvPr/>
        </p:nvPicPr>
        <p:blipFill>
          <a:blip r:embed="rId2" cstate="print"/>
          <a:srcRect/>
          <a:stretch>
            <a:fillRect/>
          </a:stretch>
        </p:blipFill>
        <p:spPr bwMode="auto">
          <a:xfrm>
            <a:off x="2123728" y="3717032"/>
            <a:ext cx="4896544" cy="2952328"/>
          </a:xfrm>
          <a:prstGeom prst="rect">
            <a:avLst/>
          </a:prstGeom>
          <a:noFill/>
          <a:ln w="9525">
            <a:noFill/>
            <a:miter lim="800000"/>
            <a:headEnd/>
            <a:tailEnd/>
          </a:ln>
        </p:spPr>
      </p:pic>
      <p:sp>
        <p:nvSpPr>
          <p:cNvPr id="1025" name="Rectangle 1"/>
          <p:cNvSpPr>
            <a:spLocks noChangeArrowheads="1"/>
          </p:cNvSpPr>
          <p:nvPr/>
        </p:nvSpPr>
        <p:spPr bwMode="auto">
          <a:xfrm>
            <a:off x="0" y="-403975"/>
            <a:ext cx="9144000" cy="38779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900" b="0" i="0" u="none" strike="noStrike" cap="none" normalizeH="0" baseline="0" dirty="0" smtClean="0">
              <a:ln>
                <a:noFill/>
              </a:ln>
              <a:solidFill>
                <a:srgbClr val="505050"/>
              </a:solidFill>
              <a:effectLst/>
              <a:latin typeface="Verdana"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it-IT" sz="900" dirty="0" smtClean="0">
              <a:solidFill>
                <a:srgbClr val="505050"/>
              </a:solidFill>
              <a:latin typeface="Verdana"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it-IT" sz="900" b="0" i="0" u="none" strike="noStrike" cap="none" normalizeH="0" baseline="0" dirty="0" smtClean="0">
              <a:ln>
                <a:noFill/>
              </a:ln>
              <a:solidFill>
                <a:srgbClr val="505050"/>
              </a:solidFill>
              <a:effectLst/>
              <a:latin typeface="Verdana"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it-IT" sz="900" dirty="0" smtClean="0">
              <a:solidFill>
                <a:srgbClr val="505050"/>
              </a:solidFill>
              <a:latin typeface="Verdana"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it-IT" sz="900" b="0" i="0" u="none" strike="noStrike" cap="none" normalizeH="0" baseline="0" dirty="0" smtClean="0">
              <a:ln>
                <a:noFill/>
              </a:ln>
              <a:solidFill>
                <a:srgbClr val="505050"/>
              </a:solidFill>
              <a:effectLst/>
              <a:latin typeface="Verdana"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it-IT" sz="900" dirty="0" smtClean="0">
              <a:solidFill>
                <a:srgbClr val="505050"/>
              </a:solidFill>
              <a:latin typeface="Verdana"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it-IT" sz="900" b="0" i="0" u="none" strike="noStrike" cap="none" normalizeH="0" baseline="0" dirty="0" smtClean="0">
              <a:ln>
                <a:noFill/>
              </a:ln>
              <a:solidFill>
                <a:srgbClr val="505050"/>
              </a:solidFill>
              <a:effectLst/>
              <a:latin typeface="Verdana"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it-IT" sz="900" dirty="0" smtClean="0">
              <a:solidFill>
                <a:srgbClr val="505050"/>
              </a:solidFill>
              <a:latin typeface="Verdana"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it-IT" sz="900" b="0" i="0" u="none" strike="noStrike" cap="none" normalizeH="0" baseline="0" dirty="0" smtClean="0">
              <a:ln>
                <a:noFill/>
              </a:ln>
              <a:solidFill>
                <a:srgbClr val="505050"/>
              </a:solidFill>
              <a:effectLst/>
              <a:latin typeface="Verdana"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it-IT" sz="900" dirty="0" smtClean="0">
              <a:solidFill>
                <a:srgbClr val="505050"/>
              </a:solidFill>
              <a:latin typeface="Verdana"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it-IT" sz="900" b="0" i="0" u="none" strike="noStrike" cap="none" normalizeH="0" baseline="0" dirty="0" smtClean="0">
              <a:ln>
                <a:noFill/>
              </a:ln>
              <a:solidFill>
                <a:srgbClr val="505050"/>
              </a:solidFill>
              <a:effectLst/>
              <a:latin typeface="Verdana"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it-IT" sz="900" dirty="0" smtClean="0">
              <a:solidFill>
                <a:srgbClr val="505050"/>
              </a:solidFill>
              <a:latin typeface="Verdana"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it-IT" sz="900" b="0" i="0" u="none" strike="noStrike" cap="none" normalizeH="0" baseline="0" dirty="0" smtClean="0">
              <a:ln>
                <a:noFill/>
              </a:ln>
              <a:solidFill>
                <a:srgbClr val="505050"/>
              </a:solidFill>
              <a:effectLst/>
              <a:latin typeface="Verdana"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it-IT" sz="900" dirty="0" smtClean="0">
              <a:solidFill>
                <a:srgbClr val="505050"/>
              </a:solidFill>
              <a:latin typeface="Verdana" pitchFamily="34"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it-IT" b="0" i="0" u="none" strike="noStrike" cap="none" normalizeH="0" dirty="0" smtClean="0">
                <a:ln>
                  <a:noFill/>
                </a:ln>
                <a:solidFill>
                  <a:srgbClr val="FF0000"/>
                </a:solidFill>
                <a:effectLst/>
                <a:latin typeface="+mj-lt"/>
                <a:ea typeface="Times New Roman" pitchFamily="18" charset="0"/>
                <a:cs typeface="Times New Roman" pitchFamily="18" charset="0"/>
              </a:rPr>
              <a:t> </a:t>
            </a:r>
            <a:r>
              <a:rPr lang="it-IT" dirty="0" smtClean="0">
                <a:solidFill>
                  <a:srgbClr val="FF0000"/>
                </a:solidFill>
                <a:latin typeface="+mj-lt"/>
                <a:ea typeface="Times New Roman" pitchFamily="18" charset="0"/>
                <a:cs typeface="Times New Roman" pitchFamily="18" charset="0"/>
              </a:rPr>
              <a:t>T</a:t>
            </a:r>
            <a:r>
              <a:rPr kumimoji="0" lang="it-IT" b="0" i="0" u="none" strike="noStrike" cap="none" normalizeH="0" dirty="0" smtClean="0">
                <a:ln>
                  <a:noFill/>
                </a:ln>
                <a:solidFill>
                  <a:srgbClr val="FF0000"/>
                </a:solidFill>
                <a:effectLst/>
                <a:latin typeface="+mj-lt"/>
                <a:ea typeface="Times New Roman" pitchFamily="18" charset="0"/>
                <a:cs typeface="Times New Roman" pitchFamily="18" charset="0"/>
              </a:rPr>
              <a:t>he </a:t>
            </a:r>
            <a:r>
              <a:rPr kumimoji="0" lang="it-IT" b="0" i="0" u="none" strike="noStrike" cap="none" normalizeH="0" dirty="0" err="1" smtClean="0">
                <a:ln>
                  <a:noFill/>
                </a:ln>
                <a:solidFill>
                  <a:srgbClr val="FF0000"/>
                </a:solidFill>
                <a:effectLst/>
                <a:latin typeface="+mj-lt"/>
                <a:ea typeface="Times New Roman" pitchFamily="18" charset="0"/>
                <a:cs typeface="Times New Roman" pitchFamily="18" charset="0"/>
              </a:rPr>
              <a:t>architect</a:t>
            </a:r>
            <a:r>
              <a:rPr kumimoji="0" lang="it-IT" b="0" i="0" u="none" strike="noStrike" cap="none" normalizeH="0" dirty="0" smtClean="0">
                <a:ln>
                  <a:noFill/>
                </a:ln>
                <a:solidFill>
                  <a:srgbClr val="FF0000"/>
                </a:solidFill>
                <a:effectLst/>
                <a:latin typeface="+mj-lt"/>
                <a:ea typeface="Times New Roman" pitchFamily="18" charset="0"/>
                <a:cs typeface="Times New Roman" pitchFamily="18" charset="0"/>
              </a:rPr>
              <a:t> </a:t>
            </a:r>
            <a:r>
              <a:rPr kumimoji="0" lang="it-IT" b="0" i="0" u="none" strike="noStrike" cap="none" normalizeH="0" baseline="0" dirty="0" smtClean="0">
                <a:ln>
                  <a:noFill/>
                </a:ln>
                <a:solidFill>
                  <a:srgbClr val="FF0000"/>
                </a:solidFill>
                <a:effectLst/>
                <a:latin typeface="+mj-lt"/>
                <a:ea typeface="Times New Roman" pitchFamily="18" charset="0"/>
                <a:cs typeface="Times New Roman" pitchFamily="18" charset="0"/>
              </a:rPr>
              <a:t>Ricardo </a:t>
            </a:r>
            <a:r>
              <a:rPr kumimoji="0" lang="it-IT" b="0" i="0" u="none" strike="noStrike" cap="none" normalizeH="0" baseline="0" dirty="0" err="1" smtClean="0">
                <a:ln>
                  <a:noFill/>
                </a:ln>
                <a:solidFill>
                  <a:srgbClr val="FF0000"/>
                </a:solidFill>
                <a:effectLst/>
                <a:latin typeface="+mj-lt"/>
                <a:ea typeface="Times New Roman" pitchFamily="18" charset="0"/>
                <a:cs typeface="Times New Roman" pitchFamily="18" charset="0"/>
              </a:rPr>
              <a:t>Bofill</a:t>
            </a:r>
            <a:r>
              <a:rPr kumimoji="0" lang="it-IT" b="0" i="0" u="none" strike="noStrike" cap="none" normalizeH="0" baseline="0" dirty="0" smtClean="0">
                <a:ln>
                  <a:noFill/>
                </a:ln>
                <a:solidFill>
                  <a:srgbClr val="FF0000"/>
                </a:solidFill>
                <a:effectLst/>
                <a:latin typeface="+mj-lt"/>
                <a:ea typeface="Times New Roman" pitchFamily="18" charset="0"/>
                <a:cs typeface="Times New Roman" pitchFamily="18" charset="0"/>
              </a:rPr>
              <a:t> </a:t>
            </a:r>
            <a:r>
              <a:rPr lang="it-IT" dirty="0" err="1" smtClean="0">
                <a:solidFill>
                  <a:srgbClr val="FF0000"/>
                </a:solidFill>
                <a:latin typeface="+mj-lt"/>
                <a:ea typeface="Times New Roman" pitchFamily="18" charset="0"/>
                <a:cs typeface="Times New Roman" pitchFamily="18" charset="0"/>
              </a:rPr>
              <a:t>presented</a:t>
            </a:r>
            <a:r>
              <a:rPr lang="it-IT" dirty="0" smtClean="0">
                <a:solidFill>
                  <a:srgbClr val="FF0000"/>
                </a:solidFill>
                <a:latin typeface="+mj-lt"/>
                <a:ea typeface="Times New Roman" pitchFamily="18" charset="0"/>
                <a:cs typeface="Times New Roman" pitchFamily="18" charset="0"/>
              </a:rPr>
              <a:t> the plastic </a:t>
            </a:r>
            <a:r>
              <a:rPr lang="it-IT" dirty="0" err="1" smtClean="0">
                <a:solidFill>
                  <a:srgbClr val="FF0000"/>
                </a:solidFill>
                <a:latin typeface="+mj-lt"/>
                <a:ea typeface="Times New Roman" pitchFamily="18" charset="0"/>
                <a:cs typeface="Times New Roman" pitchFamily="18" charset="0"/>
              </a:rPr>
              <a:t>model</a:t>
            </a:r>
            <a:r>
              <a:rPr lang="it-IT" dirty="0" smtClean="0">
                <a:solidFill>
                  <a:srgbClr val="FF0000"/>
                </a:solidFill>
                <a:latin typeface="+mj-lt"/>
                <a:ea typeface="Times New Roman" pitchFamily="18" charset="0"/>
                <a:cs typeface="Times New Roman" pitchFamily="18" charset="0"/>
              </a:rPr>
              <a:t> </a:t>
            </a:r>
            <a:r>
              <a:rPr kumimoji="0" lang="it-IT" b="0" i="0" u="none" strike="noStrike" cap="none" normalizeH="0" baseline="0" dirty="0" smtClean="0">
                <a:ln>
                  <a:noFill/>
                </a:ln>
                <a:solidFill>
                  <a:srgbClr val="FF0000"/>
                </a:solidFill>
                <a:effectLst/>
                <a:latin typeface="+mj-lt"/>
                <a:ea typeface="Times New Roman" pitchFamily="18" charset="0"/>
                <a:cs typeface="Times New Roman" pitchFamily="18" charset="0"/>
              </a:rPr>
              <a:t> </a:t>
            </a:r>
            <a:r>
              <a:rPr kumimoji="0" lang="it-IT" b="0" i="0" u="none" strike="noStrike" cap="none" normalizeH="0" baseline="0" dirty="0" err="1" smtClean="0">
                <a:ln>
                  <a:noFill/>
                </a:ln>
                <a:solidFill>
                  <a:srgbClr val="FF0000"/>
                </a:solidFill>
                <a:effectLst/>
                <a:latin typeface="+mj-lt"/>
                <a:ea typeface="Times New Roman" pitchFamily="18" charset="0"/>
                <a:cs typeface="Times New Roman" pitchFamily="18" charset="0"/>
              </a:rPr>
              <a:t>of</a:t>
            </a:r>
            <a:r>
              <a:rPr kumimoji="0" lang="it-IT" b="0" i="0" u="none" strike="noStrike" cap="none" normalizeH="0" baseline="0" dirty="0" smtClean="0">
                <a:ln>
                  <a:noFill/>
                </a:ln>
                <a:solidFill>
                  <a:srgbClr val="FF0000"/>
                </a:solidFill>
                <a:effectLst/>
                <a:latin typeface="+mj-lt"/>
                <a:ea typeface="Times New Roman" pitchFamily="18" charset="0"/>
                <a:cs typeface="Times New Roman" pitchFamily="18" charset="0"/>
              </a:rPr>
              <a:t> the </a:t>
            </a:r>
            <a:r>
              <a:rPr kumimoji="0" lang="it-IT" b="0" i="0" u="none" strike="noStrike" cap="none" normalizeH="0" baseline="0" dirty="0" err="1" smtClean="0">
                <a:ln>
                  <a:noFill/>
                </a:ln>
                <a:solidFill>
                  <a:srgbClr val="FF0000"/>
                </a:solidFill>
                <a:effectLst/>
                <a:latin typeface="+mj-lt"/>
                <a:ea typeface="Times New Roman" pitchFamily="18" charset="0"/>
                <a:cs typeface="Times New Roman" pitchFamily="18" charset="0"/>
              </a:rPr>
              <a:t>new</a:t>
            </a:r>
            <a:r>
              <a:rPr kumimoji="0" lang="it-IT" b="0" i="0" u="none" strike="noStrike" cap="none" normalizeH="0" baseline="0" dirty="0" smtClean="0">
                <a:ln>
                  <a:noFill/>
                </a:ln>
                <a:solidFill>
                  <a:srgbClr val="FF0000"/>
                </a:solidFill>
                <a:effectLst/>
                <a:latin typeface="+mj-lt"/>
                <a:ea typeface="Times New Roman" pitchFamily="18" charset="0"/>
                <a:cs typeface="Times New Roman" pitchFamily="18" charset="0"/>
              </a:rPr>
              <a:t> </a:t>
            </a:r>
            <a:r>
              <a:rPr lang="it-IT" dirty="0" smtClean="0">
                <a:solidFill>
                  <a:srgbClr val="FF0000"/>
                </a:solidFill>
                <a:latin typeface="+mj-lt"/>
                <a:ea typeface="Times New Roman" pitchFamily="18" charset="0"/>
                <a:cs typeface="Times New Roman" pitchFamily="18" charset="0"/>
              </a:rPr>
              <a:t>Piazza della Libertà on </a:t>
            </a:r>
            <a:r>
              <a:rPr kumimoji="0" lang="it-IT" b="0" i="0" u="none" strike="noStrike" cap="none" normalizeH="0" baseline="0" dirty="0" smtClean="0">
                <a:ln>
                  <a:noFill/>
                </a:ln>
                <a:solidFill>
                  <a:srgbClr val="FF0000"/>
                </a:solidFill>
                <a:effectLst/>
                <a:latin typeface="+mj-lt"/>
                <a:ea typeface="Times New Roman" pitchFamily="18" charset="0"/>
                <a:cs typeface="Times New Roman" pitchFamily="18" charset="0"/>
              </a:rPr>
              <a:t> 18</a:t>
            </a:r>
            <a:r>
              <a:rPr kumimoji="0" lang="it-IT" b="0" i="0" u="none" strike="noStrike" cap="none" normalizeH="0" dirty="0" smtClean="0">
                <a:ln>
                  <a:noFill/>
                </a:ln>
                <a:solidFill>
                  <a:srgbClr val="FF0000"/>
                </a:solidFill>
                <a:effectLst/>
                <a:latin typeface="+mj-lt"/>
                <a:ea typeface="Times New Roman" pitchFamily="18" charset="0"/>
                <a:cs typeface="Times New Roman" pitchFamily="18" charset="0"/>
              </a:rPr>
              <a:t> </a:t>
            </a:r>
            <a:r>
              <a:rPr kumimoji="0" lang="it-IT" b="0" i="0" u="none" strike="noStrike" cap="none" normalizeH="0" dirty="0" err="1" smtClean="0">
                <a:ln>
                  <a:noFill/>
                </a:ln>
                <a:solidFill>
                  <a:srgbClr val="FF0000"/>
                </a:solidFill>
                <a:effectLst/>
                <a:latin typeface="+mj-lt"/>
                <a:ea typeface="Times New Roman" pitchFamily="18" charset="0"/>
                <a:cs typeface="Times New Roman" pitchFamily="18" charset="0"/>
              </a:rPr>
              <a:t>th</a:t>
            </a:r>
            <a:r>
              <a:rPr kumimoji="0" lang="it-IT" b="0" i="0" u="none" strike="noStrike" cap="none" normalizeH="0" baseline="0" dirty="0" smtClean="0">
                <a:ln>
                  <a:noFill/>
                </a:ln>
                <a:solidFill>
                  <a:srgbClr val="FF0000"/>
                </a:solidFill>
                <a:effectLst/>
                <a:latin typeface="+mj-lt"/>
                <a:ea typeface="Times New Roman" pitchFamily="18" charset="0"/>
                <a:cs typeface="Times New Roman" pitchFamily="18" charset="0"/>
              </a:rPr>
              <a:t> March 2009.</a:t>
            </a:r>
            <a:br>
              <a:rPr kumimoji="0" lang="it-IT" b="0" i="0" u="none" strike="noStrike" cap="none" normalizeH="0" baseline="0" dirty="0" smtClean="0">
                <a:ln>
                  <a:noFill/>
                </a:ln>
                <a:solidFill>
                  <a:srgbClr val="FF0000"/>
                </a:solidFill>
                <a:effectLst/>
                <a:latin typeface="+mj-lt"/>
                <a:ea typeface="Times New Roman" pitchFamily="18" charset="0"/>
                <a:cs typeface="Times New Roman" pitchFamily="18" charset="0"/>
              </a:rPr>
            </a:br>
            <a:r>
              <a:rPr kumimoji="0" lang="it-IT" b="0" i="0" u="none" strike="noStrike" cap="none" normalizeH="0" baseline="0" dirty="0" smtClean="0">
                <a:ln>
                  <a:noFill/>
                </a:ln>
                <a:solidFill>
                  <a:srgbClr val="FF0000"/>
                </a:solidFill>
                <a:effectLst/>
                <a:latin typeface="+mj-lt"/>
                <a:ea typeface="Times New Roman" pitchFamily="18" charset="0"/>
                <a:cs typeface="Times New Roman" pitchFamily="18" charset="0"/>
              </a:rPr>
              <a:t>The  project </a:t>
            </a:r>
            <a:r>
              <a:rPr kumimoji="0" lang="it-IT" b="0" i="0" u="none" strike="noStrike" cap="none" normalizeH="0" baseline="0" dirty="0" err="1" smtClean="0">
                <a:ln>
                  <a:noFill/>
                </a:ln>
                <a:solidFill>
                  <a:srgbClr val="FF0000"/>
                </a:solidFill>
                <a:effectLst/>
                <a:latin typeface="+mj-lt"/>
                <a:ea typeface="Times New Roman" pitchFamily="18" charset="0"/>
                <a:cs typeface="Times New Roman" pitchFamily="18" charset="0"/>
              </a:rPr>
              <a:t>includes</a:t>
            </a:r>
            <a:r>
              <a:rPr kumimoji="0" lang="it-IT" b="0" i="0" u="none" strike="noStrike" cap="none" normalizeH="0" baseline="0" dirty="0" smtClean="0">
                <a:ln>
                  <a:noFill/>
                </a:ln>
                <a:solidFill>
                  <a:srgbClr val="FF0000"/>
                </a:solidFill>
                <a:effectLst/>
                <a:latin typeface="+mj-lt"/>
                <a:ea typeface="Times New Roman" pitchFamily="18" charset="0"/>
                <a:cs typeface="Times New Roman" pitchFamily="18" charset="0"/>
              </a:rPr>
              <a:t> </a:t>
            </a:r>
            <a:r>
              <a:rPr kumimoji="0" lang="it-IT" b="0" i="0" u="none" strike="noStrike" cap="none" normalizeH="0" baseline="0" dirty="0" err="1" smtClean="0">
                <a:ln>
                  <a:noFill/>
                </a:ln>
                <a:solidFill>
                  <a:srgbClr val="FF0000"/>
                </a:solidFill>
                <a:effectLst/>
                <a:latin typeface="+mj-lt"/>
                <a:ea typeface="Times New Roman" pitchFamily="18" charset="0"/>
                <a:cs typeface="Times New Roman" pitchFamily="18" charset="0"/>
              </a:rPr>
              <a:t>an</a:t>
            </a:r>
            <a:r>
              <a:rPr kumimoji="0" lang="it-IT" b="0" i="0" u="none" strike="noStrike" cap="none" normalizeH="0" baseline="0" dirty="0" smtClean="0">
                <a:ln>
                  <a:noFill/>
                </a:ln>
                <a:solidFill>
                  <a:srgbClr val="FF0000"/>
                </a:solidFill>
                <a:effectLst/>
                <a:latin typeface="+mj-lt"/>
                <a:ea typeface="Times New Roman" pitchFamily="18" charset="0"/>
                <a:cs typeface="Times New Roman" pitchFamily="18" charset="0"/>
              </a:rPr>
              <a:t> underground parking area </a:t>
            </a:r>
            <a:r>
              <a:rPr kumimoji="0" lang="it-IT" b="0" i="0" u="none" strike="noStrike" cap="none" normalizeH="0" dirty="0" smtClean="0">
                <a:ln>
                  <a:noFill/>
                </a:ln>
                <a:solidFill>
                  <a:srgbClr val="FF0000"/>
                </a:solidFill>
                <a:effectLst/>
                <a:latin typeface="+mj-lt"/>
                <a:ea typeface="Times New Roman" pitchFamily="18" charset="0"/>
                <a:cs typeface="Times New Roman" pitchFamily="18" charset="0"/>
              </a:rPr>
              <a:t> , </a:t>
            </a:r>
            <a:r>
              <a:rPr lang="it-IT" dirty="0" smtClean="0">
                <a:solidFill>
                  <a:srgbClr val="FF0000"/>
                </a:solidFill>
                <a:latin typeface="+mj-lt"/>
                <a:ea typeface="Times New Roman" pitchFamily="18" charset="0"/>
                <a:cs typeface="Times New Roman" pitchFamily="18" charset="0"/>
              </a:rPr>
              <a:t>a semi </a:t>
            </a:r>
            <a:r>
              <a:rPr lang="it-IT" dirty="0" err="1" smtClean="0">
                <a:solidFill>
                  <a:srgbClr val="FF0000"/>
                </a:solidFill>
                <a:latin typeface="+mj-lt"/>
                <a:ea typeface="Times New Roman" pitchFamily="18" charset="0"/>
                <a:cs typeface="Times New Roman" pitchFamily="18" charset="0"/>
              </a:rPr>
              <a:t>circular</a:t>
            </a:r>
            <a:r>
              <a:rPr lang="it-IT" dirty="0" smtClean="0">
                <a:solidFill>
                  <a:srgbClr val="FF0000"/>
                </a:solidFill>
                <a:latin typeface="+mj-lt"/>
                <a:ea typeface="Times New Roman" pitchFamily="18" charset="0"/>
                <a:cs typeface="Times New Roman" pitchFamily="18" charset="0"/>
              </a:rPr>
              <a:t> </a:t>
            </a:r>
            <a:r>
              <a:rPr lang="it-IT" dirty="0" err="1" smtClean="0">
                <a:solidFill>
                  <a:srgbClr val="FF0000"/>
                </a:solidFill>
                <a:latin typeface="+mj-lt"/>
                <a:ea typeface="Times New Roman" pitchFamily="18" charset="0"/>
                <a:cs typeface="Times New Roman" pitchFamily="18" charset="0"/>
              </a:rPr>
              <a:t>large</a:t>
            </a:r>
            <a:r>
              <a:rPr lang="it-IT" dirty="0" smtClean="0">
                <a:solidFill>
                  <a:srgbClr val="FF0000"/>
                </a:solidFill>
                <a:latin typeface="+mj-lt"/>
                <a:ea typeface="Times New Roman" pitchFamily="18" charset="0"/>
                <a:cs typeface="Times New Roman" pitchFamily="18" charset="0"/>
              </a:rPr>
              <a:t> open area</a:t>
            </a:r>
            <a:r>
              <a:rPr kumimoji="0" lang="it-IT" b="0" i="0" u="none" strike="noStrike" cap="none" normalizeH="0" baseline="0" dirty="0" smtClean="0">
                <a:ln>
                  <a:noFill/>
                </a:ln>
                <a:solidFill>
                  <a:srgbClr val="FF0000"/>
                </a:solidFill>
                <a:effectLst/>
                <a:latin typeface="+mj-lt"/>
                <a:ea typeface="Times New Roman" pitchFamily="18" charset="0"/>
                <a:cs typeface="Times New Roman" pitchFamily="18" charset="0"/>
              </a:rPr>
              <a:t>, a </a:t>
            </a:r>
            <a:r>
              <a:rPr kumimoji="0" lang="it-IT" b="0" i="0" u="none" strike="noStrike" cap="none" normalizeH="0" baseline="0" dirty="0" err="1" smtClean="0">
                <a:ln>
                  <a:noFill/>
                </a:ln>
                <a:solidFill>
                  <a:srgbClr val="FF0000"/>
                </a:solidFill>
                <a:effectLst/>
                <a:latin typeface="+mj-lt"/>
                <a:ea typeface="Times New Roman" pitchFamily="18" charset="0"/>
                <a:cs typeface="Times New Roman" pitchFamily="18" charset="0"/>
              </a:rPr>
              <a:t>sea</a:t>
            </a:r>
            <a:r>
              <a:rPr kumimoji="0" lang="it-IT" b="0" i="0" u="none" strike="noStrike" cap="none" normalizeH="0" baseline="0" dirty="0" smtClean="0">
                <a:ln>
                  <a:noFill/>
                </a:ln>
                <a:solidFill>
                  <a:srgbClr val="FF0000"/>
                </a:solidFill>
                <a:effectLst/>
                <a:latin typeface="+mj-lt"/>
                <a:ea typeface="Times New Roman" pitchFamily="18" charset="0"/>
                <a:cs typeface="Times New Roman" pitchFamily="18" charset="0"/>
              </a:rPr>
              <a:t> </a:t>
            </a:r>
            <a:r>
              <a:rPr kumimoji="0" lang="it-IT" b="0" i="0" u="none" strike="noStrike" cap="none" normalizeH="0" baseline="0" dirty="0" err="1" smtClean="0">
                <a:ln>
                  <a:noFill/>
                </a:ln>
                <a:solidFill>
                  <a:srgbClr val="FF0000"/>
                </a:solidFill>
                <a:effectLst/>
                <a:latin typeface="+mj-lt"/>
                <a:ea typeface="Times New Roman" pitchFamily="18" charset="0"/>
                <a:cs typeface="Times New Roman" pitchFamily="18" charset="0"/>
              </a:rPr>
              <a:t>front</a:t>
            </a:r>
            <a:r>
              <a:rPr kumimoji="0" lang="it-IT" b="0" i="0" u="none" strike="noStrike" cap="none" normalizeH="0" baseline="0" dirty="0" smtClean="0">
                <a:ln>
                  <a:noFill/>
                </a:ln>
                <a:solidFill>
                  <a:srgbClr val="FF0000"/>
                </a:solidFill>
                <a:effectLst/>
                <a:latin typeface="+mj-lt"/>
                <a:ea typeface="Times New Roman" pitchFamily="18" charset="0"/>
                <a:cs typeface="Times New Roman" pitchFamily="18" charset="0"/>
              </a:rPr>
              <a:t> </a:t>
            </a:r>
            <a:r>
              <a:rPr kumimoji="0" lang="it-IT" b="0" i="0" u="none" strike="noStrike" cap="none" normalizeH="0" baseline="0" dirty="0" err="1" smtClean="0">
                <a:ln>
                  <a:noFill/>
                </a:ln>
                <a:solidFill>
                  <a:srgbClr val="FF0000"/>
                </a:solidFill>
                <a:effectLst/>
                <a:latin typeface="+mj-lt"/>
                <a:ea typeface="Times New Roman" pitchFamily="18" charset="0"/>
                <a:cs typeface="Times New Roman" pitchFamily="18" charset="0"/>
              </a:rPr>
              <a:t>walk</a:t>
            </a:r>
            <a:r>
              <a:rPr kumimoji="0" lang="it-IT" b="0" i="0" u="none" strike="noStrike" cap="none" normalizeH="0" baseline="0" dirty="0" smtClean="0">
                <a:ln>
                  <a:noFill/>
                </a:ln>
                <a:solidFill>
                  <a:srgbClr val="FF0000"/>
                </a:solidFill>
                <a:effectLst/>
                <a:latin typeface="+mj-lt"/>
                <a:ea typeface="Times New Roman" pitchFamily="18" charset="0"/>
                <a:cs typeface="Times New Roman" pitchFamily="18" charset="0"/>
              </a:rPr>
              <a:t> , a </a:t>
            </a:r>
            <a:r>
              <a:rPr kumimoji="0" lang="it-IT" b="0" i="0" u="none" strike="noStrike" cap="none" normalizeH="0" baseline="0" dirty="0" err="1" smtClean="0">
                <a:ln>
                  <a:noFill/>
                </a:ln>
                <a:solidFill>
                  <a:srgbClr val="FF0000"/>
                </a:solidFill>
                <a:effectLst/>
                <a:latin typeface="+mj-lt"/>
                <a:ea typeface="Times New Roman" pitchFamily="18" charset="0"/>
                <a:cs typeface="Times New Roman" pitchFamily="18" charset="0"/>
              </a:rPr>
              <a:t>covered</a:t>
            </a:r>
            <a:r>
              <a:rPr kumimoji="0" lang="it-IT" b="0" i="0" u="none" strike="noStrike" cap="none" normalizeH="0" baseline="0" dirty="0" smtClean="0">
                <a:ln>
                  <a:noFill/>
                </a:ln>
                <a:solidFill>
                  <a:srgbClr val="FF0000"/>
                </a:solidFill>
                <a:effectLst/>
                <a:latin typeface="+mj-lt"/>
                <a:ea typeface="Times New Roman" pitchFamily="18" charset="0"/>
                <a:cs typeface="Times New Roman" pitchFamily="18" charset="0"/>
              </a:rPr>
              <a:t> area </a:t>
            </a:r>
            <a:r>
              <a:rPr kumimoji="0" lang="it-IT" b="0" i="0" u="none" strike="noStrike" cap="none" normalizeH="0" baseline="0" dirty="0" err="1" smtClean="0">
                <a:ln>
                  <a:noFill/>
                </a:ln>
                <a:solidFill>
                  <a:srgbClr val="FF0000"/>
                </a:solidFill>
                <a:effectLst/>
                <a:latin typeface="+mj-lt"/>
                <a:ea typeface="Times New Roman" pitchFamily="18" charset="0"/>
                <a:cs typeface="Times New Roman" pitchFamily="18" charset="0"/>
              </a:rPr>
              <a:t>for</a:t>
            </a:r>
            <a:r>
              <a:rPr kumimoji="0" lang="it-IT" b="0" i="0" u="none" strike="noStrike" cap="none" normalizeH="0" baseline="0" dirty="0" smtClean="0">
                <a:ln>
                  <a:noFill/>
                </a:ln>
                <a:solidFill>
                  <a:srgbClr val="FF0000"/>
                </a:solidFill>
                <a:effectLst/>
                <a:latin typeface="+mj-lt"/>
                <a:ea typeface="Times New Roman" pitchFamily="18" charset="0"/>
                <a:cs typeface="Times New Roman" pitchFamily="18" charset="0"/>
              </a:rPr>
              <a:t> </a:t>
            </a:r>
            <a:r>
              <a:rPr kumimoji="0" lang="it-IT" b="0" i="0" u="none" strike="noStrike" cap="none" normalizeH="0" baseline="0" dirty="0" err="1" smtClean="0">
                <a:ln>
                  <a:noFill/>
                </a:ln>
                <a:solidFill>
                  <a:srgbClr val="FF0000"/>
                </a:solidFill>
                <a:effectLst/>
                <a:latin typeface="+mj-lt"/>
                <a:ea typeface="Times New Roman" pitchFamily="18" charset="0"/>
                <a:cs typeface="Times New Roman" pitchFamily="18" charset="0"/>
              </a:rPr>
              <a:t>events</a:t>
            </a:r>
            <a:r>
              <a:rPr kumimoji="0" lang="it-IT" b="0" i="0" u="none" strike="noStrike" cap="none" normalizeH="0" baseline="0" dirty="0" smtClean="0">
                <a:ln>
                  <a:noFill/>
                </a:ln>
                <a:solidFill>
                  <a:srgbClr val="FF0000"/>
                </a:solidFill>
                <a:effectLst/>
                <a:latin typeface="+mj-lt"/>
                <a:ea typeface="Times New Roman" pitchFamily="18" charset="0"/>
                <a:cs typeface="Times New Roman" pitchFamily="18" charset="0"/>
              </a:rPr>
              <a:t> and </a:t>
            </a:r>
            <a:r>
              <a:rPr kumimoji="0" lang="it-IT" b="0" i="0" u="none" strike="noStrike" cap="none" normalizeH="0" baseline="0" dirty="0" err="1" smtClean="0">
                <a:ln>
                  <a:noFill/>
                </a:ln>
                <a:solidFill>
                  <a:srgbClr val="FF0000"/>
                </a:solidFill>
                <a:effectLst/>
                <a:latin typeface="+mj-lt"/>
                <a:ea typeface="Times New Roman" pitchFamily="18" charset="0"/>
                <a:cs typeface="Times New Roman" pitchFamily="18" charset="0"/>
              </a:rPr>
              <a:t>venues</a:t>
            </a:r>
            <a:r>
              <a:rPr kumimoji="0" lang="it-IT" b="0" i="0" u="none" strike="noStrike" cap="none" normalizeH="0" baseline="0" dirty="0" smtClean="0">
                <a:ln>
                  <a:noFill/>
                </a:ln>
                <a:solidFill>
                  <a:srgbClr val="FF0000"/>
                </a:solidFill>
                <a:effectLst/>
                <a:latin typeface="+mj-lt"/>
                <a:ea typeface="Times New Roman" pitchFamily="18" charset="0"/>
                <a:cs typeface="Times New Roman" pitchFamily="18" charset="0"/>
              </a:rPr>
              <a:t> </a:t>
            </a:r>
            <a:r>
              <a:rPr kumimoji="0" lang="it-IT" b="0" i="0" u="none" strike="noStrike" cap="none" normalizeH="0" baseline="0" dirty="0" err="1" smtClean="0">
                <a:ln>
                  <a:noFill/>
                </a:ln>
                <a:solidFill>
                  <a:srgbClr val="FF0000"/>
                </a:solidFill>
                <a:effectLst/>
                <a:latin typeface="+mj-lt"/>
                <a:ea typeface="Times New Roman" pitchFamily="18" charset="0"/>
                <a:cs typeface="Times New Roman" pitchFamily="18" charset="0"/>
              </a:rPr>
              <a:t>with</a:t>
            </a:r>
            <a:r>
              <a:rPr kumimoji="0" lang="it-IT" b="0" i="0" u="none" strike="noStrike" cap="none" normalizeH="0" baseline="0" dirty="0" smtClean="0">
                <a:ln>
                  <a:noFill/>
                </a:ln>
                <a:solidFill>
                  <a:srgbClr val="FF0000"/>
                </a:solidFill>
                <a:effectLst/>
                <a:latin typeface="+mj-lt"/>
                <a:ea typeface="Times New Roman" pitchFamily="18" charset="0"/>
                <a:cs typeface="Times New Roman" pitchFamily="18" charset="0"/>
              </a:rPr>
              <a:t> </a:t>
            </a:r>
            <a:r>
              <a:rPr kumimoji="0" lang="it-IT" b="0" i="0" u="none" strike="noStrike" cap="none" normalizeH="0" baseline="0" dirty="0" err="1" smtClean="0">
                <a:ln>
                  <a:noFill/>
                </a:ln>
                <a:solidFill>
                  <a:srgbClr val="FF0000"/>
                </a:solidFill>
                <a:effectLst/>
                <a:latin typeface="+mj-lt"/>
                <a:ea typeface="Times New Roman" pitchFamily="18" charset="0"/>
                <a:cs typeface="Times New Roman" pitchFamily="18" charset="0"/>
              </a:rPr>
              <a:t>shops</a:t>
            </a:r>
            <a:r>
              <a:rPr kumimoji="0" lang="it-IT" b="0" i="0" u="none" strike="noStrike" cap="none" normalizeH="0" baseline="0" dirty="0" smtClean="0">
                <a:ln>
                  <a:noFill/>
                </a:ln>
                <a:solidFill>
                  <a:srgbClr val="FF0000"/>
                </a:solidFill>
                <a:effectLst/>
                <a:latin typeface="+mj-lt"/>
                <a:ea typeface="Times New Roman" pitchFamily="18" charset="0"/>
                <a:cs typeface="Times New Roman" pitchFamily="18" charset="0"/>
              </a:rPr>
              <a:t> , </a:t>
            </a:r>
            <a:r>
              <a:rPr kumimoji="0" lang="it-IT" b="0" i="0" u="none" strike="noStrike" cap="none" normalizeH="0" baseline="0" dirty="0" err="1" smtClean="0">
                <a:ln>
                  <a:noFill/>
                </a:ln>
                <a:solidFill>
                  <a:srgbClr val="FF0000"/>
                </a:solidFill>
                <a:effectLst/>
                <a:latin typeface="+mj-lt"/>
                <a:ea typeface="Times New Roman" pitchFamily="18" charset="0"/>
                <a:cs typeface="Times New Roman" pitchFamily="18" charset="0"/>
              </a:rPr>
              <a:t>bars</a:t>
            </a:r>
            <a:r>
              <a:rPr kumimoji="0" lang="it-IT" b="0" i="0" u="none" strike="noStrike" cap="none" normalizeH="0" baseline="0" dirty="0" smtClean="0">
                <a:ln>
                  <a:noFill/>
                </a:ln>
                <a:solidFill>
                  <a:srgbClr val="FF0000"/>
                </a:solidFill>
                <a:effectLst/>
                <a:latin typeface="+mj-lt"/>
                <a:ea typeface="Times New Roman" pitchFamily="18" charset="0"/>
                <a:cs typeface="Times New Roman" pitchFamily="18" charset="0"/>
              </a:rPr>
              <a:t> and </a:t>
            </a:r>
            <a:r>
              <a:rPr kumimoji="0" lang="it-IT" b="0" i="0" u="none" strike="noStrike" cap="none" normalizeH="0" baseline="0" dirty="0" err="1" smtClean="0">
                <a:ln>
                  <a:noFill/>
                </a:ln>
                <a:solidFill>
                  <a:srgbClr val="FF0000"/>
                </a:solidFill>
                <a:effectLst/>
                <a:latin typeface="+mj-lt"/>
                <a:ea typeface="Times New Roman" pitchFamily="18" charset="0"/>
                <a:cs typeface="Times New Roman" pitchFamily="18" charset="0"/>
              </a:rPr>
              <a:t>restaurants</a:t>
            </a:r>
            <a:r>
              <a:rPr kumimoji="0" lang="it-IT" b="0" i="0" u="none" strike="noStrike" cap="none" normalizeH="0" baseline="0" dirty="0" smtClean="0">
                <a:ln>
                  <a:noFill/>
                </a:ln>
                <a:solidFill>
                  <a:srgbClr val="FF0000"/>
                </a:solidFill>
                <a:effectLst/>
                <a:latin typeface="+mj-lt"/>
                <a:ea typeface="Times New Roman" pitchFamily="18" charset="0"/>
                <a:cs typeface="Times New Roman" pitchFamily="18" charset="0"/>
              </a:rPr>
              <a:t>,.</a:t>
            </a:r>
            <a:br>
              <a:rPr kumimoji="0" lang="it-IT" b="0" i="0" u="none" strike="noStrike" cap="none" normalizeH="0" baseline="0" dirty="0" smtClean="0">
                <a:ln>
                  <a:noFill/>
                </a:ln>
                <a:solidFill>
                  <a:srgbClr val="FF0000"/>
                </a:solidFill>
                <a:effectLst/>
                <a:latin typeface="+mj-lt"/>
                <a:ea typeface="Times New Roman" pitchFamily="18" charset="0"/>
                <a:cs typeface="Times New Roman" pitchFamily="18" charset="0"/>
              </a:rPr>
            </a:br>
            <a:r>
              <a:rPr kumimoji="0" lang="it-IT" b="0" i="0" u="none" strike="noStrike" cap="none" normalizeH="0" baseline="0" dirty="0" smtClean="0">
                <a:ln>
                  <a:noFill/>
                </a:ln>
                <a:solidFill>
                  <a:srgbClr val="FF0000"/>
                </a:solidFill>
                <a:effectLst/>
                <a:latin typeface="+mj-lt"/>
                <a:ea typeface="Times New Roman" pitchFamily="18" charset="0"/>
                <a:cs typeface="Times New Roman" pitchFamily="18" charset="0"/>
              </a:rPr>
              <a:t> Piazza della Libertà </a:t>
            </a:r>
            <a:r>
              <a:rPr kumimoji="0" lang="it-IT" b="0" i="0" u="none" strike="noStrike" cap="none" normalizeH="0" baseline="0" dirty="0" err="1" smtClean="0">
                <a:ln>
                  <a:noFill/>
                </a:ln>
                <a:solidFill>
                  <a:srgbClr val="FF0000"/>
                </a:solidFill>
                <a:effectLst/>
                <a:latin typeface="+mj-lt"/>
                <a:ea typeface="Times New Roman" pitchFamily="18" charset="0"/>
                <a:cs typeface="Times New Roman" pitchFamily="18" charset="0"/>
              </a:rPr>
              <a:t>is</a:t>
            </a:r>
            <a:r>
              <a:rPr kumimoji="0" lang="it-IT" b="0" i="0" u="none" strike="noStrike" cap="none" normalizeH="0" baseline="0" dirty="0" smtClean="0">
                <a:ln>
                  <a:noFill/>
                </a:ln>
                <a:solidFill>
                  <a:srgbClr val="FF0000"/>
                </a:solidFill>
                <a:effectLst/>
                <a:latin typeface="+mj-lt"/>
                <a:ea typeface="Times New Roman" pitchFamily="18" charset="0"/>
                <a:cs typeface="Times New Roman" pitchFamily="18" charset="0"/>
              </a:rPr>
              <a:t> </a:t>
            </a:r>
            <a:r>
              <a:rPr kumimoji="0" lang="it-IT" b="0" i="0" u="none" strike="noStrike" cap="none" normalizeH="0" baseline="0" dirty="0" err="1" smtClean="0">
                <a:ln>
                  <a:noFill/>
                </a:ln>
                <a:solidFill>
                  <a:srgbClr val="FF0000"/>
                </a:solidFill>
                <a:effectLst/>
                <a:latin typeface="+mj-lt"/>
                <a:ea typeface="Times New Roman" pitchFamily="18" charset="0"/>
                <a:cs typeface="Times New Roman" pitchFamily="18" charset="0"/>
              </a:rPr>
              <a:t>intended</a:t>
            </a:r>
            <a:r>
              <a:rPr kumimoji="0" lang="it-IT" b="0" i="0" u="none" strike="noStrike" cap="none" normalizeH="0" dirty="0" smtClean="0">
                <a:ln>
                  <a:noFill/>
                </a:ln>
                <a:solidFill>
                  <a:srgbClr val="FF0000"/>
                </a:solidFill>
                <a:effectLst/>
                <a:latin typeface="+mj-lt"/>
                <a:ea typeface="Times New Roman" pitchFamily="18" charset="0"/>
                <a:cs typeface="Times New Roman" pitchFamily="18" charset="0"/>
              </a:rPr>
              <a:t> </a:t>
            </a:r>
            <a:r>
              <a:rPr kumimoji="0" lang="it-IT" b="0" i="0" u="none" strike="noStrike" cap="none" normalizeH="0" dirty="0" err="1" smtClean="0">
                <a:ln>
                  <a:noFill/>
                </a:ln>
                <a:solidFill>
                  <a:srgbClr val="FF0000"/>
                </a:solidFill>
                <a:effectLst/>
                <a:latin typeface="+mj-lt"/>
                <a:ea typeface="Times New Roman" pitchFamily="18" charset="0"/>
                <a:cs typeface="Times New Roman" pitchFamily="18" charset="0"/>
              </a:rPr>
              <a:t>to</a:t>
            </a:r>
            <a:r>
              <a:rPr kumimoji="0" lang="it-IT" b="0" i="0" u="none" strike="noStrike" cap="none" normalizeH="0" dirty="0" smtClean="0">
                <a:ln>
                  <a:noFill/>
                </a:ln>
                <a:solidFill>
                  <a:srgbClr val="FF0000"/>
                </a:solidFill>
                <a:effectLst/>
                <a:latin typeface="+mj-lt"/>
                <a:ea typeface="Times New Roman" pitchFamily="18" charset="0"/>
                <a:cs typeface="Times New Roman" pitchFamily="18" charset="0"/>
              </a:rPr>
              <a:t> </a:t>
            </a:r>
            <a:r>
              <a:rPr kumimoji="0" lang="it-IT" b="0" i="0" u="none" strike="noStrike" cap="none" normalizeH="0" dirty="0" err="1" smtClean="0">
                <a:ln>
                  <a:noFill/>
                </a:ln>
                <a:solidFill>
                  <a:srgbClr val="FF0000"/>
                </a:solidFill>
                <a:effectLst/>
                <a:latin typeface="+mj-lt"/>
                <a:ea typeface="Times New Roman" pitchFamily="18" charset="0"/>
                <a:cs typeface="Times New Roman" pitchFamily="18" charset="0"/>
              </a:rPr>
              <a:t>become</a:t>
            </a:r>
            <a:r>
              <a:rPr kumimoji="0" lang="it-IT" b="0" i="0" u="none" strike="noStrike" cap="none" normalizeH="0" dirty="0" smtClean="0">
                <a:ln>
                  <a:noFill/>
                </a:ln>
                <a:solidFill>
                  <a:srgbClr val="FF0000"/>
                </a:solidFill>
                <a:effectLst/>
                <a:latin typeface="+mj-lt"/>
                <a:ea typeface="Times New Roman" pitchFamily="18" charset="0"/>
                <a:cs typeface="Times New Roman" pitchFamily="18" charset="0"/>
              </a:rPr>
              <a:t> </a:t>
            </a:r>
            <a:r>
              <a:rPr kumimoji="0" lang="it-IT" b="0" i="0" u="none" strike="noStrike" cap="none" normalizeH="0" dirty="0" err="1" smtClean="0">
                <a:ln>
                  <a:noFill/>
                </a:ln>
                <a:solidFill>
                  <a:srgbClr val="FF0000"/>
                </a:solidFill>
                <a:effectLst/>
                <a:latin typeface="+mj-lt"/>
                <a:ea typeface="Times New Roman" pitchFamily="18" charset="0"/>
                <a:cs typeface="Times New Roman" pitchFamily="18" charset="0"/>
              </a:rPr>
              <a:t>one</a:t>
            </a:r>
            <a:r>
              <a:rPr kumimoji="0" lang="it-IT" b="0" i="0" u="none" strike="noStrike" cap="none" normalizeH="0" dirty="0" smtClean="0">
                <a:ln>
                  <a:noFill/>
                </a:ln>
                <a:solidFill>
                  <a:srgbClr val="FF0000"/>
                </a:solidFill>
                <a:effectLst/>
                <a:latin typeface="+mj-lt"/>
                <a:ea typeface="Times New Roman" pitchFamily="18" charset="0"/>
                <a:cs typeface="Times New Roman" pitchFamily="18" charset="0"/>
              </a:rPr>
              <a:t> </a:t>
            </a:r>
            <a:r>
              <a:rPr kumimoji="0" lang="it-IT" b="0" i="0" u="none" strike="noStrike" cap="none" normalizeH="0" dirty="0" err="1" smtClean="0">
                <a:ln>
                  <a:noFill/>
                </a:ln>
                <a:solidFill>
                  <a:srgbClr val="FF0000"/>
                </a:solidFill>
                <a:effectLst/>
                <a:latin typeface="+mj-lt"/>
                <a:ea typeface="Times New Roman" pitchFamily="18" charset="0"/>
                <a:cs typeface="Times New Roman" pitchFamily="18" charset="0"/>
              </a:rPr>
              <a:t>of</a:t>
            </a:r>
            <a:r>
              <a:rPr kumimoji="0" lang="it-IT" b="0" i="0" u="none" strike="noStrike" cap="none" normalizeH="0" dirty="0" smtClean="0">
                <a:ln>
                  <a:noFill/>
                </a:ln>
                <a:solidFill>
                  <a:srgbClr val="FF0000"/>
                </a:solidFill>
                <a:effectLst/>
                <a:latin typeface="+mj-lt"/>
                <a:ea typeface="Times New Roman" pitchFamily="18" charset="0"/>
                <a:cs typeface="Times New Roman" pitchFamily="18" charset="0"/>
              </a:rPr>
              <a:t> the </a:t>
            </a:r>
            <a:r>
              <a:rPr kumimoji="0" lang="it-IT" b="0" i="0" u="none" strike="noStrike" cap="none" normalizeH="0" dirty="0" err="1" smtClean="0">
                <a:ln>
                  <a:noFill/>
                </a:ln>
                <a:solidFill>
                  <a:srgbClr val="FF0000"/>
                </a:solidFill>
                <a:effectLst/>
                <a:latin typeface="+mj-lt"/>
                <a:ea typeface="Times New Roman" pitchFamily="18" charset="0"/>
                <a:cs typeface="Times New Roman" pitchFamily="18" charset="0"/>
              </a:rPr>
              <a:t>new</a:t>
            </a:r>
            <a:r>
              <a:rPr kumimoji="0" lang="it-IT" b="0" i="0" u="none" strike="noStrike" cap="none" normalizeH="0" dirty="0" smtClean="0">
                <a:ln>
                  <a:noFill/>
                </a:ln>
                <a:solidFill>
                  <a:srgbClr val="FF0000"/>
                </a:solidFill>
                <a:effectLst/>
                <a:latin typeface="+mj-lt"/>
                <a:ea typeface="Times New Roman" pitchFamily="18" charset="0"/>
                <a:cs typeface="Times New Roman" pitchFamily="18" charset="0"/>
              </a:rPr>
              <a:t> </a:t>
            </a:r>
            <a:r>
              <a:rPr kumimoji="0" lang="it-IT" b="0" i="0" u="none" strike="noStrike" cap="none" normalizeH="0" dirty="0" err="1" smtClean="0">
                <a:ln>
                  <a:noFill/>
                </a:ln>
                <a:solidFill>
                  <a:srgbClr val="FF0000"/>
                </a:solidFill>
                <a:effectLst/>
                <a:latin typeface="+mj-lt"/>
                <a:ea typeface="Times New Roman" pitchFamily="18" charset="0"/>
                <a:cs typeface="Times New Roman" pitchFamily="18" charset="0"/>
              </a:rPr>
              <a:t>symbols</a:t>
            </a:r>
            <a:r>
              <a:rPr kumimoji="0" lang="it-IT" b="0" i="0" u="none" strike="noStrike" cap="none" normalizeH="0" dirty="0" smtClean="0">
                <a:ln>
                  <a:noFill/>
                </a:ln>
                <a:solidFill>
                  <a:srgbClr val="FF0000"/>
                </a:solidFill>
                <a:effectLst/>
                <a:latin typeface="+mj-lt"/>
                <a:ea typeface="Times New Roman" pitchFamily="18" charset="0"/>
                <a:cs typeface="Times New Roman" pitchFamily="18" charset="0"/>
              </a:rPr>
              <a:t> </a:t>
            </a:r>
            <a:r>
              <a:rPr kumimoji="0" lang="it-IT" b="0" i="0" u="none" strike="noStrike" cap="none" normalizeH="0" dirty="0" err="1" smtClean="0">
                <a:ln>
                  <a:noFill/>
                </a:ln>
                <a:solidFill>
                  <a:srgbClr val="FF0000"/>
                </a:solidFill>
                <a:effectLst/>
                <a:latin typeface="+mj-lt"/>
                <a:ea typeface="Times New Roman" pitchFamily="18" charset="0"/>
                <a:cs typeface="Times New Roman" pitchFamily="18" charset="0"/>
              </a:rPr>
              <a:t>of</a:t>
            </a:r>
            <a:r>
              <a:rPr kumimoji="0" lang="it-IT" b="0" i="0" u="none" strike="noStrike" cap="none" normalizeH="0" dirty="0" smtClean="0">
                <a:ln>
                  <a:noFill/>
                </a:ln>
                <a:solidFill>
                  <a:srgbClr val="FF0000"/>
                </a:solidFill>
                <a:effectLst/>
                <a:latin typeface="+mj-lt"/>
                <a:ea typeface="Times New Roman" pitchFamily="18" charset="0"/>
                <a:cs typeface="Times New Roman" pitchFamily="18" charset="0"/>
              </a:rPr>
              <a:t> Salerno.</a:t>
            </a:r>
            <a:endParaRPr kumimoji="0" lang="it-IT" b="0" i="0" u="none" strike="noStrike" cap="none" normalizeH="0" baseline="0" dirty="0" smtClean="0">
              <a:ln>
                <a:noFill/>
              </a:ln>
              <a:solidFill>
                <a:srgbClr val="FF0000"/>
              </a:solidFill>
              <a:effectLst/>
              <a:latin typeface="+mj-lt"/>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it-IT" sz="1200" b="0" i="0" u="none" strike="noStrike" cap="none" normalizeH="0" baseline="0" dirty="0" smtClean="0">
              <a:ln>
                <a:noFill/>
              </a:ln>
              <a:solidFill>
                <a:srgbClr val="FF0000"/>
              </a:solidFill>
              <a:effectLst/>
              <a:latin typeface="Arial" pitchFamily="34" charset="0"/>
            </a:endParaRPr>
          </a:p>
        </p:txBody>
      </p:sp>
      <p:sp>
        <p:nvSpPr>
          <p:cNvPr id="5" name="CasellaDiTesto 4"/>
          <p:cNvSpPr txBox="1"/>
          <p:nvPr/>
        </p:nvSpPr>
        <p:spPr>
          <a:xfrm>
            <a:off x="2483768" y="260648"/>
            <a:ext cx="4398961" cy="646331"/>
          </a:xfrm>
          <a:prstGeom prst="rect">
            <a:avLst/>
          </a:prstGeom>
          <a:noFill/>
        </p:spPr>
        <p:txBody>
          <a:bodyPr wrap="none" rtlCol="0">
            <a:spAutoFit/>
          </a:bodyPr>
          <a:lstStyle/>
          <a:p>
            <a:r>
              <a:rPr lang="it-IT" dirty="0" smtClean="0">
                <a:solidFill>
                  <a:srgbClr val="FF0000"/>
                </a:solidFill>
              </a:rPr>
              <a:t>THE NEW PIAZZA DELLA LIBERTA’ </a:t>
            </a:r>
          </a:p>
          <a:p>
            <a:pPr algn="ctr"/>
            <a:r>
              <a:rPr lang="it-IT" dirty="0" smtClean="0">
                <a:solidFill>
                  <a:srgbClr val="FF0000"/>
                </a:solidFill>
              </a:rPr>
              <a:t>  SALERNO</a:t>
            </a:r>
            <a:endParaRPr lang="it-IT" dirty="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4788024" y="2852936"/>
            <a:ext cx="4063933" cy="369332"/>
          </a:xfrm>
          <a:prstGeom prst="rect">
            <a:avLst/>
          </a:prstGeom>
          <a:noFill/>
        </p:spPr>
        <p:txBody>
          <a:bodyPr wrap="none" rtlCol="0">
            <a:spAutoFit/>
          </a:bodyPr>
          <a:lstStyle/>
          <a:p>
            <a:r>
              <a:rPr lang="it-IT" dirty="0" err="1" smtClean="0"/>
              <a:t>Coordinator</a:t>
            </a:r>
            <a:r>
              <a:rPr lang="it-IT" dirty="0" smtClean="0"/>
              <a:t>: </a:t>
            </a:r>
            <a:r>
              <a:rPr lang="it-IT" b="1" dirty="0" err="1" smtClean="0"/>
              <a:t>Mrs</a:t>
            </a:r>
            <a:r>
              <a:rPr lang="it-IT" b="1" dirty="0" smtClean="0"/>
              <a:t> Gianna </a:t>
            </a:r>
            <a:r>
              <a:rPr lang="it-IT" b="1" dirty="0" err="1" smtClean="0"/>
              <a:t>Barrella</a:t>
            </a:r>
            <a:endParaRPr lang="it-IT" b="1" dirty="0"/>
          </a:p>
        </p:txBody>
      </p:sp>
      <p:sp>
        <p:nvSpPr>
          <p:cNvPr id="4" name="CasellaDiTesto 3"/>
          <p:cNvSpPr txBox="1"/>
          <p:nvPr/>
        </p:nvSpPr>
        <p:spPr>
          <a:xfrm>
            <a:off x="4204827" y="3429000"/>
            <a:ext cx="3538148" cy="369332"/>
          </a:xfrm>
          <a:prstGeom prst="rect">
            <a:avLst/>
          </a:prstGeom>
          <a:noFill/>
        </p:spPr>
        <p:txBody>
          <a:bodyPr wrap="none" rtlCol="0">
            <a:spAutoFit/>
          </a:bodyPr>
          <a:lstStyle/>
          <a:p>
            <a:r>
              <a:rPr lang="it-IT" dirty="0" err="1" smtClean="0"/>
              <a:t>HEADMISTRESS:Franca</a:t>
            </a:r>
            <a:r>
              <a:rPr lang="it-IT" dirty="0" smtClean="0"/>
              <a:t> Masi</a:t>
            </a:r>
            <a:endParaRPr lang="it-IT" b="1" dirty="0"/>
          </a:p>
        </p:txBody>
      </p:sp>
      <p:sp>
        <p:nvSpPr>
          <p:cNvPr id="7" name="Rettangolo 6"/>
          <p:cNvSpPr/>
          <p:nvPr/>
        </p:nvSpPr>
        <p:spPr>
          <a:xfrm>
            <a:off x="0" y="2564904"/>
            <a:ext cx="3563888" cy="646331"/>
          </a:xfrm>
          <a:prstGeom prst="rect">
            <a:avLst/>
          </a:prstGeom>
        </p:spPr>
        <p:txBody>
          <a:bodyPr wrap="square">
            <a:spAutoFit/>
          </a:bodyPr>
          <a:lstStyle/>
          <a:p>
            <a:pPr algn="ctr"/>
            <a:r>
              <a:rPr lang="it-IT" b="1" dirty="0" smtClean="0">
                <a:solidFill>
                  <a:srgbClr val="FF0000"/>
                </a:solidFill>
              </a:rPr>
              <a:t> </a:t>
            </a:r>
            <a:endParaRPr lang="it-IT" dirty="0" smtClean="0">
              <a:solidFill>
                <a:srgbClr val="FF0000"/>
              </a:solidFill>
            </a:endParaRPr>
          </a:p>
          <a:p>
            <a:pPr algn="ctr"/>
            <a:endParaRPr lang="it-IT" dirty="0" smtClean="0">
              <a:solidFill>
                <a:srgbClr val="FF0000"/>
              </a:solidFill>
            </a:endParaRPr>
          </a:p>
        </p:txBody>
      </p:sp>
      <p:sp>
        <p:nvSpPr>
          <p:cNvPr id="8" name="CasellaDiTesto 7"/>
          <p:cNvSpPr txBox="1"/>
          <p:nvPr/>
        </p:nvSpPr>
        <p:spPr>
          <a:xfrm>
            <a:off x="683568" y="188640"/>
            <a:ext cx="4124847" cy="1200329"/>
          </a:xfrm>
          <a:prstGeom prst="rect">
            <a:avLst/>
          </a:prstGeom>
          <a:noFill/>
        </p:spPr>
        <p:txBody>
          <a:bodyPr wrap="none" rtlCol="0">
            <a:spAutoFit/>
          </a:bodyPr>
          <a:lstStyle/>
          <a:p>
            <a:endParaRPr lang="it-IT" b="1" dirty="0">
              <a:solidFill>
                <a:srgbClr val="FF0000"/>
              </a:solidFill>
            </a:endParaRPr>
          </a:p>
          <a:p>
            <a:r>
              <a:rPr lang="it-IT" b="1" dirty="0" smtClean="0">
                <a:solidFill>
                  <a:srgbClr val="FF0000"/>
                </a:solidFill>
              </a:rPr>
              <a:t>IIS DELLA CORTE-VANVITELLI</a:t>
            </a:r>
            <a:endParaRPr lang="it-IT" b="1" dirty="0" smtClean="0">
              <a:solidFill>
                <a:srgbClr val="FF0000"/>
              </a:solidFill>
            </a:endParaRPr>
          </a:p>
          <a:p>
            <a:endParaRPr lang="it-IT" b="1" dirty="0">
              <a:solidFill>
                <a:srgbClr val="FF0000"/>
              </a:solidFill>
            </a:endParaRPr>
          </a:p>
          <a:p>
            <a:r>
              <a:rPr lang="it-IT" b="1" dirty="0" err="1" smtClean="0">
                <a:solidFill>
                  <a:srgbClr val="FF0000"/>
                </a:solidFill>
              </a:rPr>
              <a:t>e</a:t>
            </a:r>
            <a:r>
              <a:rPr lang="it-IT" b="1" dirty="0" err="1" smtClean="0">
                <a:solidFill>
                  <a:srgbClr val="FF0000"/>
                </a:solidFill>
              </a:rPr>
              <a:t>Twinning</a:t>
            </a:r>
            <a:r>
              <a:rPr lang="it-IT" b="1" smtClean="0">
                <a:solidFill>
                  <a:srgbClr val="FF0000"/>
                </a:solidFill>
              </a:rPr>
              <a:t>  Group</a:t>
            </a:r>
            <a:endParaRPr lang="it-IT" b="1" dirty="0">
              <a:solidFill>
                <a:srgbClr val="FF0000"/>
              </a:solidFill>
            </a:endParaRPr>
          </a:p>
        </p:txBody>
      </p:sp>
      <p:sp>
        <p:nvSpPr>
          <p:cNvPr id="10" name="CasellaDiTesto 9"/>
          <p:cNvSpPr txBox="1"/>
          <p:nvPr/>
        </p:nvSpPr>
        <p:spPr>
          <a:xfrm>
            <a:off x="2183280" y="5301208"/>
            <a:ext cx="4043094" cy="369332"/>
          </a:xfrm>
          <a:prstGeom prst="rect">
            <a:avLst/>
          </a:prstGeom>
          <a:noFill/>
        </p:spPr>
        <p:txBody>
          <a:bodyPr wrap="none" rtlCol="0">
            <a:spAutoFit/>
          </a:bodyPr>
          <a:lstStyle/>
          <a:p>
            <a:r>
              <a:rPr lang="it-IT" dirty="0" smtClean="0"/>
              <a:t>THANKS FOR YOUR ATTENTION</a:t>
            </a:r>
            <a:endParaRPr lang="it-IT" dirty="0"/>
          </a:p>
        </p:txBody>
      </p:sp>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noAutofit/>
          </a:bodyPr>
          <a:lstStyle/>
          <a:p>
            <a:r>
              <a:rPr lang="it-IT" sz="3200" dirty="0" err="1" smtClean="0">
                <a:solidFill>
                  <a:srgbClr val="FF0000"/>
                </a:solidFill>
              </a:rPr>
              <a:t>Ancient</a:t>
            </a:r>
            <a:r>
              <a:rPr lang="it-IT" sz="3200" dirty="0" smtClean="0">
                <a:solidFill>
                  <a:srgbClr val="FF0000"/>
                </a:solidFill>
              </a:rPr>
              <a:t> </a:t>
            </a:r>
            <a:r>
              <a:rPr lang="it-IT" sz="3200" dirty="0" err="1" smtClean="0">
                <a:solidFill>
                  <a:srgbClr val="FF0000"/>
                </a:solidFill>
              </a:rPr>
              <a:t>Times</a:t>
            </a:r>
            <a:r>
              <a:rPr lang="it-IT" sz="3200" dirty="0" smtClean="0">
                <a:solidFill>
                  <a:srgbClr val="FF0000"/>
                </a:solidFill>
              </a:rPr>
              <a:t>.</a:t>
            </a:r>
            <a:endParaRPr lang="it-IT" sz="3200" dirty="0">
              <a:solidFill>
                <a:srgbClr val="FF0000"/>
              </a:solidFill>
            </a:endParaRPr>
          </a:p>
        </p:txBody>
      </p:sp>
      <p:sp>
        <p:nvSpPr>
          <p:cNvPr id="6" name="Segnaposto testo 5"/>
          <p:cNvSpPr>
            <a:spLocks noGrp="1"/>
          </p:cNvSpPr>
          <p:nvPr>
            <p:ph type="body" sz="half" idx="2"/>
          </p:nvPr>
        </p:nvSpPr>
        <p:spPr>
          <a:xfrm>
            <a:off x="6660232" y="764704"/>
            <a:ext cx="2126682" cy="3600401"/>
          </a:xfrm>
        </p:spPr>
        <p:txBody>
          <a:bodyPr>
            <a:normAutofit/>
          </a:bodyPr>
          <a:lstStyle/>
          <a:p>
            <a:pPr algn="ctr"/>
            <a:r>
              <a:rPr lang="en-US" sz="1800" dirty="0" smtClean="0">
                <a:solidFill>
                  <a:srgbClr val="FF0000"/>
                </a:solidFill>
              </a:rPr>
              <a:t>In the past, city dwellers reserved certain areas for meeting, recreation, trade and worship. Athens and Rome were the great examples of this kind of urban organization.</a:t>
            </a:r>
            <a:endParaRPr lang="it-IT" sz="1800" dirty="0">
              <a:solidFill>
                <a:srgbClr val="FF0000"/>
              </a:solidFill>
            </a:endParaRPr>
          </a:p>
        </p:txBody>
      </p:sp>
      <p:pic>
        <p:nvPicPr>
          <p:cNvPr id="12" name="Immagine 11" descr="528422_4996967716644_1475588016_n.jpg"/>
          <p:cNvPicPr>
            <a:picLocks noChangeAspect="1"/>
          </p:cNvPicPr>
          <p:nvPr/>
        </p:nvPicPr>
        <p:blipFill>
          <a:blip r:embed="rId3" cstate="print"/>
          <a:stretch>
            <a:fillRect/>
          </a:stretch>
        </p:blipFill>
        <p:spPr>
          <a:xfrm>
            <a:off x="0" y="1714488"/>
            <a:ext cx="3469420" cy="1962143"/>
          </a:xfrm>
          <a:prstGeom prst="rect">
            <a:avLst/>
          </a:prstGeom>
          <a:ln>
            <a:noFill/>
          </a:ln>
          <a:effectLst>
            <a:glow rad="63500">
              <a:schemeClr val="accent2">
                <a:satMod val="175000"/>
                <a:alpha val="40000"/>
              </a:schemeClr>
            </a:glow>
            <a:softEdge rad="31750"/>
          </a:effectLst>
        </p:spPr>
      </p:pic>
      <p:pic>
        <p:nvPicPr>
          <p:cNvPr id="13" name="Immagine 12" descr="543768_4996955876348_29867295_n.jpg"/>
          <p:cNvPicPr>
            <a:picLocks noChangeAspect="1"/>
          </p:cNvPicPr>
          <p:nvPr/>
        </p:nvPicPr>
        <p:blipFill>
          <a:blip r:embed="rId4" cstate="print"/>
          <a:stretch>
            <a:fillRect/>
          </a:stretch>
        </p:blipFill>
        <p:spPr>
          <a:xfrm rot="364666">
            <a:off x="2339752" y="188640"/>
            <a:ext cx="3857652" cy="2143140"/>
          </a:xfrm>
          <a:prstGeom prst="rect">
            <a:avLst/>
          </a:prstGeom>
          <a:ln>
            <a:noFill/>
          </a:ln>
          <a:effectLst>
            <a:glow rad="101600">
              <a:schemeClr val="accent3">
                <a:satMod val="175000"/>
                <a:alpha val="40000"/>
              </a:schemeClr>
            </a:glow>
            <a:softEdge rad="31750"/>
          </a:effectLst>
        </p:spPr>
      </p:pic>
      <p:sp>
        <p:nvSpPr>
          <p:cNvPr id="20" name="CasellaDiTesto 19"/>
          <p:cNvSpPr txBox="1"/>
          <p:nvPr/>
        </p:nvSpPr>
        <p:spPr>
          <a:xfrm>
            <a:off x="285720" y="785794"/>
            <a:ext cx="1785950" cy="400110"/>
          </a:xfrm>
          <a:prstGeom prst="rect">
            <a:avLst/>
          </a:prstGeom>
          <a:noFill/>
        </p:spPr>
        <p:txBody>
          <a:bodyPr wrap="square" rtlCol="0">
            <a:spAutoFit/>
          </a:bodyPr>
          <a:lstStyle/>
          <a:p>
            <a:pPr algn="ctr"/>
            <a:r>
              <a:rPr lang="it-IT" sz="2000" b="1" dirty="0" smtClean="0">
                <a:solidFill>
                  <a:srgbClr val="FF0000"/>
                </a:solidFill>
              </a:rPr>
              <a:t>Paestum</a:t>
            </a:r>
            <a:endParaRPr lang="it-IT" sz="2000" b="1" dirty="0">
              <a:solidFill>
                <a:srgbClr val="FF0000"/>
              </a:solidFill>
            </a:endParaRPr>
          </a:p>
        </p:txBody>
      </p:sp>
      <p:pic>
        <p:nvPicPr>
          <p:cNvPr id="21" name="Immagine 20" descr="slide1.jpg"/>
          <p:cNvPicPr>
            <a:picLocks noChangeAspect="1"/>
          </p:cNvPicPr>
          <p:nvPr/>
        </p:nvPicPr>
        <p:blipFill>
          <a:blip r:embed="rId5" cstate="print"/>
          <a:stretch>
            <a:fillRect/>
          </a:stretch>
        </p:blipFill>
        <p:spPr>
          <a:xfrm rot="21030936">
            <a:off x="2909529" y="3383183"/>
            <a:ext cx="3099899" cy="1928825"/>
          </a:xfrm>
          <a:prstGeom prst="rect">
            <a:avLst/>
          </a:prstGeom>
          <a:ln>
            <a:noFill/>
          </a:ln>
          <a:effectLst>
            <a:glow rad="101600">
              <a:srgbClr val="FF6600">
                <a:alpha val="60000"/>
              </a:srgbClr>
            </a:glow>
            <a:softEdge rad="31750"/>
          </a:effectLst>
        </p:spPr>
      </p:pic>
      <p:pic>
        <p:nvPicPr>
          <p:cNvPr id="22" name="Immagine 21" descr="bd66a21fa02e9163ad745fa1b8bec755_l.jpg"/>
          <p:cNvPicPr>
            <a:picLocks noChangeAspect="1"/>
          </p:cNvPicPr>
          <p:nvPr/>
        </p:nvPicPr>
        <p:blipFill>
          <a:blip r:embed="rId6" cstate="print"/>
          <a:stretch>
            <a:fillRect/>
          </a:stretch>
        </p:blipFill>
        <p:spPr>
          <a:xfrm>
            <a:off x="142844" y="4786322"/>
            <a:ext cx="2809873" cy="1895032"/>
          </a:xfrm>
          <a:prstGeom prst="rect">
            <a:avLst/>
          </a:prstGeom>
          <a:ln>
            <a:noFill/>
          </a:ln>
          <a:effectLst>
            <a:glow rad="101600">
              <a:srgbClr val="00B0F0">
                <a:alpha val="40000"/>
              </a:srgbClr>
            </a:glow>
            <a:softEdge rad="31750"/>
          </a:effectLst>
        </p:spPr>
      </p:pic>
      <p:sp>
        <p:nvSpPr>
          <p:cNvPr id="23" name="CasellaDiTesto 22"/>
          <p:cNvSpPr txBox="1"/>
          <p:nvPr/>
        </p:nvSpPr>
        <p:spPr>
          <a:xfrm>
            <a:off x="3071802" y="5715016"/>
            <a:ext cx="3071834" cy="400110"/>
          </a:xfrm>
          <a:prstGeom prst="rect">
            <a:avLst/>
          </a:prstGeom>
          <a:noFill/>
        </p:spPr>
        <p:txBody>
          <a:bodyPr wrap="square" rtlCol="0">
            <a:spAutoFit/>
          </a:bodyPr>
          <a:lstStyle/>
          <a:p>
            <a:r>
              <a:rPr lang="it-IT" sz="2000" b="1" dirty="0" smtClean="0">
                <a:solidFill>
                  <a:srgbClr val="FF0000"/>
                </a:solidFill>
              </a:rPr>
              <a:t>Pompei and Ercolano</a:t>
            </a:r>
          </a:p>
        </p:txBody>
      </p:sp>
      <p:sp>
        <p:nvSpPr>
          <p:cNvPr id="10" name="Rettangolo 9"/>
          <p:cNvSpPr/>
          <p:nvPr/>
        </p:nvSpPr>
        <p:spPr>
          <a:xfrm>
            <a:off x="6516216" y="3717032"/>
            <a:ext cx="2267744" cy="1200329"/>
          </a:xfrm>
          <a:prstGeom prst="rect">
            <a:avLst/>
          </a:prstGeom>
        </p:spPr>
        <p:txBody>
          <a:bodyPr wrap="square">
            <a:spAutoFit/>
          </a:bodyPr>
          <a:lstStyle/>
          <a:p>
            <a:endParaRPr lang="it-IT" dirty="0" smtClean="0"/>
          </a:p>
          <a:p>
            <a:pPr algn="ctr"/>
            <a:r>
              <a:rPr lang="it-IT" dirty="0" smtClean="0">
                <a:solidFill>
                  <a:srgbClr val="FF0000"/>
                </a:solidFill>
              </a:rPr>
              <a:t>THE AGORA</a:t>
            </a:r>
          </a:p>
          <a:p>
            <a:pPr algn="ctr"/>
            <a:r>
              <a:rPr lang="it-IT" dirty="0" smtClean="0">
                <a:solidFill>
                  <a:srgbClr val="FF0000"/>
                </a:solidFill>
              </a:rPr>
              <a:t> and </a:t>
            </a:r>
          </a:p>
          <a:p>
            <a:pPr algn="ctr"/>
            <a:r>
              <a:rPr lang="it-IT" dirty="0" smtClean="0">
                <a:solidFill>
                  <a:srgbClr val="FF0000"/>
                </a:solidFill>
              </a:rPr>
              <a:t>THE FORUM </a:t>
            </a:r>
            <a:endParaRPr lang="it-IT" dirty="0">
              <a:solidFill>
                <a:srgbClr val="FF0000"/>
              </a:solidFill>
            </a:endParaRPr>
          </a:p>
        </p:txBody>
      </p:sp>
    </p:spTree>
    <p:extLst>
      <p:ext uri="{BB962C8B-B14F-4D97-AF65-F5344CB8AC3E}">
        <p14:creationId xmlns:p14="http://schemas.microsoft.com/office/powerpoint/2010/main" val="2799401023"/>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noAutofit/>
          </a:bodyPr>
          <a:lstStyle/>
          <a:p>
            <a:r>
              <a:rPr lang="it-IT" sz="3200" dirty="0" smtClean="0">
                <a:solidFill>
                  <a:srgbClr val="FF0000"/>
                </a:solidFill>
              </a:rPr>
              <a:t>The</a:t>
            </a:r>
            <a:r>
              <a:rPr lang="it-IT" sz="3200" dirty="0" smtClean="0"/>
              <a:t> </a:t>
            </a:r>
            <a:r>
              <a:rPr lang="it-IT" sz="3200" dirty="0" smtClean="0">
                <a:solidFill>
                  <a:srgbClr val="FF0000"/>
                </a:solidFill>
              </a:rPr>
              <a:t>Middle</a:t>
            </a:r>
            <a:r>
              <a:rPr lang="it-IT" sz="3200" dirty="0" smtClean="0"/>
              <a:t> </a:t>
            </a:r>
            <a:r>
              <a:rPr lang="it-IT" sz="3200" dirty="0" err="1" smtClean="0">
                <a:solidFill>
                  <a:srgbClr val="FF0000"/>
                </a:solidFill>
              </a:rPr>
              <a:t>Ages</a:t>
            </a:r>
            <a:r>
              <a:rPr lang="it-IT" sz="3200" dirty="0" smtClean="0">
                <a:solidFill>
                  <a:srgbClr val="FF0000"/>
                </a:solidFill>
              </a:rPr>
              <a:t>.</a:t>
            </a:r>
            <a:endParaRPr lang="it-IT" sz="3200" dirty="0">
              <a:solidFill>
                <a:srgbClr val="FF0000"/>
              </a:solidFill>
            </a:endParaRPr>
          </a:p>
        </p:txBody>
      </p:sp>
      <p:sp>
        <p:nvSpPr>
          <p:cNvPr id="6" name="Segnaposto testo 5"/>
          <p:cNvSpPr>
            <a:spLocks noGrp="1"/>
          </p:cNvSpPr>
          <p:nvPr>
            <p:ph type="body" sz="half" idx="2"/>
          </p:nvPr>
        </p:nvSpPr>
        <p:spPr>
          <a:xfrm>
            <a:off x="6732240" y="260648"/>
            <a:ext cx="2126682" cy="4956048"/>
          </a:xfrm>
        </p:spPr>
        <p:txBody>
          <a:bodyPr>
            <a:normAutofit/>
          </a:bodyPr>
          <a:lstStyle/>
          <a:p>
            <a:pPr algn="ctr"/>
            <a:endParaRPr lang="en-US" sz="1600" dirty="0" smtClean="0">
              <a:solidFill>
                <a:srgbClr val="FF0000"/>
              </a:solidFill>
            </a:endParaRPr>
          </a:p>
          <a:p>
            <a:pPr algn="ctr"/>
            <a:endParaRPr lang="en-US" sz="1600" dirty="0" smtClean="0">
              <a:solidFill>
                <a:srgbClr val="FF0000"/>
              </a:solidFill>
            </a:endParaRPr>
          </a:p>
          <a:p>
            <a:pPr algn="ctr"/>
            <a:endParaRPr lang="en-US" sz="1600" dirty="0" smtClean="0">
              <a:solidFill>
                <a:srgbClr val="FF0000"/>
              </a:solidFill>
            </a:endParaRPr>
          </a:p>
          <a:p>
            <a:pPr algn="ctr"/>
            <a:endParaRPr lang="en-US" sz="1600" dirty="0" smtClean="0">
              <a:solidFill>
                <a:srgbClr val="FF0000"/>
              </a:solidFill>
            </a:endParaRPr>
          </a:p>
          <a:p>
            <a:pPr algn="ctr"/>
            <a:r>
              <a:rPr lang="en-US" sz="1800" dirty="0" smtClean="0">
                <a:solidFill>
                  <a:srgbClr val="FF0000"/>
                </a:solidFill>
              </a:rPr>
              <a:t>In the Middle Ages, thick walls were built around the city. They provided protection to the city  inhabitants and to rural people but with the population growth the walls were knocked down</a:t>
            </a:r>
            <a:endParaRPr lang="it-IT" sz="1800" dirty="0">
              <a:solidFill>
                <a:srgbClr val="FF0000"/>
              </a:solidFill>
            </a:endParaRPr>
          </a:p>
        </p:txBody>
      </p:sp>
      <p:pic>
        <p:nvPicPr>
          <p:cNvPr id="8" name="Immagine 7" descr="8024.jpg"/>
          <p:cNvPicPr>
            <a:picLocks noChangeAspect="1"/>
          </p:cNvPicPr>
          <p:nvPr/>
        </p:nvPicPr>
        <p:blipFill>
          <a:blip r:embed="rId3" cstate="print"/>
          <a:stretch>
            <a:fillRect/>
          </a:stretch>
        </p:blipFill>
        <p:spPr>
          <a:xfrm>
            <a:off x="179512" y="260648"/>
            <a:ext cx="3096344" cy="2064229"/>
          </a:xfrm>
          <a:prstGeom prst="rect">
            <a:avLst/>
          </a:prstGeom>
          <a:ln>
            <a:noFill/>
          </a:ln>
          <a:effectLst>
            <a:glow rad="101600">
              <a:schemeClr val="accent6">
                <a:satMod val="175000"/>
                <a:alpha val="40000"/>
              </a:schemeClr>
            </a:glow>
            <a:softEdge rad="112500"/>
          </a:effectLst>
        </p:spPr>
      </p:pic>
      <p:pic>
        <p:nvPicPr>
          <p:cNvPr id="9" name="Immagine 8" descr="176351-800x533-500x333.jpg"/>
          <p:cNvPicPr>
            <a:picLocks noChangeAspect="1"/>
          </p:cNvPicPr>
          <p:nvPr/>
        </p:nvPicPr>
        <p:blipFill>
          <a:blip r:embed="rId4" cstate="print"/>
          <a:stretch>
            <a:fillRect/>
          </a:stretch>
        </p:blipFill>
        <p:spPr>
          <a:xfrm>
            <a:off x="2987824" y="1628800"/>
            <a:ext cx="3064785" cy="2041147"/>
          </a:xfrm>
          <a:prstGeom prst="rect">
            <a:avLst/>
          </a:prstGeom>
          <a:ln>
            <a:noFill/>
          </a:ln>
          <a:effectLst>
            <a:glow rad="101600">
              <a:schemeClr val="accent3">
                <a:satMod val="175000"/>
                <a:alpha val="40000"/>
              </a:schemeClr>
            </a:glow>
            <a:softEdge rad="31750"/>
          </a:effectLst>
        </p:spPr>
      </p:pic>
      <p:pic>
        <p:nvPicPr>
          <p:cNvPr id="10" name="Immagine 9" descr="Castello-Arechi.jpg"/>
          <p:cNvPicPr>
            <a:picLocks noChangeAspect="1"/>
          </p:cNvPicPr>
          <p:nvPr/>
        </p:nvPicPr>
        <p:blipFill>
          <a:blip r:embed="rId5" cstate="print"/>
          <a:stretch>
            <a:fillRect/>
          </a:stretch>
        </p:blipFill>
        <p:spPr>
          <a:xfrm>
            <a:off x="251520" y="2852936"/>
            <a:ext cx="2741555" cy="1800200"/>
          </a:xfrm>
          <a:prstGeom prst="rect">
            <a:avLst/>
          </a:prstGeom>
          <a:ln>
            <a:noFill/>
          </a:ln>
          <a:effectLst>
            <a:glow rad="101600">
              <a:srgbClr val="FF0000">
                <a:alpha val="60000"/>
              </a:srgbClr>
            </a:glow>
            <a:softEdge rad="31750"/>
          </a:effectLst>
        </p:spPr>
      </p:pic>
      <p:pic>
        <p:nvPicPr>
          <p:cNvPr id="14" name="Immagine 13" descr="Castello-Arechi2.jpg"/>
          <p:cNvPicPr>
            <a:picLocks noChangeAspect="1"/>
          </p:cNvPicPr>
          <p:nvPr/>
        </p:nvPicPr>
        <p:blipFill>
          <a:blip r:embed="rId6" cstate="print"/>
          <a:stretch>
            <a:fillRect/>
          </a:stretch>
        </p:blipFill>
        <p:spPr>
          <a:xfrm>
            <a:off x="2483768" y="4149080"/>
            <a:ext cx="3630736" cy="2430618"/>
          </a:xfrm>
          <a:prstGeom prst="rect">
            <a:avLst/>
          </a:prstGeom>
          <a:ln>
            <a:noFill/>
          </a:ln>
          <a:effectLst>
            <a:glow rad="101600">
              <a:srgbClr val="FFC000">
                <a:alpha val="60000"/>
              </a:srgbClr>
            </a:glow>
            <a:softEdge rad="31750"/>
          </a:effectLst>
        </p:spPr>
      </p:pic>
      <p:sp>
        <p:nvSpPr>
          <p:cNvPr id="15" name="CasellaDiTesto 14"/>
          <p:cNvSpPr txBox="1"/>
          <p:nvPr/>
        </p:nvSpPr>
        <p:spPr>
          <a:xfrm>
            <a:off x="3419872" y="620688"/>
            <a:ext cx="2448272" cy="400110"/>
          </a:xfrm>
          <a:prstGeom prst="rect">
            <a:avLst/>
          </a:prstGeom>
          <a:noFill/>
        </p:spPr>
        <p:txBody>
          <a:bodyPr wrap="square" rtlCol="0">
            <a:spAutoFit/>
          </a:bodyPr>
          <a:lstStyle/>
          <a:p>
            <a:r>
              <a:rPr lang="it-IT" sz="2000" dirty="0" smtClean="0">
                <a:solidFill>
                  <a:srgbClr val="FF0000"/>
                </a:solidFill>
              </a:rPr>
              <a:t>Cava  de’ Tirreni</a:t>
            </a:r>
            <a:endParaRPr lang="it-IT" sz="2000" dirty="0">
              <a:solidFill>
                <a:srgbClr val="FF0000"/>
              </a:solidFill>
            </a:endParaRPr>
          </a:p>
        </p:txBody>
      </p:sp>
      <p:sp>
        <p:nvSpPr>
          <p:cNvPr id="16" name="CasellaDiTesto 15"/>
          <p:cNvSpPr txBox="1"/>
          <p:nvPr/>
        </p:nvSpPr>
        <p:spPr>
          <a:xfrm>
            <a:off x="323528" y="5373216"/>
            <a:ext cx="2088232" cy="400110"/>
          </a:xfrm>
          <a:prstGeom prst="rect">
            <a:avLst/>
          </a:prstGeom>
          <a:noFill/>
        </p:spPr>
        <p:txBody>
          <a:bodyPr wrap="square" rtlCol="0">
            <a:spAutoFit/>
          </a:bodyPr>
          <a:lstStyle/>
          <a:p>
            <a:r>
              <a:rPr lang="it-IT" sz="2000" dirty="0" smtClean="0">
                <a:solidFill>
                  <a:srgbClr val="FF0000"/>
                </a:solidFill>
              </a:rPr>
              <a:t>      Salerno</a:t>
            </a:r>
            <a:endParaRPr lang="it-IT" sz="2000" dirty="0">
              <a:solidFill>
                <a:srgbClr val="FF0000"/>
              </a:solidFill>
            </a:endParaRPr>
          </a:p>
        </p:txBody>
      </p:sp>
    </p:spTree>
    <p:extLst>
      <p:ext uri="{BB962C8B-B14F-4D97-AF65-F5344CB8AC3E}">
        <p14:creationId xmlns:p14="http://schemas.microsoft.com/office/powerpoint/2010/main" val="2251002181"/>
      </p:ext>
    </p:extLst>
  </p:cSld>
  <p:clrMapOvr>
    <a:masterClrMapping/>
  </p:clrMapOvr>
  <p:transition spd="slow">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611560" y="836712"/>
            <a:ext cx="3672408" cy="4524315"/>
          </a:xfrm>
          <a:prstGeom prst="rect">
            <a:avLst/>
          </a:prstGeom>
        </p:spPr>
        <p:txBody>
          <a:bodyPr wrap="square">
            <a:spAutoFit/>
          </a:bodyPr>
          <a:lstStyle/>
          <a:p>
            <a:pPr algn="ctr"/>
            <a:r>
              <a:rPr lang="en-US" sz="3600" dirty="0" smtClean="0">
                <a:solidFill>
                  <a:srgbClr val="FF0000"/>
                </a:solidFill>
              </a:rPr>
              <a:t>Salerno Cathedral </a:t>
            </a:r>
          </a:p>
          <a:p>
            <a:endParaRPr lang="en-US" dirty="0" smtClean="0">
              <a:solidFill>
                <a:srgbClr val="FF0000"/>
              </a:solidFill>
            </a:endParaRPr>
          </a:p>
          <a:p>
            <a:pPr algn="ctr"/>
            <a:r>
              <a:rPr lang="en-US" dirty="0" smtClean="0">
                <a:solidFill>
                  <a:srgbClr val="FF0000"/>
                </a:solidFill>
              </a:rPr>
              <a:t>Salerno Cathedral (</a:t>
            </a:r>
            <a:r>
              <a:rPr lang="en-US" dirty="0" err="1" smtClean="0">
                <a:solidFill>
                  <a:srgbClr val="FF0000"/>
                </a:solidFill>
              </a:rPr>
              <a:t>Duomo</a:t>
            </a:r>
            <a:r>
              <a:rPr lang="en-US" dirty="0" smtClean="0">
                <a:solidFill>
                  <a:srgbClr val="FF0000"/>
                </a:solidFill>
              </a:rPr>
              <a:t> </a:t>
            </a:r>
            <a:r>
              <a:rPr lang="en-US" dirty="0" err="1" smtClean="0">
                <a:solidFill>
                  <a:srgbClr val="FF0000"/>
                </a:solidFill>
              </a:rPr>
              <a:t>di</a:t>
            </a:r>
            <a:r>
              <a:rPr lang="en-US" dirty="0" smtClean="0">
                <a:solidFill>
                  <a:srgbClr val="FF0000"/>
                </a:solidFill>
              </a:rPr>
              <a:t> Salerno) is a historic eleventh century cathedral which was built upon the ruins of a ninth century Christian church and, beneath that, a former Roman temple.</a:t>
            </a:r>
            <a:br>
              <a:rPr lang="en-US" dirty="0" smtClean="0">
                <a:solidFill>
                  <a:srgbClr val="FF0000"/>
                </a:solidFill>
              </a:rPr>
            </a:br>
            <a:r>
              <a:rPr lang="en-US" dirty="0" smtClean="0">
                <a:solidFill>
                  <a:srgbClr val="FF0000"/>
                </a:solidFill>
              </a:rPr>
              <a:t/>
            </a:r>
            <a:br>
              <a:rPr lang="en-US" dirty="0" smtClean="0">
                <a:solidFill>
                  <a:srgbClr val="FF0000"/>
                </a:solidFill>
              </a:rPr>
            </a:br>
            <a:r>
              <a:rPr lang="en-US" dirty="0" smtClean="0"/>
              <a:t/>
            </a:r>
            <a:br>
              <a:rPr lang="en-US" dirty="0" smtClean="0"/>
            </a:br>
            <a:r>
              <a:rPr lang="en-US" dirty="0" smtClean="0"/>
              <a:t/>
            </a:r>
            <a:br>
              <a:rPr lang="en-US" dirty="0" smtClean="0"/>
            </a:br>
            <a:endParaRPr lang="it-IT" dirty="0"/>
          </a:p>
        </p:txBody>
      </p:sp>
      <p:pic>
        <p:nvPicPr>
          <p:cNvPr id="2050" name="Picture 2" descr="http://www.comune.salerno.it/UserFiles/Image/duomo2.jpg"/>
          <p:cNvPicPr>
            <a:picLocks noChangeAspect="1" noChangeArrowheads="1"/>
          </p:cNvPicPr>
          <p:nvPr/>
        </p:nvPicPr>
        <p:blipFill>
          <a:blip r:embed="rId3" cstate="print"/>
          <a:srcRect/>
          <a:stretch>
            <a:fillRect/>
          </a:stretch>
        </p:blipFill>
        <p:spPr bwMode="auto">
          <a:xfrm>
            <a:off x="4716016" y="1196752"/>
            <a:ext cx="3446809" cy="5184576"/>
          </a:xfrm>
          <a:prstGeom prst="rect">
            <a:avLst/>
          </a:prstGeom>
          <a:solidFill>
            <a:srgbClr val="99FFCC"/>
          </a:solidFill>
          <a:ln>
            <a:solidFill>
              <a:srgbClr val="3399FF"/>
            </a:solidFill>
          </a:ln>
          <a:effectLst>
            <a:glow rad="63500">
              <a:schemeClr val="accent4">
                <a:satMod val="175000"/>
                <a:alpha val="40000"/>
              </a:schemeClr>
            </a:glow>
          </a:effectLst>
        </p:spPr>
      </p:pic>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51520" y="692696"/>
            <a:ext cx="3240360" cy="5078313"/>
          </a:xfrm>
          <a:prstGeom prst="rect">
            <a:avLst/>
          </a:prstGeom>
        </p:spPr>
        <p:txBody>
          <a:bodyPr wrap="square">
            <a:spAutoFit/>
          </a:bodyPr>
          <a:lstStyle/>
          <a:p>
            <a:pPr algn="ctr"/>
            <a:r>
              <a:rPr lang="en-US" dirty="0" smtClean="0">
                <a:solidFill>
                  <a:srgbClr val="FF0000"/>
                </a:solidFill>
              </a:rPr>
              <a:t>It was constructed in 1080 and its founder, Robert Guiscard, dedicated it to San </a:t>
            </a:r>
            <a:r>
              <a:rPr lang="en-US" dirty="0" err="1" smtClean="0">
                <a:solidFill>
                  <a:srgbClr val="FF0000"/>
                </a:solidFill>
              </a:rPr>
              <a:t>Matteo</a:t>
            </a:r>
            <a:r>
              <a:rPr lang="en-US" dirty="0" smtClean="0">
                <a:solidFill>
                  <a:srgbClr val="FF0000"/>
                </a:solidFill>
              </a:rPr>
              <a:t>, known as Saint Matthew the Evangelist. Guiscard, who was a Norman duke of Apulia and Calabria who had recently taken over southern Italy, probably knew that this dedication would be a popular move, as San </a:t>
            </a:r>
            <a:r>
              <a:rPr lang="en-US" dirty="0" err="1" smtClean="0">
                <a:solidFill>
                  <a:srgbClr val="FF0000"/>
                </a:solidFill>
              </a:rPr>
              <a:t>Matteo’s</a:t>
            </a:r>
            <a:r>
              <a:rPr lang="en-US" dirty="0" smtClean="0">
                <a:solidFill>
                  <a:srgbClr val="FF0000"/>
                </a:solidFill>
              </a:rPr>
              <a:t> relics had recently been transferred to Salerno. In fact, the remains of this evangelist saint are still contained in the cathedral’s crypt.</a:t>
            </a:r>
            <a:endParaRPr lang="it-IT" dirty="0">
              <a:solidFill>
                <a:srgbClr val="FF0000"/>
              </a:solidFill>
            </a:endParaRPr>
          </a:p>
        </p:txBody>
      </p:sp>
      <p:pic>
        <p:nvPicPr>
          <p:cNvPr id="1026" name="Picture 2" descr="http://www.comune.salerno.it/UserFiles/Image/duomo4.jpg"/>
          <p:cNvPicPr>
            <a:picLocks noChangeAspect="1" noChangeArrowheads="1"/>
          </p:cNvPicPr>
          <p:nvPr/>
        </p:nvPicPr>
        <p:blipFill>
          <a:blip r:embed="rId3" cstate="print"/>
          <a:srcRect/>
          <a:stretch>
            <a:fillRect/>
          </a:stretch>
        </p:blipFill>
        <p:spPr bwMode="auto">
          <a:xfrm>
            <a:off x="3995936" y="548680"/>
            <a:ext cx="4104456" cy="5472609"/>
          </a:xfrm>
          <a:prstGeom prst="rect">
            <a:avLst/>
          </a:prstGeom>
          <a:noFill/>
          <a:ln w="57150">
            <a:solidFill>
              <a:schemeClr val="accent4">
                <a:lumMod val="60000"/>
                <a:lumOff val="40000"/>
              </a:schemeClr>
            </a:solidFill>
          </a:ln>
          <a:effectLst>
            <a:glow rad="101600">
              <a:schemeClr val="accent4">
                <a:satMod val="175000"/>
                <a:alpha val="40000"/>
              </a:schemeClr>
            </a:glow>
          </a:effectLst>
        </p:spPr>
      </p:pic>
    </p:spTree>
  </p:cSld>
  <p:clrMapOvr>
    <a:masterClrMapping/>
  </p:clrMapOvr>
  <mc:AlternateContent xmlns:mc="http://schemas.openxmlformats.org/markup-compatibility/2006" xmlns:p14="http://schemas.microsoft.com/office/powerpoint/2010/main">
    <mc:Choice Requires="p14">
      <p:transition spd="slow" p14:dur="1750">
        <p14:honeycomb/>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123728" y="260648"/>
            <a:ext cx="5081007" cy="1077218"/>
          </a:xfrm>
          <a:prstGeom prst="rect">
            <a:avLst/>
          </a:prstGeom>
          <a:noFill/>
        </p:spPr>
        <p:txBody>
          <a:bodyPr wrap="none" rtlCol="0">
            <a:spAutoFit/>
          </a:bodyPr>
          <a:lstStyle/>
          <a:p>
            <a:r>
              <a:rPr lang="it-IT" sz="3200" dirty="0" smtClean="0">
                <a:solidFill>
                  <a:srgbClr val="FF0000"/>
                </a:solidFill>
              </a:rPr>
              <a:t>The </a:t>
            </a:r>
            <a:r>
              <a:rPr lang="it-IT" sz="3200" dirty="0" err="1" smtClean="0">
                <a:solidFill>
                  <a:srgbClr val="FF0000"/>
                </a:solidFill>
              </a:rPr>
              <a:t>Benedectine</a:t>
            </a:r>
            <a:r>
              <a:rPr lang="it-IT" sz="3200" dirty="0" smtClean="0">
                <a:solidFill>
                  <a:srgbClr val="FF0000"/>
                </a:solidFill>
              </a:rPr>
              <a:t>  </a:t>
            </a:r>
            <a:r>
              <a:rPr lang="it-IT" sz="3200" dirty="0" err="1" smtClean="0">
                <a:solidFill>
                  <a:srgbClr val="FF0000"/>
                </a:solidFill>
              </a:rPr>
              <a:t>Abbey</a:t>
            </a:r>
            <a:r>
              <a:rPr lang="it-IT" sz="3200" dirty="0" smtClean="0">
                <a:solidFill>
                  <a:srgbClr val="FF0000"/>
                </a:solidFill>
              </a:rPr>
              <a:t> </a:t>
            </a:r>
          </a:p>
          <a:p>
            <a:pPr algn="ctr"/>
            <a:r>
              <a:rPr lang="it-IT" sz="3200" dirty="0" smtClean="0">
                <a:solidFill>
                  <a:srgbClr val="FF0000"/>
                </a:solidFill>
              </a:rPr>
              <a:t>Cava de’ Tirreni</a:t>
            </a:r>
            <a:endParaRPr lang="it-IT" sz="3200" dirty="0">
              <a:solidFill>
                <a:srgbClr val="FF0000"/>
              </a:solidFill>
            </a:endParaRPr>
          </a:p>
        </p:txBody>
      </p:sp>
      <p:sp>
        <p:nvSpPr>
          <p:cNvPr id="3" name="CasellaDiTesto 2"/>
          <p:cNvSpPr txBox="1"/>
          <p:nvPr/>
        </p:nvSpPr>
        <p:spPr>
          <a:xfrm>
            <a:off x="971600" y="1340768"/>
            <a:ext cx="7344816" cy="1754326"/>
          </a:xfrm>
          <a:prstGeom prst="rect">
            <a:avLst/>
          </a:prstGeom>
          <a:noFill/>
        </p:spPr>
        <p:txBody>
          <a:bodyPr wrap="square" rtlCol="0">
            <a:spAutoFit/>
          </a:bodyPr>
          <a:lstStyle/>
          <a:p>
            <a:pPr algn="ctr"/>
            <a:r>
              <a:rPr lang="en-US" dirty="0" smtClean="0">
                <a:solidFill>
                  <a:srgbClr val="FF0000"/>
                </a:solidFill>
              </a:rPr>
              <a:t>In 1011 the </a:t>
            </a:r>
            <a:r>
              <a:rPr lang="en-US" dirty="0" err="1" smtClean="0">
                <a:solidFill>
                  <a:srgbClr val="FF0000"/>
                </a:solidFill>
              </a:rPr>
              <a:t>Benedectine</a:t>
            </a:r>
            <a:r>
              <a:rPr lang="en-US" dirty="0" smtClean="0">
                <a:solidFill>
                  <a:srgbClr val="FF0000"/>
                </a:solidFill>
              </a:rPr>
              <a:t> Abbey of Holy Trinity was founded.</a:t>
            </a:r>
            <a:br>
              <a:rPr lang="en-US" dirty="0" smtClean="0">
                <a:solidFill>
                  <a:srgbClr val="FF0000"/>
                </a:solidFill>
              </a:rPr>
            </a:br>
            <a:r>
              <a:rPr lang="en-US" dirty="0" smtClean="0">
                <a:solidFill>
                  <a:srgbClr val="FF0000"/>
                </a:solidFill>
              </a:rPr>
              <a:t>The </a:t>
            </a:r>
            <a:r>
              <a:rPr lang="en-US" dirty="0" err="1" smtClean="0">
                <a:solidFill>
                  <a:srgbClr val="FF0000"/>
                </a:solidFill>
              </a:rPr>
              <a:t>Abbé</a:t>
            </a:r>
            <a:r>
              <a:rPr lang="en-US" dirty="0" smtClean="0">
                <a:solidFill>
                  <a:srgbClr val="FF0000"/>
                </a:solidFill>
              </a:rPr>
              <a:t> Peter I (1079-1123) founded and built in the 11th cent. just beside the </a:t>
            </a:r>
            <a:r>
              <a:rPr lang="en-US" dirty="0" err="1" smtClean="0">
                <a:solidFill>
                  <a:srgbClr val="FF0000"/>
                </a:solidFill>
              </a:rPr>
              <a:t>Benedectine</a:t>
            </a:r>
            <a:r>
              <a:rPr lang="en-US" dirty="0" smtClean="0">
                <a:solidFill>
                  <a:srgbClr val="FF0000"/>
                </a:solidFill>
              </a:rPr>
              <a:t> Coenobium ,the hamlet of </a:t>
            </a:r>
            <a:r>
              <a:rPr lang="en-US" dirty="0" err="1" smtClean="0">
                <a:solidFill>
                  <a:srgbClr val="FF0000"/>
                </a:solidFill>
              </a:rPr>
              <a:t>Corpo</a:t>
            </a:r>
            <a:r>
              <a:rPr lang="en-US" dirty="0" smtClean="0">
                <a:solidFill>
                  <a:srgbClr val="FF0000"/>
                </a:solidFill>
              </a:rPr>
              <a:t> </a:t>
            </a:r>
            <a:r>
              <a:rPr lang="en-US" dirty="0" err="1" smtClean="0">
                <a:solidFill>
                  <a:srgbClr val="FF0000"/>
                </a:solidFill>
              </a:rPr>
              <a:t>di</a:t>
            </a:r>
            <a:r>
              <a:rPr lang="en-US" dirty="0" smtClean="0">
                <a:solidFill>
                  <a:srgbClr val="FF0000"/>
                </a:solidFill>
              </a:rPr>
              <a:t> Cava guarded by high walls and bastions; as a matter of fact, this is the first modern settling of the town of Cava . </a:t>
            </a:r>
            <a:br>
              <a:rPr lang="en-US" dirty="0" smtClean="0">
                <a:solidFill>
                  <a:srgbClr val="FF0000"/>
                </a:solidFill>
              </a:rPr>
            </a:br>
            <a:endParaRPr lang="it-IT" dirty="0">
              <a:solidFill>
                <a:srgbClr val="FF0000"/>
              </a:solidFill>
            </a:endParaRPr>
          </a:p>
        </p:txBody>
      </p:sp>
      <p:pic>
        <p:nvPicPr>
          <p:cNvPr id="34818" name="Picture 2" descr="http://sphotos-a.xx.fbcdn.net/hphotos-ash4/p480x480/1073_10151186185093695_1343814435_n.jpg"/>
          <p:cNvPicPr>
            <a:picLocks noChangeAspect="1" noChangeArrowheads="1"/>
          </p:cNvPicPr>
          <p:nvPr/>
        </p:nvPicPr>
        <p:blipFill>
          <a:blip r:embed="rId3" cstate="print"/>
          <a:srcRect/>
          <a:stretch>
            <a:fillRect/>
          </a:stretch>
        </p:blipFill>
        <p:spPr bwMode="auto">
          <a:xfrm>
            <a:off x="2339752" y="3068960"/>
            <a:ext cx="4608512" cy="3596887"/>
          </a:xfrm>
          <a:prstGeom prst="rect">
            <a:avLst/>
          </a:prstGeom>
          <a:noFill/>
          <a:effectLst>
            <a:glow rad="139700">
              <a:schemeClr val="accent2">
                <a:satMod val="175000"/>
                <a:alpha val="40000"/>
              </a:schemeClr>
            </a:glow>
          </a:effectLst>
        </p:spPr>
      </p:pic>
    </p:spTree>
  </p:cSld>
  <p:clrMapOvr>
    <a:masterClrMapping/>
  </p:clrMapOvr>
  <mc:AlternateContent xmlns:mc="http://schemas.openxmlformats.org/markup-compatibility/2006" xmlns:p14="http://schemas.microsoft.com/office/powerpoint/2010/main">
    <mc:Choice Requires="p14">
      <p:transition spd="slow" p14:dur="2500">
        <p14:revea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rot="5400000">
            <a:off x="3340997" y="3209536"/>
            <a:ext cx="6309360" cy="438927"/>
          </a:xfrm>
        </p:spPr>
        <p:txBody>
          <a:bodyPr>
            <a:noAutofit/>
          </a:bodyPr>
          <a:lstStyle/>
          <a:p>
            <a:r>
              <a:rPr lang="it-IT" sz="3200" dirty="0" smtClean="0">
                <a:solidFill>
                  <a:srgbClr val="FF0000"/>
                </a:solidFill>
              </a:rPr>
              <a:t>The Renaissance.</a:t>
            </a:r>
            <a:endParaRPr lang="it-IT" sz="3200" dirty="0">
              <a:solidFill>
                <a:srgbClr val="FF0000"/>
              </a:solidFill>
            </a:endParaRPr>
          </a:p>
        </p:txBody>
      </p:sp>
      <p:sp>
        <p:nvSpPr>
          <p:cNvPr id="6" name="Segnaposto testo 5"/>
          <p:cNvSpPr>
            <a:spLocks noGrp="1"/>
          </p:cNvSpPr>
          <p:nvPr>
            <p:ph type="body" sz="half" idx="2"/>
          </p:nvPr>
        </p:nvSpPr>
        <p:spPr>
          <a:xfrm>
            <a:off x="6765798" y="264795"/>
            <a:ext cx="1982666" cy="4956048"/>
          </a:xfrm>
        </p:spPr>
        <p:txBody>
          <a:bodyPr>
            <a:normAutofit/>
          </a:bodyPr>
          <a:lstStyle/>
          <a:p>
            <a:pPr algn="ctr"/>
            <a:endParaRPr lang="en-US" sz="1800" dirty="0" smtClean="0">
              <a:solidFill>
                <a:srgbClr val="FF0000"/>
              </a:solidFill>
            </a:endParaRPr>
          </a:p>
          <a:p>
            <a:pPr algn="ctr"/>
            <a:endParaRPr lang="en-US" sz="1800" dirty="0" smtClean="0">
              <a:solidFill>
                <a:srgbClr val="FF0000"/>
              </a:solidFill>
            </a:endParaRPr>
          </a:p>
          <a:p>
            <a:pPr algn="ctr"/>
            <a:r>
              <a:rPr lang="en-US" sz="1800" dirty="0" smtClean="0">
                <a:solidFill>
                  <a:srgbClr val="FF0000"/>
                </a:solidFill>
              </a:rPr>
              <a:t>During the Renaissance, city planners designed parts of cities on a grand scale. Many artists were involved in works to beautify cities.</a:t>
            </a:r>
            <a:endParaRPr lang="it-IT" sz="1800" dirty="0">
              <a:solidFill>
                <a:srgbClr val="FF0000"/>
              </a:solidFill>
            </a:endParaRPr>
          </a:p>
        </p:txBody>
      </p:sp>
      <p:pic>
        <p:nvPicPr>
          <p:cNvPr id="11" name="Immagine 10" descr="572px-NapoliMaschioAngioinoIngresso.jpg"/>
          <p:cNvPicPr>
            <a:picLocks noChangeAspect="1"/>
          </p:cNvPicPr>
          <p:nvPr/>
        </p:nvPicPr>
        <p:blipFill>
          <a:blip r:embed="rId3" cstate="print"/>
          <a:stretch>
            <a:fillRect/>
          </a:stretch>
        </p:blipFill>
        <p:spPr>
          <a:xfrm rot="21110174">
            <a:off x="215061" y="203917"/>
            <a:ext cx="3103976" cy="3250492"/>
          </a:xfrm>
          <a:prstGeom prst="rect">
            <a:avLst/>
          </a:prstGeom>
          <a:ln>
            <a:noFill/>
          </a:ln>
          <a:effectLst>
            <a:glow rad="101600">
              <a:schemeClr val="accent2">
                <a:satMod val="175000"/>
                <a:alpha val="40000"/>
              </a:schemeClr>
            </a:glow>
            <a:softEdge rad="31750"/>
          </a:effectLst>
        </p:spPr>
      </p:pic>
      <p:pic>
        <p:nvPicPr>
          <p:cNvPr id="12" name="Immagine 11" descr="Chiesa_del_Gesù_Nuovo_Napoli.jpg"/>
          <p:cNvPicPr>
            <a:picLocks noChangeAspect="1"/>
          </p:cNvPicPr>
          <p:nvPr/>
        </p:nvPicPr>
        <p:blipFill>
          <a:blip r:embed="rId4" cstate="print"/>
          <a:stretch>
            <a:fillRect/>
          </a:stretch>
        </p:blipFill>
        <p:spPr>
          <a:xfrm>
            <a:off x="2843808" y="3212976"/>
            <a:ext cx="3275856" cy="2456892"/>
          </a:xfrm>
          <a:prstGeom prst="rect">
            <a:avLst/>
          </a:prstGeom>
          <a:ln>
            <a:noFill/>
          </a:ln>
          <a:effectLst>
            <a:glow rad="139700">
              <a:schemeClr val="accent3">
                <a:satMod val="175000"/>
                <a:alpha val="40000"/>
              </a:schemeClr>
            </a:glow>
            <a:softEdge rad="112500"/>
          </a:effectLst>
        </p:spPr>
      </p:pic>
      <p:sp>
        <p:nvSpPr>
          <p:cNvPr id="13" name="CasellaDiTesto 12"/>
          <p:cNvSpPr txBox="1"/>
          <p:nvPr/>
        </p:nvSpPr>
        <p:spPr>
          <a:xfrm>
            <a:off x="4067944" y="1628800"/>
            <a:ext cx="1704899" cy="523220"/>
          </a:xfrm>
          <a:prstGeom prst="rect">
            <a:avLst/>
          </a:prstGeom>
          <a:noFill/>
        </p:spPr>
        <p:txBody>
          <a:bodyPr wrap="square" rtlCol="0">
            <a:spAutoFit/>
          </a:bodyPr>
          <a:lstStyle/>
          <a:p>
            <a:r>
              <a:rPr lang="it-IT" sz="2400" dirty="0" smtClean="0">
                <a:solidFill>
                  <a:srgbClr val="FF0000"/>
                </a:solidFill>
              </a:rPr>
              <a:t>  </a:t>
            </a:r>
            <a:r>
              <a:rPr lang="it-IT" sz="2800" dirty="0" smtClean="0">
                <a:solidFill>
                  <a:srgbClr val="FF0000"/>
                </a:solidFill>
              </a:rPr>
              <a:t>Napoli</a:t>
            </a:r>
            <a:endParaRPr lang="it-IT" sz="2800" dirty="0">
              <a:solidFill>
                <a:srgbClr val="FF0000"/>
              </a:solidFill>
            </a:endParaRPr>
          </a:p>
        </p:txBody>
      </p:sp>
      <p:pic>
        <p:nvPicPr>
          <p:cNvPr id="1026" name="Picture 2"/>
          <p:cNvPicPr>
            <a:picLocks noChangeAspect="1" noChangeArrowheads="1"/>
          </p:cNvPicPr>
          <p:nvPr/>
        </p:nvPicPr>
        <p:blipFill>
          <a:blip r:embed="rId5" cstate="print"/>
          <a:srcRect/>
          <a:stretch>
            <a:fillRect/>
          </a:stretch>
        </p:blipFill>
        <p:spPr bwMode="auto">
          <a:xfrm>
            <a:off x="179512" y="4797152"/>
            <a:ext cx="2457450" cy="1857375"/>
          </a:xfrm>
          <a:prstGeom prst="rect">
            <a:avLst/>
          </a:prstGeom>
          <a:noFill/>
          <a:ln w="57150">
            <a:solidFill>
              <a:srgbClr val="00FFFF"/>
            </a:solidFill>
            <a:miter lim="800000"/>
            <a:headEnd/>
            <a:tailEnd/>
          </a:ln>
          <a:effectLst>
            <a:glow rad="139700">
              <a:schemeClr val="accent2">
                <a:satMod val="175000"/>
                <a:alpha val="40000"/>
              </a:schemeClr>
            </a:glow>
          </a:effectLst>
        </p:spPr>
      </p:pic>
      <p:sp>
        <p:nvSpPr>
          <p:cNvPr id="8" name="Rettangolo 7"/>
          <p:cNvSpPr/>
          <p:nvPr/>
        </p:nvSpPr>
        <p:spPr>
          <a:xfrm>
            <a:off x="2627784" y="6211669"/>
            <a:ext cx="4572000" cy="646331"/>
          </a:xfrm>
          <a:prstGeom prst="rect">
            <a:avLst/>
          </a:prstGeom>
        </p:spPr>
        <p:txBody>
          <a:bodyPr>
            <a:spAutoFit/>
          </a:bodyPr>
          <a:lstStyle/>
          <a:p>
            <a:endParaRPr lang="it-IT" dirty="0" smtClean="0"/>
          </a:p>
          <a:p>
            <a:r>
              <a:rPr lang="it-IT" dirty="0" smtClean="0">
                <a:solidFill>
                  <a:srgbClr val="FF0000"/>
                </a:solidFill>
              </a:rPr>
              <a:t>Cava de’ Tirreni </a:t>
            </a:r>
            <a:endParaRPr lang="it-IT" dirty="0">
              <a:solidFill>
                <a:srgbClr val="FF0000"/>
              </a:solidFill>
            </a:endParaRPr>
          </a:p>
        </p:txBody>
      </p:sp>
    </p:spTree>
    <p:extLst>
      <p:ext uri="{BB962C8B-B14F-4D97-AF65-F5344CB8AC3E}">
        <p14:creationId xmlns:p14="http://schemas.microsoft.com/office/powerpoint/2010/main" val="317265285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5|2.1|5.4|8.3"/>
</p:tagLst>
</file>

<file path=ppt/tags/tag10.xml><?xml version="1.0" encoding="utf-8"?>
<p:tagLst xmlns:a="http://schemas.openxmlformats.org/drawingml/2006/main" xmlns:r="http://schemas.openxmlformats.org/officeDocument/2006/relationships" xmlns:p="http://schemas.openxmlformats.org/presentationml/2006/main">
  <p:tag name="TIMING" val="|1|3.1|6.1|2.4|2.2|2.6"/>
</p:tagLst>
</file>

<file path=ppt/tags/tag11.xml><?xml version="1.0" encoding="utf-8"?>
<p:tagLst xmlns:a="http://schemas.openxmlformats.org/drawingml/2006/main" xmlns:r="http://schemas.openxmlformats.org/officeDocument/2006/relationships" xmlns:p="http://schemas.openxmlformats.org/presentationml/2006/main">
  <p:tag name="TIMING" val="|0.8|2.5|2.1|2.7|1.6|1.9|2.4|1.7|2.1"/>
</p:tagLst>
</file>

<file path=ppt/tags/tag12.xml><?xml version="1.0" encoding="utf-8"?>
<p:tagLst xmlns:a="http://schemas.openxmlformats.org/drawingml/2006/main" xmlns:r="http://schemas.openxmlformats.org/officeDocument/2006/relationships" xmlns:p="http://schemas.openxmlformats.org/presentationml/2006/main">
  <p:tag name="TIMING" val="|1.1|2.5|2.1|1.8|5.1|1.6"/>
</p:tagLst>
</file>

<file path=ppt/tags/tag2.xml><?xml version="1.0" encoding="utf-8"?>
<p:tagLst xmlns:a="http://schemas.openxmlformats.org/drawingml/2006/main" xmlns:r="http://schemas.openxmlformats.org/officeDocument/2006/relationships" xmlns:p="http://schemas.openxmlformats.org/presentationml/2006/main">
  <p:tag name="TIMING" val="|0.9|4.4|14.7"/>
</p:tagLst>
</file>

<file path=ppt/tags/tag3.xml><?xml version="1.0" encoding="utf-8"?>
<p:tagLst xmlns:a="http://schemas.openxmlformats.org/drawingml/2006/main" xmlns:r="http://schemas.openxmlformats.org/officeDocument/2006/relationships" xmlns:p="http://schemas.openxmlformats.org/presentationml/2006/main">
  <p:tag name="TIMING" val="|1.7|1.9|14.5|2.3|11.7|8.2"/>
</p:tagLst>
</file>

<file path=ppt/tags/tag4.xml><?xml version="1.0" encoding="utf-8"?>
<p:tagLst xmlns:a="http://schemas.openxmlformats.org/drawingml/2006/main" xmlns:r="http://schemas.openxmlformats.org/officeDocument/2006/relationships" xmlns:p="http://schemas.openxmlformats.org/presentationml/2006/main">
  <p:tag name="TIMING" val="|0.8|2|8.8|2.1|4.3|19.8|2.3"/>
</p:tagLst>
</file>

<file path=ppt/tags/tag5.xml><?xml version="1.0" encoding="utf-8"?>
<p:tagLst xmlns:a="http://schemas.openxmlformats.org/drawingml/2006/main" xmlns:r="http://schemas.openxmlformats.org/officeDocument/2006/relationships" xmlns:p="http://schemas.openxmlformats.org/presentationml/2006/main">
  <p:tag name="TIMING" val="|1.1|1.7|5.1|18.3|2.2|2"/>
</p:tagLst>
</file>

<file path=ppt/tags/tag6.xml><?xml version="1.0" encoding="utf-8"?>
<p:tagLst xmlns:a="http://schemas.openxmlformats.org/drawingml/2006/main" xmlns:r="http://schemas.openxmlformats.org/officeDocument/2006/relationships" xmlns:p="http://schemas.openxmlformats.org/presentationml/2006/main">
  <p:tag name="TIMING" val="|0.7|3.8|1.9|1.9"/>
</p:tagLst>
</file>

<file path=ppt/tags/tag7.xml><?xml version="1.0" encoding="utf-8"?>
<p:tagLst xmlns:a="http://schemas.openxmlformats.org/drawingml/2006/main" xmlns:r="http://schemas.openxmlformats.org/officeDocument/2006/relationships" xmlns:p="http://schemas.openxmlformats.org/presentationml/2006/main">
  <p:tag name="TIMING" val="|0.6|1.4|6.2|2.6|4.4|3.9|5.5|3.1|1.6"/>
</p:tagLst>
</file>

<file path=ppt/tags/tag8.xml><?xml version="1.0" encoding="utf-8"?>
<p:tagLst xmlns:a="http://schemas.openxmlformats.org/drawingml/2006/main" xmlns:r="http://schemas.openxmlformats.org/officeDocument/2006/relationships" xmlns:p="http://schemas.openxmlformats.org/presentationml/2006/main">
  <p:tag name="TIMING" val="|0.4|0.5|1.2"/>
</p:tagLst>
</file>

<file path=ppt/tags/tag9.xml><?xml version="1.0" encoding="utf-8"?>
<p:tagLst xmlns:a="http://schemas.openxmlformats.org/drawingml/2006/main" xmlns:r="http://schemas.openxmlformats.org/officeDocument/2006/relationships" xmlns:p="http://schemas.openxmlformats.org/presentationml/2006/main">
  <p:tag name="TIMING" val="|2.7|1.9|2.7|3.2|2.4|2.4"/>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Loggia">
  <a:themeElements>
    <a:clrScheme name="Modulo">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Loggia">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Loggia">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739</TotalTime>
  <Words>1838</Words>
  <Application>Microsoft Office PowerPoint</Application>
  <PresentationFormat>Presentazione su schermo (4:3)</PresentationFormat>
  <Paragraphs>205</Paragraphs>
  <Slides>39</Slides>
  <Notes>34</Notes>
  <HiddenSlides>0</HiddenSlides>
  <MMClips>0</MMClips>
  <ScaleCrop>false</ScaleCrop>
  <HeadingPairs>
    <vt:vector size="6" baseType="variant">
      <vt:variant>
        <vt:lpstr>Caratteri utilizzati</vt:lpstr>
      </vt:variant>
      <vt:variant>
        <vt:i4>10</vt:i4>
      </vt:variant>
      <vt:variant>
        <vt:lpstr>Tema</vt:lpstr>
      </vt:variant>
      <vt:variant>
        <vt:i4>1</vt:i4>
      </vt:variant>
      <vt:variant>
        <vt:lpstr>Titoli diapositive</vt:lpstr>
      </vt:variant>
      <vt:variant>
        <vt:i4>39</vt:i4>
      </vt:variant>
    </vt:vector>
  </HeadingPairs>
  <TitlesOfParts>
    <vt:vector size="50" baseType="lpstr">
      <vt:lpstr>Arial</vt:lpstr>
      <vt:lpstr>Calibri</vt:lpstr>
      <vt:lpstr>Centaur</vt:lpstr>
      <vt:lpstr>Century Gothic</vt:lpstr>
      <vt:lpstr>Century Schoolbook</vt:lpstr>
      <vt:lpstr>Helvetica</vt:lpstr>
      <vt:lpstr>Times New Roman</vt:lpstr>
      <vt:lpstr>Verdana</vt:lpstr>
      <vt:lpstr>Wingdings</vt:lpstr>
      <vt:lpstr>Wingdings 2</vt:lpstr>
      <vt:lpstr>Loggia</vt:lpstr>
      <vt:lpstr>“An outline of history of local and regional architecture” </vt:lpstr>
      <vt:lpstr>From the early settlements to the present day…</vt:lpstr>
      <vt:lpstr>The village.</vt:lpstr>
      <vt:lpstr>Ancient Times.</vt:lpstr>
      <vt:lpstr>The Middle Ages.</vt:lpstr>
      <vt:lpstr>Presentazione standard di PowerPoint</vt:lpstr>
      <vt:lpstr>Presentazione standard di PowerPoint</vt:lpstr>
      <vt:lpstr>Presentazione standard di PowerPoint</vt:lpstr>
      <vt:lpstr>The Renaissance.</vt:lpstr>
      <vt:lpstr>The Baroque Period.</vt:lpstr>
      <vt:lpstr> Industrial revolution… </vt:lpstr>
      <vt:lpstr>Presentazione standard di PowerPoint</vt:lpstr>
      <vt:lpstr> … EXPANSION OF THE CITY …</vt:lpstr>
      <vt:lpstr>Presentazione standard di PowerPoint</vt:lpstr>
      <vt:lpstr>Presentazione standard di PowerPoint</vt:lpstr>
      <vt:lpstr>Presentazione standard di PowerPoint</vt:lpstr>
      <vt:lpstr>Presentazione standard di PowerPoint</vt:lpstr>
      <vt:lpstr>           INDUSTRIAL SETTLMENTS IN SALERNO</vt:lpstr>
      <vt:lpstr>Presentazione standard di PowerPoint</vt:lpstr>
      <vt:lpstr>Presentazione standard di PowerPoint</vt:lpstr>
      <vt:lpstr> … home working ….</vt:lpstr>
      <vt:lpstr>… TYPES OF COURTS …</vt:lpstr>
      <vt:lpstr>… Cartography of NocerA Superiore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THE 20 th CENTURY ARCHITECTURE.</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Architecture history</dc:title>
  <dc:creator>Anna</dc:creator>
  <cp:lastModifiedBy>Gianna Barrella</cp:lastModifiedBy>
  <cp:revision>328</cp:revision>
  <dcterms:created xsi:type="dcterms:W3CDTF">2013-05-08T18:28:02Z</dcterms:created>
  <dcterms:modified xsi:type="dcterms:W3CDTF">2020-06-30T00:40:10Z</dcterms:modified>
</cp:coreProperties>
</file>