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1"/>
  </p:notesMasterIdLst>
  <p:sldIdLst>
    <p:sldId id="288" r:id="rId2"/>
    <p:sldId id="289" r:id="rId3"/>
    <p:sldId id="261" r:id="rId4"/>
    <p:sldId id="262" r:id="rId5"/>
    <p:sldId id="263" r:id="rId6"/>
    <p:sldId id="264" r:id="rId7"/>
    <p:sldId id="265" r:id="rId8"/>
    <p:sldId id="266" r:id="rId9"/>
    <p:sldId id="267" r:id="rId10"/>
    <p:sldId id="268" r:id="rId11"/>
    <p:sldId id="271" r:id="rId12"/>
    <p:sldId id="272" r:id="rId13"/>
    <p:sldId id="273" r:id="rId14"/>
    <p:sldId id="274" r:id="rId15"/>
    <p:sldId id="291" r:id="rId16"/>
    <p:sldId id="290" r:id="rId17"/>
    <p:sldId id="275" r:id="rId18"/>
    <p:sldId id="283" r:id="rId19"/>
    <p:sldId id="295" r:id="rId20"/>
  </p:sldIdLst>
  <p:sldSz cx="12192000" cy="6858000"/>
  <p:notesSz cx="6858000" cy="9144000"/>
  <p:embeddedFontLst>
    <p:embeddedFont>
      <p:font typeface="Perpetua" panose="02020502060401020303" pitchFamily="18" charset="0"/>
      <p:regular r:id="rId22"/>
      <p:bold r:id="rId23"/>
      <p:italic r:id="rId24"/>
      <p:boldItalic r:id="rId25"/>
    </p:embeddedFont>
    <p:embeddedFont>
      <p:font typeface="Candara" panose="020E0502030303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7BF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698" autoAdjust="0"/>
    <p:restoredTop sz="94660"/>
  </p:normalViewPr>
  <p:slideViewPr>
    <p:cSldViewPr snapToGrid="0">
      <p:cViewPr varScale="1">
        <p:scale>
          <a:sx n="61" d="100"/>
          <a:sy n="61" d="100"/>
        </p:scale>
        <p:origin x="48"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99603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30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35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862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4011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2231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04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6008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79" name="Google Shape;47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3948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
        <p:cNvGrpSpPr/>
        <p:nvPr/>
      </p:nvGrpSpPr>
      <p:grpSpPr>
        <a:xfrm>
          <a:off x="0" y="0"/>
          <a:ext cx="0" cy="0"/>
          <a:chOff x="0" y="0"/>
          <a:chExt cx="0" cy="0"/>
        </a:xfrm>
      </p:grpSpPr>
      <p:sp>
        <p:nvSpPr>
          <p:cNvPr id="115" name="Google Shape;115;p3"/>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17" name="Google Shape;117;p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72"/>
        <p:cNvGrpSpPr/>
        <p:nvPr/>
      </p:nvGrpSpPr>
      <p:grpSpPr>
        <a:xfrm>
          <a:off x="0" y="0"/>
          <a:ext cx="0" cy="0"/>
          <a:chOff x="0" y="0"/>
          <a:chExt cx="0" cy="0"/>
        </a:xfrm>
      </p:grpSpPr>
      <p:sp>
        <p:nvSpPr>
          <p:cNvPr id="173" name="Google Shape;173;p12"/>
          <p:cNvSpPr txBox="1">
            <a:spLocks noGrp="1"/>
          </p:cNvSpPr>
          <p:nvPr>
            <p:ph type="title"/>
          </p:nvPr>
        </p:nvSpPr>
        <p:spPr>
          <a:xfrm>
            <a:off x="1141456" y="609600"/>
            <a:ext cx="9905955" cy="34290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12"/>
          <p:cNvSpPr txBox="1">
            <a:spLocks noGrp="1"/>
          </p:cNvSpPr>
          <p:nvPr>
            <p:ph type="body" idx="1"/>
          </p:nvPr>
        </p:nvSpPr>
        <p:spPr>
          <a:xfrm>
            <a:off x="1141410" y="4419599"/>
            <a:ext cx="9904459" cy="1371599"/>
          </a:xfrm>
          <a:prstGeom prst="rect">
            <a:avLst/>
          </a:prstGeom>
          <a:noFill/>
          <a:ln>
            <a:noFill/>
          </a:ln>
        </p:spPr>
        <p:txBody>
          <a:bodyPr spcFirstLastPara="1" wrap="square" lIns="91425" tIns="45700" rIns="91425" bIns="45700" anchor="ctr" anchorCtr="0"/>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75" name="Google Shape;175;p12"/>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2"/>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12"/>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1446212" y="609599"/>
            <a:ext cx="9302752" cy="274842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13"/>
          <p:cNvSpPr txBox="1">
            <a:spLocks noGrp="1"/>
          </p:cNvSpPr>
          <p:nvPr>
            <p:ph type="body" idx="1"/>
          </p:nvPr>
        </p:nvSpPr>
        <p:spPr>
          <a:xfrm>
            <a:off x="1720644" y="3365557"/>
            <a:ext cx="8752299" cy="548968"/>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1" name="Google Shape;181;p13"/>
          <p:cNvSpPr txBox="1">
            <a:spLocks noGrp="1"/>
          </p:cNvSpPr>
          <p:nvPr>
            <p:ph type="body" idx="2"/>
          </p:nvPr>
        </p:nvSpPr>
        <p:spPr>
          <a:xfrm>
            <a:off x="1141411" y="4309919"/>
            <a:ext cx="9906002" cy="1489496"/>
          </a:xfrm>
          <a:prstGeom prst="rect">
            <a:avLst/>
          </a:prstGeom>
          <a:noFill/>
          <a:ln>
            <a:noFill/>
          </a:ln>
        </p:spPr>
        <p:txBody>
          <a:bodyPr spcFirstLastPara="1" wrap="square" lIns="91425" tIns="45700" rIns="91425" bIns="45700" anchor="ctr" anchorCtr="0"/>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2" name="Google Shape;182;p1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1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1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185" name="Google Shape;185;p13"/>
          <p:cNvSpPr txBox="1"/>
          <p:nvPr/>
        </p:nvSpPr>
        <p:spPr>
          <a:xfrm>
            <a:off x="903512" y="73239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it-IT" sz="8000" b="0" cap="none">
                <a:solidFill>
                  <a:schemeClr val="lt1"/>
                </a:solidFill>
                <a:latin typeface="Twentieth Century"/>
                <a:ea typeface="Twentieth Century"/>
                <a:cs typeface="Twentieth Century"/>
                <a:sym typeface="Twentieth Century"/>
              </a:rPr>
              <a:t>“</a:t>
            </a:r>
            <a:endParaRPr/>
          </a:p>
        </p:txBody>
      </p:sp>
      <p:sp>
        <p:nvSpPr>
          <p:cNvPr id="186" name="Google Shape;186;p13"/>
          <p:cNvSpPr txBox="1"/>
          <p:nvPr/>
        </p:nvSpPr>
        <p:spPr>
          <a:xfrm>
            <a:off x="10537370" y="2764972"/>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it-IT" sz="8000" b="0" cap="none">
                <a:solidFill>
                  <a:schemeClr val="lt1"/>
                </a:solidFill>
                <a:latin typeface="Twentieth Century"/>
                <a:ea typeface="Twentieth Century"/>
                <a:cs typeface="Twentieth Century"/>
                <a:sym typeface="Twentieth Century"/>
              </a:rPr>
              <a:t>”</a:t>
            </a:r>
            <a:endParaRPr/>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87"/>
        <p:cNvGrpSpPr/>
        <p:nvPr/>
      </p:nvGrpSpPr>
      <p:grpSpPr>
        <a:xfrm>
          <a:off x="0" y="0"/>
          <a:ext cx="0" cy="0"/>
          <a:chOff x="0" y="0"/>
          <a:chExt cx="0" cy="0"/>
        </a:xfrm>
      </p:grpSpPr>
      <p:sp>
        <p:nvSpPr>
          <p:cNvPr id="188" name="Google Shape;188;p14"/>
          <p:cNvSpPr txBox="1">
            <a:spLocks noGrp="1"/>
          </p:cNvSpPr>
          <p:nvPr>
            <p:ph type="title"/>
          </p:nvPr>
        </p:nvSpPr>
        <p:spPr>
          <a:xfrm>
            <a:off x="1141410" y="2134041"/>
            <a:ext cx="9906001" cy="2511835"/>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14"/>
          <p:cNvSpPr txBox="1">
            <a:spLocks noGrp="1"/>
          </p:cNvSpPr>
          <p:nvPr>
            <p:ph type="body" idx="1"/>
          </p:nvPr>
        </p:nvSpPr>
        <p:spPr>
          <a:xfrm>
            <a:off x="1141364" y="4657655"/>
            <a:ext cx="9904505" cy="1140644"/>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90" name="Google Shape;190;p1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1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1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93"/>
        <p:cNvGrpSpPr/>
        <p:nvPr/>
      </p:nvGrpSpPr>
      <p:grpSpPr>
        <a:xfrm>
          <a:off x="0" y="0"/>
          <a:ext cx="0" cy="0"/>
          <a:chOff x="0" y="0"/>
          <a:chExt cx="0" cy="0"/>
        </a:xfrm>
      </p:grpSpPr>
      <p:sp>
        <p:nvSpPr>
          <p:cNvPr id="194" name="Google Shape;194;p15"/>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15"/>
          <p:cNvSpPr txBox="1">
            <a:spLocks noGrp="1"/>
          </p:cNvSpPr>
          <p:nvPr>
            <p:ph type="body" idx="1"/>
          </p:nvPr>
        </p:nvSpPr>
        <p:spPr>
          <a:xfrm>
            <a:off x="1141410" y="2674463"/>
            <a:ext cx="3196899" cy="685800"/>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96" name="Google Shape;196;p15"/>
          <p:cNvSpPr txBox="1">
            <a:spLocks noGrp="1"/>
          </p:cNvSpPr>
          <p:nvPr>
            <p:ph type="body" idx="2"/>
          </p:nvPr>
        </p:nvSpPr>
        <p:spPr>
          <a:xfrm>
            <a:off x="1127918" y="3360263"/>
            <a:ext cx="3208735" cy="2430936"/>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197" name="Google Shape;197;p15"/>
          <p:cNvSpPr txBox="1">
            <a:spLocks noGrp="1"/>
          </p:cNvSpPr>
          <p:nvPr>
            <p:ph type="body" idx="3"/>
          </p:nvPr>
        </p:nvSpPr>
        <p:spPr>
          <a:xfrm>
            <a:off x="4514766" y="2677635"/>
            <a:ext cx="3184385" cy="685800"/>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98" name="Google Shape;198;p15"/>
          <p:cNvSpPr txBox="1">
            <a:spLocks noGrp="1"/>
          </p:cNvSpPr>
          <p:nvPr>
            <p:ph type="body" idx="4"/>
          </p:nvPr>
        </p:nvSpPr>
        <p:spPr>
          <a:xfrm>
            <a:off x="4504213" y="3363435"/>
            <a:ext cx="3195830" cy="2430936"/>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199" name="Google Shape;199;p15"/>
          <p:cNvSpPr txBox="1">
            <a:spLocks noGrp="1"/>
          </p:cNvSpPr>
          <p:nvPr>
            <p:ph type="body" idx="5"/>
          </p:nvPr>
        </p:nvSpPr>
        <p:spPr>
          <a:xfrm>
            <a:off x="7852442" y="2674463"/>
            <a:ext cx="3194968" cy="685800"/>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0" name="Google Shape;200;p15"/>
          <p:cNvSpPr txBox="1">
            <a:spLocks noGrp="1"/>
          </p:cNvSpPr>
          <p:nvPr>
            <p:ph type="body" idx="6"/>
          </p:nvPr>
        </p:nvSpPr>
        <p:spPr>
          <a:xfrm>
            <a:off x="7852442" y="3360263"/>
            <a:ext cx="3194968" cy="2430936"/>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1" name="Google Shape;201;p1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04"/>
        <p:cNvGrpSpPr/>
        <p:nvPr/>
      </p:nvGrpSpPr>
      <p:grpSpPr>
        <a:xfrm>
          <a:off x="0" y="0"/>
          <a:ext cx="0" cy="0"/>
          <a:chOff x="0" y="0"/>
          <a:chExt cx="0" cy="0"/>
        </a:xfrm>
      </p:grpSpPr>
      <p:sp>
        <p:nvSpPr>
          <p:cNvPr id="205" name="Google Shape;205;p16"/>
          <p:cNvSpPr txBox="1">
            <a:spLocks noGrp="1"/>
          </p:cNvSpPr>
          <p:nvPr>
            <p:ph type="title"/>
          </p:nvPr>
        </p:nvSpPr>
        <p:spPr>
          <a:xfrm>
            <a:off x="1141411" y="609600"/>
            <a:ext cx="9905999" cy="19050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
          <p:cNvSpPr txBox="1">
            <a:spLocks noGrp="1"/>
          </p:cNvSpPr>
          <p:nvPr>
            <p:ph type="body" idx="1"/>
          </p:nvPr>
        </p:nvSpPr>
        <p:spPr>
          <a:xfrm>
            <a:off x="1141413" y="4404596"/>
            <a:ext cx="3195240" cy="57626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7" name="Google Shape;207;p16"/>
          <p:cNvSpPr>
            <a:spLocks noGrp="1"/>
          </p:cNvSpPr>
          <p:nvPr>
            <p:ph type="pic" idx="2"/>
          </p:nvPr>
        </p:nvSpPr>
        <p:spPr>
          <a:xfrm>
            <a:off x="1141413" y="2666998"/>
            <a:ext cx="319524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lstStyle>
            <a:lvl1pPr marR="0" lvl="0" algn="l" rtl="0">
              <a:lnSpc>
                <a:spcPct val="120000"/>
              </a:lnSpc>
              <a:spcBef>
                <a:spcPts val="10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208" name="Google Shape;208;p16"/>
          <p:cNvSpPr txBox="1">
            <a:spLocks noGrp="1"/>
          </p:cNvSpPr>
          <p:nvPr>
            <p:ph type="body" idx="3"/>
          </p:nvPr>
        </p:nvSpPr>
        <p:spPr>
          <a:xfrm>
            <a:off x="1141413" y="4980858"/>
            <a:ext cx="3195240" cy="817843"/>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9" name="Google Shape;209;p16"/>
          <p:cNvSpPr txBox="1">
            <a:spLocks noGrp="1"/>
          </p:cNvSpPr>
          <p:nvPr>
            <p:ph type="body" idx="4"/>
          </p:nvPr>
        </p:nvSpPr>
        <p:spPr>
          <a:xfrm>
            <a:off x="4489053" y="4404596"/>
            <a:ext cx="3200400" cy="57626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10" name="Google Shape;210;p16"/>
          <p:cNvSpPr>
            <a:spLocks noGrp="1"/>
          </p:cNvSpPr>
          <p:nvPr>
            <p:ph type="pic" idx="5"/>
          </p:nvPr>
        </p:nvSpPr>
        <p:spPr>
          <a:xfrm>
            <a:off x="4489053" y="2666998"/>
            <a:ext cx="319894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lstStyle>
            <a:lvl1pPr marR="0" lvl="0" algn="l" rtl="0">
              <a:lnSpc>
                <a:spcPct val="120000"/>
              </a:lnSpc>
              <a:spcBef>
                <a:spcPts val="10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211" name="Google Shape;211;p16"/>
          <p:cNvSpPr txBox="1">
            <a:spLocks noGrp="1"/>
          </p:cNvSpPr>
          <p:nvPr>
            <p:ph type="body" idx="6"/>
          </p:nvPr>
        </p:nvSpPr>
        <p:spPr>
          <a:xfrm>
            <a:off x="4487593" y="4980857"/>
            <a:ext cx="3200400" cy="810342"/>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12" name="Google Shape;212;p16"/>
          <p:cNvSpPr txBox="1">
            <a:spLocks noGrp="1"/>
          </p:cNvSpPr>
          <p:nvPr>
            <p:ph type="body" idx="7"/>
          </p:nvPr>
        </p:nvSpPr>
        <p:spPr>
          <a:xfrm>
            <a:off x="7852567" y="4404595"/>
            <a:ext cx="3190741" cy="57626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13" name="Google Shape;213;p16"/>
          <p:cNvSpPr>
            <a:spLocks noGrp="1"/>
          </p:cNvSpPr>
          <p:nvPr>
            <p:ph type="pic" idx="8"/>
          </p:nvPr>
        </p:nvSpPr>
        <p:spPr>
          <a:xfrm>
            <a:off x="7852442" y="2666998"/>
            <a:ext cx="3194969"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lstStyle>
            <a:lvl1pPr marR="0" lvl="0" algn="l" rtl="0">
              <a:lnSpc>
                <a:spcPct val="120000"/>
              </a:lnSpc>
              <a:spcBef>
                <a:spcPts val="10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214" name="Google Shape;214;p16"/>
          <p:cNvSpPr txBox="1">
            <a:spLocks noGrp="1"/>
          </p:cNvSpPr>
          <p:nvPr>
            <p:ph type="body" idx="9"/>
          </p:nvPr>
        </p:nvSpPr>
        <p:spPr>
          <a:xfrm>
            <a:off x="7852442" y="4980854"/>
            <a:ext cx="3194968" cy="810345"/>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15" name="Google Shape;215;p1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1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
        <p:cNvGrpSpPr/>
        <p:nvPr/>
      </p:nvGrpSpPr>
      <p:grpSpPr>
        <a:xfrm>
          <a:off x="0" y="0"/>
          <a:ext cx="0" cy="0"/>
          <a:chOff x="0" y="0"/>
          <a:chExt cx="0" cy="0"/>
        </a:xfrm>
      </p:grpSpPr>
      <p:sp>
        <p:nvSpPr>
          <p:cNvPr id="219" name="Google Shape;219;p17"/>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17"/>
          <p:cNvSpPr txBox="1">
            <a:spLocks noGrp="1"/>
          </p:cNvSpPr>
          <p:nvPr>
            <p:ph type="body" idx="1"/>
          </p:nvPr>
        </p:nvSpPr>
        <p:spPr>
          <a:xfrm rot="5400000">
            <a:off x="4323555" y="-932655"/>
            <a:ext cx="3541714" cy="9905999"/>
          </a:xfrm>
          <a:prstGeom prst="rect">
            <a:avLst/>
          </a:prstGeom>
          <a:noFill/>
          <a:ln>
            <a:noFill/>
          </a:ln>
        </p:spPr>
        <p:txBody>
          <a:bodyPr spcFirstLastPara="1" wrap="square" lIns="91425" tIns="45700" rIns="91425" bIns="45700" anchor="t" anchorCtr="0"/>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21" name="Google Shape;221;p17"/>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17"/>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17"/>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p18"/>
          <p:cNvSpPr txBox="1">
            <a:spLocks noGrp="1"/>
          </p:cNvSpPr>
          <p:nvPr>
            <p:ph type="title"/>
          </p:nvPr>
        </p:nvSpPr>
        <p:spPr>
          <a:xfrm rot="5400000">
            <a:off x="7454105" y="2197894"/>
            <a:ext cx="5181601" cy="200501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18"/>
          <p:cNvSpPr txBox="1">
            <a:spLocks noGrp="1"/>
          </p:cNvSpPr>
          <p:nvPr>
            <p:ph type="body" idx="1"/>
          </p:nvPr>
        </p:nvSpPr>
        <p:spPr>
          <a:xfrm rot="5400000">
            <a:off x="2424904" y="-673895"/>
            <a:ext cx="5181601" cy="7748590"/>
          </a:xfrm>
          <a:prstGeom prst="rect">
            <a:avLst/>
          </a:prstGeom>
          <a:noFill/>
          <a:ln>
            <a:noFill/>
          </a:ln>
        </p:spPr>
        <p:txBody>
          <a:bodyPr spcFirstLastPara="1" wrap="square" lIns="91425" tIns="45700" rIns="91425" bIns="45700" anchor="t" anchorCtr="0"/>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27" name="Google Shape;227;p18"/>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18"/>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18"/>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1141411" y="1419226"/>
            <a:ext cx="99060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4"/>
          <p:cNvSpPr txBox="1">
            <a:spLocks noGrp="1"/>
          </p:cNvSpPr>
          <p:nvPr>
            <p:ph type="body" idx="1"/>
          </p:nvPr>
        </p:nvSpPr>
        <p:spPr>
          <a:xfrm>
            <a:off x="1141411" y="4424362"/>
            <a:ext cx="9906000" cy="1374776"/>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2250"/>
              <a:buNone/>
              <a:defRPr sz="1800" cap="none">
                <a:solidFill>
                  <a:schemeClr val="lt1"/>
                </a:solidFill>
              </a:defRPr>
            </a:lvl1pPr>
            <a:lvl2pPr marL="914400" lvl="1" indent="-228600" algn="l">
              <a:lnSpc>
                <a:spcPct val="120000"/>
              </a:lnSpc>
              <a:spcBef>
                <a:spcPts val="500"/>
              </a:spcBef>
              <a:spcAft>
                <a:spcPts val="0"/>
              </a:spcAft>
              <a:buClr>
                <a:schemeClr val="lt1"/>
              </a:buClr>
              <a:buSzPts val="2250"/>
              <a:buNone/>
              <a:defRPr sz="1800">
                <a:solidFill>
                  <a:schemeClr val="lt1"/>
                </a:solidFill>
              </a:defRPr>
            </a:lvl2pPr>
            <a:lvl3pPr marL="1371600" lvl="2" indent="-228600" algn="l">
              <a:lnSpc>
                <a:spcPct val="120000"/>
              </a:lnSpc>
              <a:spcBef>
                <a:spcPts val="500"/>
              </a:spcBef>
              <a:spcAft>
                <a:spcPts val="0"/>
              </a:spcAft>
              <a:buClr>
                <a:schemeClr val="lt1"/>
              </a:buClr>
              <a:buSzPts val="2250"/>
              <a:buNone/>
              <a:defRPr sz="1800">
                <a:solidFill>
                  <a:schemeClr val="lt1"/>
                </a:solidFill>
              </a:defRPr>
            </a:lvl3pPr>
            <a:lvl4pPr marL="1828800" lvl="3" indent="-228600" algn="l">
              <a:lnSpc>
                <a:spcPct val="120000"/>
              </a:lnSpc>
              <a:spcBef>
                <a:spcPts val="500"/>
              </a:spcBef>
              <a:spcAft>
                <a:spcPts val="0"/>
              </a:spcAft>
              <a:buClr>
                <a:schemeClr val="lt1"/>
              </a:buClr>
              <a:buSzPts val="2000"/>
              <a:buNone/>
              <a:defRPr sz="1600">
                <a:solidFill>
                  <a:schemeClr val="lt1"/>
                </a:solidFill>
              </a:defRPr>
            </a:lvl4pPr>
            <a:lvl5pPr marL="2286000" lvl="4" indent="-228600" algn="l">
              <a:lnSpc>
                <a:spcPct val="120000"/>
              </a:lnSpc>
              <a:spcBef>
                <a:spcPts val="500"/>
              </a:spcBef>
              <a:spcAft>
                <a:spcPts val="0"/>
              </a:spcAft>
              <a:buClr>
                <a:schemeClr val="lt1"/>
              </a:buClr>
              <a:buSzPts val="2000"/>
              <a:buNone/>
              <a:defRPr sz="1600">
                <a:solidFill>
                  <a:schemeClr val="lt1"/>
                </a:solidFill>
              </a:defRPr>
            </a:lvl5pPr>
            <a:lvl6pPr marL="2743200" lvl="5" indent="-228600" algn="l">
              <a:lnSpc>
                <a:spcPct val="120000"/>
              </a:lnSpc>
              <a:spcBef>
                <a:spcPts val="500"/>
              </a:spcBef>
              <a:spcAft>
                <a:spcPts val="0"/>
              </a:spcAft>
              <a:buClr>
                <a:schemeClr val="lt1"/>
              </a:buClr>
              <a:buSzPts val="2000"/>
              <a:buNone/>
              <a:defRPr sz="1600">
                <a:solidFill>
                  <a:schemeClr val="lt1"/>
                </a:solidFill>
              </a:defRPr>
            </a:lvl6pPr>
            <a:lvl7pPr marL="3200400" lvl="6" indent="-228600" algn="l">
              <a:lnSpc>
                <a:spcPct val="120000"/>
              </a:lnSpc>
              <a:spcBef>
                <a:spcPts val="500"/>
              </a:spcBef>
              <a:spcAft>
                <a:spcPts val="0"/>
              </a:spcAft>
              <a:buClr>
                <a:schemeClr val="lt1"/>
              </a:buClr>
              <a:buSzPts val="2000"/>
              <a:buNone/>
              <a:defRPr sz="1600">
                <a:solidFill>
                  <a:schemeClr val="lt1"/>
                </a:solidFill>
              </a:defRPr>
            </a:lvl7pPr>
            <a:lvl8pPr marL="3657600" lvl="7" indent="-228600" algn="l">
              <a:lnSpc>
                <a:spcPct val="120000"/>
              </a:lnSpc>
              <a:spcBef>
                <a:spcPts val="500"/>
              </a:spcBef>
              <a:spcAft>
                <a:spcPts val="0"/>
              </a:spcAft>
              <a:buClr>
                <a:schemeClr val="lt1"/>
              </a:buClr>
              <a:buSzPts val="2000"/>
              <a:buNone/>
              <a:defRPr sz="1600">
                <a:solidFill>
                  <a:schemeClr val="lt1"/>
                </a:solidFill>
              </a:defRPr>
            </a:lvl8pPr>
            <a:lvl9pPr marL="4114800" lvl="8" indent="-228600" algn="l">
              <a:lnSpc>
                <a:spcPct val="120000"/>
              </a:lnSpc>
              <a:spcBef>
                <a:spcPts val="500"/>
              </a:spcBef>
              <a:spcAft>
                <a:spcPts val="0"/>
              </a:spcAft>
              <a:buClr>
                <a:schemeClr val="lt1"/>
              </a:buClr>
              <a:buSzPts val="2000"/>
              <a:buNone/>
              <a:defRPr sz="1600">
                <a:solidFill>
                  <a:schemeClr val="lt1"/>
                </a:solidFill>
              </a:defRPr>
            </a:lvl9pPr>
          </a:lstStyle>
          <a:p>
            <a:endParaRPr/>
          </a:p>
        </p:txBody>
      </p:sp>
      <p:sp>
        <p:nvSpPr>
          <p:cNvPr id="123" name="Google Shape;123;p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6"/>
        <p:cNvGrpSpPr/>
        <p:nvPr/>
      </p:nvGrpSpPr>
      <p:grpSpPr>
        <a:xfrm>
          <a:off x="0" y="0"/>
          <a:ext cx="0" cy="0"/>
          <a:chOff x="0" y="0"/>
          <a:chExt cx="0" cy="0"/>
        </a:xfrm>
      </p:grpSpPr>
      <p:sp>
        <p:nvSpPr>
          <p:cNvPr id="127" name="Google Shape;127;p5"/>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5"/>
          <p:cNvSpPr txBox="1">
            <a:spLocks noGrp="1"/>
          </p:cNvSpPr>
          <p:nvPr>
            <p:ph type="body" idx="1"/>
          </p:nvPr>
        </p:nvSpPr>
        <p:spPr>
          <a:xfrm>
            <a:off x="1141410" y="2249486"/>
            <a:ext cx="4878389" cy="3541714"/>
          </a:xfrm>
          <a:prstGeom prst="rect">
            <a:avLst/>
          </a:prstGeom>
          <a:noFill/>
          <a:ln>
            <a:noFill/>
          </a:ln>
        </p:spPr>
        <p:txBody>
          <a:bodyPr spcFirstLastPara="1" wrap="square" lIns="91425" tIns="45700" rIns="91425" bIns="45700" anchor="t" anchorCtr="0"/>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29" name="Google Shape;129;p5"/>
          <p:cNvSpPr txBox="1">
            <a:spLocks noGrp="1"/>
          </p:cNvSpPr>
          <p:nvPr>
            <p:ph type="body" idx="2"/>
          </p:nvPr>
        </p:nvSpPr>
        <p:spPr>
          <a:xfrm>
            <a:off x="6172200" y="2249486"/>
            <a:ext cx="4875211" cy="3541714"/>
          </a:xfrm>
          <a:prstGeom prst="rect">
            <a:avLst/>
          </a:prstGeom>
          <a:noFill/>
          <a:ln>
            <a:noFill/>
          </a:ln>
        </p:spPr>
        <p:txBody>
          <a:bodyPr spcFirstLastPara="1" wrap="square" lIns="91425" tIns="45700" rIns="91425" bIns="45700" anchor="t" anchorCtr="0"/>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0" name="Google Shape;130;p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1141411" y="619126"/>
            <a:ext cx="9906000" cy="147796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6"/>
          <p:cNvSpPr txBox="1">
            <a:spLocks noGrp="1"/>
          </p:cNvSpPr>
          <p:nvPr>
            <p:ph type="body" idx="1"/>
          </p:nvPr>
        </p:nvSpPr>
        <p:spPr>
          <a:xfrm>
            <a:off x="1370019" y="2249486"/>
            <a:ext cx="4649783"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36" name="Google Shape;136;p6"/>
          <p:cNvSpPr txBox="1">
            <a:spLocks noGrp="1"/>
          </p:cNvSpPr>
          <p:nvPr>
            <p:ph type="body" idx="2"/>
          </p:nvPr>
        </p:nvSpPr>
        <p:spPr>
          <a:xfrm>
            <a:off x="1141410" y="3073397"/>
            <a:ext cx="4878391" cy="2717801"/>
          </a:xfrm>
          <a:prstGeom prst="rect">
            <a:avLst/>
          </a:prstGeom>
          <a:noFill/>
          <a:ln>
            <a:noFill/>
          </a:ln>
        </p:spPr>
        <p:txBody>
          <a:bodyPr spcFirstLastPara="1" wrap="square" lIns="91425" tIns="45700" rIns="91425" bIns="45700" anchor="t" anchorCtr="0"/>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7" name="Google Shape;137;p6"/>
          <p:cNvSpPr txBox="1">
            <a:spLocks noGrp="1"/>
          </p:cNvSpPr>
          <p:nvPr>
            <p:ph type="body" idx="3"/>
          </p:nvPr>
        </p:nvSpPr>
        <p:spPr>
          <a:xfrm>
            <a:off x="6400808" y="2249485"/>
            <a:ext cx="4646602"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38" name="Google Shape;138;p6"/>
          <p:cNvSpPr txBox="1">
            <a:spLocks noGrp="1"/>
          </p:cNvSpPr>
          <p:nvPr>
            <p:ph type="body" idx="4"/>
          </p:nvPr>
        </p:nvSpPr>
        <p:spPr>
          <a:xfrm>
            <a:off x="6172200" y="3073397"/>
            <a:ext cx="4875210" cy="2717801"/>
          </a:xfrm>
          <a:prstGeom prst="rect">
            <a:avLst/>
          </a:prstGeom>
          <a:noFill/>
          <a:ln>
            <a:noFill/>
          </a:ln>
        </p:spPr>
        <p:txBody>
          <a:bodyPr spcFirstLastPara="1" wrap="square" lIns="91425" tIns="45700" rIns="91425" bIns="45700" anchor="t" anchorCtr="0"/>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9" name="Google Shape;139;p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p7"/>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7"/>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7"/>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7"/>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p8"/>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8"/>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8"/>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1"/>
        <p:cNvGrpSpPr/>
        <p:nvPr/>
      </p:nvGrpSpPr>
      <p:grpSpPr>
        <a:xfrm>
          <a:off x="0" y="0"/>
          <a:ext cx="0" cy="0"/>
          <a:chOff x="0" y="0"/>
          <a:chExt cx="0" cy="0"/>
        </a:xfrm>
      </p:grpSpPr>
      <p:sp>
        <p:nvSpPr>
          <p:cNvPr id="152" name="Google Shape;152;p9"/>
          <p:cNvSpPr txBox="1">
            <a:spLocks noGrp="1"/>
          </p:cNvSpPr>
          <p:nvPr>
            <p:ph type="title"/>
          </p:nvPr>
        </p:nvSpPr>
        <p:spPr>
          <a:xfrm>
            <a:off x="1146705" y="609601"/>
            <a:ext cx="3856037" cy="1639884"/>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9"/>
          <p:cNvSpPr txBox="1">
            <a:spLocks noGrp="1"/>
          </p:cNvSpPr>
          <p:nvPr>
            <p:ph type="body" idx="1"/>
          </p:nvPr>
        </p:nvSpPr>
        <p:spPr>
          <a:xfrm>
            <a:off x="5156200" y="592666"/>
            <a:ext cx="5891209" cy="5198534"/>
          </a:xfrm>
          <a:prstGeom prst="rect">
            <a:avLst/>
          </a:prstGeom>
          <a:noFill/>
          <a:ln>
            <a:noFill/>
          </a:ln>
        </p:spPr>
        <p:txBody>
          <a:bodyPr spcFirstLastPara="1" wrap="square" lIns="91425" tIns="45700" rIns="91425" bIns="45700" anchor="ctr" anchorCtr="0"/>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54" name="Google Shape;154;p9"/>
          <p:cNvSpPr txBox="1">
            <a:spLocks noGrp="1"/>
          </p:cNvSpPr>
          <p:nvPr>
            <p:ph type="body" idx="2"/>
          </p:nvPr>
        </p:nvSpPr>
        <p:spPr>
          <a:xfrm>
            <a:off x="1146705" y="2249486"/>
            <a:ext cx="3856037" cy="3541714"/>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55" name="Google Shape;155;p9"/>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9"/>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9"/>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8"/>
        <p:cNvGrpSpPr/>
        <p:nvPr/>
      </p:nvGrpSpPr>
      <p:grpSpPr>
        <a:xfrm>
          <a:off x="0" y="0"/>
          <a:ext cx="0" cy="0"/>
          <a:chOff x="0" y="0"/>
          <a:chExt cx="0" cy="0"/>
        </a:xfrm>
      </p:grpSpPr>
      <p:sp>
        <p:nvSpPr>
          <p:cNvPr id="159" name="Google Shape;159;p10"/>
          <p:cNvSpPr txBox="1">
            <a:spLocks noGrp="1"/>
          </p:cNvSpPr>
          <p:nvPr>
            <p:ph type="title"/>
          </p:nvPr>
        </p:nvSpPr>
        <p:spPr>
          <a:xfrm>
            <a:off x="1141413" y="609600"/>
            <a:ext cx="5934508" cy="1639886"/>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10"/>
          <p:cNvSpPr>
            <a:spLocks noGrp="1"/>
          </p:cNvSpPr>
          <p:nvPr>
            <p:ph type="pic" idx="2"/>
          </p:nvPr>
        </p:nvSpPr>
        <p:spPr>
          <a:xfrm>
            <a:off x="7380721" y="609601"/>
            <a:ext cx="3666690" cy="5181599"/>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lstStyle>
            <a:lvl1pPr marR="0" lvl="0" algn="l" rtl="0">
              <a:lnSpc>
                <a:spcPct val="120000"/>
              </a:lnSpc>
              <a:spcBef>
                <a:spcPts val="1000"/>
              </a:spcBef>
              <a:spcAft>
                <a:spcPts val="0"/>
              </a:spcAft>
              <a:buClr>
                <a:schemeClr val="lt1"/>
              </a:buClr>
              <a:buSzPts val="4000"/>
              <a:buFont typeface="Arial"/>
              <a:buNone/>
              <a:defRPr sz="32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3500"/>
              <a:buFont typeface="Arial"/>
              <a:buNone/>
              <a:defRPr sz="28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3000"/>
              <a:buFont typeface="Arial"/>
              <a:buNone/>
              <a:defRPr sz="24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61" name="Google Shape;161;p10"/>
          <p:cNvSpPr txBox="1">
            <a:spLocks noGrp="1"/>
          </p:cNvSpPr>
          <p:nvPr>
            <p:ph type="body" idx="1"/>
          </p:nvPr>
        </p:nvSpPr>
        <p:spPr>
          <a:xfrm>
            <a:off x="1141410" y="2249486"/>
            <a:ext cx="5934511" cy="3541714"/>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62" name="Google Shape;162;p10"/>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0"/>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0"/>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65"/>
        <p:cNvGrpSpPr/>
        <p:nvPr/>
      </p:nvGrpSpPr>
      <p:grpSpPr>
        <a:xfrm>
          <a:off x="0" y="0"/>
          <a:ext cx="0" cy="0"/>
          <a:chOff x="0" y="0"/>
          <a:chExt cx="0" cy="0"/>
        </a:xfrm>
      </p:grpSpPr>
      <p:sp>
        <p:nvSpPr>
          <p:cNvPr id="166" name="Google Shape;166;p11"/>
          <p:cNvSpPr txBox="1">
            <a:spLocks noGrp="1"/>
          </p:cNvSpPr>
          <p:nvPr>
            <p:ph type="title"/>
          </p:nvPr>
        </p:nvSpPr>
        <p:spPr>
          <a:xfrm>
            <a:off x="1141410" y="4304664"/>
            <a:ext cx="9912355" cy="819355"/>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11"/>
          <p:cNvSpPr>
            <a:spLocks noGrp="1"/>
          </p:cNvSpPr>
          <p:nvPr>
            <p:ph type="pic" idx="2"/>
          </p:nvPr>
        </p:nvSpPr>
        <p:spPr>
          <a:xfrm>
            <a:off x="1141411" y="606426"/>
            <a:ext cx="9912354" cy="3299778"/>
          </a:xfrm>
          <a:prstGeom prst="round2DiagRect">
            <a:avLst>
              <a:gd name="adj1" fmla="val 4860"/>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lstStyle>
            <a:lvl1pPr marR="0" lvl="0" algn="l" rtl="0">
              <a:lnSpc>
                <a:spcPct val="120000"/>
              </a:lnSpc>
              <a:spcBef>
                <a:spcPts val="1000"/>
              </a:spcBef>
              <a:spcAft>
                <a:spcPts val="0"/>
              </a:spcAft>
              <a:buClr>
                <a:schemeClr val="lt1"/>
              </a:buClr>
              <a:buSzPts val="4000"/>
              <a:buFont typeface="Arial"/>
              <a:buNone/>
              <a:defRPr sz="32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68" name="Google Shape;168;p11"/>
          <p:cNvSpPr txBox="1">
            <a:spLocks noGrp="1"/>
          </p:cNvSpPr>
          <p:nvPr>
            <p:ph type="body" idx="1"/>
          </p:nvPr>
        </p:nvSpPr>
        <p:spPr>
          <a:xfrm>
            <a:off x="1141364" y="5124020"/>
            <a:ext cx="9910859" cy="682472"/>
          </a:xfrm>
          <a:prstGeom prst="rect">
            <a:avLst/>
          </a:prstGeom>
          <a:noFill/>
          <a:ln>
            <a:noFill/>
          </a:ln>
        </p:spPr>
        <p:txBody>
          <a:bodyPr spcFirstLastPara="1" wrap="square" lIns="91425" tIns="45700" rIns="91425" bIns="45700" anchor="t" anchorCtr="0"/>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69" name="Google Shape;169;p1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Shape 5"/>
        <p:cNvGrpSpPr/>
        <p:nvPr/>
      </p:nvGrpSpPr>
      <p:grpSpPr>
        <a:xfrm>
          <a:off x="0" y="0"/>
          <a:ext cx="0" cy="0"/>
          <a:chOff x="0" y="0"/>
          <a:chExt cx="0" cy="0"/>
        </a:xfrm>
      </p:grpSpPr>
      <p:pic>
        <p:nvPicPr>
          <p:cNvPr id="6" name="Google Shape;6;p1" descr="\\DROBO-FS\QuickDrops\JB\PPTX NG\Droplets\LightingOverlay.png"/>
          <p:cNvPicPr preferRelativeResize="0"/>
          <p:nvPr/>
        </p:nvPicPr>
        <p:blipFill rotWithShape="1">
          <a:blip r:embed="rId18">
            <a:alphaModFix amt="30000"/>
          </a:blip>
          <a:srcRect/>
          <a:stretch/>
        </p:blipFill>
        <p:spPr>
          <a:xfrm>
            <a:off x="0" y="-1"/>
            <a:ext cx="12192003" cy="6858001"/>
          </a:xfrm>
          <a:prstGeom prst="rect">
            <a:avLst/>
          </a:prstGeom>
          <a:noFill/>
          <a:ln>
            <a:noFill/>
          </a:ln>
        </p:spPr>
      </p:pic>
      <p:grpSp>
        <p:nvGrpSpPr>
          <p:cNvPr id="7" name="Google Shape;7;p1"/>
          <p:cNvGrpSpPr/>
          <p:nvPr/>
        </p:nvGrpSpPr>
        <p:grpSpPr>
          <a:xfrm>
            <a:off x="-14288" y="0"/>
            <a:ext cx="12053888" cy="6858001"/>
            <a:chOff x="-14288" y="0"/>
            <a:chExt cx="12053888" cy="6858001"/>
          </a:xfrm>
        </p:grpSpPr>
        <p:grpSp>
          <p:nvGrpSpPr>
            <p:cNvPr id="8" name="Google Shape;8;p1"/>
            <p:cNvGrpSpPr/>
            <p:nvPr/>
          </p:nvGrpSpPr>
          <p:grpSpPr>
            <a:xfrm>
              <a:off x="-14288" y="0"/>
              <a:ext cx="1220788" cy="6858001"/>
              <a:chOff x="-14288" y="0"/>
              <a:chExt cx="1220788" cy="6858001"/>
            </a:xfrm>
          </p:grpSpPr>
          <p:sp>
            <p:nvSpPr>
              <p:cNvPr id="9" name="Google Shape;9;p1"/>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13" name="Google Shape;13;p1"/>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15" name="Google Shape;15;p1"/>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16" name="Google Shape;16;p1"/>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19" name="Google Shape;19;p1"/>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 name="Google Shape;20;p1"/>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00"/>
                <a:headEnd type="none" w="med" len="med"/>
                <a:tailEnd type="none" w="med" len="med"/>
              </a:ln>
            </p:spPr>
          </p:cxnSp>
          <p:sp>
            <p:nvSpPr>
              <p:cNvPr id="21" name="Google Shape;21;p1"/>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22" name="Google Shape;22;p1"/>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23" name="Google Shape;23;p1"/>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24" name="Google Shape;24;p1"/>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27" name="Google Shape;27;p1"/>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29" name="Google Shape;29;p1"/>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31" name="Google Shape;31;p1"/>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32" name="Google Shape;32;p1"/>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35" name="Google Shape;35;p1"/>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1"/>
            <p:cNvGrpSpPr/>
            <p:nvPr/>
          </p:nvGrpSpPr>
          <p:grpSpPr>
            <a:xfrm>
              <a:off x="11364912" y="0"/>
              <a:ext cx="674688" cy="6848476"/>
              <a:chOff x="11364912" y="0"/>
              <a:chExt cx="674688" cy="6848476"/>
            </a:xfrm>
          </p:grpSpPr>
          <p:sp>
            <p:nvSpPr>
              <p:cNvPr id="37" name="Google Shape;37;p1"/>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rgbClr val="82FFFF">
                      <a:alpha val="80000"/>
                    </a:srgbClr>
                  </a:gs>
                  <a:gs pos="100000">
                    <a:srgbClr val="3B95DE">
                      <a:alpha val="60000"/>
                    </a:srgbClr>
                  </a:gs>
                </a:gsLst>
                <a:lin ang="5400000" scaled="0"/>
              </a:gradFill>
              <a:ln>
                <a:noFill/>
              </a:ln>
            </p:spPr>
          </p:sp>
          <p:sp>
            <p:nvSpPr>
              <p:cNvPr id="38" name="Google Shape;38;p1"/>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rgbClr val="82FFFF">
                      <a:alpha val="80000"/>
                    </a:srgbClr>
                  </a:gs>
                  <a:gs pos="100000">
                    <a:srgbClr val="3B95DE">
                      <a:alpha val="60000"/>
                    </a:srgbClr>
                  </a:gs>
                </a:gsLst>
                <a:lin ang="5400000" scaled="0"/>
              </a:gradFill>
              <a:ln>
                <a:noFill/>
              </a:ln>
            </p:spPr>
          </p:sp>
          <p:sp>
            <p:nvSpPr>
              <p:cNvPr id="41" name="Google Shape;41;p1"/>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82FFFF">
                      <a:alpha val="80000"/>
                    </a:srgbClr>
                  </a:gs>
                  <a:gs pos="100000">
                    <a:srgbClr val="3B95DE">
                      <a:alpha val="60000"/>
                    </a:srgbClr>
                  </a:gs>
                </a:gsLst>
                <a:lin ang="5400000" scaled="0"/>
              </a:gradFill>
              <a:ln>
                <a:noFill/>
              </a:ln>
            </p:spPr>
          </p:sp>
          <p:sp>
            <p:nvSpPr>
              <p:cNvPr id="43" name="Google Shape;43;p1"/>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82FFFF">
                      <a:alpha val="80000"/>
                    </a:srgbClr>
                  </a:gs>
                  <a:gs pos="100000">
                    <a:srgbClr val="3B95DE">
                      <a:alpha val="60000"/>
                    </a:srgbClr>
                  </a:gs>
                </a:gsLst>
                <a:lin ang="5400000" scaled="0"/>
              </a:gradFill>
              <a:ln>
                <a:noFill/>
              </a:ln>
            </p:spPr>
          </p:sp>
          <p:sp>
            <p:nvSpPr>
              <p:cNvPr id="45" name="Google Shape;45;p1"/>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
              <p:cNvSpPr/>
              <p:nvPr/>
            </p:nvSpPr>
            <p:spPr>
              <a:xfrm>
                <a:off x="11939587" y="6596063"/>
                <a:ext cx="23813" cy="252413"/>
              </a:xfrm>
              <a:prstGeom prst="rect">
                <a:avLst/>
              </a:pr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47;p1"/>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3600"/>
              <a:buFont typeface="Twentieth Century"/>
              <a:buNone/>
              <a:defRPr sz="3600" b="0" i="0" u="none" strike="noStrike" cap="none">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1"/>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lstStyle>
            <a:lvl1pPr marL="457200" marR="0" lvl="0" indent="-419100" algn="l" rtl="0">
              <a:lnSpc>
                <a:spcPct val="120000"/>
              </a:lnSpc>
              <a:spcBef>
                <a:spcPts val="1000"/>
              </a:spcBef>
              <a:spcAft>
                <a:spcPts val="0"/>
              </a:spcAft>
              <a:buClr>
                <a:schemeClr val="lt1"/>
              </a:buClr>
              <a:buSzPts val="3000"/>
              <a:buFont typeface="Arial"/>
              <a:buChar char="•"/>
              <a:defRPr sz="2400" b="0" i="0" u="none" strike="noStrike" cap="none">
                <a:solidFill>
                  <a:schemeClr val="lt1"/>
                </a:solidFill>
                <a:latin typeface="Twentieth Century"/>
                <a:ea typeface="Twentieth Century"/>
                <a:cs typeface="Twentieth Century"/>
                <a:sym typeface="Twentieth Century"/>
              </a:defRPr>
            </a:lvl1pPr>
            <a:lvl2pPr marL="914400" marR="0" lvl="1" indent="-387350"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L="1371600" marR="0" lvl="2" indent="-371475"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L="1828800" marR="0" lvl="3"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L="2286000" marR="0" lvl="4"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L="2743200" marR="0" lvl="5"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49" name="Google Shape;49;p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0" name="Google Shape;50;p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1" name="Google Shape;51;p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6.wdp"/><Relationship Id="rId7"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greenreport.it/news/clima/oms-la-morte-inquinamento-atmosferico-ci-vede-benissimo-colpiti-piu-poveri-anche-europa/" TargetMode="External"/><Relationship Id="rId2" Type="http://schemas.openxmlformats.org/officeDocument/2006/relationships/hyperlink" Target="http://davidrichardboyd.com/appointed-as-un-special-rapporteur-on-human-rights-and-the-environment/" TargetMode="External"/><Relationship Id="rId1" Type="http://schemas.openxmlformats.org/officeDocument/2006/relationships/slideLayout" Target="../slideLayouts/slideLayout6.xml"/><Relationship Id="rId5" Type="http://schemas.openxmlformats.org/officeDocument/2006/relationships/hyperlink" Target="https://www.express.co.uk/news/world/1060302/naples-volcano-eruption-campi-flegrei-naples-on-alert-could-volcano-destroy-naples" TargetMode="External"/><Relationship Id="rId4" Type="http://schemas.openxmlformats.org/officeDocument/2006/relationships/hyperlink" Target="https://www.scribblemaps.com/maps/view/Morphology_of_Italy/FxJrJiSmI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4.png"/><Relationship Id="rId17" Type="http://schemas.microsoft.com/office/2007/relationships/hdphoto" Target="../media/hdphoto5.wdp"/><Relationship Id="rId2" Type="http://schemas.openxmlformats.org/officeDocument/2006/relationships/image" Target="../media/image8.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6.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microsoft.com/office/2007/relationships/hdphoto" Target="../media/hdphoto4.wdp"/><Relationship Id="rId10" Type="http://schemas.openxmlformats.org/officeDocument/2006/relationships/image" Target="../media/image13.png"/><Relationship Id="rId19"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12.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tente Libero\AppData\Local\Microsoft\Windows\INetCache\IE\DVRG2GA9\Mountains[1].png"/>
          <p:cNvPicPr>
            <a:picLocks noChangeAspect="1" noChangeArrowheads="1"/>
          </p:cNvPicPr>
          <p:nvPr/>
        </p:nvPicPr>
        <p:blipFill rotWithShape="1">
          <a:blip r:embed="rId2">
            <a:extLst>
              <a:ext uri="{28A0092B-C50C-407E-A947-70E740481C1C}">
                <a14:useLocalDpi xmlns:a14="http://schemas.microsoft.com/office/drawing/2010/main" val="0"/>
              </a:ext>
            </a:extLst>
          </a:blip>
          <a:srcRect l="-479" t="-10840" r="-1" b="60756"/>
          <a:stretch/>
        </p:blipFill>
        <p:spPr bwMode="auto">
          <a:xfrm>
            <a:off x="5953125" y="3810006"/>
            <a:ext cx="8166955" cy="30289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Utente Libero\AppData\Local\Microsoft\Windows\INetCache\IE\DVRG2GA9\Mountains[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9" t="-10840" r="-1" b="60756"/>
          <a:stretch/>
        </p:blipFill>
        <p:spPr bwMode="auto">
          <a:xfrm>
            <a:off x="5953125" y="5229691"/>
            <a:ext cx="8166955" cy="16283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Utente Libero\AppData\Local\Microsoft\Windows\INetCache\IE\DVRG2GA9\Mountains[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9" t="-10840" r="-1" b="60756"/>
          <a:stretch/>
        </p:blipFill>
        <p:spPr bwMode="auto">
          <a:xfrm>
            <a:off x="4025045" y="5229690"/>
            <a:ext cx="8166955" cy="16283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Utente Libero\AppData\Local\Microsoft\Windows\INetCache\IE\DVRG2GA9\Mountains[1].png"/>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479" t="-10840" r="-1" b="60756"/>
          <a:stretch/>
        </p:blipFill>
        <p:spPr bwMode="auto">
          <a:xfrm>
            <a:off x="1943101" y="5924550"/>
            <a:ext cx="8166955" cy="933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pro2-bar-s3-cdn-cf6.myportfolio.com/a8fbf45aba485978b7f0d9b84fd66937/ad522c044f97c27b7261f087_rw_600.jpg?h=520c256531d469edda9bd2a57ffbae7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5606146" y="6030688"/>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ro2-bar-s3-cdn-cf6.myportfolio.com/a8fbf45aba485978b7f0d9b84fd66937/ad522c044f97c27b7261f087_rw_600.jpg?h=520c256531d469edda9bd2a57ffbae7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4524380" y="6272894"/>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ro2-bar-s3-cdn-cf6.myportfolio.com/a8fbf45aba485978b7f0d9b84fd66937/ad522c044f97c27b7261f087_rw_600.jpg?h=520c256531d469edda9bd2a57ffbae7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5056418" y="6030688"/>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ro2-bar-s3-cdn-cf6.myportfolio.com/a8fbf45aba485978b7f0d9b84fd66937/ad522c044f97c27b7261f087_rw_600.jpg?h=520c256531d469edda9bd2a57ffbae7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5335365" y="6259288"/>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Utente Libero\AppData\Local\Microsoft\Windows\INetCache\IE\DVRG2GA9\Wave_Diagram[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3525"/>
          <a:stretch/>
        </p:blipFill>
        <p:spPr bwMode="auto">
          <a:xfrm>
            <a:off x="26449" y="5324474"/>
            <a:ext cx="4026195" cy="13616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ro2-bar-s3-cdn-cf6.myportfolio.com/a8fbf45aba485978b7f0d9b84fd66937/ad522c044f97c27b7261f087_rw_600.jpg?h=520c256531d469edda9bd2a57ffbae7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5885093" y="6272894"/>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ro2-bar-s3-cdn-cf6.myportfolio.com/a8fbf45aba485978b7f0d9b84fd66937/ad522c044f97c27b7261f087_rw_600.jpg?h=520c256531d469edda9bd2a57ffbae7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6074208" y="6044294"/>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ro2-bar-s3-cdn-cf6.myportfolio.com/a8fbf45aba485978b7f0d9b84fd66937/ad522c044f97c27b7261f087_rw_600.jpg?h=520c256531d469edda9bd2a57ffbae7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6444348" y="6339569"/>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pro2-bar-s3-cdn-cf6.myportfolio.com/a8fbf45aba485978b7f0d9b84fd66937/ad522c044f97c27b7261f087_rw_600.jpg?h=520c256531d469edda9bd2a57ffbae7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4927125" y="6381749"/>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pro2-bar-s3-cdn-cf6.myportfolio.com/a8fbf45aba485978b7f0d9b84fd66937/ad522c044f97c27b7261f087_rw_600.jpg?h=520c256531d469edda9bd2a57ffbae7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6984550" y="6339569"/>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Utente Libero\AppData\Local\Microsoft\Windows\INetCache\IE\DVRG2GA9\Wave_Diagram[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3525"/>
          <a:stretch/>
        </p:blipFill>
        <p:spPr bwMode="auto">
          <a:xfrm>
            <a:off x="654473" y="5320393"/>
            <a:ext cx="4026195" cy="1361684"/>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p:cNvSpPr txBox="1"/>
          <p:nvPr/>
        </p:nvSpPr>
        <p:spPr>
          <a:xfrm>
            <a:off x="4198000" y="457203"/>
            <a:ext cx="3496023" cy="1446550"/>
          </a:xfrm>
          <a:prstGeom prst="rect">
            <a:avLst/>
          </a:prstGeom>
          <a:noFill/>
        </p:spPr>
        <p:txBody>
          <a:bodyPr wrap="square" rtlCol="0">
            <a:spAutoFit/>
          </a:bodyPr>
          <a:lstStyle/>
          <a:p>
            <a:r>
              <a:rPr lang="it-IT" sz="8800" b="1" dirty="0" err="1" smtClean="0">
                <a:ln w="10541" cmpd="sng">
                  <a:solidFill>
                    <a:schemeClr val="bg2">
                      <a:lumMod val="20000"/>
                      <a:lumOff val="80000"/>
                    </a:schemeClr>
                  </a:solidFill>
                  <a:prstDash val="solid"/>
                </a:ln>
                <a:solidFill>
                  <a:schemeClr val="tx1"/>
                </a:solidFill>
                <a:latin typeface="Perpetua" panose="02020502060401020303" pitchFamily="18" charset="0"/>
              </a:rPr>
              <a:t>Floods</a:t>
            </a:r>
            <a:endParaRPr lang="it-IT" sz="8800" b="1" dirty="0">
              <a:ln w="10541" cmpd="sng">
                <a:solidFill>
                  <a:schemeClr val="bg2">
                    <a:lumMod val="20000"/>
                    <a:lumOff val="80000"/>
                  </a:schemeClr>
                </a:solidFill>
                <a:prstDash val="solid"/>
              </a:ln>
              <a:solidFill>
                <a:schemeClr val="tx1"/>
              </a:solidFill>
              <a:latin typeface="Perpetua" panose="02020502060401020303" pitchFamily="18" charset="0"/>
            </a:endParaRPr>
          </a:p>
        </p:txBody>
      </p:sp>
      <p:pic>
        <p:nvPicPr>
          <p:cNvPr id="18" name="Picture 3" descr="C:\Users\Utente Libero\AppData\Local\Microsoft\Windows\INetCache\IE\DVRG2GA9\Wave_Diagram[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1286"/>
          <a:stretch/>
        </p:blipFill>
        <p:spPr bwMode="auto">
          <a:xfrm>
            <a:off x="1120265" y="6001235"/>
            <a:ext cx="2537904" cy="8834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Utente Libero\AppData\Local\Microsoft\Windows\INetCache\IE\DVRG2GA9\Wave_Diagram[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0143" y="5820559"/>
            <a:ext cx="2537904" cy="112238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tente Libero\AppData\Local\Microsoft\Windows\INetCache\IE\DVRG2GA9\Wave_Diagram[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479" t="-1663" b="24610"/>
          <a:stretch/>
        </p:blipFill>
        <p:spPr bwMode="auto">
          <a:xfrm>
            <a:off x="26448" y="5979682"/>
            <a:ext cx="1916653" cy="86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0691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075"/>
                                        </p:tgtEl>
                                        <p:attrNameLst>
                                          <p:attrName>r</p:attrName>
                                        </p:attrNameLst>
                                      </p:cBhvr>
                                    </p:animRot>
                                    <p:animRot by="-240000">
                                      <p:cBhvr>
                                        <p:cTn id="17" dur="200" fill="hold">
                                          <p:stCondLst>
                                            <p:cond delay="200"/>
                                          </p:stCondLst>
                                        </p:cTn>
                                        <p:tgtEl>
                                          <p:spTgt spid="3075"/>
                                        </p:tgtEl>
                                        <p:attrNameLst>
                                          <p:attrName>r</p:attrName>
                                        </p:attrNameLst>
                                      </p:cBhvr>
                                    </p:animRot>
                                    <p:animRot by="240000">
                                      <p:cBhvr>
                                        <p:cTn id="18" dur="200" fill="hold">
                                          <p:stCondLst>
                                            <p:cond delay="400"/>
                                          </p:stCondLst>
                                        </p:cTn>
                                        <p:tgtEl>
                                          <p:spTgt spid="3075"/>
                                        </p:tgtEl>
                                        <p:attrNameLst>
                                          <p:attrName>r</p:attrName>
                                        </p:attrNameLst>
                                      </p:cBhvr>
                                    </p:animRot>
                                    <p:animRot by="-240000">
                                      <p:cBhvr>
                                        <p:cTn id="19" dur="200" fill="hold">
                                          <p:stCondLst>
                                            <p:cond delay="600"/>
                                          </p:stCondLst>
                                        </p:cTn>
                                        <p:tgtEl>
                                          <p:spTgt spid="3075"/>
                                        </p:tgtEl>
                                        <p:attrNameLst>
                                          <p:attrName>r</p:attrName>
                                        </p:attrNameLst>
                                      </p:cBhvr>
                                    </p:animRot>
                                    <p:animRot by="120000">
                                      <p:cBhvr>
                                        <p:cTn id="20" dur="200" fill="hold">
                                          <p:stCondLst>
                                            <p:cond delay="800"/>
                                          </p:stCondLst>
                                        </p:cTn>
                                        <p:tgtEl>
                                          <p:spTgt spid="3075"/>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6" presetClass="emph" presetSubtype="0" fill="hold" nodeType="afterEffect">
                                  <p:stCondLst>
                                    <p:cond delay="0"/>
                                  </p:stCondLst>
                                  <p:childTnLst>
                                    <p:animScale>
                                      <p:cBhvr>
                                        <p:cTn id="40" dur="2000" fill="hold"/>
                                        <p:tgtEl>
                                          <p:spTgt spid="17"/>
                                        </p:tgtEl>
                                      </p:cBhvr>
                                      <p:by x="150000" y="150000"/>
                                    </p:animScale>
                                  </p:childTnLst>
                                </p:cTn>
                              </p:par>
                              <p:par>
                                <p:cTn id="41" presetID="6" presetClass="emph" presetSubtype="0" fill="hold" nodeType="withEffect">
                                  <p:stCondLst>
                                    <p:cond delay="0"/>
                                  </p:stCondLst>
                                  <p:childTnLst>
                                    <p:animScale>
                                      <p:cBhvr>
                                        <p:cTn id="42" dur="2000" fill="hold"/>
                                        <p:tgtEl>
                                          <p:spTgt spid="20"/>
                                        </p:tgtEl>
                                      </p:cBhvr>
                                      <p:by x="150000" y="150000"/>
                                    </p:animScale>
                                  </p:childTnLst>
                                </p:cTn>
                              </p:par>
                              <p:par>
                                <p:cTn id="43" presetID="63" presetClass="path" presetSubtype="0" accel="50000" decel="50000" fill="hold" nodeType="withEffect">
                                  <p:stCondLst>
                                    <p:cond delay="500"/>
                                  </p:stCondLst>
                                  <p:childTnLst>
                                    <p:animMotion origin="layout" path="M 0 0 L 0.25 0 E" pathEditMode="relative" ptsTypes="">
                                      <p:cBhvr>
                                        <p:cTn id="44" dur="2000" fill="hold"/>
                                        <p:tgtEl>
                                          <p:spTgt spid="17"/>
                                        </p:tgtEl>
                                        <p:attrNameLst>
                                          <p:attrName>ppt_x</p:attrName>
                                          <p:attrName>ppt_y</p:attrName>
                                        </p:attrNameLst>
                                      </p:cBhvr>
                                    </p:animMotion>
                                  </p:childTnLst>
                                </p:cTn>
                              </p:par>
                              <p:par>
                                <p:cTn id="45" presetID="63" presetClass="path" presetSubtype="0" accel="50000" decel="50000" fill="hold" nodeType="withEffect">
                                  <p:stCondLst>
                                    <p:cond delay="600"/>
                                  </p:stCondLst>
                                  <p:childTnLst>
                                    <p:animMotion origin="layout" path="M 0 0 L 0.25 0 E" pathEditMode="relative" ptsTypes="">
                                      <p:cBhvr>
                                        <p:cTn id="4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1"/>
          <p:cNvSpPr txBox="1">
            <a:spLocks noGrp="1"/>
          </p:cNvSpPr>
          <p:nvPr>
            <p:ph type="title"/>
          </p:nvPr>
        </p:nvSpPr>
        <p:spPr>
          <a:xfrm>
            <a:off x="724695" y="618518"/>
            <a:ext cx="5798341" cy="147857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wentieth Century"/>
              <a:buNone/>
            </a:pPr>
            <a:r>
              <a:rPr lang="it-IT" dirty="0" smtClean="0"/>
              <a:t> </a:t>
            </a:r>
            <a:r>
              <a:rPr lang="it-IT" dirty="0">
                <a:solidFill>
                  <a:schemeClr val="tx1"/>
                </a:solidFill>
                <a:latin typeface="Times New Roman" panose="02020603050405020304" pitchFamily="18" charset="0"/>
                <a:cs typeface="Times New Roman" panose="02020603050405020304" pitchFamily="18" charset="0"/>
              </a:rPr>
              <a:t>AIR QUALITY </a:t>
            </a:r>
            <a:r>
              <a:rPr lang="it-IT" dirty="0" smtClean="0">
                <a:solidFill>
                  <a:schemeClr val="tx1"/>
                </a:solidFill>
                <a:latin typeface="Times New Roman" panose="02020603050405020304" pitchFamily="18" charset="0"/>
                <a:cs typeface="Times New Roman" panose="02020603050405020304" pitchFamily="18" charset="0"/>
              </a:rPr>
              <a:t>INDEX IN OUR AREA</a:t>
            </a:r>
            <a:endParaRPr dirty="0">
              <a:solidFill>
                <a:schemeClr val="tx1"/>
              </a:solidFill>
              <a:latin typeface="Times New Roman" panose="02020603050405020304" pitchFamily="18" charset="0"/>
              <a:cs typeface="Times New Roman" panose="02020603050405020304" pitchFamily="18" charset="0"/>
            </a:endParaRPr>
          </a:p>
        </p:txBody>
      </p:sp>
      <p:sp>
        <p:nvSpPr>
          <p:cNvPr id="482" name="Google Shape;482;p31"/>
          <p:cNvSpPr txBox="1">
            <a:spLocks noGrp="1"/>
          </p:cNvSpPr>
          <p:nvPr>
            <p:ph type="body" idx="1"/>
          </p:nvPr>
        </p:nvSpPr>
        <p:spPr>
          <a:xfrm>
            <a:off x="724692" y="2237581"/>
            <a:ext cx="5798344" cy="354171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325"/>
              <a:buNone/>
            </a:pPr>
            <a:r>
              <a:rPr lang="it-IT" sz="2000" dirty="0">
                <a:solidFill>
                  <a:schemeClr val="tx1"/>
                </a:solidFill>
                <a:latin typeface="Times New Roman" panose="02020603050405020304" pitchFamily="18" charset="0"/>
                <a:cs typeface="Times New Roman" panose="02020603050405020304" pitchFamily="18" charset="0"/>
              </a:rPr>
              <a:t>The Air </a:t>
            </a:r>
            <a:r>
              <a:rPr lang="it-IT" sz="2000" dirty="0" err="1">
                <a:solidFill>
                  <a:schemeClr val="tx1"/>
                </a:solidFill>
                <a:latin typeface="Times New Roman" panose="02020603050405020304" pitchFamily="18" charset="0"/>
                <a:cs typeface="Times New Roman" panose="02020603050405020304" pitchFamily="18" charset="0"/>
              </a:rPr>
              <a:t>Quality</a:t>
            </a:r>
            <a:r>
              <a:rPr lang="it-IT" sz="2000" dirty="0">
                <a:solidFill>
                  <a:schemeClr val="tx1"/>
                </a:solidFill>
                <a:latin typeface="Times New Roman" panose="02020603050405020304" pitchFamily="18" charset="0"/>
                <a:cs typeface="Times New Roman" panose="02020603050405020304" pitchFamily="18" charset="0"/>
              </a:rPr>
              <a:t> Index, </a:t>
            </a:r>
            <a:r>
              <a:rPr lang="it-IT" sz="2000" dirty="0" err="1">
                <a:solidFill>
                  <a:schemeClr val="tx1"/>
                </a:solidFill>
                <a:latin typeface="Times New Roman" panose="02020603050405020304" pitchFamily="18" charset="0"/>
                <a:cs typeface="Times New Roman" panose="02020603050405020304" pitchFamily="18" charset="0"/>
              </a:rPr>
              <a:t>is</a:t>
            </a:r>
            <a:r>
              <a:rPr lang="it-IT" sz="2000" dirty="0">
                <a:solidFill>
                  <a:schemeClr val="tx1"/>
                </a:solidFill>
                <a:latin typeface="Times New Roman" panose="02020603050405020304" pitchFamily="18" charset="0"/>
                <a:cs typeface="Times New Roman" panose="02020603050405020304" pitchFamily="18" charset="0"/>
              </a:rPr>
              <a:t> a </a:t>
            </a:r>
            <a:r>
              <a:rPr lang="it-IT" sz="2000" dirty="0" err="1">
                <a:solidFill>
                  <a:schemeClr val="tx1"/>
                </a:solidFill>
                <a:latin typeface="Times New Roman" panose="02020603050405020304" pitchFamily="18" charset="0"/>
                <a:cs typeface="Times New Roman" panose="02020603050405020304" pitchFamily="18" charset="0"/>
              </a:rPr>
              <a:t>parameter</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that</a:t>
            </a:r>
            <a:r>
              <a:rPr lang="it-IT" sz="2000" dirty="0">
                <a:solidFill>
                  <a:schemeClr val="tx1"/>
                </a:solidFill>
                <a:latin typeface="Times New Roman" panose="02020603050405020304" pitchFamily="18" charset="0"/>
                <a:cs typeface="Times New Roman" panose="02020603050405020304" pitchFamily="18" charset="0"/>
              </a:rPr>
              <a:t> on a </a:t>
            </a:r>
            <a:r>
              <a:rPr lang="it-IT" sz="2000" dirty="0" err="1">
                <a:solidFill>
                  <a:schemeClr val="tx1"/>
                </a:solidFill>
                <a:latin typeface="Times New Roman" panose="02020603050405020304" pitchFamily="18" charset="0"/>
                <a:cs typeface="Times New Roman" panose="02020603050405020304" pitchFamily="18" charset="0"/>
              </a:rPr>
              <a:t>daily</a:t>
            </a:r>
            <a:r>
              <a:rPr lang="it-IT" sz="2000" dirty="0">
                <a:solidFill>
                  <a:schemeClr val="tx1"/>
                </a:solidFill>
                <a:latin typeface="Times New Roman" panose="02020603050405020304" pitchFamily="18" charset="0"/>
                <a:cs typeface="Times New Roman" panose="02020603050405020304" pitchFamily="18" charset="0"/>
              </a:rPr>
              <a:t> scale </a:t>
            </a:r>
            <a:r>
              <a:rPr lang="it-IT" sz="2000" dirty="0" err="1">
                <a:solidFill>
                  <a:schemeClr val="tx1"/>
                </a:solidFill>
                <a:latin typeface="Times New Roman" panose="02020603050405020304" pitchFamily="18" charset="0"/>
                <a:cs typeface="Times New Roman" panose="02020603050405020304" pitchFamily="18" charset="0"/>
              </a:rPr>
              <a:t>synthetically</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represents</a:t>
            </a:r>
            <a:r>
              <a:rPr lang="it-IT" sz="2000" dirty="0">
                <a:solidFill>
                  <a:schemeClr val="tx1"/>
                </a:solidFill>
                <a:latin typeface="Times New Roman" panose="02020603050405020304" pitchFamily="18" charset="0"/>
                <a:cs typeface="Times New Roman" panose="02020603050405020304" pitchFamily="18" charset="0"/>
              </a:rPr>
              <a:t> the </a:t>
            </a:r>
            <a:r>
              <a:rPr lang="it-IT" sz="2000" dirty="0" err="1">
                <a:solidFill>
                  <a:schemeClr val="tx1"/>
                </a:solidFill>
                <a:latin typeface="Times New Roman" panose="02020603050405020304" pitchFamily="18" charset="0"/>
                <a:cs typeface="Times New Roman" panose="02020603050405020304" pitchFamily="18" charset="0"/>
              </a:rPr>
              <a:t>level</a:t>
            </a:r>
            <a:r>
              <a:rPr lang="it-IT" sz="2000" dirty="0">
                <a:solidFill>
                  <a:schemeClr val="tx1"/>
                </a:solidFill>
                <a:latin typeface="Times New Roman" panose="02020603050405020304" pitchFamily="18" charset="0"/>
                <a:cs typeface="Times New Roman" panose="02020603050405020304" pitchFamily="18" charset="0"/>
              </a:rPr>
              <a:t> of </a:t>
            </a:r>
            <a:r>
              <a:rPr lang="it-IT" sz="2000" dirty="0" err="1">
                <a:solidFill>
                  <a:schemeClr val="tx1"/>
                </a:solidFill>
                <a:latin typeface="Times New Roman" panose="02020603050405020304" pitchFamily="18" charset="0"/>
                <a:cs typeface="Times New Roman" panose="02020603050405020304" pitchFamily="18" charset="0"/>
              </a:rPr>
              <a:t>atmospheric</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pollution</a:t>
            </a:r>
            <a:r>
              <a:rPr lang="it-IT" sz="2000" dirty="0">
                <a:solidFill>
                  <a:schemeClr val="tx1"/>
                </a:solidFill>
                <a:latin typeface="Times New Roman" panose="02020603050405020304" pitchFamily="18" charset="0"/>
                <a:cs typeface="Times New Roman" panose="02020603050405020304" pitchFamily="18" charset="0"/>
              </a:rPr>
              <a:t> and </a:t>
            </a:r>
            <a:r>
              <a:rPr lang="it-IT" sz="2000" dirty="0" err="1">
                <a:solidFill>
                  <a:schemeClr val="tx1"/>
                </a:solidFill>
                <a:latin typeface="Times New Roman" panose="02020603050405020304" pitchFamily="18" charset="0"/>
                <a:cs typeface="Times New Roman" panose="02020603050405020304" pitchFamily="18" charset="0"/>
              </a:rPr>
              <a:t>allows</a:t>
            </a:r>
            <a:r>
              <a:rPr lang="it-IT" sz="2000" dirty="0">
                <a:solidFill>
                  <a:schemeClr val="tx1"/>
                </a:solidFill>
                <a:latin typeface="Times New Roman" panose="02020603050405020304" pitchFamily="18" charset="0"/>
                <a:cs typeface="Times New Roman" panose="02020603050405020304" pitchFamily="18" charset="0"/>
              </a:rPr>
              <a:t> an immediate </a:t>
            </a:r>
            <a:r>
              <a:rPr lang="it-IT" sz="2000" dirty="0" err="1">
                <a:solidFill>
                  <a:schemeClr val="tx1"/>
                </a:solidFill>
                <a:latin typeface="Times New Roman" panose="02020603050405020304" pitchFamily="18" charset="0"/>
                <a:cs typeface="Times New Roman" panose="02020603050405020304" pitchFamily="18" charset="0"/>
              </a:rPr>
              <a:t>communication</a:t>
            </a:r>
            <a:r>
              <a:rPr lang="it-IT" sz="2000" dirty="0">
                <a:solidFill>
                  <a:schemeClr val="tx1"/>
                </a:solidFill>
                <a:latin typeface="Times New Roman" panose="02020603050405020304" pitchFamily="18" charset="0"/>
                <a:cs typeface="Times New Roman" panose="02020603050405020304" pitchFamily="18" charset="0"/>
              </a:rPr>
              <a:t> on the </a:t>
            </a:r>
            <a:r>
              <a:rPr lang="it-IT" sz="2000" dirty="0" err="1">
                <a:solidFill>
                  <a:schemeClr val="tx1"/>
                </a:solidFill>
                <a:latin typeface="Times New Roman" panose="02020603050405020304" pitchFamily="18" charset="0"/>
                <a:cs typeface="Times New Roman" panose="02020603050405020304" pitchFamily="18" charset="0"/>
              </a:rPr>
              <a:t>level</a:t>
            </a:r>
            <a:r>
              <a:rPr lang="it-IT" sz="2000" dirty="0">
                <a:solidFill>
                  <a:schemeClr val="tx1"/>
                </a:solidFill>
                <a:latin typeface="Times New Roman" panose="02020603050405020304" pitchFamily="18" charset="0"/>
                <a:cs typeface="Times New Roman" panose="02020603050405020304" pitchFamily="18" charset="0"/>
              </a:rPr>
              <a:t> of </a:t>
            </a:r>
            <a:r>
              <a:rPr lang="it-IT" sz="2000" dirty="0" err="1">
                <a:solidFill>
                  <a:schemeClr val="tx1"/>
                </a:solidFill>
                <a:latin typeface="Times New Roman" panose="02020603050405020304" pitchFamily="18" charset="0"/>
                <a:cs typeface="Times New Roman" panose="02020603050405020304" pitchFamily="18" charset="0"/>
              </a:rPr>
              <a:t>risk</a:t>
            </a:r>
            <a:r>
              <a:rPr lang="it-IT" sz="2000" dirty="0">
                <a:solidFill>
                  <a:schemeClr val="tx1"/>
                </a:solidFill>
                <a:latin typeface="Times New Roman" panose="02020603050405020304" pitchFamily="18" charset="0"/>
                <a:cs typeface="Times New Roman" panose="02020603050405020304" pitchFamily="18" charset="0"/>
              </a:rPr>
              <a:t> for the </a:t>
            </a:r>
            <a:r>
              <a:rPr lang="it-IT" sz="2000" dirty="0" err="1">
                <a:solidFill>
                  <a:schemeClr val="tx1"/>
                </a:solidFill>
                <a:latin typeface="Times New Roman" panose="02020603050405020304" pitchFamily="18" charset="0"/>
                <a:cs typeface="Times New Roman" panose="02020603050405020304" pitchFamily="18" charset="0"/>
              </a:rPr>
              <a:t>population</a:t>
            </a:r>
            <a:r>
              <a:rPr lang="it-IT" sz="2000" dirty="0">
                <a:solidFill>
                  <a:schemeClr val="tx1"/>
                </a:solidFill>
                <a:latin typeface="Times New Roman" panose="02020603050405020304" pitchFamily="18" charset="0"/>
                <a:cs typeface="Times New Roman" panose="02020603050405020304" pitchFamily="18" charset="0"/>
              </a:rPr>
              <a:t>.</a:t>
            </a:r>
            <a:endParaRPr sz="2000" dirty="0">
              <a:solidFill>
                <a:schemeClr val="tx1"/>
              </a:solidFill>
              <a:latin typeface="Times New Roman" panose="02020603050405020304" pitchFamily="18" charset="0"/>
              <a:cs typeface="Times New Roman" panose="02020603050405020304" pitchFamily="18" charset="0"/>
            </a:endParaRPr>
          </a:p>
          <a:p>
            <a:pPr marL="0" lvl="0" indent="0" algn="l" rtl="0">
              <a:lnSpc>
                <a:spcPct val="100000"/>
              </a:lnSpc>
              <a:spcBef>
                <a:spcPts val="1000"/>
              </a:spcBef>
              <a:spcAft>
                <a:spcPts val="0"/>
              </a:spcAft>
              <a:buClr>
                <a:schemeClr val="lt1"/>
              </a:buClr>
              <a:buSzPts val="2325"/>
              <a:buNone/>
            </a:pPr>
            <a:r>
              <a:rPr lang="it-IT" sz="2000" dirty="0" err="1" smtClean="0">
                <a:solidFill>
                  <a:schemeClr val="tx1"/>
                </a:solidFill>
                <a:latin typeface="Times New Roman" panose="02020603050405020304" pitchFamily="18" charset="0"/>
                <a:cs typeface="Times New Roman" panose="02020603050405020304" pitchFamily="18" charset="0"/>
              </a:rPr>
              <a:t>Each</a:t>
            </a:r>
            <a:r>
              <a:rPr lang="it-IT" sz="2000" dirty="0" smtClean="0">
                <a:solidFill>
                  <a:schemeClr val="tx1"/>
                </a:solidFill>
                <a:latin typeface="Times New Roman" panose="02020603050405020304" pitchFamily="18" charset="0"/>
                <a:cs typeface="Times New Roman" panose="02020603050405020304" pitchFamily="18" charset="0"/>
              </a:rPr>
              <a:t> </a:t>
            </a:r>
            <a:r>
              <a:rPr lang="it-IT" sz="2000" dirty="0">
                <a:solidFill>
                  <a:schemeClr val="tx1"/>
                </a:solidFill>
                <a:latin typeface="Times New Roman" panose="02020603050405020304" pitchFamily="18" charset="0"/>
                <a:cs typeface="Times New Roman" panose="02020603050405020304" pitchFamily="18" charset="0"/>
              </a:rPr>
              <a:t>air </a:t>
            </a:r>
            <a:r>
              <a:rPr lang="it-IT" sz="2000" dirty="0" err="1">
                <a:solidFill>
                  <a:schemeClr val="tx1"/>
                </a:solidFill>
                <a:latin typeface="Times New Roman" panose="02020603050405020304" pitchFamily="18" charset="0"/>
                <a:cs typeface="Times New Roman" panose="02020603050405020304" pitchFamily="18" charset="0"/>
              </a:rPr>
              <a:t>quality</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index</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value</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is</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assigned</a:t>
            </a:r>
            <a:r>
              <a:rPr lang="it-IT" sz="2000" dirty="0">
                <a:solidFill>
                  <a:schemeClr val="tx1"/>
                </a:solidFill>
                <a:latin typeface="Times New Roman" panose="02020603050405020304" pitchFamily="18" charset="0"/>
                <a:cs typeface="Times New Roman" panose="02020603050405020304" pitchFamily="18" charset="0"/>
              </a:rPr>
              <a:t> a color and a </a:t>
            </a:r>
            <a:r>
              <a:rPr lang="it-IT" sz="2000" dirty="0" err="1">
                <a:solidFill>
                  <a:schemeClr val="tx1"/>
                </a:solidFill>
                <a:latin typeface="Times New Roman" panose="02020603050405020304" pitchFamily="18" charset="0"/>
                <a:cs typeface="Times New Roman" panose="02020603050405020304" pitchFamily="18" charset="0"/>
              </a:rPr>
              <a:t>judgment</a:t>
            </a:r>
            <a:r>
              <a:rPr lang="it-IT" sz="2000" dirty="0">
                <a:solidFill>
                  <a:schemeClr val="tx1"/>
                </a:solidFill>
                <a:latin typeface="Times New Roman" panose="02020603050405020304" pitchFamily="18" charset="0"/>
                <a:cs typeface="Times New Roman" panose="02020603050405020304" pitchFamily="18" charset="0"/>
              </a:rPr>
              <a:t> on the state of air </a:t>
            </a:r>
            <a:r>
              <a:rPr lang="it-IT" sz="2000" dirty="0" err="1">
                <a:solidFill>
                  <a:schemeClr val="tx1"/>
                </a:solidFill>
                <a:latin typeface="Times New Roman" panose="02020603050405020304" pitchFamily="18" charset="0"/>
                <a:cs typeface="Times New Roman" panose="02020603050405020304" pitchFamily="18" charset="0"/>
              </a:rPr>
              <a:t>quality</a:t>
            </a:r>
            <a:r>
              <a:rPr lang="it-IT" sz="2000" dirty="0">
                <a:solidFill>
                  <a:schemeClr val="tx1"/>
                </a:solidFill>
                <a:latin typeface="Times New Roman" panose="02020603050405020304" pitchFamily="18" charset="0"/>
                <a:cs typeface="Times New Roman" panose="02020603050405020304" pitchFamily="18" charset="0"/>
              </a:rPr>
              <a:t>.</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483" name="Google Shape;483;p31" descr="Immagine che contiene mappa, testo&#10;&#10;Descrizione generata con affidabilità molto elevata"/>
          <p:cNvPicPr preferRelativeResize="0"/>
          <p:nvPr/>
        </p:nvPicPr>
        <p:blipFill rotWithShape="1">
          <a:blip r:embed="rId3">
            <a:alphaModFix/>
          </a:blip>
          <a:srcRect/>
          <a:stretch/>
        </p:blipFill>
        <p:spPr>
          <a:xfrm>
            <a:off x="6960358" y="92547"/>
            <a:ext cx="4544705" cy="5732060"/>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graphicFrame>
        <p:nvGraphicFramePr>
          <p:cNvPr id="2" name="Tabella 1"/>
          <p:cNvGraphicFramePr>
            <a:graphicFrameLocks noGrp="1"/>
          </p:cNvGraphicFramePr>
          <p:nvPr>
            <p:extLst>
              <p:ext uri="{D42A27DB-BD31-4B8C-83A1-F6EECF244321}">
                <p14:modId xmlns:p14="http://schemas.microsoft.com/office/powerpoint/2010/main" val="1337014636"/>
              </p:ext>
            </p:extLst>
          </p:nvPr>
        </p:nvGraphicFramePr>
        <p:xfrm>
          <a:off x="4189862" y="6223378"/>
          <a:ext cx="7206024" cy="518160"/>
        </p:xfrm>
        <a:graphic>
          <a:graphicData uri="http://schemas.openxmlformats.org/drawingml/2006/table">
            <a:tbl>
              <a:tblPr firstRow="1" bandRow="1">
                <a:tableStyleId>{5C22544A-7EE6-4342-B048-85BDC9FD1C3A}</a:tableStyleId>
              </a:tblPr>
              <a:tblGrid>
                <a:gridCol w="900753"/>
                <a:gridCol w="900753"/>
                <a:gridCol w="900753"/>
                <a:gridCol w="900753"/>
                <a:gridCol w="968989"/>
                <a:gridCol w="832517"/>
                <a:gridCol w="900753"/>
                <a:gridCol w="900753"/>
              </a:tblGrid>
              <a:tr h="504967">
                <a:tc>
                  <a:txBody>
                    <a:bodyPr/>
                    <a:lstStyle/>
                    <a:p>
                      <a:r>
                        <a:rPr lang="it-IT" sz="1400" dirty="0" err="1" smtClean="0">
                          <a:solidFill>
                            <a:schemeClr val="tx1"/>
                          </a:solidFill>
                          <a:latin typeface="Times New Roman" panose="02020603050405020304" pitchFamily="18" charset="0"/>
                          <a:cs typeface="Times New Roman" panose="02020603050405020304" pitchFamily="18" charset="0"/>
                        </a:rPr>
                        <a:t>Key</a:t>
                      </a:r>
                      <a:endParaRPr lang="it-IT" sz="1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it-IT" sz="1400" dirty="0" err="1" smtClean="0">
                          <a:solidFill>
                            <a:schemeClr val="tx1"/>
                          </a:solidFill>
                          <a:latin typeface="Times New Roman" panose="02020603050405020304" pitchFamily="18" charset="0"/>
                          <a:cs typeface="Times New Roman" panose="02020603050405020304" pitchFamily="18" charset="0"/>
                        </a:rPr>
                        <a:t>Excellent</a:t>
                      </a:r>
                      <a:endParaRPr lang="it-IT" sz="1400" dirty="0">
                        <a:solidFill>
                          <a:schemeClr val="tx1"/>
                        </a:solidFill>
                        <a:latin typeface="Times New Roman" panose="02020603050405020304" pitchFamily="18" charset="0"/>
                        <a:cs typeface="Times New Roman" panose="02020603050405020304" pitchFamily="18" charset="0"/>
                      </a:endParaRPr>
                    </a:p>
                  </a:txBody>
                  <a:tcPr>
                    <a:solidFill>
                      <a:schemeClr val="tx2">
                        <a:lumMod val="75000"/>
                      </a:schemeClr>
                    </a:solidFill>
                  </a:tcPr>
                </a:tc>
                <a:tc>
                  <a:txBody>
                    <a:bodyPr/>
                    <a:lstStyle/>
                    <a:p>
                      <a:r>
                        <a:rPr lang="it-IT" sz="1400" dirty="0" err="1" smtClean="0">
                          <a:solidFill>
                            <a:schemeClr val="tx1"/>
                          </a:solidFill>
                          <a:latin typeface="Times New Roman" panose="02020603050405020304" pitchFamily="18" charset="0"/>
                          <a:cs typeface="Times New Roman" panose="02020603050405020304" pitchFamily="18" charset="0"/>
                        </a:rPr>
                        <a:t>Good</a:t>
                      </a:r>
                      <a:endParaRPr lang="it-IT" sz="1400" dirty="0" smtClean="0">
                        <a:solidFill>
                          <a:schemeClr val="tx1"/>
                        </a:solidFill>
                        <a:latin typeface="Times New Roman" panose="02020603050405020304" pitchFamily="18" charset="0"/>
                        <a:cs typeface="Times New Roman" panose="02020603050405020304" pitchFamily="18" charset="0"/>
                      </a:endParaRPr>
                    </a:p>
                    <a:p>
                      <a:endParaRPr lang="it-IT" sz="800" dirty="0">
                        <a:solidFill>
                          <a:schemeClr val="bg1"/>
                        </a:solidFill>
                        <a:latin typeface="Times New Roman" panose="02020603050405020304" pitchFamily="18" charset="0"/>
                        <a:cs typeface="Times New Roman" panose="02020603050405020304" pitchFamily="18" charset="0"/>
                      </a:endParaRPr>
                    </a:p>
                  </a:txBody>
                  <a:tcPr>
                    <a:solidFill>
                      <a:srgbClr val="7BFC24"/>
                    </a:solidFill>
                  </a:tcPr>
                </a:tc>
                <a:tc>
                  <a:txBody>
                    <a:bodyPr/>
                    <a:lstStyle/>
                    <a:p>
                      <a:r>
                        <a:rPr lang="it-IT" sz="1400" dirty="0" smtClean="0">
                          <a:solidFill>
                            <a:schemeClr val="tx1"/>
                          </a:solidFill>
                          <a:latin typeface="Times New Roman" panose="02020603050405020304" pitchFamily="18" charset="0"/>
                          <a:cs typeface="Times New Roman" panose="02020603050405020304" pitchFamily="18" charset="0"/>
                        </a:rPr>
                        <a:t>Discrete</a:t>
                      </a:r>
                      <a:endParaRPr lang="it-IT" sz="1400" dirty="0">
                        <a:solidFill>
                          <a:schemeClr val="tx1"/>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r>
                        <a:rPr lang="it-IT" dirty="0" smtClean="0">
                          <a:solidFill>
                            <a:schemeClr val="tx1"/>
                          </a:solidFill>
                          <a:latin typeface="Times New Roman" panose="02020603050405020304" pitchFamily="18" charset="0"/>
                          <a:cs typeface="Times New Roman" panose="02020603050405020304" pitchFamily="18" charset="0"/>
                        </a:rPr>
                        <a:t>Mediocre</a:t>
                      </a:r>
                      <a:endParaRPr lang="it-IT"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r>
                        <a:rPr lang="it-IT" dirty="0" err="1" smtClean="0">
                          <a:solidFill>
                            <a:schemeClr val="tx1"/>
                          </a:solidFill>
                          <a:latin typeface="Times New Roman" panose="02020603050405020304" pitchFamily="18" charset="0"/>
                          <a:cs typeface="Times New Roman" panose="02020603050405020304" pitchFamily="18" charset="0"/>
                        </a:rPr>
                        <a:t>Poor</a:t>
                      </a:r>
                      <a:endParaRPr lang="it-IT" dirty="0">
                        <a:solidFill>
                          <a:schemeClr val="tx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r>
                        <a:rPr lang="it-IT" dirty="0" err="1" smtClean="0">
                          <a:solidFill>
                            <a:schemeClr val="tx1"/>
                          </a:solidFill>
                          <a:latin typeface="Times New Roman" panose="02020603050405020304" pitchFamily="18" charset="0"/>
                          <a:cs typeface="Times New Roman" panose="02020603050405020304" pitchFamily="18" charset="0"/>
                        </a:rPr>
                        <a:t>Very</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Poor</a:t>
                      </a:r>
                      <a:endParaRPr lang="it-IT"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75000"/>
                      </a:schemeClr>
                    </a:solidFill>
                  </a:tcPr>
                </a:tc>
                <a:tc>
                  <a:txBody>
                    <a:bodyPr/>
                    <a:lstStyle/>
                    <a:p>
                      <a:r>
                        <a:rPr lang="it-IT" dirty="0" err="1" smtClean="0">
                          <a:solidFill>
                            <a:schemeClr val="tx1"/>
                          </a:solidFill>
                          <a:latin typeface="Times New Roman" panose="02020603050405020304" pitchFamily="18" charset="0"/>
                          <a:cs typeface="Times New Roman" panose="02020603050405020304" pitchFamily="18" charset="0"/>
                        </a:rPr>
                        <a:t>Awful</a:t>
                      </a:r>
                      <a:endParaRPr lang="it-IT" dirty="0">
                        <a:solidFill>
                          <a:schemeClr val="tx1"/>
                        </a:solidFill>
                        <a:latin typeface="Times New Roman" panose="02020603050405020304" pitchFamily="18" charset="0"/>
                        <a:cs typeface="Times New Roman" panose="02020603050405020304" pitchFamily="18" charset="0"/>
                      </a:endParaRPr>
                    </a:p>
                  </a:txBody>
                  <a:tcPr>
                    <a:solidFill>
                      <a:schemeClr val="accent3">
                        <a:lumMod val="50000"/>
                      </a:schemeClr>
                    </a:solidFill>
                  </a:tcPr>
                </a:tc>
              </a:tr>
            </a:tbl>
          </a:graphicData>
        </a:graphic>
      </p:graphicFrame>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 calcmode="lin" valueType="num">
                                      <p:cBhvr additive="base">
                                        <p:cTn id="7" dur="500"/>
                                        <p:tgtEl>
                                          <p:spTgt spid="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FE6BA9E6-1D9E-4D30-B528-D49FA1342E4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3" name="Picture 2">
            <a:extLst>
              <a:ext uri="{FF2B5EF4-FFF2-40B4-BE49-F238E27FC236}">
                <a16:creationId xmlns="" xmlns:a16="http://schemas.microsoft.com/office/drawing/2014/main" id="{FE6BA9E6-1D9E-4D30-B528-D49FA1342E4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52400" y="15240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4" name="Immagine 4" descr="Immagine che contiene testo, mappa&#10;&#10;Descrizione generata con affidabilità molto elevata">
            <a:extLst>
              <a:ext uri="{FF2B5EF4-FFF2-40B4-BE49-F238E27FC236}">
                <a16:creationId xmlns="" xmlns:a16="http://schemas.microsoft.com/office/drawing/2014/main" id="{A4C15CCD-B234-47AD-AD81-F569CD3A8F46}"/>
              </a:ext>
            </a:extLst>
          </p:cNvPr>
          <p:cNvPicPr>
            <a:picLocks noChangeAspect="1"/>
          </p:cNvPicPr>
          <p:nvPr/>
        </p:nvPicPr>
        <p:blipFill>
          <a:blip r:embed="rId3"/>
          <a:stretch>
            <a:fillRect/>
          </a:stretch>
        </p:blipFill>
        <p:spPr>
          <a:xfrm>
            <a:off x="5773428" y="475643"/>
            <a:ext cx="5041765" cy="6036546"/>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5" name="Rettangolo 4"/>
          <p:cNvSpPr/>
          <p:nvPr/>
        </p:nvSpPr>
        <p:spPr>
          <a:xfrm>
            <a:off x="152401" y="475643"/>
            <a:ext cx="5468628" cy="954107"/>
          </a:xfrm>
          <a:prstGeom prst="rect">
            <a:avLst/>
          </a:prstGeom>
        </p:spPr>
        <p:txBody>
          <a:bodyPr wrap="square">
            <a:spAutoFit/>
          </a:bodyPr>
          <a:lstStyle/>
          <a:p>
            <a:pPr algn="ctr"/>
            <a:r>
              <a:rPr lang="it-IT" sz="2800" b="1" dirty="0">
                <a:solidFill>
                  <a:schemeClr val="tx1"/>
                </a:solidFill>
                <a:latin typeface="Times New Roman" panose="02020603050405020304" pitchFamily="18" charset="0"/>
                <a:cs typeface="Times New Roman" panose="02020603050405020304" pitchFamily="18" charset="0"/>
              </a:rPr>
              <a:t>POLLUTION</a:t>
            </a:r>
            <a:r>
              <a:rPr lang="it-IT" sz="2800" i="1" dirty="0">
                <a:solidFill>
                  <a:schemeClr val="tx1"/>
                </a:solidFill>
                <a:latin typeface="Times New Roman" panose="02020603050405020304" pitchFamily="18" charset="0"/>
                <a:cs typeface="Times New Roman" panose="02020603050405020304" pitchFamily="18" charset="0"/>
              </a:rPr>
              <a:t> </a:t>
            </a:r>
            <a:r>
              <a:rPr lang="it-IT" sz="2800" b="1" dirty="0">
                <a:solidFill>
                  <a:schemeClr val="tx1"/>
                </a:solidFill>
                <a:latin typeface="Times New Roman" panose="02020603050405020304" pitchFamily="18" charset="0"/>
                <a:cs typeface="Times New Roman" panose="02020603050405020304" pitchFamily="18" charset="0"/>
              </a:rPr>
              <a:t>PROBLEMS</a:t>
            </a:r>
            <a:r>
              <a:rPr lang="it-IT" sz="2800" i="1" dirty="0">
                <a:solidFill>
                  <a:schemeClr val="tx1"/>
                </a:solidFill>
                <a:latin typeface="Times New Roman" panose="02020603050405020304" pitchFamily="18" charset="0"/>
                <a:cs typeface="Times New Roman" panose="02020603050405020304" pitchFamily="18" charset="0"/>
              </a:rPr>
              <a:t> </a:t>
            </a:r>
            <a:r>
              <a:rPr lang="it-IT" sz="2800" b="1" dirty="0">
                <a:solidFill>
                  <a:schemeClr val="tx1"/>
                </a:solidFill>
                <a:latin typeface="Times New Roman" panose="02020603050405020304" pitchFamily="18" charset="0"/>
                <a:cs typeface="Times New Roman" panose="02020603050405020304" pitchFamily="18" charset="0"/>
              </a:rPr>
              <a:t>IN</a:t>
            </a:r>
            <a:r>
              <a:rPr lang="it-IT" sz="2800" i="1" dirty="0">
                <a:solidFill>
                  <a:schemeClr val="tx1"/>
                </a:solidFill>
                <a:latin typeface="Times New Roman" panose="02020603050405020304" pitchFamily="18" charset="0"/>
                <a:cs typeface="Times New Roman" panose="02020603050405020304" pitchFamily="18" charset="0"/>
              </a:rPr>
              <a:t> </a:t>
            </a:r>
            <a:r>
              <a:rPr lang="it-IT" sz="2800" b="1" dirty="0">
                <a:solidFill>
                  <a:schemeClr val="tx1"/>
                </a:solidFill>
                <a:latin typeface="Times New Roman" panose="02020603050405020304" pitchFamily="18" charset="0"/>
                <a:cs typeface="Times New Roman" panose="02020603050405020304" pitchFamily="18" charset="0"/>
              </a:rPr>
              <a:t>CAMPANIA</a:t>
            </a:r>
            <a:r>
              <a:rPr lang="it-IT" sz="2800" i="1" dirty="0">
                <a:solidFill>
                  <a:schemeClr val="tx1"/>
                </a:solidFill>
                <a:latin typeface="Times New Roman" panose="02020603050405020304" pitchFamily="18" charset="0"/>
                <a:cs typeface="Times New Roman" panose="02020603050405020304" pitchFamily="18" charset="0"/>
              </a:rPr>
              <a:t> </a:t>
            </a:r>
            <a:r>
              <a:rPr lang="it-IT" sz="2800" b="1" dirty="0">
                <a:solidFill>
                  <a:schemeClr val="tx1"/>
                </a:solidFill>
                <a:latin typeface="Times New Roman" panose="02020603050405020304" pitchFamily="18" charset="0"/>
                <a:cs typeface="Times New Roman" panose="02020603050405020304" pitchFamily="18" charset="0"/>
              </a:rPr>
              <a:t>REGION</a:t>
            </a:r>
            <a:endParaRPr lang="it-IT"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432272"/>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descr="Immagine che contiene testo, mappa&#10;&#10;Descrizione generata con affidabilità molto elevata">
            <a:extLst>
              <a:ext uri="{FF2B5EF4-FFF2-40B4-BE49-F238E27FC236}">
                <a16:creationId xmlns="" xmlns:a16="http://schemas.microsoft.com/office/drawing/2014/main" id="{B53BA9B3-CE5B-45B7-8B29-0EA1119C9CCF}"/>
              </a:ext>
            </a:extLst>
          </p:cNvPr>
          <p:cNvPicPr>
            <a:picLocks noChangeAspect="1"/>
          </p:cNvPicPr>
          <p:nvPr/>
        </p:nvPicPr>
        <p:blipFill>
          <a:blip r:embed="rId2"/>
          <a:stretch>
            <a:fillRect/>
          </a:stretch>
        </p:blipFill>
        <p:spPr>
          <a:xfrm>
            <a:off x="2033194" y="1282166"/>
            <a:ext cx="4588769" cy="4577297"/>
          </a:xfrm>
          <a:prstGeom prst="rect">
            <a:avLst/>
          </a:prstGeom>
        </p:spPr>
      </p:pic>
      <p:sp>
        <p:nvSpPr>
          <p:cNvPr id="3" name="Rettangolo 2"/>
          <p:cNvSpPr/>
          <p:nvPr/>
        </p:nvSpPr>
        <p:spPr>
          <a:xfrm>
            <a:off x="3495946" y="494375"/>
            <a:ext cx="6252033" cy="523220"/>
          </a:xfrm>
          <a:prstGeom prst="rect">
            <a:avLst/>
          </a:prstGeom>
        </p:spPr>
        <p:txBody>
          <a:bodyPr wrap="none">
            <a:spAutoFit/>
          </a:bodyPr>
          <a:lstStyle/>
          <a:p>
            <a:r>
              <a:rPr lang="it-IT" sz="2800" b="1" dirty="0">
                <a:solidFill>
                  <a:schemeClr val="tx1"/>
                </a:solidFill>
                <a:latin typeface="Times New Roman" panose="02020603050405020304" pitchFamily="18" charset="0"/>
                <a:cs typeface="Times New Roman" panose="02020603050405020304" pitchFamily="18" charset="0"/>
              </a:rPr>
              <a:t>SOIL POLLUTION IN OUR REGION</a:t>
            </a:r>
            <a:r>
              <a:rPr lang="it-IT" b="1" dirty="0">
                <a:solidFill>
                  <a:srgbClr val="FFFFFF"/>
                </a:solidFill>
                <a:latin typeface="Times New Roman" panose="02020603050405020304" pitchFamily="18" charset="0"/>
                <a:cs typeface="Times New Roman" panose="02020603050405020304" pitchFamily="18" charset="0"/>
              </a:rPr>
              <a:t> </a:t>
            </a:r>
            <a:endParaRPr lang="it-IT" dirty="0">
              <a:latin typeface="Times New Roman" panose="02020603050405020304" pitchFamily="18" charset="0"/>
              <a:cs typeface="Times New Roman" panose="02020603050405020304" pitchFamily="18" charset="0"/>
            </a:endParaRPr>
          </a:p>
        </p:txBody>
      </p:sp>
      <p:sp>
        <p:nvSpPr>
          <p:cNvPr id="4" name="Rettangolo 3"/>
          <p:cNvSpPr/>
          <p:nvPr/>
        </p:nvSpPr>
        <p:spPr>
          <a:xfrm>
            <a:off x="6952986" y="2074980"/>
            <a:ext cx="4415245" cy="1938992"/>
          </a:xfrm>
          <a:prstGeom prst="rect">
            <a:avLst/>
          </a:prstGeom>
        </p:spPr>
        <p:txBody>
          <a:bodyPr wrap="square">
            <a:spAutoFit/>
          </a:bodyPr>
          <a:lstStyle/>
          <a:p>
            <a:pPr algn="ctr"/>
            <a:r>
              <a:rPr lang="en-US" sz="2000" dirty="0">
                <a:solidFill>
                  <a:schemeClr val="tx1"/>
                </a:solidFill>
                <a:latin typeface="Times New Roman" panose="02020603050405020304" pitchFamily="18" charset="0"/>
                <a:cs typeface="Times New Roman" panose="02020603050405020304" pitchFamily="18" charset="0"/>
              </a:rPr>
              <a:t>The area of Naples and Campania region, in Italy, are experiencing the dramatic consequences of diffuse and illegal waste dumping. This area has been referred to as the “Land of Fires” because of the common practice of waste burning.      </a:t>
            </a:r>
            <a:r>
              <a:rPr lang="en-US" sz="1200" dirty="0">
                <a:solidFill>
                  <a:schemeClr val="tx1"/>
                </a:solidFill>
                <a:latin typeface="Times New Roman" panose="02020603050405020304" pitchFamily="18" charset="0"/>
                <a:cs typeface="Times New Roman" panose="02020603050405020304" pitchFamily="18" charset="0"/>
              </a:rPr>
              <a:t>    </a:t>
            </a:r>
            <a:endParaRPr lang="it-IT"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8865420"/>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114197" y="1806114"/>
            <a:ext cx="5113836" cy="4832092"/>
          </a:xfrm>
          <a:prstGeom prst="rect">
            <a:avLst/>
          </a:prstGeom>
        </p:spPr>
        <p:txBody>
          <a:bodyPr wrap="square">
            <a:spAutoFit/>
          </a:bodyPr>
          <a:lstStyle/>
          <a:p>
            <a:pPr marL="0" indent="0" algn="just">
              <a:buNone/>
            </a:pPr>
            <a:r>
              <a:rPr lang="it-IT" sz="2800" dirty="0">
                <a:solidFill>
                  <a:schemeClr val="tx1"/>
                </a:solidFill>
                <a:latin typeface="Times New Roman" panose="02020603050405020304" pitchFamily="18" charset="0"/>
                <a:cs typeface="Times New Roman" panose="02020603050405020304" pitchFamily="18" charset="0"/>
              </a:rPr>
              <a:t>NEGATIVE CONSEQUENCES.</a:t>
            </a:r>
          </a:p>
          <a:p>
            <a:pPr marL="0" indent="0" algn="just">
              <a:buNone/>
            </a:pPr>
            <a:r>
              <a:rPr lang="it-IT" sz="2800" dirty="0">
                <a:solidFill>
                  <a:schemeClr val="tx1"/>
                </a:solidFill>
                <a:latin typeface="Times New Roman" panose="02020603050405020304" pitchFamily="18" charset="0"/>
                <a:cs typeface="Times New Roman" panose="02020603050405020304" pitchFamily="18" charset="0"/>
              </a:rPr>
              <a:t>A </a:t>
            </a:r>
            <a:r>
              <a:rPr lang="it-IT" sz="2800" dirty="0" err="1">
                <a:solidFill>
                  <a:schemeClr val="tx1"/>
                </a:solidFill>
                <a:latin typeface="Times New Roman" panose="02020603050405020304" pitchFamily="18" charset="0"/>
                <a:cs typeface="Times New Roman" panose="02020603050405020304" pitchFamily="18" charset="0"/>
              </a:rPr>
              <a:t>study</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smtClean="0">
                <a:solidFill>
                  <a:schemeClr val="tx1"/>
                </a:solidFill>
                <a:latin typeface="Times New Roman" panose="02020603050405020304" pitchFamily="18" charset="0"/>
                <a:cs typeface="Times New Roman" panose="02020603050405020304" pitchFamily="18" charset="0"/>
              </a:rPr>
              <a:t>highlighted</a:t>
            </a:r>
            <a:r>
              <a:rPr lang="it-IT" sz="2800" dirty="0" smtClean="0">
                <a:solidFill>
                  <a:schemeClr val="tx1"/>
                </a:solidFill>
                <a:latin typeface="Times New Roman" panose="02020603050405020304" pitchFamily="18" charset="0"/>
                <a:cs typeface="Times New Roman" panose="02020603050405020304" pitchFamily="18" charset="0"/>
              </a:rPr>
              <a:t> </a:t>
            </a:r>
            <a:r>
              <a:rPr lang="it-IT" sz="2800" dirty="0">
                <a:solidFill>
                  <a:schemeClr val="tx1"/>
                </a:solidFill>
                <a:latin typeface="Times New Roman" panose="02020603050405020304" pitchFamily="18" charset="0"/>
                <a:cs typeface="Times New Roman" panose="02020603050405020304" pitchFamily="18" charset="0"/>
              </a:rPr>
              <a:t>an </a:t>
            </a:r>
            <a:r>
              <a:rPr lang="it-IT" sz="2800" dirty="0" err="1">
                <a:solidFill>
                  <a:schemeClr val="tx1"/>
                </a:solidFill>
                <a:latin typeface="Times New Roman" panose="02020603050405020304" pitchFamily="18" charset="0"/>
                <a:cs typeface="Times New Roman" panose="02020603050405020304" pitchFamily="18" charset="0"/>
              </a:rPr>
              <a:t>increase</a:t>
            </a:r>
            <a:r>
              <a:rPr lang="it-IT" sz="2800" dirty="0">
                <a:solidFill>
                  <a:schemeClr val="tx1"/>
                </a:solidFill>
                <a:latin typeface="Times New Roman" panose="02020603050405020304" pitchFamily="18" charset="0"/>
                <a:cs typeface="Times New Roman" panose="02020603050405020304" pitchFamily="18" charset="0"/>
              </a:rPr>
              <a:t> in </a:t>
            </a:r>
            <a:r>
              <a:rPr lang="it-IT" sz="2800" dirty="0" err="1">
                <a:solidFill>
                  <a:schemeClr val="tx1"/>
                </a:solidFill>
                <a:latin typeface="Times New Roman" panose="02020603050405020304" pitchFamily="18" charset="0"/>
                <a:cs typeface="Times New Roman" panose="02020603050405020304" pitchFamily="18" charset="0"/>
              </a:rPr>
              <a:t>mortality</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smtClean="0">
                <a:solidFill>
                  <a:schemeClr val="tx1"/>
                </a:solidFill>
                <a:latin typeface="Times New Roman" panose="02020603050405020304" pitchFamily="18" charset="0"/>
                <a:cs typeface="Times New Roman" panose="02020603050405020304" pitchFamily="18" charset="0"/>
              </a:rPr>
              <a:t>rate, </a:t>
            </a:r>
            <a:r>
              <a:rPr lang="it-IT" sz="2800" dirty="0">
                <a:solidFill>
                  <a:schemeClr val="tx1"/>
                </a:solidFill>
                <a:latin typeface="Times New Roman" panose="02020603050405020304" pitchFamily="18" charset="0"/>
                <a:cs typeface="Times New Roman" panose="02020603050405020304" pitchFamily="18" charset="0"/>
              </a:rPr>
              <a:t>due to </a:t>
            </a:r>
            <a:r>
              <a:rPr lang="it-IT" sz="2800" dirty="0" err="1">
                <a:solidFill>
                  <a:schemeClr val="tx1"/>
                </a:solidFill>
                <a:latin typeface="Times New Roman" panose="02020603050405020304" pitchFamily="18" charset="0"/>
                <a:cs typeface="Times New Roman" panose="02020603050405020304" pitchFamily="18" charset="0"/>
              </a:rPr>
              <a:t>malignancies</a:t>
            </a:r>
            <a:r>
              <a:rPr lang="it-IT" sz="2800" dirty="0">
                <a:solidFill>
                  <a:schemeClr val="tx1"/>
                </a:solidFill>
                <a:latin typeface="Times New Roman" panose="02020603050405020304" pitchFamily="18" charset="0"/>
                <a:cs typeface="Times New Roman" panose="02020603050405020304" pitchFamily="18" charset="0"/>
              </a:rPr>
              <a:t> in a </a:t>
            </a:r>
            <a:r>
              <a:rPr lang="it-IT" sz="2800" dirty="0" err="1">
                <a:solidFill>
                  <a:schemeClr val="tx1"/>
                </a:solidFill>
                <a:latin typeface="Times New Roman" panose="02020603050405020304" pitchFamily="18" charset="0"/>
                <a:cs typeface="Times New Roman" panose="02020603050405020304" pitchFamily="18" charset="0"/>
              </a:rPr>
              <a:t>specific</a:t>
            </a:r>
            <a:r>
              <a:rPr lang="it-IT" sz="2800" dirty="0">
                <a:solidFill>
                  <a:schemeClr val="tx1"/>
                </a:solidFill>
                <a:latin typeface="Times New Roman" panose="02020603050405020304" pitchFamily="18" charset="0"/>
                <a:cs typeface="Times New Roman" panose="02020603050405020304" pitchFamily="18" charset="0"/>
              </a:rPr>
              <a:t> area with 250,000 </a:t>
            </a:r>
            <a:r>
              <a:rPr lang="it-IT" sz="2800" dirty="0" err="1">
                <a:solidFill>
                  <a:schemeClr val="tx1"/>
                </a:solidFill>
                <a:latin typeface="Times New Roman" panose="02020603050405020304" pitchFamily="18" charset="0"/>
                <a:cs typeface="Times New Roman" panose="02020603050405020304" pitchFamily="18" charset="0"/>
              </a:rPr>
              <a:t>inhabitants</a:t>
            </a:r>
            <a:r>
              <a:rPr lang="it-IT" sz="2800" dirty="0">
                <a:solidFill>
                  <a:schemeClr val="tx1"/>
                </a:solidFill>
                <a:latin typeface="Times New Roman" panose="02020603050405020304" pitchFamily="18" charset="0"/>
                <a:cs typeface="Times New Roman" panose="02020603050405020304" pitchFamily="18" charset="0"/>
              </a:rPr>
              <a:t> in the province of </a:t>
            </a:r>
            <a:r>
              <a:rPr lang="it-IT" sz="2800" dirty="0" err="1">
                <a:solidFill>
                  <a:schemeClr val="tx1"/>
                </a:solidFill>
                <a:latin typeface="Times New Roman" panose="02020603050405020304" pitchFamily="18" charset="0"/>
                <a:cs typeface="Times New Roman" panose="02020603050405020304" pitchFamily="18" charset="0"/>
              </a:rPr>
              <a:t>Naples</a:t>
            </a:r>
            <a:r>
              <a:rPr lang="it-IT" sz="2800" dirty="0">
                <a:solidFill>
                  <a:schemeClr val="tx1"/>
                </a:solidFill>
                <a:latin typeface="Times New Roman" panose="02020603050405020304" pitchFamily="18" charset="0"/>
                <a:cs typeface="Times New Roman" panose="02020603050405020304" pitchFamily="18" charset="0"/>
              </a:rPr>
              <a:t>, the capital city of the Campania </a:t>
            </a:r>
            <a:r>
              <a:rPr lang="it-IT" sz="2800" dirty="0" err="1">
                <a:solidFill>
                  <a:schemeClr val="tx1"/>
                </a:solidFill>
                <a:latin typeface="Times New Roman" panose="02020603050405020304" pitchFamily="18" charset="0"/>
                <a:cs typeface="Times New Roman" panose="02020603050405020304" pitchFamily="18" charset="0"/>
              </a:rPr>
              <a:t>region</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including</a:t>
            </a:r>
            <a:r>
              <a:rPr lang="it-IT" sz="2800" dirty="0">
                <a:solidFill>
                  <a:schemeClr val="tx1"/>
                </a:solidFill>
                <a:latin typeface="Times New Roman" panose="02020603050405020304" pitchFamily="18" charset="0"/>
                <a:cs typeface="Times New Roman" panose="02020603050405020304" pitchFamily="18" charset="0"/>
              </a:rPr>
              <a:t> the </a:t>
            </a:r>
            <a:r>
              <a:rPr lang="it-IT" sz="2800" dirty="0" err="1">
                <a:solidFill>
                  <a:schemeClr val="tx1"/>
                </a:solidFill>
                <a:latin typeface="Times New Roman" panose="02020603050405020304" pitchFamily="18" charset="0"/>
                <a:cs typeface="Times New Roman" panose="02020603050405020304" pitchFamily="18" charset="0"/>
              </a:rPr>
              <a:t>towns</a:t>
            </a:r>
            <a:r>
              <a:rPr lang="it-IT" sz="2800" dirty="0">
                <a:solidFill>
                  <a:schemeClr val="tx1"/>
                </a:solidFill>
                <a:latin typeface="Times New Roman" panose="02020603050405020304" pitchFamily="18" charset="0"/>
                <a:cs typeface="Times New Roman" panose="02020603050405020304" pitchFamily="18" charset="0"/>
              </a:rPr>
              <a:t> of Nola, Marigliano and Acerra, </a:t>
            </a:r>
            <a:r>
              <a:rPr lang="it-IT" sz="2800" dirty="0" err="1">
                <a:solidFill>
                  <a:schemeClr val="tx1"/>
                </a:solidFill>
                <a:latin typeface="Times New Roman" panose="02020603050405020304" pitchFamily="18" charset="0"/>
                <a:cs typeface="Times New Roman" panose="02020603050405020304" pitchFamily="18" charset="0"/>
              </a:rPr>
              <a:t>which</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was</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identified</a:t>
            </a:r>
            <a:r>
              <a:rPr lang="it-IT" sz="2800" dirty="0">
                <a:solidFill>
                  <a:schemeClr val="tx1"/>
                </a:solidFill>
                <a:latin typeface="Times New Roman" panose="02020603050405020304" pitchFamily="18" charset="0"/>
                <a:cs typeface="Times New Roman" panose="02020603050405020304" pitchFamily="18" charset="0"/>
              </a:rPr>
              <a:t> by the </a:t>
            </a:r>
            <a:r>
              <a:rPr lang="it-IT" sz="2800" dirty="0" err="1" smtClean="0">
                <a:solidFill>
                  <a:schemeClr val="tx1"/>
                </a:solidFill>
                <a:latin typeface="Times New Roman" panose="02020603050405020304" pitchFamily="18" charset="0"/>
                <a:cs typeface="Times New Roman" panose="02020603050405020304" pitchFamily="18" charset="0"/>
              </a:rPr>
              <a:t>authors</a:t>
            </a:r>
            <a:r>
              <a:rPr lang="it-IT" sz="2800" dirty="0" smtClean="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as</a:t>
            </a:r>
            <a:r>
              <a:rPr lang="it-IT" sz="2800" dirty="0">
                <a:solidFill>
                  <a:schemeClr val="tx1"/>
                </a:solidFill>
                <a:latin typeface="Times New Roman" panose="02020603050405020304" pitchFamily="18" charset="0"/>
                <a:cs typeface="Times New Roman" panose="02020603050405020304" pitchFamily="18" charset="0"/>
              </a:rPr>
              <a:t> a “</a:t>
            </a:r>
            <a:r>
              <a:rPr lang="it-IT" sz="2800" dirty="0" err="1">
                <a:solidFill>
                  <a:schemeClr val="tx1"/>
                </a:solidFill>
                <a:latin typeface="Times New Roman" panose="02020603050405020304" pitchFamily="18" charset="0"/>
                <a:cs typeface="Times New Roman" panose="02020603050405020304" pitchFamily="18" charset="0"/>
              </a:rPr>
              <a:t>triangle</a:t>
            </a:r>
            <a:r>
              <a:rPr lang="it-IT" sz="2800" dirty="0">
                <a:solidFill>
                  <a:schemeClr val="tx1"/>
                </a:solidFill>
                <a:latin typeface="Times New Roman" panose="02020603050405020304" pitchFamily="18" charset="0"/>
                <a:cs typeface="Times New Roman" panose="02020603050405020304" pitchFamily="18" charset="0"/>
              </a:rPr>
              <a:t> of </a:t>
            </a:r>
            <a:r>
              <a:rPr lang="it-IT" sz="2800" dirty="0" err="1">
                <a:solidFill>
                  <a:schemeClr val="tx1"/>
                </a:solidFill>
                <a:latin typeface="Times New Roman" panose="02020603050405020304" pitchFamily="18" charset="0"/>
                <a:cs typeface="Times New Roman" panose="02020603050405020304" pitchFamily="18" charset="0"/>
              </a:rPr>
              <a:t>death</a:t>
            </a:r>
            <a:r>
              <a:rPr lang="it-IT" sz="2800" dirty="0">
                <a:solidFill>
                  <a:schemeClr val="tx1"/>
                </a:solidFill>
                <a:latin typeface="Times New Roman" panose="02020603050405020304" pitchFamily="18" charset="0"/>
                <a:cs typeface="Times New Roman" panose="02020603050405020304" pitchFamily="18" charset="0"/>
              </a:rPr>
              <a:t>”.</a:t>
            </a:r>
          </a:p>
        </p:txBody>
      </p:sp>
      <p:sp>
        <p:nvSpPr>
          <p:cNvPr id="6" name="CasellaDiTesto 5"/>
          <p:cNvSpPr txBox="1"/>
          <p:nvPr/>
        </p:nvSpPr>
        <p:spPr>
          <a:xfrm>
            <a:off x="1964834" y="740979"/>
            <a:ext cx="9110186" cy="523220"/>
          </a:xfrm>
          <a:prstGeom prst="rect">
            <a:avLst/>
          </a:prstGeom>
          <a:noFill/>
        </p:spPr>
        <p:txBody>
          <a:bodyPr wrap="none" rtlCol="0">
            <a:spAutoFit/>
          </a:bodyPr>
          <a:lstStyle/>
          <a:p>
            <a:r>
              <a:rPr lang="it-IT" sz="2800" b="1" dirty="0" smtClean="0">
                <a:solidFill>
                  <a:schemeClr val="tx1"/>
                </a:solidFill>
                <a:latin typeface="Times New Roman" panose="02020603050405020304" pitchFamily="18" charset="0"/>
                <a:cs typeface="Times New Roman" panose="02020603050405020304" pitchFamily="18" charset="0"/>
              </a:rPr>
              <a:t>ILLEGAL WASTE BURNING IN CAMPANIA REGION</a:t>
            </a:r>
            <a:endParaRPr lang="it-IT" sz="2800" b="1" dirty="0">
              <a:solidFill>
                <a:schemeClr val="tx1"/>
              </a:solidFill>
              <a:latin typeface="Times New Roman" panose="02020603050405020304" pitchFamily="18" charset="0"/>
              <a:cs typeface="Times New Roman" panose="02020603050405020304" pitchFamily="18" charset="0"/>
            </a:endParaRPr>
          </a:p>
        </p:txBody>
      </p:sp>
      <p:pic>
        <p:nvPicPr>
          <p:cNvPr id="2" name="Immagine 1"/>
          <p:cNvPicPr>
            <a:picLocks noChangeAspect="1"/>
          </p:cNvPicPr>
          <p:nvPr/>
        </p:nvPicPr>
        <p:blipFill>
          <a:blip r:embed="rId2"/>
          <a:stretch>
            <a:fillRect/>
          </a:stretch>
        </p:blipFill>
        <p:spPr>
          <a:xfrm>
            <a:off x="531761" y="1901648"/>
            <a:ext cx="5506668" cy="3871355"/>
          </a:xfrm>
          <a:prstGeom prst="rect">
            <a:avLst/>
          </a:prstGeom>
        </p:spPr>
      </p:pic>
    </p:spTree>
    <p:extLst>
      <p:ext uri="{BB962C8B-B14F-4D97-AF65-F5344CB8AC3E}">
        <p14:creationId xmlns:p14="http://schemas.microsoft.com/office/powerpoint/2010/main" val="2374970558"/>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030064" y="171268"/>
            <a:ext cx="9755536" cy="769441"/>
          </a:xfrm>
          <a:prstGeom prst="rect">
            <a:avLst/>
          </a:prstGeom>
        </p:spPr>
        <p:txBody>
          <a:bodyPr wrap="square">
            <a:spAutoFit/>
          </a:bodyPr>
          <a:lstStyle/>
          <a:p>
            <a:r>
              <a:rPr lang="it-IT" sz="4400" b="1" dirty="0">
                <a:solidFill>
                  <a:schemeClr val="tx1"/>
                </a:solidFill>
                <a:latin typeface="Times New Roman" panose="02020603050405020304" pitchFamily="18" charset="0"/>
                <a:cs typeface="Times New Roman" panose="02020603050405020304" pitchFamily="18" charset="0"/>
              </a:rPr>
              <a:t>Water </a:t>
            </a:r>
            <a:r>
              <a:rPr lang="it-IT" sz="4400" b="1" dirty="0" err="1">
                <a:solidFill>
                  <a:schemeClr val="tx1"/>
                </a:solidFill>
                <a:latin typeface="Times New Roman" panose="02020603050405020304" pitchFamily="18" charset="0"/>
                <a:cs typeface="Times New Roman" panose="02020603050405020304" pitchFamily="18" charset="0"/>
              </a:rPr>
              <a:t>pollution</a:t>
            </a:r>
            <a:r>
              <a:rPr lang="it-IT" sz="4400" b="1" dirty="0">
                <a:solidFill>
                  <a:schemeClr val="tx1"/>
                </a:solidFill>
                <a:latin typeface="Times New Roman" panose="02020603050405020304" pitchFamily="18" charset="0"/>
                <a:cs typeface="Times New Roman" panose="02020603050405020304" pitchFamily="18" charset="0"/>
              </a:rPr>
              <a:t> in </a:t>
            </a:r>
            <a:r>
              <a:rPr lang="it-IT" sz="4400" b="1" dirty="0" err="1">
                <a:solidFill>
                  <a:schemeClr val="tx1"/>
                </a:solidFill>
                <a:latin typeface="Times New Roman" panose="02020603050405020304" pitchFamily="18" charset="0"/>
                <a:cs typeface="Times New Roman" panose="02020603050405020304" pitchFamily="18" charset="0"/>
              </a:rPr>
              <a:t>campania</a:t>
            </a:r>
            <a:r>
              <a:rPr lang="it-IT" sz="4400" b="1" dirty="0">
                <a:solidFill>
                  <a:schemeClr val="tx1"/>
                </a:solidFill>
                <a:latin typeface="Times New Roman" panose="02020603050405020304" pitchFamily="18" charset="0"/>
                <a:cs typeface="Times New Roman" panose="02020603050405020304" pitchFamily="18" charset="0"/>
              </a:rPr>
              <a:t> </a:t>
            </a:r>
            <a:r>
              <a:rPr lang="it-IT" sz="4400" b="1" dirty="0" err="1">
                <a:solidFill>
                  <a:schemeClr val="tx1"/>
                </a:solidFill>
                <a:latin typeface="Times New Roman" panose="02020603050405020304" pitchFamily="18" charset="0"/>
                <a:cs typeface="Times New Roman" panose="02020603050405020304" pitchFamily="18" charset="0"/>
              </a:rPr>
              <a:t>region</a:t>
            </a:r>
            <a:endParaRPr lang="it-IT" sz="4400" dirty="0">
              <a:solidFill>
                <a:schemeClr val="tx1"/>
              </a:solidFill>
              <a:latin typeface="Times New Roman" panose="02020603050405020304" pitchFamily="18" charset="0"/>
              <a:cs typeface="Times New Roman" panose="02020603050405020304" pitchFamily="18" charset="0"/>
            </a:endParaRPr>
          </a:p>
        </p:txBody>
      </p:sp>
      <p:sp>
        <p:nvSpPr>
          <p:cNvPr id="4" name="Rettangolo 3"/>
          <p:cNvSpPr/>
          <p:nvPr/>
        </p:nvSpPr>
        <p:spPr>
          <a:xfrm>
            <a:off x="760497" y="940709"/>
            <a:ext cx="10872654" cy="1815882"/>
          </a:xfrm>
          <a:prstGeom prst="rect">
            <a:avLst/>
          </a:prstGeom>
        </p:spPr>
        <p:txBody>
          <a:bodyPr wrap="square">
            <a:spAutoFit/>
          </a:bodyPr>
          <a:lstStyle/>
          <a:p>
            <a:pPr marL="0" indent="0" algn="just">
              <a:buNone/>
            </a:pPr>
            <a:r>
              <a:rPr lang="en-US" sz="2800" dirty="0">
                <a:solidFill>
                  <a:schemeClr val="tx1"/>
                </a:solidFill>
                <a:latin typeface="Times New Roman" panose="02020603050405020304" pitchFamily="18" charset="0"/>
                <a:cs typeface="Times New Roman" panose="02020603050405020304" pitchFamily="18" charset="0"/>
              </a:rPr>
              <a:t>The </a:t>
            </a:r>
            <a:r>
              <a:rPr lang="en-US" sz="2800" dirty="0" err="1">
                <a:solidFill>
                  <a:schemeClr val="tx1"/>
                </a:solidFill>
                <a:latin typeface="Times New Roman" panose="02020603050405020304" pitchFamily="18" charset="0"/>
                <a:cs typeface="Times New Roman" panose="02020603050405020304" pitchFamily="18" charset="0"/>
              </a:rPr>
              <a:t>Sarno</a:t>
            </a:r>
            <a:r>
              <a:rPr lang="en-US" sz="2800" dirty="0">
                <a:solidFill>
                  <a:schemeClr val="tx1"/>
                </a:solidFill>
                <a:latin typeface="Times New Roman" panose="02020603050405020304" pitchFamily="18" charset="0"/>
                <a:cs typeface="Times New Roman" panose="02020603050405020304" pitchFamily="18" charset="0"/>
              </a:rPr>
              <a:t>, known as </a:t>
            </a:r>
            <a:r>
              <a:rPr lang="en-US" sz="2800" dirty="0" err="1">
                <a:solidFill>
                  <a:schemeClr val="tx1"/>
                </a:solidFill>
                <a:latin typeface="Times New Roman" panose="02020603050405020304" pitchFamily="18" charset="0"/>
                <a:cs typeface="Times New Roman" panose="02020603050405020304" pitchFamily="18" charset="0"/>
              </a:rPr>
              <a:t>Sarnus</a:t>
            </a:r>
            <a:r>
              <a:rPr lang="en-US" sz="2800" dirty="0">
                <a:solidFill>
                  <a:schemeClr val="tx1"/>
                </a:solidFill>
                <a:latin typeface="Times New Roman" panose="02020603050405020304" pitchFamily="18" charset="0"/>
                <a:cs typeface="Times New Roman" panose="02020603050405020304" pitchFamily="18" charset="0"/>
              </a:rPr>
              <a:t> to the Romans, is a stream that passes through </a:t>
            </a:r>
            <a:r>
              <a:rPr lang="en-US" sz="2800" dirty="0" smtClean="0">
                <a:solidFill>
                  <a:schemeClr val="tx1"/>
                </a:solidFill>
                <a:latin typeface="Times New Roman" panose="02020603050405020304" pitchFamily="18" charset="0"/>
                <a:cs typeface="Times New Roman" panose="02020603050405020304" pitchFamily="18" charset="0"/>
              </a:rPr>
              <a:t>Pompeii. </a:t>
            </a:r>
            <a:r>
              <a:rPr lang="en-US" sz="2800" dirty="0">
                <a:solidFill>
                  <a:schemeClr val="tx1"/>
                </a:solidFill>
                <a:latin typeface="Times New Roman" panose="02020603050405020304" pitchFamily="18" charset="0"/>
                <a:cs typeface="Times New Roman" panose="02020603050405020304" pitchFamily="18" charset="0"/>
              </a:rPr>
              <a:t>It is considered the most polluted river in Europe, as a result of </a:t>
            </a:r>
            <a:r>
              <a:rPr lang="en-US" sz="2800" dirty="0" smtClean="0">
                <a:solidFill>
                  <a:schemeClr val="tx1"/>
                </a:solidFill>
                <a:latin typeface="Times New Roman" panose="02020603050405020304" pitchFamily="18" charset="0"/>
                <a:cs typeface="Times New Roman" panose="02020603050405020304" pitchFamily="18" charset="0"/>
              </a:rPr>
              <a:t>industrial, agricultural </a:t>
            </a:r>
            <a:r>
              <a:rPr lang="en-US" sz="2800" dirty="0">
                <a:solidFill>
                  <a:schemeClr val="tx1"/>
                </a:solidFill>
                <a:latin typeface="Times New Roman" panose="02020603050405020304" pitchFamily="18" charset="0"/>
                <a:cs typeface="Times New Roman" panose="02020603050405020304" pitchFamily="18" charset="0"/>
              </a:rPr>
              <a:t>and </a:t>
            </a:r>
            <a:r>
              <a:rPr lang="en-US" sz="2800" dirty="0" smtClean="0">
                <a:solidFill>
                  <a:schemeClr val="tx1"/>
                </a:solidFill>
                <a:latin typeface="Times New Roman" panose="02020603050405020304" pitchFamily="18" charset="0"/>
                <a:cs typeface="Times New Roman" panose="02020603050405020304" pitchFamily="18" charset="0"/>
              </a:rPr>
              <a:t>water waste </a:t>
            </a:r>
            <a:r>
              <a:rPr lang="en-US" sz="2800" dirty="0">
                <a:solidFill>
                  <a:schemeClr val="tx1"/>
                </a:solidFill>
                <a:latin typeface="Times New Roman" panose="02020603050405020304" pitchFamily="18" charset="0"/>
                <a:cs typeface="Times New Roman" panose="02020603050405020304" pitchFamily="18" charset="0"/>
              </a:rPr>
              <a:t>from the tanning factories around the town of </a:t>
            </a:r>
            <a:r>
              <a:rPr lang="en-US" sz="2800" dirty="0" err="1">
                <a:solidFill>
                  <a:schemeClr val="tx1"/>
                </a:solidFill>
                <a:latin typeface="Times New Roman" panose="02020603050405020304" pitchFamily="18" charset="0"/>
                <a:cs typeface="Times New Roman" panose="02020603050405020304" pitchFamily="18" charset="0"/>
              </a:rPr>
              <a:t>Solofra</a:t>
            </a:r>
            <a:r>
              <a:rPr lang="en-US" sz="2800" dirty="0" smtClean="0">
                <a:solidFill>
                  <a:schemeClr val="tx1"/>
                </a:solidFill>
                <a:latin typeface="Times New Roman" panose="02020603050405020304" pitchFamily="18" charset="0"/>
                <a:cs typeface="Times New Roman" panose="02020603050405020304" pitchFamily="18" charset="0"/>
              </a:rPr>
              <a:t>.</a:t>
            </a:r>
          </a:p>
        </p:txBody>
      </p:sp>
      <p:pic>
        <p:nvPicPr>
          <p:cNvPr id="2" name="Immagine 1"/>
          <p:cNvPicPr>
            <a:picLocks noChangeAspect="1"/>
          </p:cNvPicPr>
          <p:nvPr/>
        </p:nvPicPr>
        <p:blipFill>
          <a:blip r:embed="rId2"/>
          <a:stretch>
            <a:fillRect/>
          </a:stretch>
        </p:blipFill>
        <p:spPr>
          <a:xfrm>
            <a:off x="4918338" y="2762250"/>
            <a:ext cx="5457825" cy="4095750"/>
          </a:xfrm>
          <a:prstGeom prst="rect">
            <a:avLst/>
          </a:prstGeom>
        </p:spPr>
      </p:pic>
    </p:spTree>
    <p:extLst>
      <p:ext uri="{BB962C8B-B14F-4D97-AF65-F5344CB8AC3E}">
        <p14:creationId xmlns:p14="http://schemas.microsoft.com/office/powerpoint/2010/main" val="3853541436"/>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b="20741"/>
          <a:stretch/>
        </p:blipFill>
        <p:spPr>
          <a:xfrm>
            <a:off x="6181727" y="4940116"/>
            <a:ext cx="5621383" cy="1696009"/>
          </a:xfrm>
          <a:prstGeom prst="rect">
            <a:avLst/>
          </a:prstGeom>
        </p:spPr>
      </p:pic>
      <p:sp>
        <p:nvSpPr>
          <p:cNvPr id="4" name="Titolo 1"/>
          <p:cNvSpPr>
            <a:spLocks noGrp="1"/>
          </p:cNvSpPr>
          <p:nvPr>
            <p:ph type="title"/>
          </p:nvPr>
        </p:nvSpPr>
        <p:spPr>
          <a:xfrm>
            <a:off x="646248" y="139750"/>
            <a:ext cx="10131425" cy="1456267"/>
          </a:xfrm>
          <a:ln>
            <a:noFill/>
          </a:ln>
        </p:spPr>
        <p:txBody>
          <a:bodyPr>
            <a:noAutofit/>
          </a:bodyPr>
          <a:lstStyle/>
          <a:p>
            <a:r>
              <a:rPr lang="en-US" sz="4000" spc="0" dirty="0" smtClean="0">
                <a:ln w="10541" cmpd="sng">
                  <a:solidFill>
                    <a:srgbClr val="66FFFF"/>
                  </a:solidFill>
                  <a:prstDash val="solid"/>
                </a:ln>
                <a:solidFill>
                  <a:schemeClr val="bg1"/>
                </a:solidFill>
                <a:latin typeface="Times New Roman" panose="02020603050405020304" pitchFamily="18" charset="0"/>
                <a:cs typeface="Times New Roman" panose="02020603050405020304" pitchFamily="18" charset="0"/>
              </a:rPr>
              <a:t>Pollution </a:t>
            </a:r>
            <a:r>
              <a:rPr lang="en-US" sz="4000" spc="0" dirty="0">
                <a:ln w="10541" cmpd="sng">
                  <a:solidFill>
                    <a:srgbClr val="66FFFF"/>
                  </a:solidFill>
                  <a:prstDash val="solid"/>
                </a:ln>
                <a:solidFill>
                  <a:schemeClr val="bg1"/>
                </a:solidFill>
                <a:latin typeface="Times New Roman" panose="02020603050405020304" pitchFamily="18" charset="0"/>
                <a:cs typeface="Times New Roman" panose="02020603050405020304" pitchFamily="18" charset="0"/>
              </a:rPr>
              <a:t>of </a:t>
            </a:r>
            <a:r>
              <a:rPr lang="en-US" sz="4000" spc="0" dirty="0" smtClean="0">
                <a:ln w="10541" cmpd="sng">
                  <a:solidFill>
                    <a:srgbClr val="66FFFF"/>
                  </a:solidFill>
                  <a:prstDash val="solid"/>
                </a:ln>
                <a:solidFill>
                  <a:schemeClr val="bg1"/>
                </a:solidFill>
                <a:latin typeface="Times New Roman" panose="02020603050405020304" pitchFamily="18" charset="0"/>
                <a:cs typeface="Times New Roman" panose="02020603050405020304" pitchFamily="18" charset="0"/>
              </a:rPr>
              <a:t> the </a:t>
            </a:r>
            <a:r>
              <a:rPr lang="en-US" sz="4000" spc="0" dirty="0" err="1" smtClean="0">
                <a:ln w="10541" cmpd="sng">
                  <a:solidFill>
                    <a:srgbClr val="66FFFF"/>
                  </a:solidFill>
                  <a:prstDash val="solid"/>
                </a:ln>
                <a:solidFill>
                  <a:schemeClr val="bg1"/>
                </a:solidFill>
                <a:latin typeface="Times New Roman" panose="02020603050405020304" pitchFamily="18" charset="0"/>
                <a:cs typeface="Times New Roman" panose="02020603050405020304" pitchFamily="18" charset="0"/>
              </a:rPr>
              <a:t>Sarno</a:t>
            </a:r>
            <a:r>
              <a:rPr lang="en-US" sz="4000" spc="0" dirty="0" smtClean="0">
                <a:ln w="10541" cmpd="sng">
                  <a:solidFill>
                    <a:srgbClr val="66FFFF"/>
                  </a:solidFill>
                  <a:prstDash val="solid"/>
                </a:ln>
                <a:solidFill>
                  <a:schemeClr val="bg1"/>
                </a:solidFill>
                <a:latin typeface="Times New Roman" panose="02020603050405020304" pitchFamily="18" charset="0"/>
                <a:cs typeface="Times New Roman" panose="02020603050405020304" pitchFamily="18" charset="0"/>
              </a:rPr>
              <a:t> </a:t>
            </a:r>
            <a:r>
              <a:rPr lang="en-US" sz="4000" spc="0" dirty="0">
                <a:ln w="10541" cmpd="sng">
                  <a:solidFill>
                    <a:srgbClr val="66FFFF"/>
                  </a:solidFill>
                  <a:prstDash val="solid"/>
                </a:ln>
                <a:solidFill>
                  <a:schemeClr val="bg1"/>
                </a:solidFill>
                <a:latin typeface="Times New Roman" panose="02020603050405020304" pitchFamily="18" charset="0"/>
                <a:cs typeface="Times New Roman" panose="02020603050405020304" pitchFamily="18" charset="0"/>
              </a:rPr>
              <a:t>river</a:t>
            </a:r>
            <a:r>
              <a:rPr lang="it-IT" sz="4400" spc="0" dirty="0">
                <a:ln w="10541" cmpd="sng">
                  <a:solidFill>
                    <a:srgbClr val="66FFFF"/>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erpetua" panose="02020502060401020303" pitchFamily="18" charset="0"/>
              </a:rPr>
              <a:t/>
            </a:r>
            <a:br>
              <a:rPr lang="it-IT" sz="4400" spc="0" dirty="0">
                <a:ln w="10541" cmpd="sng">
                  <a:solidFill>
                    <a:srgbClr val="66FFFF"/>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erpetua" panose="02020502060401020303" pitchFamily="18" charset="0"/>
              </a:rPr>
            </a:br>
            <a:endParaRPr lang="it-IT" sz="4400" spc="0" dirty="0">
              <a:ln w="10541" cmpd="sng">
                <a:solidFill>
                  <a:srgbClr val="66FFFF"/>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727" y="2952427"/>
            <a:ext cx="5621383" cy="1987689"/>
          </a:xfrm>
          <a:prstGeom prst="rect">
            <a:avLst/>
          </a:prstGeom>
        </p:spPr>
      </p:pic>
      <p:sp>
        <p:nvSpPr>
          <p:cNvPr id="9" name="Rettangolo 8"/>
          <p:cNvSpPr/>
          <p:nvPr/>
        </p:nvSpPr>
        <p:spPr>
          <a:xfrm>
            <a:off x="5621380" y="1011683"/>
            <a:ext cx="6299478" cy="2269852"/>
          </a:xfrm>
          <a:prstGeom prst="rect">
            <a:avLst/>
          </a:prstGeom>
        </p:spPr>
        <p:txBody>
          <a:bodyPr wrap="square">
            <a:spAutoFit/>
          </a:bodyPr>
          <a:lstStyle/>
          <a:p>
            <a:r>
              <a:rPr lang="en-US" sz="2000" dirty="0" smtClean="0">
                <a:ln>
                  <a:solidFill>
                    <a:schemeClr val="tx1"/>
                  </a:solidFill>
                </a:ln>
                <a:solidFill>
                  <a:schemeClr val="bg1"/>
                </a:solidFill>
                <a:latin typeface="Times New Roman" panose="02020603050405020304" pitchFamily="18" charset="0"/>
                <a:cs typeface="Times New Roman" panose="02020603050405020304" pitchFamily="18" charset="0"/>
              </a:rPr>
              <a:t>Pollution levels "evolve" along the length of the </a:t>
            </a:r>
            <a:r>
              <a:rPr lang="en-US" sz="2000" dirty="0" err="1" smtClean="0">
                <a:ln>
                  <a:solidFill>
                    <a:schemeClr val="tx1"/>
                  </a:solidFill>
                </a:ln>
                <a:solidFill>
                  <a:schemeClr val="bg1"/>
                </a:solidFill>
                <a:latin typeface="Times New Roman" panose="02020603050405020304" pitchFamily="18" charset="0"/>
                <a:cs typeface="Times New Roman" panose="02020603050405020304" pitchFamily="18" charset="0"/>
              </a:rPr>
              <a:t>Sarno</a:t>
            </a:r>
            <a:r>
              <a:rPr lang="en-US" sz="2000" dirty="0" smtClean="0">
                <a:ln>
                  <a:solidFill>
                    <a:schemeClr val="tx1"/>
                  </a:solidFill>
                </a:ln>
                <a:solidFill>
                  <a:schemeClr val="bg1"/>
                </a:solidFill>
                <a:latin typeface="Times New Roman" panose="02020603050405020304" pitchFamily="18" charset="0"/>
                <a:cs typeface="Times New Roman" panose="02020603050405020304" pitchFamily="18" charset="0"/>
              </a:rPr>
              <a:t>. Near Mt. </a:t>
            </a:r>
            <a:r>
              <a:rPr lang="en-US" sz="2000" dirty="0" err="1" smtClean="0">
                <a:ln>
                  <a:solidFill>
                    <a:schemeClr val="tx1"/>
                  </a:solidFill>
                </a:ln>
                <a:solidFill>
                  <a:schemeClr val="bg1"/>
                </a:solidFill>
                <a:latin typeface="Times New Roman" panose="02020603050405020304" pitchFamily="18" charset="0"/>
                <a:cs typeface="Times New Roman" panose="02020603050405020304" pitchFamily="18" charset="0"/>
              </a:rPr>
              <a:t>Sarno</a:t>
            </a:r>
            <a:r>
              <a:rPr lang="en-US" sz="2000" dirty="0" smtClean="0">
                <a:ln>
                  <a:solidFill>
                    <a:schemeClr val="tx1"/>
                  </a:solidFill>
                </a:ln>
                <a:solidFill>
                  <a:schemeClr val="bg1"/>
                </a:solidFill>
                <a:latin typeface="Times New Roman" panose="02020603050405020304" pitchFamily="18" charset="0"/>
                <a:cs typeface="Times New Roman" panose="02020603050405020304" pitchFamily="18" charset="0"/>
              </a:rPr>
              <a:t> itself, the river is still in a rather natural state. Flowers grow on the banks and fish swim in the waters. As it is channeled through the town of </a:t>
            </a:r>
            <a:r>
              <a:rPr lang="en-US" sz="2000" dirty="0" err="1" smtClean="0">
                <a:ln>
                  <a:solidFill>
                    <a:schemeClr val="tx1"/>
                  </a:solidFill>
                </a:ln>
                <a:solidFill>
                  <a:schemeClr val="bg1"/>
                </a:solidFill>
                <a:latin typeface="Times New Roman" panose="02020603050405020304" pitchFamily="18" charset="0"/>
                <a:cs typeface="Times New Roman" panose="02020603050405020304" pitchFamily="18" charset="0"/>
              </a:rPr>
              <a:t>Sarno</a:t>
            </a:r>
            <a:r>
              <a:rPr lang="en-US" sz="2000" dirty="0" smtClean="0">
                <a:ln>
                  <a:solidFill>
                    <a:schemeClr val="tx1"/>
                  </a:solidFill>
                </a:ln>
                <a:solidFill>
                  <a:schemeClr val="bg1"/>
                </a:solidFill>
                <a:latin typeface="Times New Roman" panose="02020603050405020304" pitchFamily="18" charset="0"/>
                <a:cs typeface="Times New Roman" panose="02020603050405020304" pitchFamily="18" charset="0"/>
              </a:rPr>
              <a:t>, itself, at the foot of the </a:t>
            </a:r>
            <a:r>
              <a:rPr lang="en-US" sz="2000" dirty="0" err="1" smtClean="0">
                <a:ln>
                  <a:solidFill>
                    <a:schemeClr val="tx1"/>
                  </a:solidFill>
                </a:ln>
                <a:solidFill>
                  <a:schemeClr val="bg1"/>
                </a:solidFill>
                <a:latin typeface="Times New Roman" panose="02020603050405020304" pitchFamily="18" charset="0"/>
                <a:cs typeface="Times New Roman" panose="02020603050405020304" pitchFamily="18" charset="0"/>
              </a:rPr>
              <a:t>Picenti</a:t>
            </a:r>
            <a:r>
              <a:rPr lang="en-US" sz="2000" dirty="0" smtClean="0">
                <a:ln>
                  <a:solidFill>
                    <a:schemeClr val="tx1"/>
                  </a:solidFill>
                </a:ln>
                <a:solidFill>
                  <a:schemeClr val="bg1"/>
                </a:solidFill>
                <a:latin typeface="Times New Roman" panose="02020603050405020304" pitchFamily="18" charset="0"/>
                <a:cs typeface="Times New Roman" panose="02020603050405020304" pitchFamily="18" charset="0"/>
              </a:rPr>
              <a:t> range, it is still a pleasant little stream.</a:t>
            </a:r>
            <a:endParaRPr lang="it-IT" sz="2000" dirty="0" smtClean="0">
              <a:ln>
                <a:solidFill>
                  <a:schemeClr val="tx1"/>
                </a:solidFill>
              </a:ln>
              <a:solidFill>
                <a:schemeClr val="bg1"/>
              </a:solidFill>
              <a:latin typeface="Times New Roman" panose="02020603050405020304" pitchFamily="18" charset="0"/>
              <a:cs typeface="Times New Roman" panose="02020603050405020304" pitchFamily="18" charset="0"/>
            </a:endParaRPr>
          </a:p>
          <a:p>
            <a:endParaRPr lang="it-IT" sz="2150" dirty="0">
              <a:ln>
                <a:solidFill>
                  <a:schemeClr val="tx1"/>
                </a:solidFill>
              </a:ln>
              <a:solidFill>
                <a:schemeClr val="bg1"/>
              </a:solidFill>
              <a:latin typeface="Perpetua" panose="02020502060401020303" pitchFamily="18" charset="0"/>
            </a:endParaRPr>
          </a:p>
        </p:txBody>
      </p:sp>
      <p:sp>
        <p:nvSpPr>
          <p:cNvPr id="11" name="Rettangolo 10"/>
          <p:cNvSpPr/>
          <p:nvPr/>
        </p:nvSpPr>
        <p:spPr>
          <a:xfrm>
            <a:off x="333163" y="4105848"/>
            <a:ext cx="5729004" cy="1631216"/>
          </a:xfrm>
          <a:prstGeom prst="rect">
            <a:avLst/>
          </a:prstGeom>
          <a:ln>
            <a:noFill/>
          </a:ln>
        </p:spPr>
        <p:txBody>
          <a:bodyPr wrap="square">
            <a:spAutoFit/>
          </a:bodyPr>
          <a:lstStyle/>
          <a:p>
            <a:r>
              <a:rPr lang="en-US" sz="2000" dirty="0" smtClean="0">
                <a:ln>
                  <a:solidFill>
                    <a:schemeClr val="tx1"/>
                  </a:solidFill>
                </a:ln>
                <a:solidFill>
                  <a:schemeClr val="bg1"/>
                </a:solidFill>
                <a:latin typeface="Times New Roman" panose="02020603050405020304" pitchFamily="18" charset="0"/>
                <a:cs typeface="Times New Roman" panose="02020603050405020304" pitchFamily="18" charset="0"/>
              </a:rPr>
              <a:t>A few kilometers farther along, however, at the confluence with the </a:t>
            </a:r>
            <a:r>
              <a:rPr lang="en-US" sz="2000" dirty="0" err="1" smtClean="0">
                <a:ln>
                  <a:solidFill>
                    <a:schemeClr val="tx1"/>
                  </a:solidFill>
                </a:ln>
                <a:solidFill>
                  <a:schemeClr val="bg1"/>
                </a:solidFill>
                <a:latin typeface="Times New Roman" panose="02020603050405020304" pitchFamily="18" charset="0"/>
                <a:cs typeface="Times New Roman" panose="02020603050405020304" pitchFamily="18" charset="0"/>
              </a:rPr>
              <a:t>Cavajola</a:t>
            </a:r>
            <a:r>
              <a:rPr lang="en-US" sz="2000" dirty="0" smtClean="0">
                <a:ln>
                  <a:solidFill>
                    <a:schemeClr val="tx1"/>
                  </a:solidFill>
                </a:ln>
                <a:solidFill>
                  <a:schemeClr val="bg1"/>
                </a:solidFill>
                <a:latin typeface="Times New Roman" panose="02020603050405020304" pitchFamily="18" charset="0"/>
                <a:cs typeface="Times New Roman" panose="02020603050405020304" pitchFamily="18" charset="0"/>
              </a:rPr>
              <a:t> river (flowing from its source near Cava de’ </a:t>
            </a:r>
            <a:r>
              <a:rPr lang="en-US" sz="2000" dirty="0" err="1" smtClean="0">
                <a:ln>
                  <a:solidFill>
                    <a:schemeClr val="tx1"/>
                  </a:solidFill>
                </a:ln>
                <a:solidFill>
                  <a:schemeClr val="bg1"/>
                </a:solidFill>
                <a:latin typeface="Times New Roman" panose="02020603050405020304" pitchFamily="18" charset="0"/>
                <a:cs typeface="Times New Roman" panose="02020603050405020304" pitchFamily="18" charset="0"/>
              </a:rPr>
              <a:t>Tirreni</a:t>
            </a:r>
            <a:r>
              <a:rPr lang="en-US" sz="2000" dirty="0" smtClean="0">
                <a:ln>
                  <a:solidFill>
                    <a:schemeClr val="tx1"/>
                  </a:solidFill>
                </a:ln>
                <a:solidFill>
                  <a:schemeClr val="bg1"/>
                </a:solidFill>
                <a:latin typeface="Times New Roman" panose="02020603050405020304" pitchFamily="18" charset="0"/>
                <a:cs typeface="Times New Roman" panose="02020603050405020304" pitchFamily="18" charset="0"/>
              </a:rPr>
              <a:t>) and the </a:t>
            </a:r>
            <a:r>
              <a:rPr lang="en-US" sz="2000" dirty="0" err="1" smtClean="0">
                <a:ln>
                  <a:solidFill>
                    <a:schemeClr val="tx1"/>
                  </a:solidFill>
                </a:ln>
                <a:solidFill>
                  <a:schemeClr val="bg1"/>
                </a:solidFill>
                <a:latin typeface="Times New Roman" panose="02020603050405020304" pitchFamily="18" charset="0"/>
                <a:cs typeface="Times New Roman" panose="02020603050405020304" pitchFamily="18" charset="0"/>
              </a:rPr>
              <a:t>Solofana</a:t>
            </a:r>
            <a:r>
              <a:rPr lang="en-US" sz="2000" dirty="0" smtClean="0">
                <a:ln>
                  <a:solidFill>
                    <a:schemeClr val="tx1"/>
                  </a:solidFill>
                </a:ln>
                <a:solidFill>
                  <a:schemeClr val="bg1"/>
                </a:solidFill>
                <a:latin typeface="Times New Roman" panose="02020603050405020304" pitchFamily="18" charset="0"/>
                <a:cs typeface="Times New Roman" panose="02020603050405020304" pitchFamily="18" charset="0"/>
              </a:rPr>
              <a:t> river, the pollution picks up and is visible. In </a:t>
            </a:r>
            <a:r>
              <a:rPr lang="en-US" sz="2000" dirty="0" err="1" smtClean="0">
                <a:ln>
                  <a:solidFill>
                    <a:schemeClr val="tx1"/>
                  </a:solidFill>
                </a:ln>
                <a:solidFill>
                  <a:schemeClr val="bg1"/>
                </a:solidFill>
                <a:latin typeface="Times New Roman" panose="02020603050405020304" pitchFamily="18" charset="0"/>
                <a:cs typeface="Times New Roman" panose="02020603050405020304" pitchFamily="18" charset="0"/>
              </a:rPr>
              <a:t>Scafati</a:t>
            </a:r>
            <a:r>
              <a:rPr lang="en-US" sz="2000" dirty="0" smtClean="0">
                <a:ln>
                  <a:solidFill>
                    <a:schemeClr val="tx1"/>
                  </a:solidFill>
                </a:ln>
                <a:solidFill>
                  <a:schemeClr val="bg1"/>
                </a:solidFill>
                <a:latin typeface="Times New Roman" panose="02020603050405020304" pitchFamily="18" charset="0"/>
                <a:cs typeface="Times New Roman" panose="02020603050405020304" pitchFamily="18" charset="0"/>
              </a:rPr>
              <a:t>, there is chemical foam in the water.</a:t>
            </a:r>
            <a:endParaRPr lang="it-IT" sz="2000" dirty="0">
              <a:ln>
                <a:solidFill>
                  <a:schemeClr val="tx1"/>
                </a:solidFill>
              </a:ln>
              <a:solidFill>
                <a:schemeClr val="bg1"/>
              </a:solidFill>
              <a:latin typeface="Times New Roman" panose="02020603050405020304" pitchFamily="18" charset="0"/>
              <a:cs typeface="Times New Roman" panose="02020603050405020304" pitchFamily="18" charset="0"/>
            </a:endParaRPr>
          </a:p>
        </p:txBody>
      </p:sp>
      <p:pic>
        <p:nvPicPr>
          <p:cNvPr id="12" name="Immagine 11"/>
          <p:cNvPicPr>
            <a:picLocks noChangeAspect="1"/>
          </p:cNvPicPr>
          <p:nvPr/>
        </p:nvPicPr>
        <p:blipFill>
          <a:blip r:embed="rId4"/>
          <a:stretch>
            <a:fillRect/>
          </a:stretch>
        </p:blipFill>
        <p:spPr>
          <a:xfrm>
            <a:off x="447311" y="1011683"/>
            <a:ext cx="5174069" cy="2713165"/>
          </a:xfrm>
          <a:prstGeom prst="rect">
            <a:avLst/>
          </a:prstGeom>
        </p:spPr>
      </p:pic>
    </p:spTree>
    <p:extLst>
      <p:ext uri="{BB962C8B-B14F-4D97-AF65-F5344CB8AC3E}">
        <p14:creationId xmlns:p14="http://schemas.microsoft.com/office/powerpoint/2010/main" val="314683944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20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15400"/>
                            </p:stCondLst>
                            <p:childTnLst>
                              <p:par>
                                <p:cTn id="17" presetID="45"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anim calcmode="lin" valueType="num">
                                      <p:cBhvr>
                                        <p:cTn id="20" dur="2000" fill="hold"/>
                                        <p:tgtEl>
                                          <p:spTgt spid="8"/>
                                        </p:tgtEl>
                                        <p:attrNameLst>
                                          <p:attrName>ppt_w</p:attrName>
                                        </p:attrNameLst>
                                      </p:cBhvr>
                                      <p:tavLst>
                                        <p:tav tm="0" fmla="#ppt_w*sin(2.5*pi*$)">
                                          <p:val>
                                            <p:fltVal val="0"/>
                                          </p:val>
                                        </p:tav>
                                        <p:tav tm="100000">
                                          <p:val>
                                            <p:fltVal val="1"/>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ppt_w</p:attrName>
                                        </p:attrNameLst>
                                      </p:cBhvr>
                                      <p:tavLst>
                                        <p:tav tm="0" fmla="#ppt_w*sin(2.5*pi*$)">
                                          <p:val>
                                            <p:fltVal val="0"/>
                                          </p:val>
                                        </p:tav>
                                        <p:tav tm="100000">
                                          <p:val>
                                            <p:fltVal val="1"/>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childTnLst>
                                </p:cTn>
                              </p:par>
                            </p:childTnLst>
                          </p:cTn>
                        </p:par>
                        <p:par>
                          <p:cTn id="27" fill="hold">
                            <p:stCondLst>
                              <p:cond delay="17400"/>
                            </p:stCondLst>
                            <p:childTnLst>
                              <p:par>
                                <p:cTn id="28" presetID="10" presetClass="entr" presetSubtype="0" fill="hold" grpId="0" nodeType="afterEffect">
                                  <p:stCondLst>
                                    <p:cond delay="0"/>
                                  </p:stCondLst>
                                  <p:iterate type="wd">
                                    <p:tmPct val="20000"/>
                                  </p:iterate>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Utente Libero\AppData\Local\Microsoft\Windows\INetCache\IE\DVRG2GA9\Volcano-PNG-Clipart[1].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94" b="89063" l="9961" r="89844">
                        <a14:foregroundMark x1="41016" y1="70508" x2="32813" y2="85352"/>
                        <a14:foregroundMark x1="54883" y1="72266" x2="65820" y2="89063"/>
                        <a14:foregroundMark x1="29883" y1="83203" x2="72656" y2="83984"/>
                        <a14:foregroundMark x1="80273" y1="88086" x2="83008" y2="88086"/>
                        <a14:backgroundMark x1="37695" y1="23047" x2="63477" y2="23633"/>
                        <a14:backgroundMark x1="47852" y1="27539" x2="50000" y2="54297"/>
                        <a14:backgroundMark x1="26758" y1="51367" x2="21484" y2="51563"/>
                        <a14:backgroundMark x1="22266" y1="52539" x2="66406" y2="54297"/>
                        <a14:backgroundMark x1="42773" y1="47266" x2="51367" y2="60352"/>
                        <a14:backgroundMark x1="49414" y1="56836" x2="48047" y2="68750"/>
                        <a14:backgroundMark x1="46484" y1="59570" x2="47266" y2="68555"/>
                        <a14:backgroundMark x1="45898" y1="50586" x2="46289" y2="64453"/>
                        <a14:backgroundMark x1="57617" y1="58984" x2="52148" y2="61328"/>
                        <a14:backgroundMark x1="47461" y1="68945" x2="47266" y2="75977"/>
                      </a14:backgroundRemoval>
                    </a14:imgEffect>
                  </a14:imgLayer>
                </a14:imgProps>
              </a:ext>
              <a:ext uri="{28A0092B-C50C-407E-A947-70E740481C1C}">
                <a14:useLocalDpi xmlns:a14="http://schemas.microsoft.com/office/drawing/2010/main" val="0"/>
              </a:ext>
            </a:extLst>
          </a:blip>
          <a:srcRect l="54053" t="78226" r="28232" b="11201"/>
          <a:stretch/>
        </p:blipFill>
        <p:spPr bwMode="auto">
          <a:xfrm rot="15423906">
            <a:off x="5826703" y="5481373"/>
            <a:ext cx="1796312" cy="76178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04779" y="-142875"/>
            <a:ext cx="9353551" cy="1446550"/>
          </a:xfrm>
          <a:prstGeom prst="rect">
            <a:avLst/>
          </a:prstGeom>
          <a:noFill/>
        </p:spPr>
        <p:txBody>
          <a:bodyPr wrap="square" rtlCol="0">
            <a:spAutoFit/>
          </a:bodyPr>
          <a:lstStyle/>
          <a:p>
            <a:r>
              <a:rPr lang="it-IT" sz="8800" b="1" dirty="0" smtClean="0">
                <a:ln w="10541" cmpd="sng">
                  <a:solidFill>
                    <a:schemeClr val="bg2">
                      <a:lumMod val="20000"/>
                      <a:lumOff val="80000"/>
                    </a:schemeClr>
                  </a:solidFill>
                  <a:prstDash val="solid"/>
                </a:ln>
                <a:solidFill>
                  <a:schemeClr val="bg2">
                    <a:lumMod val="60000"/>
                    <a:lumOff val="40000"/>
                  </a:schemeClr>
                </a:solidFill>
                <a:latin typeface="Perpetua" panose="02020502060401020303" pitchFamily="18" charset="0"/>
              </a:rPr>
              <a:t>Volcanic Eruption</a:t>
            </a:r>
            <a:endParaRPr lang="it-IT" sz="8800" b="1" dirty="0">
              <a:ln w="10541" cmpd="sng">
                <a:solidFill>
                  <a:schemeClr val="bg2">
                    <a:lumMod val="20000"/>
                    <a:lumOff val="80000"/>
                  </a:schemeClr>
                </a:solidFill>
                <a:prstDash val="solid"/>
              </a:ln>
              <a:solidFill>
                <a:schemeClr val="bg2">
                  <a:lumMod val="60000"/>
                  <a:lumOff val="40000"/>
                </a:schemeClr>
              </a:solidFill>
              <a:latin typeface="Perpetua" panose="02020502060401020303" pitchFamily="18" charset="0"/>
            </a:endParaRPr>
          </a:p>
        </p:txBody>
      </p:sp>
      <p:pic>
        <p:nvPicPr>
          <p:cNvPr id="5" name="Picture 3" descr="C:\Users\Utente Libero\AppData\Local\Microsoft\Windows\INetCache\IE\DVRG2GA9\Mountains[1].png"/>
          <p:cNvPicPr>
            <a:picLocks noChangeAspect="1" noChangeArrowheads="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1698" b="29492"/>
          <a:stretch/>
        </p:blipFill>
        <p:spPr bwMode="auto">
          <a:xfrm>
            <a:off x="-131887" y="5339029"/>
            <a:ext cx="5284912" cy="15162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Utente Libero\AppData\Local\Microsoft\Windows\INetCache\IE\DVRG2GA9\Volcano-PNG-Clipart[1].png"/>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8880" b="79919" l="10000" r="90000"/>
                    </a14:imgEffect>
                  </a14:imgLayer>
                </a14:imgProps>
              </a:ext>
              <a:ext uri="{28A0092B-C50C-407E-A947-70E740481C1C}">
                <a14:useLocalDpi xmlns:a14="http://schemas.microsoft.com/office/drawing/2010/main" val="0"/>
              </a:ext>
            </a:extLst>
          </a:blip>
          <a:srcRect b="11201"/>
          <a:stretch/>
        </p:blipFill>
        <p:spPr bwMode="auto">
          <a:xfrm>
            <a:off x="3087334" y="459933"/>
            <a:ext cx="7205089" cy="63980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Utente Libero\AppData\Local\Microsoft\Windows\INetCache\IE\DVRG2GA9\Mountains[1].png"/>
          <p:cNvPicPr>
            <a:picLocks noChangeAspect="1" noChangeArrowheads="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1698" b="29492"/>
          <a:stretch/>
        </p:blipFill>
        <p:spPr bwMode="auto">
          <a:xfrm>
            <a:off x="7705725" y="5524435"/>
            <a:ext cx="4638675" cy="13308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tente Libero\AppData\Local\Microsoft\Windows\INetCache\IE\DVRG2GA9\Volcano-PNG-Clipart[1].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94" b="89063" l="9961" r="89844">
                        <a14:foregroundMark x1="41016" y1="70508" x2="32813" y2="85352"/>
                        <a14:foregroundMark x1="54883" y1="72266" x2="65820" y2="89063"/>
                        <a14:foregroundMark x1="29883" y1="83203" x2="72656" y2="83984"/>
                        <a14:foregroundMark x1="80273" y1="88086" x2="83008" y2="88086"/>
                        <a14:backgroundMark x1="37695" y1="23047" x2="63477" y2="23633"/>
                        <a14:backgroundMark x1="47852" y1="27539" x2="50000" y2="54297"/>
                        <a14:backgroundMark x1="26758" y1="51367" x2="21484" y2="51563"/>
                        <a14:backgroundMark x1="22266" y1="52539" x2="66406" y2="54297"/>
                        <a14:backgroundMark x1="42773" y1="47266" x2="51367" y2="60352"/>
                        <a14:backgroundMark x1="49414" y1="56836" x2="48047" y2="68750"/>
                        <a14:backgroundMark x1="46484" y1="59570" x2="47266" y2="68555"/>
                        <a14:backgroundMark x1="45898" y1="50586" x2="46289" y2="64453"/>
                        <a14:backgroundMark x1="57617" y1="58984" x2="52148" y2="61328"/>
                        <a14:backgroundMark x1="47461" y1="68945" x2="47266" y2="75977"/>
                      </a14:backgroundRemoval>
                    </a14:imgEffect>
                  </a14:imgLayer>
                </a14:imgProps>
              </a:ext>
              <a:ext uri="{28A0092B-C50C-407E-A947-70E740481C1C}">
                <a14:useLocalDpi xmlns:a14="http://schemas.microsoft.com/office/drawing/2010/main" val="0"/>
              </a:ext>
            </a:extLst>
          </a:blip>
          <a:srcRect t="57072" b="9879"/>
          <a:stretch/>
        </p:blipFill>
        <p:spPr bwMode="auto">
          <a:xfrm>
            <a:off x="3087336" y="4572000"/>
            <a:ext cx="7205089"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6877264" y="5384447"/>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6415981" y="5504054"/>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tente Libero\AppData\Local\Microsoft\Windows\INetCache\IE\1JYUR6SH\volcano-mountain[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686920">
            <a:off x="6138297" y="4699809"/>
            <a:ext cx="1990725" cy="15009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5776236" y="5859546"/>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5226508" y="5612527"/>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Utente Libero\AppData\Local\Microsoft\Windows\INetCache\IE\1JYUR6SH\volcano-mountain[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38279">
            <a:off x="5037373" y="4851250"/>
            <a:ext cx="2123439" cy="16746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5625406" y="6097151"/>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7339905" y="5521334"/>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6724864" y="5688587"/>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4846740" y="5978534"/>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7297140" y="5859546"/>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6182524" y="6207134"/>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5163916" y="6036835"/>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6882706" y="5961254"/>
            <a:ext cx="1099457"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8514605" y="5457760"/>
            <a:ext cx="3020915" cy="461665"/>
          </a:xfrm>
          <a:prstGeom prst="rect">
            <a:avLst/>
          </a:prstGeom>
          <a:noFill/>
        </p:spPr>
        <p:txBody>
          <a:bodyPr wrap="square" rtlCol="0">
            <a:spAutoFit/>
          </a:bodyPr>
          <a:lstStyle/>
          <a:p>
            <a:r>
              <a:rPr lang="it-IT" sz="2400" b="1" dirty="0" smtClean="0">
                <a:ln w="10541" cmpd="sng">
                  <a:solidFill>
                    <a:srgbClr val="FF0000"/>
                  </a:solidFill>
                  <a:prstDash val="solid"/>
                </a:ln>
                <a:solidFill>
                  <a:srgbClr val="FF0000"/>
                </a:solidFill>
                <a:latin typeface="Perpetua" panose="02020502060401020303" pitchFamily="18" charset="0"/>
              </a:rPr>
              <a:t>Illegal</a:t>
            </a:r>
            <a:r>
              <a:rPr lang="it-IT" sz="2000" b="1" dirty="0" smtClean="0">
                <a:ln w="10541" cmpd="sng">
                  <a:solidFill>
                    <a:srgbClr val="FF0000"/>
                  </a:solidFill>
                  <a:prstDash val="solid"/>
                </a:ln>
                <a:solidFill>
                  <a:srgbClr val="FF0000"/>
                </a:solidFill>
                <a:latin typeface="Perpetua" panose="02020502060401020303" pitchFamily="18" charset="0"/>
              </a:rPr>
              <a:t> </a:t>
            </a:r>
            <a:r>
              <a:rPr lang="it-IT" sz="2400" b="1" dirty="0" smtClean="0">
                <a:ln w="10541" cmpd="sng">
                  <a:solidFill>
                    <a:srgbClr val="FF0000"/>
                  </a:solidFill>
                  <a:prstDash val="solid"/>
                </a:ln>
                <a:solidFill>
                  <a:srgbClr val="FF0000"/>
                </a:solidFill>
                <a:latin typeface="Perpetua" panose="02020502060401020303" pitchFamily="18" charset="0"/>
              </a:rPr>
              <a:t>Buildings</a:t>
            </a:r>
            <a:endParaRPr lang="it-IT" sz="2000" b="1" dirty="0">
              <a:ln w="10541" cmpd="sng">
                <a:solidFill>
                  <a:srgbClr val="FF0000"/>
                </a:solidFill>
                <a:prstDash val="solid"/>
              </a:ln>
              <a:solidFill>
                <a:srgbClr val="FF0000"/>
              </a:solidFill>
              <a:latin typeface="Perpetua" panose="02020502060401020303" pitchFamily="18" charset="0"/>
            </a:endParaRPr>
          </a:p>
        </p:txBody>
      </p:sp>
      <p:cxnSp>
        <p:nvCxnSpPr>
          <p:cNvPr id="23" name="Connettore 2 22"/>
          <p:cNvCxnSpPr/>
          <p:nvPr/>
        </p:nvCxnSpPr>
        <p:spPr>
          <a:xfrm flipH="1">
            <a:off x="8305204" y="5917187"/>
            <a:ext cx="256282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8873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par>
                                <p:cTn id="12" presetID="10" presetClass="entr" presetSubtype="0" fill="hold" nodeType="withEffect">
                                  <p:stCondLst>
                                    <p:cond delay="4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35" presetClass="emph" presetSubtype="0" repeatCount="8000" fill="hold" nodeType="withEffect">
                                  <p:stCondLst>
                                    <p:cond delay="400"/>
                                  </p:stCondLst>
                                  <p:childTnLst>
                                    <p:anim calcmode="discrete" valueType="str">
                                      <p:cBhvr>
                                        <p:cTn id="16" dur="288" fill="hold"/>
                                        <p:tgtEl>
                                          <p:spTgt spid="23"/>
                                        </p:tgtEl>
                                        <p:attrNameLst>
                                          <p:attrName>style.visibility</p:attrName>
                                        </p:attrNameLst>
                                      </p:cBhvr>
                                      <p:tavLst>
                                        <p:tav tm="0">
                                          <p:val>
                                            <p:strVal val="hidden"/>
                                          </p:val>
                                        </p:tav>
                                        <p:tav tm="50000">
                                          <p:val>
                                            <p:strVal val="visible"/>
                                          </p:val>
                                        </p:tav>
                                      </p:tavLst>
                                    </p:anim>
                                  </p:childTnLst>
                                </p:cTn>
                              </p:par>
                            </p:childTnLst>
                          </p:cTn>
                        </p:par>
                        <p:par>
                          <p:cTn id="17" fill="hold">
                            <p:stCondLst>
                              <p:cond delay="3700"/>
                            </p:stCondLst>
                            <p:childTnLst>
                              <p:par>
                                <p:cTn id="18" presetID="32" presetClass="emph" presetSubtype="0" fill="hold" nodeType="afterEffect">
                                  <p:stCondLst>
                                    <p:cond delay="0"/>
                                  </p:stCondLst>
                                  <p:childTnLst>
                                    <p:animRot by="120000">
                                      <p:cBhvr>
                                        <p:cTn id="19" dur="100" fill="hold">
                                          <p:stCondLst>
                                            <p:cond delay="0"/>
                                          </p:stCondLst>
                                        </p:cTn>
                                        <p:tgtEl>
                                          <p:spTgt spid="1027"/>
                                        </p:tgtEl>
                                        <p:attrNameLst>
                                          <p:attrName>r</p:attrName>
                                        </p:attrNameLst>
                                      </p:cBhvr>
                                    </p:animRot>
                                    <p:animRot by="-240000">
                                      <p:cBhvr>
                                        <p:cTn id="20" dur="200" fill="hold">
                                          <p:stCondLst>
                                            <p:cond delay="200"/>
                                          </p:stCondLst>
                                        </p:cTn>
                                        <p:tgtEl>
                                          <p:spTgt spid="1027"/>
                                        </p:tgtEl>
                                        <p:attrNameLst>
                                          <p:attrName>r</p:attrName>
                                        </p:attrNameLst>
                                      </p:cBhvr>
                                    </p:animRot>
                                    <p:animRot by="240000">
                                      <p:cBhvr>
                                        <p:cTn id="21" dur="200" fill="hold">
                                          <p:stCondLst>
                                            <p:cond delay="400"/>
                                          </p:stCondLst>
                                        </p:cTn>
                                        <p:tgtEl>
                                          <p:spTgt spid="1027"/>
                                        </p:tgtEl>
                                        <p:attrNameLst>
                                          <p:attrName>r</p:attrName>
                                        </p:attrNameLst>
                                      </p:cBhvr>
                                    </p:animRot>
                                    <p:animRot by="-240000">
                                      <p:cBhvr>
                                        <p:cTn id="22" dur="200" fill="hold">
                                          <p:stCondLst>
                                            <p:cond delay="600"/>
                                          </p:stCondLst>
                                        </p:cTn>
                                        <p:tgtEl>
                                          <p:spTgt spid="1027"/>
                                        </p:tgtEl>
                                        <p:attrNameLst>
                                          <p:attrName>r</p:attrName>
                                        </p:attrNameLst>
                                      </p:cBhvr>
                                    </p:animRot>
                                    <p:animRot by="120000">
                                      <p:cBhvr>
                                        <p:cTn id="23" dur="200" fill="hold">
                                          <p:stCondLst>
                                            <p:cond delay="800"/>
                                          </p:stCondLst>
                                        </p:cTn>
                                        <p:tgtEl>
                                          <p:spTgt spid="1027"/>
                                        </p:tgtEl>
                                        <p:attrNameLst>
                                          <p:attrName>r</p:attrName>
                                        </p:attrNameLst>
                                      </p:cBhvr>
                                    </p:animRot>
                                  </p:childTnLst>
                                </p:cTn>
                              </p:par>
                            </p:childTnLst>
                          </p:cTn>
                        </p:par>
                        <p:par>
                          <p:cTn id="24" fill="hold">
                            <p:stCondLst>
                              <p:cond delay="47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ppt_x</p:attrName>
                                        </p:attrNameLst>
                                      </p:cBhvr>
                                      <p:tavLst>
                                        <p:tav tm="0">
                                          <p:val>
                                            <p:strVal val="#ppt_x"/>
                                          </p:val>
                                        </p:tav>
                                        <p:tav tm="100000">
                                          <p:val>
                                            <p:strVal val="#ppt_x"/>
                                          </p:val>
                                        </p:tav>
                                      </p:tavLst>
                                    </p:anim>
                                    <p:anim calcmode="lin" valueType="num">
                                      <p:cBhvr>
                                        <p:cTn id="29" dur="2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6700"/>
                            </p:stCondLst>
                            <p:childTnLst>
                              <p:par>
                                <p:cTn id="31" presetID="22" presetClass="entr" presetSubtype="1" fill="hold" nodeType="after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wipe(up)">
                                      <p:cBhvr>
                                        <p:cTn id="33" dur="2000"/>
                                        <p:tgtEl>
                                          <p:spTgt spid="1026"/>
                                        </p:tgtEl>
                                      </p:cBhvr>
                                    </p:animEffect>
                                  </p:childTnLst>
                                </p:cTn>
                              </p:par>
                              <p:par>
                                <p:cTn id="34" presetID="22" presetClass="entr" presetSubtype="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27175" y="160337"/>
            <a:ext cx="6639363" cy="584775"/>
          </a:xfrm>
          <a:prstGeom prst="rect">
            <a:avLst/>
          </a:prstGeom>
        </p:spPr>
        <p:txBody>
          <a:bodyPr wrap="square">
            <a:spAutoFit/>
          </a:bodyPr>
          <a:lstStyle/>
          <a:p>
            <a:r>
              <a:rPr lang="it-IT" sz="3200" b="1" dirty="0">
                <a:solidFill>
                  <a:schemeClr val="tx1"/>
                </a:solidFill>
                <a:latin typeface="Times New Roman" panose="02020603050405020304" pitchFamily="18" charset="0"/>
                <a:cs typeface="Times New Roman" panose="02020603050405020304" pitchFamily="18" charset="0"/>
              </a:rPr>
              <a:t>Mount </a:t>
            </a:r>
            <a:r>
              <a:rPr lang="it-IT" sz="3200" b="1" dirty="0" err="1">
                <a:solidFill>
                  <a:schemeClr val="tx1"/>
                </a:solidFill>
                <a:latin typeface="Times New Roman" panose="02020603050405020304" pitchFamily="18" charset="0"/>
                <a:cs typeface="Times New Roman" panose="02020603050405020304" pitchFamily="18" charset="0"/>
              </a:rPr>
              <a:t>Vesuvius</a:t>
            </a:r>
            <a:r>
              <a:rPr lang="it-IT" sz="3200" b="1" dirty="0">
                <a:solidFill>
                  <a:schemeClr val="tx1"/>
                </a:solidFill>
                <a:latin typeface="Times New Roman" panose="02020603050405020304" pitchFamily="18" charset="0"/>
                <a:cs typeface="Times New Roman" panose="02020603050405020304" pitchFamily="18" charset="0"/>
              </a:rPr>
              <a:t> </a:t>
            </a:r>
            <a:r>
              <a:rPr lang="it-IT" sz="3200" b="1" dirty="0" err="1">
                <a:solidFill>
                  <a:schemeClr val="tx1"/>
                </a:solidFill>
                <a:latin typeface="Times New Roman" panose="02020603050405020304" pitchFamily="18" charset="0"/>
                <a:cs typeface="Times New Roman" panose="02020603050405020304" pitchFamily="18" charset="0"/>
              </a:rPr>
              <a:t>eruption</a:t>
            </a:r>
            <a:r>
              <a:rPr lang="it-IT" sz="3200" b="1" dirty="0">
                <a:solidFill>
                  <a:schemeClr val="tx1"/>
                </a:solidFill>
                <a:latin typeface="Times New Roman" panose="02020603050405020304" pitchFamily="18" charset="0"/>
                <a:cs typeface="Times New Roman" panose="02020603050405020304" pitchFamily="18" charset="0"/>
              </a:rPr>
              <a:t> </a:t>
            </a:r>
            <a:r>
              <a:rPr lang="it-IT" sz="3200" b="1" dirty="0" err="1">
                <a:solidFill>
                  <a:schemeClr val="tx1"/>
                </a:solidFill>
                <a:latin typeface="Times New Roman" panose="02020603050405020304" pitchFamily="18" charset="0"/>
                <a:cs typeface="Times New Roman" panose="02020603050405020304" pitchFamily="18" charset="0"/>
              </a:rPr>
              <a:t>risk</a:t>
            </a:r>
            <a:endParaRPr lang="it-IT" sz="3200" dirty="0">
              <a:solidFill>
                <a:schemeClr val="tx1"/>
              </a:solidFill>
              <a:latin typeface="Times New Roman" panose="02020603050405020304" pitchFamily="18" charset="0"/>
              <a:cs typeface="Times New Roman" panose="02020603050405020304" pitchFamily="18" charset="0"/>
            </a:endParaRPr>
          </a:p>
        </p:txBody>
      </p:sp>
      <p:sp>
        <p:nvSpPr>
          <p:cNvPr id="4" name="AutoShape 2" descr="Risultati immagini per eruption risk in nap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Risultati immagini per eruption risk in napl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6" descr="Risultati immagini per eruption risk in napl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8" descr="Risultati immagini per eruption risk in napl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9" name="Immagine 8"/>
          <p:cNvPicPr>
            <a:picLocks noChangeAspect="1"/>
          </p:cNvPicPr>
          <p:nvPr/>
        </p:nvPicPr>
        <p:blipFill>
          <a:blip r:embed="rId2"/>
          <a:stretch>
            <a:fillRect/>
          </a:stretch>
        </p:blipFill>
        <p:spPr>
          <a:xfrm>
            <a:off x="5219492" y="890806"/>
            <a:ext cx="6056495" cy="3633897"/>
          </a:xfrm>
          <a:prstGeom prst="rect">
            <a:avLst/>
          </a:prstGeom>
        </p:spPr>
      </p:pic>
      <p:sp>
        <p:nvSpPr>
          <p:cNvPr id="3" name="CasellaDiTesto 2"/>
          <p:cNvSpPr txBox="1"/>
          <p:nvPr/>
        </p:nvSpPr>
        <p:spPr>
          <a:xfrm>
            <a:off x="917575" y="1778247"/>
            <a:ext cx="3759528" cy="2862322"/>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The volcano is one of the few active super volcanoes in the world. This means it could potentially erupt at the highest level measured by the Volcanic Explosively Index. Camp </a:t>
            </a:r>
            <a:r>
              <a:rPr lang="en-US" sz="2000" dirty="0" err="1">
                <a:latin typeface="Times New Roman" panose="02020603050405020304" pitchFamily="18" charset="0"/>
                <a:cs typeface="Times New Roman" panose="02020603050405020304" pitchFamily="18" charset="0"/>
              </a:rPr>
              <a:t>Flegrei</a:t>
            </a:r>
            <a:r>
              <a:rPr lang="en-US" sz="2000" dirty="0">
                <a:latin typeface="Times New Roman" panose="02020603050405020304" pitchFamily="18" charset="0"/>
                <a:cs typeface="Times New Roman" panose="02020603050405020304" pitchFamily="18" charset="0"/>
              </a:rPr>
              <a:t> is an almost 13 </a:t>
            </a:r>
            <a:r>
              <a:rPr lang="en-US" sz="2000" dirty="0" err="1">
                <a:latin typeface="Times New Roman" panose="02020603050405020304" pitchFamily="18" charset="0"/>
                <a:cs typeface="Times New Roman" panose="02020603050405020304" pitchFamily="18" charset="0"/>
              </a:rPr>
              <a:t>kilometre</a:t>
            </a:r>
            <a:r>
              <a:rPr lang="en-US" sz="2000" dirty="0">
                <a:latin typeface="Times New Roman" panose="02020603050405020304" pitchFamily="18" charset="0"/>
                <a:cs typeface="Times New Roman" panose="02020603050405020304" pitchFamily="18" charset="0"/>
              </a:rPr>
              <a:t> wide volcanic crater, home to more than 1.5 million people.</a:t>
            </a:r>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271273"/>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01254" y="1009934"/>
            <a:ext cx="8343951" cy="923330"/>
          </a:xfrm>
          <a:prstGeom prst="rect">
            <a:avLst/>
          </a:prstGeom>
          <a:noFill/>
        </p:spPr>
        <p:txBody>
          <a:bodyPr wrap="none" rtlCol="0">
            <a:spAutoFit/>
          </a:bodyPr>
          <a:lstStyle/>
          <a:p>
            <a:r>
              <a:rPr lang="it-IT" sz="2000" dirty="0" err="1" smtClean="0">
                <a:solidFill>
                  <a:schemeClr val="tx1"/>
                </a:solidFill>
                <a:latin typeface="Times New Roman" panose="02020603050405020304" pitchFamily="18" charset="0"/>
                <a:cs typeface="Times New Roman" panose="02020603050405020304" pitchFamily="18" charset="0"/>
                <a:hlinkClick r:id="rId2"/>
              </a:rPr>
              <a:t>Bibliograpghy</a:t>
            </a:r>
            <a:r>
              <a:rPr lang="it-IT" sz="2000" dirty="0" smtClean="0">
                <a:solidFill>
                  <a:schemeClr val="tx1"/>
                </a:solidFill>
                <a:hlinkClick r:id="rId2"/>
              </a:rPr>
              <a:t>:</a:t>
            </a:r>
          </a:p>
          <a:p>
            <a:endParaRPr lang="it-IT" sz="2000" dirty="0" smtClean="0">
              <a:solidFill>
                <a:schemeClr val="tx1"/>
              </a:solidFill>
              <a:hlinkClick r:id="rId2"/>
            </a:endParaRPr>
          </a:p>
          <a:p>
            <a:r>
              <a:rPr lang="it-IT" dirty="0" smtClean="0">
                <a:solidFill>
                  <a:schemeClr val="tx1"/>
                </a:solidFill>
                <a:hlinkClick r:id="rId2"/>
              </a:rPr>
              <a:t>http</a:t>
            </a:r>
            <a:r>
              <a:rPr lang="it-IT" dirty="0">
                <a:solidFill>
                  <a:schemeClr val="tx1"/>
                </a:solidFill>
                <a:hlinkClick r:id="rId2"/>
              </a:rPr>
              <a:t>://davidrichardboyd.com/appointed-as-un-special-rapporteur-on-human-rights-and-the-environment/</a:t>
            </a:r>
            <a:endParaRPr lang="it-IT" dirty="0">
              <a:solidFill>
                <a:schemeClr val="tx1"/>
              </a:solidFill>
            </a:endParaRPr>
          </a:p>
        </p:txBody>
      </p:sp>
      <p:sp>
        <p:nvSpPr>
          <p:cNvPr id="3" name="Rettangolo 2"/>
          <p:cNvSpPr/>
          <p:nvPr/>
        </p:nvSpPr>
        <p:spPr>
          <a:xfrm>
            <a:off x="1501255" y="1857205"/>
            <a:ext cx="10222172" cy="738664"/>
          </a:xfrm>
          <a:prstGeom prst="rect">
            <a:avLst/>
          </a:prstGeom>
        </p:spPr>
        <p:txBody>
          <a:bodyPr wrap="square">
            <a:spAutoFit/>
          </a:bodyPr>
          <a:lstStyle/>
          <a:p>
            <a:endParaRPr lang="it-IT" dirty="0" smtClean="0">
              <a:hlinkClick r:id="rId3"/>
            </a:endParaRPr>
          </a:p>
          <a:p>
            <a:r>
              <a:rPr lang="it-IT" dirty="0" smtClean="0">
                <a:hlinkClick r:id="rId3"/>
              </a:rPr>
              <a:t>http</a:t>
            </a:r>
            <a:r>
              <a:rPr lang="it-IT" dirty="0">
                <a:hlinkClick r:id="rId3"/>
              </a:rPr>
              <a:t>://www.greenreport.it/news/clima/oms-la-morte-inquinamento-atmosferico-ci-vede-benissimo-colpiti-piu-poveri-anche-europa/</a:t>
            </a:r>
            <a:endParaRPr lang="it-IT" dirty="0"/>
          </a:p>
        </p:txBody>
      </p:sp>
      <p:sp>
        <p:nvSpPr>
          <p:cNvPr id="4" name="Rettangolo 3"/>
          <p:cNvSpPr/>
          <p:nvPr/>
        </p:nvSpPr>
        <p:spPr>
          <a:xfrm>
            <a:off x="1501254" y="2920270"/>
            <a:ext cx="6106159" cy="307777"/>
          </a:xfrm>
          <a:prstGeom prst="rect">
            <a:avLst/>
          </a:prstGeom>
        </p:spPr>
        <p:txBody>
          <a:bodyPr wrap="none">
            <a:spAutoFit/>
          </a:bodyPr>
          <a:lstStyle/>
          <a:p>
            <a:r>
              <a:rPr lang="it-IT" dirty="0">
                <a:hlinkClick r:id="rId4"/>
              </a:rPr>
              <a:t>https://www.scribblemaps.com/maps/view/Morphology_of_Italy/FxJrJiSmId</a:t>
            </a:r>
            <a:endParaRPr lang="it-IT" dirty="0"/>
          </a:p>
        </p:txBody>
      </p:sp>
      <p:sp>
        <p:nvSpPr>
          <p:cNvPr id="5" name="Rettangolo 4"/>
          <p:cNvSpPr/>
          <p:nvPr/>
        </p:nvSpPr>
        <p:spPr>
          <a:xfrm>
            <a:off x="1511413" y="3552448"/>
            <a:ext cx="9760932" cy="523220"/>
          </a:xfrm>
          <a:prstGeom prst="rect">
            <a:avLst/>
          </a:prstGeom>
        </p:spPr>
        <p:txBody>
          <a:bodyPr wrap="square">
            <a:spAutoFit/>
          </a:bodyPr>
          <a:lstStyle/>
          <a:p>
            <a:r>
              <a:rPr lang="it-IT" dirty="0">
                <a:hlinkClick r:id="rId5"/>
              </a:rPr>
              <a:t>https://www.express.co.uk/news/world/1060302/naples-volcano-eruption-campi-flegrei-naples-on-alert-could-volcano-destroy-naples</a:t>
            </a:r>
            <a:endParaRPr lang="it-IT" dirty="0"/>
          </a:p>
        </p:txBody>
      </p:sp>
    </p:spTree>
    <p:extLst>
      <p:ext uri="{BB962C8B-B14F-4D97-AF65-F5344CB8AC3E}">
        <p14:creationId xmlns:p14="http://schemas.microsoft.com/office/powerpoint/2010/main" val="4223887468"/>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364828" y="2695902"/>
            <a:ext cx="8000908" cy="707886"/>
          </a:xfrm>
          <a:prstGeom prst="rect">
            <a:avLst/>
          </a:prstGeom>
          <a:noFill/>
        </p:spPr>
        <p:txBody>
          <a:bodyPr wrap="none" rtlCol="0">
            <a:spAutoFit/>
          </a:bodyPr>
          <a:lstStyle/>
          <a:p>
            <a:r>
              <a:rPr lang="it-IT" sz="4000" dirty="0" smtClean="0">
                <a:solidFill>
                  <a:schemeClr val="tx1"/>
                </a:solidFill>
                <a:latin typeface="Times New Roman" panose="02020603050405020304" pitchFamily="18" charset="0"/>
                <a:cs typeface="Times New Roman" panose="02020603050405020304" pitchFamily="18" charset="0"/>
              </a:rPr>
              <a:t>THANKS FOR YOUR ATTENTION</a:t>
            </a:r>
            <a:endParaRPr lang="it-IT"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0716786"/>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C:\Users\Utente Libero\AppData\Local\Microsoft\Windows\INetCache\IE\4684NS1I\mountain-2024338_960_720[1].png"/>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4074" r="5319" b="55047"/>
          <a:stretch/>
        </p:blipFill>
        <p:spPr bwMode="auto">
          <a:xfrm>
            <a:off x="5188429" y="5870360"/>
            <a:ext cx="7275059" cy="9291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pro2-bar-s3-cdn-cf.myportfolio.com/a8fbf45aba485978b7f0d9b84fd66937/b0a4b6b8b46d236881d1f470_rw_600.jpg?h=7966a285e6a17a1752cbb8c5a8bddbf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28" b="36851" l="20000" r="83000">
                        <a14:foregroundMark x1="56500" y1="30486" x2="55500" y2="19263"/>
                        <a14:foregroundMark x1="61167" y1="30151" x2="61167" y2="30151"/>
                      </a14:backgroundRemoval>
                    </a14:imgEffect>
                  </a14:imgLayer>
                </a14:imgProps>
              </a:ext>
              <a:ext uri="{28A0092B-C50C-407E-A947-70E740481C1C}">
                <a14:useLocalDpi xmlns:a14="http://schemas.microsoft.com/office/drawing/2010/main" val="0"/>
              </a:ext>
            </a:extLst>
          </a:blip>
          <a:srcRect l="20181" t="8535" r="17120" b="63373"/>
          <a:stretch/>
        </p:blipFill>
        <p:spPr bwMode="auto">
          <a:xfrm>
            <a:off x="20939" y="3180993"/>
            <a:ext cx="7011047" cy="36541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https://pro2-bar-s3-cdn-cf6.myportfolio.com/a8fbf45aba485978b7f0d9b84fd66937/ad522c044f97c27b7261f087_rw_600.jpg?h=520c256531d469edda9bd2a57ffbae7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9035148" y="6130674"/>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https://pro2-bar-s3-cdn-cf6.myportfolio.com/a8fbf45aba485978b7f0d9b84fd66937/ad522c044f97c27b7261f087_rw_600.jpg?h=520c256531d469edda9bd2a57ffbae7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46648" b="61341" l="60333" r="79000">
                        <a14:foregroundMark x1="69167" y1="48359" x2="69167" y2="48359"/>
                        <a14:foregroundMark x1="69500" y1="49073" x2="69500" y2="49073"/>
                        <a14:foregroundMark x1="67500" y1="48930" x2="70167" y2="48787"/>
                      </a14:backgroundRemoval>
                    </a14:imgEffect>
                  </a14:imgLayer>
                </a14:imgProps>
              </a:ext>
              <a:ext uri="{28A0092B-C50C-407E-A947-70E740481C1C}">
                <a14:useLocalDpi xmlns:a14="http://schemas.microsoft.com/office/drawing/2010/main" val="0"/>
              </a:ext>
            </a:extLst>
          </a:blip>
          <a:srcRect l="58801" t="45975" r="18723" b="38863"/>
          <a:stretch/>
        </p:blipFill>
        <p:spPr bwMode="auto">
          <a:xfrm>
            <a:off x="8476720" y="5836870"/>
            <a:ext cx="855973" cy="67462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https://pro2-bar-s3-cdn-cf6.myportfolio.com/a8fbf45aba485978b7f0d9b84fd66937/ad522c044f97c27b7261f087_rw_600.jpg?h=520c256531d469edda9bd2a57ffbae7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8109382" y="6164834"/>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https://pro2-bar-s3-cdn-cf6.myportfolio.com/a8fbf45aba485978b7f0d9b84fd66937/ad522c044f97c27b7261f087_rw_600.jpg?h=520c256531d469edda9bd2a57ffbae7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8989072" y="5920865"/>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ttps://pro2-bar-s3-cdn-cf6.myportfolio.com/a8fbf45aba485978b7f0d9b84fd66937/ad522c044f97c27b7261f087_rw_600.jpg?h=520c256531d469edda9bd2a57ffbae7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8659110" y="6106320"/>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https://pro2-bar-s3-cdn-cf6.myportfolio.com/a8fbf45aba485978b7f0d9b84fd66937/ad522c044f97c27b7261f087_rw_600.jpg?h=520c256531d469edda9bd2a57ffbae7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7805252" y="6161230"/>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https://pro2-bar-s3-cdn-cf6.myportfolio.com/a8fbf45aba485978b7f0d9b84fd66937/ad522c044f97c27b7261f087_rw_600.jpg?h=520c256531d469edda9bd2a57ffbae7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194" b="35671" l="5678" r="21068"/>
                    </a14:imgEffect>
                  </a14:imgLayer>
                </a14:imgProps>
              </a:ext>
              <a:ext uri="{28A0092B-C50C-407E-A947-70E740481C1C}">
                <a14:useLocalDpi xmlns:a14="http://schemas.microsoft.com/office/drawing/2010/main" val="0"/>
              </a:ext>
            </a:extLst>
          </a:blip>
          <a:srcRect l="3754" t="29509" r="77008" b="63644"/>
          <a:stretch/>
        </p:blipFill>
        <p:spPr bwMode="auto">
          <a:xfrm>
            <a:off x="9379786" y="6117068"/>
            <a:ext cx="109945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pro2-bar-s3-cdn-cf.myportfolio.com/a8fbf45aba485978b7f0d9b84fd66937/b0a4b6b8b46d236881d1f470_rw_600.jpg?h=7966a285e6a17a1752cbb8c5a8bddbfd"/>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67672" b="82747" l="0" r="100000">
                        <a14:foregroundMark x1="3833" y1="78559" x2="94000" y2="79899"/>
                        <a14:foregroundMark x1="58833" y1="80235" x2="81833" y2="80905"/>
                      </a14:backgroundRemoval>
                    </a14:imgEffect>
                  </a14:imgLayer>
                </a14:imgProps>
              </a:ext>
              <a:ext uri="{28A0092B-C50C-407E-A947-70E740481C1C}">
                <a14:useLocalDpi xmlns:a14="http://schemas.microsoft.com/office/drawing/2010/main" val="0"/>
              </a:ext>
            </a:extLst>
          </a:blip>
          <a:srcRect l="1802" t="70177" r="665" b="17028"/>
          <a:stretch/>
        </p:blipFill>
        <p:spPr bwMode="auto">
          <a:xfrm>
            <a:off x="-2626" y="5683767"/>
            <a:ext cx="12177036" cy="143611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88354" y="2395080"/>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3011419">
            <a:off x="2890772" y="4275453"/>
            <a:ext cx="335950" cy="282504"/>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Utente Libero\AppData\Local\Microsoft\Windows\INetCache\IE\4684NS1I\Emoji_u2600.svg[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26460" y="599261"/>
            <a:ext cx="2348613" cy="23486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tente Libero\AppData\Local\Microsoft\Windows\INetCache\IE\A93VE98C\cloud-296722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92260" y="361329"/>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C:\Users\Utente Libero\AppData\Local\Microsoft\Windows\INetCache\IE\A93VE98C\cloud-296722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81440" y="1017206"/>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6033" y="2229306"/>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829" y="1890705"/>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4801" y="2357218"/>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1041" y="2263847"/>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7279" y="2120972"/>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41165" y="1939346"/>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8641" y="2111447"/>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8433" y="2160006"/>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229" y="2043105"/>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8433" y="2006434"/>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2319" y="1824808"/>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4594" y="2301709"/>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9587" y="2267168"/>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5383" y="1928567"/>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24879" y="1968572"/>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8765" y="1786946"/>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12194" y="2149309"/>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1041" y="2263847"/>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C:\Users\Utente Libero\AppData\Local\Microsoft\Windows\INetCache\IE\A93VE98C\cloud-296722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34624" y="880078"/>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Utente Libero\AppData\Local\Microsoft\Windows\INetCache\IE\A93VE98C\cloud-296722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20129" y="607884"/>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Users\Utente Libero\AppData\Local\Microsoft\Windows\INetCache\IE\A93VE98C\cloud-296722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9773" y="1549009"/>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0623" y="2301709"/>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Users\Utente Libero\AppData\Local\Microsoft\Windows\INetCache\IE\A93VE98C\cloud-296722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4491" y="505617"/>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Users\Utente Libero\AppData\Local\Microsoft\Windows\INetCache\IE\A93VE98C\cloud-296722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01253" y="1488513"/>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C:\Users\Utente Libero\AppData\Local\Microsoft\Windows\INetCache\IE\A93VE98C\cloud-296722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30701" y="913447"/>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C:\Users\Utente Libero\AppData\Local\Microsoft\Windows\INetCache\IE\A93VE98C\cloud-296722_960_720[1].p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65475" y="1566215"/>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 descr="C:\Users\Utente Libero\AppData\Local\Microsoft\Windows\INetCache\IE\4684NS1I\rain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03441" y="2416247"/>
            <a:ext cx="2152479" cy="189964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715645">
            <a:off x="2890774" y="4347551"/>
            <a:ext cx="335951" cy="28250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21380466">
            <a:off x="2864670" y="4494922"/>
            <a:ext cx="335951" cy="2825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21380466">
            <a:off x="2794716" y="5608625"/>
            <a:ext cx="542853" cy="45649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3011419">
            <a:off x="2916876" y="4647321"/>
            <a:ext cx="335950" cy="2825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715645">
            <a:off x="2916878" y="4719419"/>
            <a:ext cx="335951" cy="2825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21380466">
            <a:off x="2890774" y="4866790"/>
            <a:ext cx="335951" cy="2825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Users\Utente Libero\AppData\Local\Microsoft\Windows\INetCache\IE\A93VE98C\cloud-296722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28256" y="1893825"/>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21380466">
            <a:off x="2916924" y="5700630"/>
            <a:ext cx="542853" cy="45649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C:\Users\Utente Libero\AppData\Local\Microsoft\Windows\INetCache\IE\A93VE98C\cloud-296722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80700" y="1542482"/>
            <a:ext cx="2493632" cy="131175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3011419">
            <a:off x="3056906" y="4343697"/>
            <a:ext cx="335950" cy="2825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715645">
            <a:off x="3056909" y="4415795"/>
            <a:ext cx="335951" cy="28250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21380466">
            <a:off x="3030805" y="4563166"/>
            <a:ext cx="335951" cy="2825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s://pro2-bar-s3-cdn-cf1.myportfolio.com/a8fbf45aba485978b7f0d9b84fd66937/932d65ff5e58b921b1c901d7_rw_600.jpg?h=7793e510500857dbced4f026bc77c43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9202" b="58467" l="66158" r="71685"/>
                    </a14:imgEffect>
                    <a14:imgEffect>
                      <a14:sharpenSoften amount="100000"/>
                    </a14:imgEffect>
                    <a14:imgEffect>
                      <a14:saturation sat="400000"/>
                    </a14:imgEffect>
                  </a14:imgLayer>
                </a14:imgProps>
              </a:ext>
              <a:ext uri="{28A0092B-C50C-407E-A947-70E740481C1C}">
                <a14:useLocalDpi xmlns:a14="http://schemas.microsoft.com/office/drawing/2010/main" val="0"/>
              </a:ext>
            </a:extLst>
          </a:blip>
          <a:srcRect l="65467" t="48044" r="27624" b="40375"/>
          <a:stretch/>
        </p:blipFill>
        <p:spPr bwMode="auto">
          <a:xfrm rot="21380466">
            <a:off x="2960848" y="5676869"/>
            <a:ext cx="542853" cy="456491"/>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C:\Users\Utente Libero\AppData\Local\Microsoft\Windows\INetCache\IE\4684NS1I\Wave_Diagram[1].png"/>
          <p:cNvPicPr>
            <a:picLocks noChangeAspect="1" noChangeArrowheads="1"/>
          </p:cNvPicPr>
          <p:nvPr/>
        </p:nvPicPr>
        <p:blipFill>
          <a:blip r:embed="rId16" cstate="print">
            <a:duotone>
              <a:prstClr val="black"/>
              <a:srgbClr val="0066FF">
                <a:tint val="45000"/>
                <a:satMod val="400000"/>
              </a:srgbClr>
            </a:duotone>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283209" y="6034646"/>
            <a:ext cx="1144067" cy="50590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 descr="C:\Users\Utente Libero\AppData\Local\Microsoft\Windows\INetCache\IE\4684NS1I\Wave_Diagram[1].png"/>
          <p:cNvPicPr>
            <a:picLocks noChangeAspect="1" noChangeArrowheads="1"/>
          </p:cNvPicPr>
          <p:nvPr/>
        </p:nvPicPr>
        <p:blipFill>
          <a:blip r:embed="rId18" cstate="print">
            <a:duotone>
              <a:prstClr val="black"/>
              <a:srgbClr val="66FFFF">
                <a:tint val="45000"/>
                <a:satMod val="400000"/>
              </a:srgbClr>
            </a:duotone>
            <a:extLst>
              <a:ext uri="{BEBA8EAE-BF5A-486C-A8C5-ECC9F3942E4B}">
                <a14:imgProps xmlns:a14="http://schemas.microsoft.com/office/drawing/2010/main">
                  <a14:imgLayer r:embed="rId17">
                    <a14:imgEffect>
                      <a14:sharpenSoften amount="100000"/>
                    </a14:imgEffect>
                    <a14:imgEffect>
                      <a14:colorTemperature colorTemp="4700"/>
                    </a14:imgEffect>
                    <a14:imgEffect>
                      <a14:saturation sat="66000"/>
                    </a14:imgEffect>
                    <a14:imgEffect>
                      <a14:brightnessContrast contrast="67000"/>
                    </a14:imgEffect>
                  </a14:imgLayer>
                </a14:imgProps>
              </a:ext>
              <a:ext uri="{28A0092B-C50C-407E-A947-70E740481C1C}">
                <a14:useLocalDpi xmlns:a14="http://schemas.microsoft.com/office/drawing/2010/main" val="0"/>
              </a:ext>
            </a:extLst>
          </a:blip>
          <a:srcRect/>
          <a:stretch>
            <a:fillRect/>
          </a:stretch>
        </p:blipFill>
        <p:spPr bwMode="auto">
          <a:xfrm>
            <a:off x="4027517" y="6034646"/>
            <a:ext cx="1144067" cy="50590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 descr="C:\Users\Utente Libero\AppData\Local\Microsoft\Windows\INetCache\IE\4684NS1I\Wave_Diagram[1].png"/>
          <p:cNvPicPr>
            <a:picLocks noChangeAspect="1" noChangeArrowheads="1"/>
          </p:cNvPicPr>
          <p:nvPr/>
        </p:nvPicPr>
        <p:blipFill>
          <a:blip r:embed="rId19" cstate="print">
            <a:duotone>
              <a:prstClr val="black"/>
              <a:srgbClr val="66FFFF">
                <a:tint val="45000"/>
                <a:satMod val="400000"/>
              </a:srgbClr>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31005" y="6081973"/>
            <a:ext cx="1144067" cy="50590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 descr="C:\Users\Utente Libero\AppData\Local\Microsoft\Windows\INetCache\IE\4684NS1I\Wave_Diagram[1].png"/>
          <p:cNvPicPr>
            <a:picLocks noChangeAspect="1" noChangeArrowheads="1"/>
          </p:cNvPicPr>
          <p:nvPr/>
        </p:nvPicPr>
        <p:blipFill>
          <a:blip r:embed="rId20" cstate="print">
            <a:duotone>
              <a:prstClr val="black"/>
              <a:srgbClr val="00B0F0">
                <a:tint val="45000"/>
                <a:satMod val="400000"/>
              </a:srgbClr>
            </a:duotone>
            <a:extLst>
              <a:ext uri="{28A0092B-C50C-407E-A947-70E740481C1C}">
                <a14:useLocalDpi xmlns:a14="http://schemas.microsoft.com/office/drawing/2010/main" val="0"/>
              </a:ext>
            </a:extLst>
          </a:blip>
          <a:srcRect/>
          <a:stretch>
            <a:fillRect/>
          </a:stretch>
        </p:blipFill>
        <p:spPr bwMode="auto">
          <a:xfrm>
            <a:off x="5427277" y="6125118"/>
            <a:ext cx="1144067" cy="505907"/>
          </a:xfrm>
          <a:prstGeom prst="rect">
            <a:avLst/>
          </a:prstGeom>
          <a:noFill/>
          <a:extLst>
            <a:ext uri="{909E8E84-426E-40DD-AFC4-6F175D3DCCD1}">
              <a14:hiddenFill xmlns:a14="http://schemas.microsoft.com/office/drawing/2010/main">
                <a:solidFill>
                  <a:srgbClr val="FFFFFF"/>
                </a:solidFill>
              </a14:hiddenFill>
            </a:ext>
          </a:extLst>
        </p:spPr>
      </p:pic>
      <p:sp>
        <p:nvSpPr>
          <p:cNvPr id="77" name="CasellaDiTesto 76"/>
          <p:cNvSpPr txBox="1"/>
          <p:nvPr/>
        </p:nvSpPr>
        <p:spPr>
          <a:xfrm>
            <a:off x="7312329" y="170731"/>
            <a:ext cx="2654631" cy="1107996"/>
          </a:xfrm>
          <a:prstGeom prst="rect">
            <a:avLst/>
          </a:prstGeom>
          <a:noFill/>
        </p:spPr>
        <p:txBody>
          <a:bodyPr wrap="square" rtlCol="0">
            <a:spAutoFit/>
          </a:bodyPr>
          <a:lstStyle/>
          <a:p>
            <a:r>
              <a:rPr lang="it-IT" sz="6600" b="1" dirty="0" err="1" smtClean="0">
                <a:ln w="10541" cmpd="sng">
                  <a:solidFill>
                    <a:schemeClr val="bg2">
                      <a:lumMod val="20000"/>
                      <a:lumOff val="80000"/>
                    </a:schemeClr>
                  </a:solidFill>
                  <a:prstDash val="solid"/>
                </a:ln>
                <a:solidFill>
                  <a:schemeClr val="tx1"/>
                </a:solidFill>
                <a:latin typeface="Perpetua" panose="02020502060401020303" pitchFamily="18" charset="0"/>
              </a:rPr>
              <a:t>Floods</a:t>
            </a:r>
            <a:endParaRPr lang="it-IT" sz="6600" b="1" dirty="0">
              <a:ln w="10541" cmpd="sng">
                <a:solidFill>
                  <a:schemeClr val="bg2">
                    <a:lumMod val="20000"/>
                    <a:lumOff val="80000"/>
                  </a:schemeClr>
                </a:solidFill>
                <a:prstDash val="solid"/>
              </a:ln>
              <a:solidFill>
                <a:schemeClr val="tx1"/>
              </a:solidFill>
              <a:latin typeface="Perpetua" panose="02020502060401020303" pitchFamily="18" charset="0"/>
            </a:endParaRPr>
          </a:p>
        </p:txBody>
      </p:sp>
    </p:spTree>
    <p:extLst>
      <p:ext uri="{BB962C8B-B14F-4D97-AF65-F5344CB8AC3E}">
        <p14:creationId xmlns:p14="http://schemas.microsoft.com/office/powerpoint/2010/main" val="6087622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39"/>
                                        </p:tgtEl>
                                        <p:attrNameLst>
                                          <p:attrName>style.visibility</p:attrName>
                                        </p:attrNameLst>
                                      </p:cBhvr>
                                      <p:to>
                                        <p:strVal val="visible"/>
                                      </p:to>
                                    </p:set>
                                    <p:anim calcmode="lin" valueType="num">
                                      <p:cBhvr>
                                        <p:cTn id="11" dur="1000" fill="hold"/>
                                        <p:tgtEl>
                                          <p:spTgt spid="1039"/>
                                        </p:tgtEl>
                                        <p:attrNameLst>
                                          <p:attrName>ppt_w</p:attrName>
                                        </p:attrNameLst>
                                      </p:cBhvr>
                                      <p:tavLst>
                                        <p:tav tm="0">
                                          <p:val>
                                            <p:fltVal val="0"/>
                                          </p:val>
                                        </p:tav>
                                        <p:tav tm="100000">
                                          <p:val>
                                            <p:strVal val="#ppt_w"/>
                                          </p:val>
                                        </p:tav>
                                      </p:tavLst>
                                    </p:anim>
                                    <p:anim calcmode="lin" valueType="num">
                                      <p:cBhvr>
                                        <p:cTn id="12" dur="1000" fill="hold"/>
                                        <p:tgtEl>
                                          <p:spTgt spid="1039"/>
                                        </p:tgtEl>
                                        <p:attrNameLst>
                                          <p:attrName>ppt_h</p:attrName>
                                        </p:attrNameLst>
                                      </p:cBhvr>
                                      <p:tavLst>
                                        <p:tav tm="0">
                                          <p:val>
                                            <p:fltVal val="0"/>
                                          </p:val>
                                        </p:tav>
                                        <p:tav tm="100000">
                                          <p:val>
                                            <p:strVal val="#ppt_h"/>
                                          </p:val>
                                        </p:tav>
                                      </p:tavLst>
                                    </p:anim>
                                    <p:anim calcmode="lin" valueType="num">
                                      <p:cBhvr>
                                        <p:cTn id="13" dur="1000" fill="hold"/>
                                        <p:tgtEl>
                                          <p:spTgt spid="1039"/>
                                        </p:tgtEl>
                                        <p:attrNameLst>
                                          <p:attrName>style.rotation</p:attrName>
                                        </p:attrNameLst>
                                      </p:cBhvr>
                                      <p:tavLst>
                                        <p:tav tm="0">
                                          <p:val>
                                            <p:fltVal val="90"/>
                                          </p:val>
                                        </p:tav>
                                        <p:tav tm="100000">
                                          <p:val>
                                            <p:fltVal val="0"/>
                                          </p:val>
                                        </p:tav>
                                      </p:tavLst>
                                    </p:anim>
                                    <p:animEffect transition="in" filter="fade">
                                      <p:cBhvr>
                                        <p:cTn id="14" dur="1000"/>
                                        <p:tgtEl>
                                          <p:spTgt spid="1039"/>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fade">
                                      <p:cBhvr>
                                        <p:cTn id="18" dur="500"/>
                                        <p:tgtEl>
                                          <p:spTgt spid="1032"/>
                                        </p:tgtEl>
                                      </p:cBhvr>
                                    </p:animEffect>
                                  </p:childTnLst>
                                </p:cTn>
                              </p:par>
                              <p:par>
                                <p:cTn id="19" presetID="10" presetClass="entr" presetSubtype="0" fill="hold" nodeType="withEffect">
                                  <p:stCondLst>
                                    <p:cond delay="50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100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nodeType="withEffect">
                                  <p:stCondLst>
                                    <p:cond delay="200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nodeType="withEffect">
                                  <p:stCondLst>
                                    <p:cond delay="250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nodeType="withEffect">
                                  <p:stCondLst>
                                    <p:cond delay="300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nodeType="withEffect">
                                  <p:stCondLst>
                                    <p:cond delay="350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40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nodeType="withEffect">
                                  <p:stCondLst>
                                    <p:cond delay="450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par>
                                <p:cTn id="46" presetID="10" presetClass="entr" presetSubtype="0" fill="hold" nodeType="withEffect">
                                  <p:stCondLst>
                                    <p:cond delay="500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par>
                          <p:cTn id="49" fill="hold">
                            <p:stCondLst>
                              <p:cond delay="7000"/>
                            </p:stCondLst>
                            <p:childTnLst>
                              <p:par>
                                <p:cTn id="50" presetID="9" presetClass="entr" presetSubtype="0" repeatCount="indefinite" fill="hold" nodeType="afterEffect">
                                  <p:stCondLst>
                                    <p:cond delay="500"/>
                                  </p:stCondLst>
                                  <p:endCondLst>
                                    <p:cond evt="onNext" delay="0">
                                      <p:tgtEl>
                                        <p:sldTgt/>
                                      </p:tgtEl>
                                    </p:cond>
                                  </p:endCondLst>
                                  <p:childTnLst>
                                    <p:set>
                                      <p:cBhvr>
                                        <p:cTn id="51" dur="1" fill="hold">
                                          <p:stCondLst>
                                            <p:cond delay="0"/>
                                          </p:stCondLst>
                                        </p:cTn>
                                        <p:tgtEl>
                                          <p:spTgt spid="1033"/>
                                        </p:tgtEl>
                                        <p:attrNameLst>
                                          <p:attrName>style.visibility</p:attrName>
                                        </p:attrNameLst>
                                      </p:cBhvr>
                                      <p:to>
                                        <p:strVal val="visible"/>
                                      </p:to>
                                    </p:set>
                                    <p:animEffect transition="in" filter="dissolve">
                                      <p:cBhvr>
                                        <p:cTn id="52" dur="2000"/>
                                        <p:tgtEl>
                                          <p:spTgt spid="1033"/>
                                        </p:tgtEl>
                                      </p:cBhvr>
                                    </p:animEffect>
                                  </p:childTnLst>
                                </p:cTn>
                              </p:par>
                              <p:par>
                                <p:cTn id="53" presetID="9" presetClass="entr" presetSubtype="0" repeatCount="indefinite" fill="hold" nodeType="withEffect">
                                  <p:stCondLst>
                                    <p:cond delay="300"/>
                                  </p:stCondLst>
                                  <p:endCondLst>
                                    <p:cond evt="onNext" delay="0">
                                      <p:tgtEl>
                                        <p:sldTgt/>
                                      </p:tgtEl>
                                    </p:cond>
                                  </p:endCondLst>
                                  <p:childTnLst>
                                    <p:set>
                                      <p:cBhvr>
                                        <p:cTn id="54" dur="1" fill="hold">
                                          <p:stCondLst>
                                            <p:cond delay="0"/>
                                          </p:stCondLst>
                                        </p:cTn>
                                        <p:tgtEl>
                                          <p:spTgt spid="47"/>
                                        </p:tgtEl>
                                        <p:attrNameLst>
                                          <p:attrName>style.visibility</p:attrName>
                                        </p:attrNameLst>
                                      </p:cBhvr>
                                      <p:to>
                                        <p:strVal val="visible"/>
                                      </p:to>
                                    </p:set>
                                    <p:animEffect transition="in" filter="dissolve">
                                      <p:cBhvr>
                                        <p:cTn id="55" dur="2000"/>
                                        <p:tgtEl>
                                          <p:spTgt spid="47"/>
                                        </p:tgtEl>
                                      </p:cBhvr>
                                    </p:animEffect>
                                  </p:childTnLst>
                                </p:cTn>
                              </p:par>
                              <p:par>
                                <p:cTn id="56" presetID="9" presetClass="entr" presetSubtype="0" repeatCount="indefinite" fill="hold" nodeType="withEffect">
                                  <p:stCondLst>
                                    <p:cond delay="900"/>
                                  </p:stCondLst>
                                  <p:endCondLst>
                                    <p:cond evt="onNext" delay="0">
                                      <p:tgtEl>
                                        <p:sldTgt/>
                                      </p:tgtEl>
                                    </p:cond>
                                  </p:endCondLst>
                                  <p:childTnLst>
                                    <p:set>
                                      <p:cBhvr>
                                        <p:cTn id="57" dur="1" fill="hold">
                                          <p:stCondLst>
                                            <p:cond delay="0"/>
                                          </p:stCondLst>
                                        </p:cTn>
                                        <p:tgtEl>
                                          <p:spTgt spid="48"/>
                                        </p:tgtEl>
                                        <p:attrNameLst>
                                          <p:attrName>style.visibility</p:attrName>
                                        </p:attrNameLst>
                                      </p:cBhvr>
                                      <p:to>
                                        <p:strVal val="visible"/>
                                      </p:to>
                                    </p:set>
                                    <p:animEffect transition="in" filter="dissolve">
                                      <p:cBhvr>
                                        <p:cTn id="58" dur="2000"/>
                                        <p:tgtEl>
                                          <p:spTgt spid="48"/>
                                        </p:tgtEl>
                                      </p:cBhvr>
                                    </p:animEffect>
                                  </p:childTnLst>
                                </p:cTn>
                              </p:par>
                              <p:par>
                                <p:cTn id="59" presetID="9" presetClass="entr" presetSubtype="0" repeatCount="indefinite" fill="hold" nodeType="withEffect">
                                  <p:stCondLst>
                                    <p:cond delay="500"/>
                                  </p:stCondLst>
                                  <p:endCondLst>
                                    <p:cond evt="onNext" delay="0">
                                      <p:tgtEl>
                                        <p:sldTgt/>
                                      </p:tgtEl>
                                    </p:cond>
                                  </p:endCondLst>
                                  <p:childTnLst>
                                    <p:set>
                                      <p:cBhvr>
                                        <p:cTn id="60" dur="1" fill="hold">
                                          <p:stCondLst>
                                            <p:cond delay="0"/>
                                          </p:stCondLst>
                                        </p:cTn>
                                        <p:tgtEl>
                                          <p:spTgt spid="49"/>
                                        </p:tgtEl>
                                        <p:attrNameLst>
                                          <p:attrName>style.visibility</p:attrName>
                                        </p:attrNameLst>
                                      </p:cBhvr>
                                      <p:to>
                                        <p:strVal val="visible"/>
                                      </p:to>
                                    </p:set>
                                    <p:animEffect transition="in" filter="dissolve">
                                      <p:cBhvr>
                                        <p:cTn id="61" dur="2000"/>
                                        <p:tgtEl>
                                          <p:spTgt spid="49"/>
                                        </p:tgtEl>
                                      </p:cBhvr>
                                    </p:animEffect>
                                  </p:childTnLst>
                                </p:cTn>
                              </p:par>
                              <p:par>
                                <p:cTn id="62" presetID="9" presetClass="entr" presetSubtype="0" repeatCount="indefinite" fill="hold" nodeType="withEffect">
                                  <p:stCondLst>
                                    <p:cond delay="900"/>
                                  </p:stCondLst>
                                  <p:endCondLst>
                                    <p:cond evt="onNext" delay="0">
                                      <p:tgtEl>
                                        <p:sldTgt/>
                                      </p:tgtEl>
                                    </p:cond>
                                  </p:endCondLst>
                                  <p:childTnLst>
                                    <p:set>
                                      <p:cBhvr>
                                        <p:cTn id="63" dur="1" fill="hold">
                                          <p:stCondLst>
                                            <p:cond delay="0"/>
                                          </p:stCondLst>
                                        </p:cTn>
                                        <p:tgtEl>
                                          <p:spTgt spid="50"/>
                                        </p:tgtEl>
                                        <p:attrNameLst>
                                          <p:attrName>style.visibility</p:attrName>
                                        </p:attrNameLst>
                                      </p:cBhvr>
                                      <p:to>
                                        <p:strVal val="visible"/>
                                      </p:to>
                                    </p:set>
                                    <p:animEffect transition="in" filter="dissolve">
                                      <p:cBhvr>
                                        <p:cTn id="64" dur="2000"/>
                                        <p:tgtEl>
                                          <p:spTgt spid="50"/>
                                        </p:tgtEl>
                                      </p:cBhvr>
                                    </p:animEffect>
                                  </p:childTnLst>
                                </p:cTn>
                              </p:par>
                              <p:par>
                                <p:cTn id="65" presetID="9" presetClass="entr" presetSubtype="0" repeatCount="indefinite" fill="hold" nodeType="withEffect">
                                  <p:stCondLst>
                                    <p:cond delay="600"/>
                                  </p:stCondLst>
                                  <p:endCondLst>
                                    <p:cond evt="onNext" delay="0">
                                      <p:tgtEl>
                                        <p:sldTgt/>
                                      </p:tgtEl>
                                    </p:cond>
                                  </p:endCondLst>
                                  <p:childTnLst>
                                    <p:set>
                                      <p:cBhvr>
                                        <p:cTn id="66" dur="1" fill="hold">
                                          <p:stCondLst>
                                            <p:cond delay="0"/>
                                          </p:stCondLst>
                                        </p:cTn>
                                        <p:tgtEl>
                                          <p:spTgt spid="51"/>
                                        </p:tgtEl>
                                        <p:attrNameLst>
                                          <p:attrName>style.visibility</p:attrName>
                                        </p:attrNameLst>
                                      </p:cBhvr>
                                      <p:to>
                                        <p:strVal val="visible"/>
                                      </p:to>
                                    </p:set>
                                    <p:animEffect transition="in" filter="dissolve">
                                      <p:cBhvr>
                                        <p:cTn id="67" dur="2000"/>
                                        <p:tgtEl>
                                          <p:spTgt spid="51"/>
                                        </p:tgtEl>
                                      </p:cBhvr>
                                    </p:animEffect>
                                  </p:childTnLst>
                                </p:cTn>
                              </p:par>
                              <p:par>
                                <p:cTn id="68" presetID="9" presetClass="entr" presetSubtype="0" repeatCount="indefinite" fill="hold" nodeType="withEffect">
                                  <p:stCondLst>
                                    <p:cond delay="1500"/>
                                  </p:stCondLst>
                                  <p:endCondLst>
                                    <p:cond evt="onNext" delay="0">
                                      <p:tgtEl>
                                        <p:sldTgt/>
                                      </p:tgtEl>
                                    </p:cond>
                                  </p:endCondLst>
                                  <p:childTnLst>
                                    <p:set>
                                      <p:cBhvr>
                                        <p:cTn id="69" dur="1" fill="hold">
                                          <p:stCondLst>
                                            <p:cond delay="0"/>
                                          </p:stCondLst>
                                        </p:cTn>
                                        <p:tgtEl>
                                          <p:spTgt spid="52"/>
                                        </p:tgtEl>
                                        <p:attrNameLst>
                                          <p:attrName>style.visibility</p:attrName>
                                        </p:attrNameLst>
                                      </p:cBhvr>
                                      <p:to>
                                        <p:strVal val="visible"/>
                                      </p:to>
                                    </p:set>
                                    <p:animEffect transition="in" filter="dissolve">
                                      <p:cBhvr>
                                        <p:cTn id="70" dur="2000"/>
                                        <p:tgtEl>
                                          <p:spTgt spid="52"/>
                                        </p:tgtEl>
                                      </p:cBhvr>
                                    </p:animEffect>
                                  </p:childTnLst>
                                </p:cTn>
                              </p:par>
                              <p:par>
                                <p:cTn id="71" presetID="9" presetClass="entr" presetSubtype="0" repeatCount="indefinite" fill="hold" nodeType="withEffect">
                                  <p:stCondLst>
                                    <p:cond delay="1100"/>
                                  </p:stCondLst>
                                  <p:endCondLst>
                                    <p:cond evt="onNext" delay="0">
                                      <p:tgtEl>
                                        <p:sldTgt/>
                                      </p:tgtEl>
                                    </p:cond>
                                  </p:endCondLst>
                                  <p:childTnLst>
                                    <p:set>
                                      <p:cBhvr>
                                        <p:cTn id="72" dur="1" fill="hold">
                                          <p:stCondLst>
                                            <p:cond delay="0"/>
                                          </p:stCondLst>
                                        </p:cTn>
                                        <p:tgtEl>
                                          <p:spTgt spid="53"/>
                                        </p:tgtEl>
                                        <p:attrNameLst>
                                          <p:attrName>style.visibility</p:attrName>
                                        </p:attrNameLst>
                                      </p:cBhvr>
                                      <p:to>
                                        <p:strVal val="visible"/>
                                      </p:to>
                                    </p:set>
                                    <p:animEffect transition="in" filter="dissolve">
                                      <p:cBhvr>
                                        <p:cTn id="73" dur="2000"/>
                                        <p:tgtEl>
                                          <p:spTgt spid="53"/>
                                        </p:tgtEl>
                                      </p:cBhvr>
                                    </p:animEffect>
                                  </p:childTnLst>
                                </p:cTn>
                              </p:par>
                              <p:par>
                                <p:cTn id="74" presetID="9" presetClass="entr" presetSubtype="0" repeatCount="indefinite" fill="hold" nodeType="withEffect">
                                  <p:stCondLst>
                                    <p:cond delay="2700"/>
                                  </p:stCondLst>
                                  <p:endCondLst>
                                    <p:cond evt="onNext" delay="0">
                                      <p:tgtEl>
                                        <p:sldTgt/>
                                      </p:tgtEl>
                                    </p:cond>
                                  </p:endCondLst>
                                  <p:childTnLst>
                                    <p:set>
                                      <p:cBhvr>
                                        <p:cTn id="75" dur="1" fill="hold">
                                          <p:stCondLst>
                                            <p:cond delay="0"/>
                                          </p:stCondLst>
                                        </p:cTn>
                                        <p:tgtEl>
                                          <p:spTgt spid="54"/>
                                        </p:tgtEl>
                                        <p:attrNameLst>
                                          <p:attrName>style.visibility</p:attrName>
                                        </p:attrNameLst>
                                      </p:cBhvr>
                                      <p:to>
                                        <p:strVal val="visible"/>
                                      </p:to>
                                    </p:set>
                                    <p:animEffect transition="in" filter="dissolve">
                                      <p:cBhvr>
                                        <p:cTn id="76" dur="2000"/>
                                        <p:tgtEl>
                                          <p:spTgt spid="54"/>
                                        </p:tgtEl>
                                      </p:cBhvr>
                                    </p:animEffect>
                                  </p:childTnLst>
                                </p:cTn>
                              </p:par>
                              <p:par>
                                <p:cTn id="77" presetID="9" presetClass="entr" presetSubtype="0" repeatCount="indefinite" fill="hold" nodeType="withEffect">
                                  <p:stCondLst>
                                    <p:cond delay="1800"/>
                                  </p:stCondLst>
                                  <p:endCondLst>
                                    <p:cond evt="onNext" delay="0">
                                      <p:tgtEl>
                                        <p:sldTgt/>
                                      </p:tgtEl>
                                    </p:cond>
                                  </p:endCondLst>
                                  <p:childTnLst>
                                    <p:set>
                                      <p:cBhvr>
                                        <p:cTn id="78" dur="1" fill="hold">
                                          <p:stCondLst>
                                            <p:cond delay="0"/>
                                          </p:stCondLst>
                                        </p:cTn>
                                        <p:tgtEl>
                                          <p:spTgt spid="55"/>
                                        </p:tgtEl>
                                        <p:attrNameLst>
                                          <p:attrName>style.visibility</p:attrName>
                                        </p:attrNameLst>
                                      </p:cBhvr>
                                      <p:to>
                                        <p:strVal val="visible"/>
                                      </p:to>
                                    </p:set>
                                    <p:animEffect transition="in" filter="dissolve">
                                      <p:cBhvr>
                                        <p:cTn id="79" dur="2000"/>
                                        <p:tgtEl>
                                          <p:spTgt spid="55"/>
                                        </p:tgtEl>
                                      </p:cBhvr>
                                    </p:animEffect>
                                  </p:childTnLst>
                                </p:cTn>
                              </p:par>
                              <p:par>
                                <p:cTn id="80" presetID="9" presetClass="entr" presetSubtype="0" repeatCount="indefinite" fill="hold" nodeType="withEffect">
                                  <p:stCondLst>
                                    <p:cond delay="1700"/>
                                  </p:stCondLst>
                                  <p:endCondLst>
                                    <p:cond evt="onNext" delay="0">
                                      <p:tgtEl>
                                        <p:sldTgt/>
                                      </p:tgtEl>
                                    </p:cond>
                                  </p:endCondLst>
                                  <p:childTnLst>
                                    <p:set>
                                      <p:cBhvr>
                                        <p:cTn id="81" dur="1" fill="hold">
                                          <p:stCondLst>
                                            <p:cond delay="0"/>
                                          </p:stCondLst>
                                        </p:cTn>
                                        <p:tgtEl>
                                          <p:spTgt spid="56"/>
                                        </p:tgtEl>
                                        <p:attrNameLst>
                                          <p:attrName>style.visibility</p:attrName>
                                        </p:attrNameLst>
                                      </p:cBhvr>
                                      <p:to>
                                        <p:strVal val="visible"/>
                                      </p:to>
                                    </p:set>
                                    <p:animEffect transition="in" filter="dissolve">
                                      <p:cBhvr>
                                        <p:cTn id="82" dur="2000"/>
                                        <p:tgtEl>
                                          <p:spTgt spid="56"/>
                                        </p:tgtEl>
                                      </p:cBhvr>
                                    </p:animEffect>
                                  </p:childTnLst>
                                </p:cTn>
                              </p:par>
                              <p:par>
                                <p:cTn id="83" presetID="9" presetClass="entr" presetSubtype="0" repeatCount="indefinite" fill="hold" nodeType="withEffect">
                                  <p:stCondLst>
                                    <p:cond delay="800"/>
                                  </p:stCondLst>
                                  <p:endCondLst>
                                    <p:cond evt="onNext" delay="0">
                                      <p:tgtEl>
                                        <p:sldTgt/>
                                      </p:tgtEl>
                                    </p:cond>
                                  </p:endCondLst>
                                  <p:childTnLst>
                                    <p:set>
                                      <p:cBhvr>
                                        <p:cTn id="84" dur="1" fill="hold">
                                          <p:stCondLst>
                                            <p:cond delay="0"/>
                                          </p:stCondLst>
                                        </p:cTn>
                                        <p:tgtEl>
                                          <p:spTgt spid="57"/>
                                        </p:tgtEl>
                                        <p:attrNameLst>
                                          <p:attrName>style.visibility</p:attrName>
                                        </p:attrNameLst>
                                      </p:cBhvr>
                                      <p:to>
                                        <p:strVal val="visible"/>
                                      </p:to>
                                    </p:set>
                                    <p:animEffect transition="in" filter="dissolve">
                                      <p:cBhvr>
                                        <p:cTn id="85" dur="2000"/>
                                        <p:tgtEl>
                                          <p:spTgt spid="57"/>
                                        </p:tgtEl>
                                      </p:cBhvr>
                                    </p:animEffect>
                                  </p:childTnLst>
                                </p:cTn>
                              </p:par>
                              <p:par>
                                <p:cTn id="86" presetID="9" presetClass="entr" presetSubtype="0" repeatCount="indefinite" fill="hold" nodeType="withEffect">
                                  <p:stCondLst>
                                    <p:cond delay="2900"/>
                                  </p:stCondLst>
                                  <p:endCondLst>
                                    <p:cond evt="onNext" delay="0">
                                      <p:tgtEl>
                                        <p:sldTgt/>
                                      </p:tgtEl>
                                    </p:cond>
                                  </p:endCondLst>
                                  <p:childTnLst>
                                    <p:set>
                                      <p:cBhvr>
                                        <p:cTn id="87" dur="1" fill="hold">
                                          <p:stCondLst>
                                            <p:cond delay="0"/>
                                          </p:stCondLst>
                                        </p:cTn>
                                        <p:tgtEl>
                                          <p:spTgt spid="58"/>
                                        </p:tgtEl>
                                        <p:attrNameLst>
                                          <p:attrName>style.visibility</p:attrName>
                                        </p:attrNameLst>
                                      </p:cBhvr>
                                      <p:to>
                                        <p:strVal val="visible"/>
                                      </p:to>
                                    </p:set>
                                    <p:animEffect transition="in" filter="dissolve">
                                      <p:cBhvr>
                                        <p:cTn id="88" dur="2000"/>
                                        <p:tgtEl>
                                          <p:spTgt spid="58"/>
                                        </p:tgtEl>
                                      </p:cBhvr>
                                    </p:animEffect>
                                  </p:childTnLst>
                                </p:cTn>
                              </p:par>
                              <p:par>
                                <p:cTn id="89" presetID="9" presetClass="entr" presetSubtype="0" repeatCount="indefinite" fill="hold" nodeType="withEffect">
                                  <p:stCondLst>
                                    <p:cond delay="1200"/>
                                  </p:stCondLst>
                                  <p:endCondLst>
                                    <p:cond evt="onNext" delay="0">
                                      <p:tgtEl>
                                        <p:sldTgt/>
                                      </p:tgtEl>
                                    </p:cond>
                                  </p:endCondLst>
                                  <p:childTnLst>
                                    <p:set>
                                      <p:cBhvr>
                                        <p:cTn id="90" dur="1" fill="hold">
                                          <p:stCondLst>
                                            <p:cond delay="0"/>
                                          </p:stCondLst>
                                        </p:cTn>
                                        <p:tgtEl>
                                          <p:spTgt spid="59"/>
                                        </p:tgtEl>
                                        <p:attrNameLst>
                                          <p:attrName>style.visibility</p:attrName>
                                        </p:attrNameLst>
                                      </p:cBhvr>
                                      <p:to>
                                        <p:strVal val="visible"/>
                                      </p:to>
                                    </p:set>
                                    <p:animEffect transition="in" filter="dissolve">
                                      <p:cBhvr>
                                        <p:cTn id="91" dur="2000"/>
                                        <p:tgtEl>
                                          <p:spTgt spid="59"/>
                                        </p:tgtEl>
                                      </p:cBhvr>
                                    </p:animEffect>
                                  </p:childTnLst>
                                </p:cTn>
                              </p:par>
                              <p:par>
                                <p:cTn id="92" presetID="9" presetClass="entr" presetSubtype="0" repeatCount="indefinite" fill="hold" nodeType="withEffect">
                                  <p:stCondLst>
                                    <p:cond delay="700"/>
                                  </p:stCondLst>
                                  <p:endCondLst>
                                    <p:cond evt="onNext" delay="0">
                                      <p:tgtEl>
                                        <p:sldTgt/>
                                      </p:tgtEl>
                                    </p:cond>
                                  </p:endCondLst>
                                  <p:childTnLst>
                                    <p:set>
                                      <p:cBhvr>
                                        <p:cTn id="93" dur="1" fill="hold">
                                          <p:stCondLst>
                                            <p:cond delay="0"/>
                                          </p:stCondLst>
                                        </p:cTn>
                                        <p:tgtEl>
                                          <p:spTgt spid="60"/>
                                        </p:tgtEl>
                                        <p:attrNameLst>
                                          <p:attrName>style.visibility</p:attrName>
                                        </p:attrNameLst>
                                      </p:cBhvr>
                                      <p:to>
                                        <p:strVal val="visible"/>
                                      </p:to>
                                    </p:set>
                                    <p:animEffect transition="in" filter="dissolve">
                                      <p:cBhvr>
                                        <p:cTn id="94" dur="2000"/>
                                        <p:tgtEl>
                                          <p:spTgt spid="60"/>
                                        </p:tgtEl>
                                      </p:cBhvr>
                                    </p:animEffect>
                                  </p:childTnLst>
                                </p:cTn>
                              </p:par>
                              <p:par>
                                <p:cTn id="95" presetID="9" presetClass="entr" presetSubtype="0" repeatCount="indefinite" fill="hold" nodeType="withEffect">
                                  <p:stCondLst>
                                    <p:cond delay="1800"/>
                                  </p:stCondLst>
                                  <p:endCondLst>
                                    <p:cond evt="onNext" delay="0">
                                      <p:tgtEl>
                                        <p:sldTgt/>
                                      </p:tgtEl>
                                    </p:cond>
                                  </p:endCondLst>
                                  <p:childTnLst>
                                    <p:set>
                                      <p:cBhvr>
                                        <p:cTn id="96" dur="1" fill="hold">
                                          <p:stCondLst>
                                            <p:cond delay="0"/>
                                          </p:stCondLst>
                                        </p:cTn>
                                        <p:tgtEl>
                                          <p:spTgt spid="61"/>
                                        </p:tgtEl>
                                        <p:attrNameLst>
                                          <p:attrName>style.visibility</p:attrName>
                                        </p:attrNameLst>
                                      </p:cBhvr>
                                      <p:to>
                                        <p:strVal val="visible"/>
                                      </p:to>
                                    </p:set>
                                    <p:animEffect transition="in" filter="dissolve">
                                      <p:cBhvr>
                                        <p:cTn id="97" dur="2000"/>
                                        <p:tgtEl>
                                          <p:spTgt spid="61"/>
                                        </p:tgtEl>
                                      </p:cBhvr>
                                    </p:animEffect>
                                  </p:childTnLst>
                                </p:cTn>
                              </p:par>
                              <p:par>
                                <p:cTn id="98" presetID="9" presetClass="entr" presetSubtype="0" repeatCount="indefinite" fill="hold" nodeType="withEffect">
                                  <p:stCondLst>
                                    <p:cond delay="700"/>
                                  </p:stCondLst>
                                  <p:endCondLst>
                                    <p:cond evt="onNext" delay="0">
                                      <p:tgtEl>
                                        <p:sldTgt/>
                                      </p:tgtEl>
                                    </p:cond>
                                  </p:endCondLst>
                                  <p:childTnLst>
                                    <p:set>
                                      <p:cBhvr>
                                        <p:cTn id="99" dur="1" fill="hold">
                                          <p:stCondLst>
                                            <p:cond delay="0"/>
                                          </p:stCondLst>
                                        </p:cTn>
                                        <p:tgtEl>
                                          <p:spTgt spid="62"/>
                                        </p:tgtEl>
                                        <p:attrNameLst>
                                          <p:attrName>style.visibility</p:attrName>
                                        </p:attrNameLst>
                                      </p:cBhvr>
                                      <p:to>
                                        <p:strVal val="visible"/>
                                      </p:to>
                                    </p:set>
                                    <p:animEffect transition="in" filter="dissolve">
                                      <p:cBhvr>
                                        <p:cTn id="100" dur="2000"/>
                                        <p:tgtEl>
                                          <p:spTgt spid="62"/>
                                        </p:tgtEl>
                                      </p:cBhvr>
                                    </p:animEffect>
                                  </p:childTnLst>
                                </p:cTn>
                              </p:par>
                              <p:par>
                                <p:cTn id="101" presetID="9" presetClass="entr" presetSubtype="0" repeatCount="indefinite" fill="hold" nodeType="withEffect">
                                  <p:stCondLst>
                                    <p:cond delay="1500"/>
                                  </p:stCondLst>
                                  <p:endCondLst>
                                    <p:cond evt="onNext" delay="0">
                                      <p:tgtEl>
                                        <p:sldTgt/>
                                      </p:tgtEl>
                                    </p:cond>
                                  </p:endCondLst>
                                  <p:childTnLst>
                                    <p:set>
                                      <p:cBhvr>
                                        <p:cTn id="102" dur="1" fill="hold">
                                          <p:stCondLst>
                                            <p:cond delay="0"/>
                                          </p:stCondLst>
                                        </p:cTn>
                                        <p:tgtEl>
                                          <p:spTgt spid="63"/>
                                        </p:tgtEl>
                                        <p:attrNameLst>
                                          <p:attrName>style.visibility</p:attrName>
                                        </p:attrNameLst>
                                      </p:cBhvr>
                                      <p:to>
                                        <p:strVal val="visible"/>
                                      </p:to>
                                    </p:set>
                                    <p:animEffect transition="in" filter="dissolve">
                                      <p:cBhvr>
                                        <p:cTn id="103" dur="2000"/>
                                        <p:tgtEl>
                                          <p:spTgt spid="63"/>
                                        </p:tgtEl>
                                      </p:cBhvr>
                                    </p:animEffect>
                                  </p:childTnLst>
                                </p:cTn>
                              </p:par>
                              <p:par>
                                <p:cTn id="104" presetID="9" presetClass="entr" presetSubtype="0" repeatCount="indefinite" fill="hold" nodeType="withEffect">
                                  <p:stCondLst>
                                    <p:cond delay="700"/>
                                  </p:stCondLst>
                                  <p:endCondLst>
                                    <p:cond evt="onNext" delay="0">
                                      <p:tgtEl>
                                        <p:sldTgt/>
                                      </p:tgtEl>
                                    </p:cond>
                                  </p:endCondLst>
                                  <p:childTnLst>
                                    <p:set>
                                      <p:cBhvr>
                                        <p:cTn id="105" dur="1" fill="hold">
                                          <p:stCondLst>
                                            <p:cond delay="0"/>
                                          </p:stCondLst>
                                        </p:cTn>
                                        <p:tgtEl>
                                          <p:spTgt spid="64"/>
                                        </p:tgtEl>
                                        <p:attrNameLst>
                                          <p:attrName>style.visibility</p:attrName>
                                        </p:attrNameLst>
                                      </p:cBhvr>
                                      <p:to>
                                        <p:strVal val="visible"/>
                                      </p:to>
                                    </p:set>
                                    <p:animEffect transition="in" filter="dissolve">
                                      <p:cBhvr>
                                        <p:cTn id="106" dur="2000"/>
                                        <p:tgtEl>
                                          <p:spTgt spid="64"/>
                                        </p:tgtEl>
                                      </p:cBhvr>
                                    </p:animEffect>
                                  </p:childTnLst>
                                </p:cTn>
                              </p:par>
                              <p:par>
                                <p:cTn id="107" presetID="9" presetClass="entr" presetSubtype="0" repeatCount="indefinite" fill="hold" nodeType="withEffect">
                                  <p:stCondLst>
                                    <p:cond delay="1800"/>
                                  </p:stCondLst>
                                  <p:endCondLst>
                                    <p:cond evt="onNext" delay="0">
                                      <p:tgtEl>
                                        <p:sldTgt/>
                                      </p:tgtEl>
                                    </p:cond>
                                  </p:endCondLst>
                                  <p:childTnLst>
                                    <p:set>
                                      <p:cBhvr>
                                        <p:cTn id="108" dur="1" fill="hold">
                                          <p:stCondLst>
                                            <p:cond delay="0"/>
                                          </p:stCondLst>
                                        </p:cTn>
                                        <p:tgtEl>
                                          <p:spTgt spid="65"/>
                                        </p:tgtEl>
                                        <p:attrNameLst>
                                          <p:attrName>style.visibility</p:attrName>
                                        </p:attrNameLst>
                                      </p:cBhvr>
                                      <p:to>
                                        <p:strVal val="visible"/>
                                      </p:to>
                                    </p:set>
                                    <p:animEffect transition="in" filter="dissolve">
                                      <p:cBhvr>
                                        <p:cTn id="109" dur="2000"/>
                                        <p:tgtEl>
                                          <p:spTgt spid="65"/>
                                        </p:tgtEl>
                                      </p:cBhvr>
                                    </p:animEffect>
                                  </p:childTnLst>
                                </p:cTn>
                              </p:par>
                              <p:par>
                                <p:cTn id="110" presetID="9" presetClass="entr" presetSubtype="0" repeatCount="indefinite" fill="hold" nodeType="withEffect">
                                  <p:stCondLst>
                                    <p:cond delay="600"/>
                                  </p:stCondLst>
                                  <p:endCondLst>
                                    <p:cond evt="onNext" delay="0">
                                      <p:tgtEl>
                                        <p:sldTgt/>
                                      </p:tgtEl>
                                    </p:cond>
                                  </p:endCondLst>
                                  <p:childTnLst>
                                    <p:set>
                                      <p:cBhvr>
                                        <p:cTn id="111" dur="1" fill="hold">
                                          <p:stCondLst>
                                            <p:cond delay="0"/>
                                          </p:stCondLst>
                                        </p:cTn>
                                        <p:tgtEl>
                                          <p:spTgt spid="66"/>
                                        </p:tgtEl>
                                        <p:attrNameLst>
                                          <p:attrName>style.visibility</p:attrName>
                                        </p:attrNameLst>
                                      </p:cBhvr>
                                      <p:to>
                                        <p:strVal val="visible"/>
                                      </p:to>
                                    </p:set>
                                    <p:animEffect transition="in" filter="dissolve">
                                      <p:cBhvr>
                                        <p:cTn id="112" dur="2000"/>
                                        <p:tgtEl>
                                          <p:spTgt spid="66"/>
                                        </p:tgtEl>
                                      </p:cBhvr>
                                    </p:animEffect>
                                  </p:childTnLst>
                                </p:cTn>
                              </p:par>
                              <p:par>
                                <p:cTn id="113" presetID="6" presetClass="entr" presetSubtype="16" fill="hold" nodeType="withEffect">
                                  <p:stCondLst>
                                    <p:cond delay="2300"/>
                                  </p:stCondLst>
                                  <p:childTnLst>
                                    <p:set>
                                      <p:cBhvr>
                                        <p:cTn id="114" dur="1" fill="hold">
                                          <p:stCondLst>
                                            <p:cond delay="0"/>
                                          </p:stCondLst>
                                        </p:cTn>
                                        <p:tgtEl>
                                          <p:spTgt spid="2"/>
                                        </p:tgtEl>
                                        <p:attrNameLst>
                                          <p:attrName>style.visibility</p:attrName>
                                        </p:attrNameLst>
                                      </p:cBhvr>
                                      <p:to>
                                        <p:strVal val="visible"/>
                                      </p:to>
                                    </p:set>
                                    <p:animEffect transition="in" filter="circle(in)">
                                      <p:cBhvr>
                                        <p:cTn id="115" dur="2000"/>
                                        <p:tgtEl>
                                          <p:spTgt spid="2"/>
                                        </p:tgtEl>
                                      </p:cBhvr>
                                    </p:animEffect>
                                  </p:childTnLst>
                                </p:cTn>
                              </p:par>
                              <p:par>
                                <p:cTn id="116" presetID="36" presetClass="path" presetSubtype="0" accel="50000" decel="50000" fill="hold" nodeType="withEffect">
                                  <p:stCondLst>
                                    <p:cond delay="3900"/>
                                  </p:stCondLst>
                                  <p:childTnLst>
                                    <p:animMotion origin="layout" path="M -1.45833E-6 -3.47987E-6 L -1.45833E-6 0.15271 C -1.45833E-6 0.2212 0.06289 0.30588 0.11393 0.30588 L 0.22787 0.30588 " pathEditMode="relative" rAng="0" ptsTypes="FfFF">
                                      <p:cBhvr>
                                        <p:cTn id="117" dur="2000" fill="hold"/>
                                        <p:tgtEl>
                                          <p:spTgt spid="2"/>
                                        </p:tgtEl>
                                        <p:attrNameLst>
                                          <p:attrName>ppt_x</p:attrName>
                                          <p:attrName>ppt_y</p:attrName>
                                        </p:attrNameLst>
                                      </p:cBhvr>
                                      <p:rCtr x="11393" y="15294"/>
                                    </p:animMotion>
                                  </p:childTnLst>
                                </p:cTn>
                              </p:par>
                              <p:par>
                                <p:cTn id="118" presetID="6" presetClass="entr" presetSubtype="16" fill="hold" nodeType="withEffect">
                                  <p:stCondLst>
                                    <p:cond delay="2700"/>
                                  </p:stCondLst>
                                  <p:childTnLst>
                                    <p:set>
                                      <p:cBhvr>
                                        <p:cTn id="119" dur="1" fill="hold">
                                          <p:stCondLst>
                                            <p:cond delay="0"/>
                                          </p:stCondLst>
                                        </p:cTn>
                                        <p:tgtEl>
                                          <p:spTgt spid="39"/>
                                        </p:tgtEl>
                                        <p:attrNameLst>
                                          <p:attrName>style.visibility</p:attrName>
                                        </p:attrNameLst>
                                      </p:cBhvr>
                                      <p:to>
                                        <p:strVal val="visible"/>
                                      </p:to>
                                    </p:set>
                                    <p:animEffect transition="in" filter="circle(in)">
                                      <p:cBhvr>
                                        <p:cTn id="120" dur="2000"/>
                                        <p:tgtEl>
                                          <p:spTgt spid="39"/>
                                        </p:tgtEl>
                                      </p:cBhvr>
                                    </p:animEffect>
                                  </p:childTnLst>
                                </p:cTn>
                              </p:par>
                              <p:par>
                                <p:cTn id="121" presetID="36" presetClass="path" presetSubtype="0" accel="50000" decel="50000" fill="hold" nodeType="withEffect">
                                  <p:stCondLst>
                                    <p:cond delay="4400"/>
                                  </p:stCondLst>
                                  <p:childTnLst>
                                    <p:animMotion origin="layout" path="M 2.70833E-6 3.2994E-6 L 2.70833E-6 0.14808 C 2.70833E-6 0.21448 0.06679 0.29685 0.12135 0.29685 L 0.24271 0.29685 " pathEditMode="relative" rAng="0" ptsTypes="FfFF">
                                      <p:cBhvr>
                                        <p:cTn id="122" dur="2000" fill="hold"/>
                                        <p:tgtEl>
                                          <p:spTgt spid="39"/>
                                        </p:tgtEl>
                                        <p:attrNameLst>
                                          <p:attrName>ppt_x</p:attrName>
                                          <p:attrName>ppt_y</p:attrName>
                                        </p:attrNameLst>
                                      </p:cBhvr>
                                      <p:rCtr x="12135" y="14831"/>
                                    </p:animMotion>
                                  </p:childTnLst>
                                </p:cTn>
                              </p:par>
                              <p:par>
                                <p:cTn id="123" presetID="6" presetClass="entr" presetSubtype="16" fill="hold" nodeType="withEffect">
                                  <p:stCondLst>
                                    <p:cond delay="2900"/>
                                  </p:stCondLst>
                                  <p:childTnLst>
                                    <p:set>
                                      <p:cBhvr>
                                        <p:cTn id="124" dur="1" fill="hold">
                                          <p:stCondLst>
                                            <p:cond delay="0"/>
                                          </p:stCondLst>
                                        </p:cTn>
                                        <p:tgtEl>
                                          <p:spTgt spid="46"/>
                                        </p:tgtEl>
                                        <p:attrNameLst>
                                          <p:attrName>style.visibility</p:attrName>
                                        </p:attrNameLst>
                                      </p:cBhvr>
                                      <p:to>
                                        <p:strVal val="visible"/>
                                      </p:to>
                                    </p:set>
                                    <p:animEffect transition="in" filter="circle(in)">
                                      <p:cBhvr>
                                        <p:cTn id="125" dur="2000"/>
                                        <p:tgtEl>
                                          <p:spTgt spid="46"/>
                                        </p:tgtEl>
                                      </p:cBhvr>
                                    </p:animEffect>
                                  </p:childTnLst>
                                </p:cTn>
                              </p:par>
                              <p:par>
                                <p:cTn id="126" presetID="36" presetClass="path" presetSubtype="0" accel="50000" decel="50000" fill="hold" nodeType="withEffect">
                                  <p:stCondLst>
                                    <p:cond delay="4500"/>
                                  </p:stCondLst>
                                  <p:childTnLst>
                                    <p:animMotion origin="layout" path="M 0.00338 0.00301 L 0.00338 0.14137 C 0.00338 0.20361 0.08594 0.28066 0.15299 0.28066 L 0.30286 0.28066 " pathEditMode="relative" rAng="0" ptsTypes="FfFF">
                                      <p:cBhvr>
                                        <p:cTn id="127" dur="2000" fill="hold"/>
                                        <p:tgtEl>
                                          <p:spTgt spid="46"/>
                                        </p:tgtEl>
                                        <p:attrNameLst>
                                          <p:attrName>ppt_x</p:attrName>
                                          <p:attrName>ppt_y</p:attrName>
                                        </p:attrNameLst>
                                      </p:cBhvr>
                                      <p:rCtr x="14974" y="13882"/>
                                    </p:animMotion>
                                  </p:childTnLst>
                                </p:cTn>
                              </p:par>
                              <p:par>
                                <p:cTn id="128" presetID="6" presetClass="entr" presetSubtype="16" fill="hold" nodeType="withEffect">
                                  <p:stCondLst>
                                    <p:cond delay="3100"/>
                                  </p:stCondLst>
                                  <p:childTnLst>
                                    <p:set>
                                      <p:cBhvr>
                                        <p:cTn id="129" dur="1" fill="hold">
                                          <p:stCondLst>
                                            <p:cond delay="0"/>
                                          </p:stCondLst>
                                        </p:cTn>
                                        <p:tgtEl>
                                          <p:spTgt spid="67"/>
                                        </p:tgtEl>
                                        <p:attrNameLst>
                                          <p:attrName>style.visibility</p:attrName>
                                        </p:attrNameLst>
                                      </p:cBhvr>
                                      <p:to>
                                        <p:strVal val="visible"/>
                                      </p:to>
                                    </p:set>
                                    <p:animEffect transition="in" filter="circle(in)">
                                      <p:cBhvr>
                                        <p:cTn id="130" dur="2000"/>
                                        <p:tgtEl>
                                          <p:spTgt spid="67"/>
                                        </p:tgtEl>
                                      </p:cBhvr>
                                    </p:animEffect>
                                  </p:childTnLst>
                                </p:cTn>
                              </p:par>
                              <p:par>
                                <p:cTn id="131" presetID="60" presetClass="path" presetSubtype="0" accel="50000" decel="50000" fill="hold" nodeType="withEffect">
                                  <p:stCondLst>
                                    <p:cond delay="4800"/>
                                  </p:stCondLst>
                                  <p:childTnLst>
                                    <p:animMotion origin="layout" path="M -0.00078 0.00093 C 0.00261 0.00671 0.00104 0.04049 0.03295 0.04026 C 0.04323 0.05114 0.05521 0.0479 0.06341 0.05507 C 0.07162 0.06224 0.07071 0.07659 0.08255 0.08307 C 0.0944 0.08955 0.12305 0.09278 0.13425 0.0944 C 0.14545 0.09602 0.14505 0.09371 0.14987 0.09278 C 0.15469 0.09186 0.15638 0.08839 0.16341 0.08908 C 0.175 0.09047 0.18268 0.09464 0.1918 0.09718 C 0.20091 0.09973 0.20873 0.10458 0.21849 0.10412 C 0.23737 0.08955 0.23985 0.09417 0.25065 0.09417 C 0.26146 0.09417 0.27201 0.10482 0.28373 0.10389 C 0.2944 0.10875 0.30729 0.087 0.32097 0.08885 C 0.33464 0.0907 0.34948 0.10921 0.36589 0.11453 C 0.4069 0.11453 0.38255 0.12055 0.41979 0.12055 C 0.44115 0.12055 0.45534 0.1187 0.45703 0.12055 " pathEditMode="relative" rAng="0" ptsTypes="ffaaaafafafafff">
                                      <p:cBhvr>
                                        <p:cTn id="132" dur="2000" fill="hold"/>
                                        <p:tgtEl>
                                          <p:spTgt spid="67"/>
                                        </p:tgtEl>
                                        <p:attrNameLst>
                                          <p:attrName>ppt_x</p:attrName>
                                          <p:attrName>ppt_y</p:attrName>
                                        </p:attrNameLst>
                                      </p:cBhvr>
                                      <p:rCtr x="22891" y="5969"/>
                                    </p:animMotion>
                                  </p:childTnLst>
                                </p:cTn>
                              </p:par>
                              <p:par>
                                <p:cTn id="133" presetID="6" presetClass="entr" presetSubtype="16" fill="hold" nodeType="withEffect">
                                  <p:stCondLst>
                                    <p:cond delay="2300"/>
                                  </p:stCondLst>
                                  <p:childTnLst>
                                    <p:set>
                                      <p:cBhvr>
                                        <p:cTn id="134" dur="1" fill="hold">
                                          <p:stCondLst>
                                            <p:cond delay="0"/>
                                          </p:stCondLst>
                                        </p:cTn>
                                        <p:tgtEl>
                                          <p:spTgt spid="68"/>
                                        </p:tgtEl>
                                        <p:attrNameLst>
                                          <p:attrName>style.visibility</p:attrName>
                                        </p:attrNameLst>
                                      </p:cBhvr>
                                      <p:to>
                                        <p:strVal val="visible"/>
                                      </p:to>
                                    </p:set>
                                    <p:animEffect transition="in" filter="circle(in)">
                                      <p:cBhvr>
                                        <p:cTn id="135" dur="2000"/>
                                        <p:tgtEl>
                                          <p:spTgt spid="68"/>
                                        </p:tgtEl>
                                      </p:cBhvr>
                                    </p:animEffect>
                                  </p:childTnLst>
                                </p:cTn>
                              </p:par>
                              <p:par>
                                <p:cTn id="136" presetID="36" presetClass="path" presetSubtype="0" accel="50000" decel="50000" fill="hold" nodeType="withEffect">
                                  <p:stCondLst>
                                    <p:cond delay="3900"/>
                                  </p:stCondLst>
                                  <p:childTnLst>
                                    <p:animMotion origin="layout" path="M -4.79167E-6 4.91902E-6 L -4.79167E-6 0.13165 C -4.79167E-6 0.19088 0.07605 0.26399 0.1379 0.26399 L 0.27579 0.26399 " pathEditMode="relative" rAng="0" ptsTypes="FfFF">
                                      <p:cBhvr>
                                        <p:cTn id="137" dur="2000" fill="hold"/>
                                        <p:tgtEl>
                                          <p:spTgt spid="68"/>
                                        </p:tgtEl>
                                        <p:attrNameLst>
                                          <p:attrName>ppt_x</p:attrName>
                                          <p:attrName>ppt_y</p:attrName>
                                        </p:attrNameLst>
                                      </p:cBhvr>
                                      <p:rCtr x="13789" y="13188"/>
                                    </p:animMotion>
                                  </p:childTnLst>
                                </p:cTn>
                              </p:par>
                              <p:par>
                                <p:cTn id="138" presetID="6" presetClass="entr" presetSubtype="16" fill="hold" nodeType="withEffect">
                                  <p:stCondLst>
                                    <p:cond delay="2700"/>
                                  </p:stCondLst>
                                  <p:childTnLst>
                                    <p:set>
                                      <p:cBhvr>
                                        <p:cTn id="139" dur="1" fill="hold">
                                          <p:stCondLst>
                                            <p:cond delay="0"/>
                                          </p:stCondLst>
                                        </p:cTn>
                                        <p:tgtEl>
                                          <p:spTgt spid="69"/>
                                        </p:tgtEl>
                                        <p:attrNameLst>
                                          <p:attrName>style.visibility</p:attrName>
                                        </p:attrNameLst>
                                      </p:cBhvr>
                                      <p:to>
                                        <p:strVal val="visible"/>
                                      </p:to>
                                    </p:set>
                                    <p:animEffect transition="in" filter="circle(in)">
                                      <p:cBhvr>
                                        <p:cTn id="140" dur="2000"/>
                                        <p:tgtEl>
                                          <p:spTgt spid="69"/>
                                        </p:tgtEl>
                                      </p:cBhvr>
                                    </p:animEffect>
                                  </p:childTnLst>
                                </p:cTn>
                              </p:par>
                              <p:par>
                                <p:cTn id="141" presetID="36" presetClass="path" presetSubtype="0" accel="50000" decel="50000" fill="hold" nodeType="withEffect">
                                  <p:stCondLst>
                                    <p:cond delay="4400"/>
                                  </p:stCondLst>
                                  <p:childTnLst>
                                    <p:animMotion origin="layout" path="M -4.79167E-6 1.69829E-6 L -4.79167E-6 0.12517 C -4.79167E-6 0.1814 0.07084 0.25127 0.12878 0.25127 L 0.25756 0.25127 " pathEditMode="relative" rAng="0" ptsTypes="FfFF">
                                      <p:cBhvr>
                                        <p:cTn id="142" dur="2000" fill="hold"/>
                                        <p:tgtEl>
                                          <p:spTgt spid="69"/>
                                        </p:tgtEl>
                                        <p:attrNameLst>
                                          <p:attrName>ppt_x</p:attrName>
                                          <p:attrName>ppt_y</p:attrName>
                                        </p:attrNameLst>
                                      </p:cBhvr>
                                      <p:rCtr x="12878" y="12564"/>
                                    </p:animMotion>
                                  </p:childTnLst>
                                </p:cTn>
                              </p:par>
                              <p:par>
                                <p:cTn id="143" presetID="6" presetClass="entr" presetSubtype="16" fill="hold" nodeType="withEffect">
                                  <p:stCondLst>
                                    <p:cond delay="2900"/>
                                  </p:stCondLst>
                                  <p:childTnLst>
                                    <p:set>
                                      <p:cBhvr>
                                        <p:cTn id="144" dur="1" fill="hold">
                                          <p:stCondLst>
                                            <p:cond delay="0"/>
                                          </p:stCondLst>
                                        </p:cTn>
                                        <p:tgtEl>
                                          <p:spTgt spid="70"/>
                                        </p:tgtEl>
                                        <p:attrNameLst>
                                          <p:attrName>style.visibility</p:attrName>
                                        </p:attrNameLst>
                                      </p:cBhvr>
                                      <p:to>
                                        <p:strVal val="visible"/>
                                      </p:to>
                                    </p:set>
                                    <p:animEffect transition="in" filter="circle(in)">
                                      <p:cBhvr>
                                        <p:cTn id="145" dur="2000"/>
                                        <p:tgtEl>
                                          <p:spTgt spid="70"/>
                                        </p:tgtEl>
                                      </p:cBhvr>
                                    </p:animEffect>
                                  </p:childTnLst>
                                </p:cTn>
                              </p:par>
                              <p:par>
                                <p:cTn id="146" presetID="36" presetClass="path" presetSubtype="0" accel="50000" decel="50000" fill="hold" nodeType="withEffect">
                                  <p:stCondLst>
                                    <p:cond delay="4500"/>
                                  </p:stCondLst>
                                  <p:childTnLst>
                                    <p:animMotion origin="layout" path="M 3.125E-6 -3.98427E-6 L 3.125E-6 0.11453 C 3.125E-6 0.16613 0.08619 0.23022 0.15625 0.23022 L 0.31302 0.23022 " pathEditMode="relative" rAng="0" ptsTypes="FfFF">
                                      <p:cBhvr>
                                        <p:cTn id="147" dur="2000" fill="hold"/>
                                        <p:tgtEl>
                                          <p:spTgt spid="70"/>
                                        </p:tgtEl>
                                        <p:attrNameLst>
                                          <p:attrName>ppt_x</p:attrName>
                                          <p:attrName>ppt_y</p:attrName>
                                        </p:attrNameLst>
                                      </p:cBhvr>
                                      <p:rCtr x="15651" y="11499"/>
                                    </p:animMotion>
                                  </p:childTnLst>
                                </p:cTn>
                              </p:par>
                              <p:par>
                                <p:cTn id="148" presetID="6" presetClass="entr" presetSubtype="16" fill="hold" nodeType="withEffect">
                                  <p:stCondLst>
                                    <p:cond delay="3100"/>
                                  </p:stCondLst>
                                  <p:childTnLst>
                                    <p:set>
                                      <p:cBhvr>
                                        <p:cTn id="149" dur="1" fill="hold">
                                          <p:stCondLst>
                                            <p:cond delay="0"/>
                                          </p:stCondLst>
                                        </p:cTn>
                                        <p:tgtEl>
                                          <p:spTgt spid="71"/>
                                        </p:tgtEl>
                                        <p:attrNameLst>
                                          <p:attrName>style.visibility</p:attrName>
                                        </p:attrNameLst>
                                      </p:cBhvr>
                                      <p:to>
                                        <p:strVal val="visible"/>
                                      </p:to>
                                    </p:set>
                                    <p:animEffect transition="in" filter="circle(in)">
                                      <p:cBhvr>
                                        <p:cTn id="150" dur="2000"/>
                                        <p:tgtEl>
                                          <p:spTgt spid="71"/>
                                        </p:tgtEl>
                                      </p:cBhvr>
                                    </p:animEffect>
                                  </p:childTnLst>
                                </p:cTn>
                              </p:par>
                              <p:par>
                                <p:cTn id="151" presetID="60" presetClass="path" presetSubtype="0" accel="50000" decel="50000" fill="hold" nodeType="withEffect">
                                  <p:stCondLst>
                                    <p:cond delay="4800"/>
                                  </p:stCondLst>
                                  <p:childTnLst>
                                    <p:animMotion origin="layout" path="M -0.00078 0.00093 C 0.00234 0.00417 0.00091 0.0236 0.03047 0.0236 C 0.03997 0.02985 0.04818 0.04905 0.05586 0.05322 C 0.06367 0.06108 0.0664 0.06571 0.07747 0.07057 C 0.08854 0.07543 0.11211 0.08098 0.12239 0.0826 C 0.13268 0.08422 0.13489 0.08006 0.13945 0.08029 C 0.14401 0.08052 0.14284 0.08307 0.14961 0.08399 C 0.16042 0.08468 0.17135 0.08376 0.18008 0.08561 C 0.1888 0.08746 0.1931 0.09556 0.20169 0.09533 C 0.21914 0.087 0.22148 0.08978 0.23177 0.08399 C 0.24206 0.0826 0.25247 0.08607 0.26354 0.087 C 0.27344 0.08978 0.28528 0.09348 0.29792 0.09001 C 0.31042 0.0907 0.32396 0.08908 0.33854 0.09163 C 0.37669 0.09163 0.35091 0.10574 0.38555 0.10574 C 0.397 0.10782 0.40013 0.09139 0.40638 0.0907 C 0.41263 0.09001 0.41979 0.09926 0.42331 0.10134 " pathEditMode="relative" rAng="0" ptsTypes="ffaaaafafafaffaf">
                                      <p:cBhvr>
                                        <p:cTn id="152" dur="2000" fill="hold"/>
                                        <p:tgtEl>
                                          <p:spTgt spid="71"/>
                                        </p:tgtEl>
                                        <p:attrNameLst>
                                          <p:attrName>ppt_x</p:attrName>
                                          <p:attrName>ppt_y</p:attrName>
                                        </p:attrNameLst>
                                      </p:cBhvr>
                                      <p:rCtr x="21198" y="5345"/>
                                    </p:animMotion>
                                  </p:childTnLst>
                                </p:cTn>
                              </p:par>
                              <p:par>
                                <p:cTn id="153" presetID="6" presetClass="entr" presetSubtype="16" fill="hold" nodeType="withEffect">
                                  <p:stCondLst>
                                    <p:cond delay="2300"/>
                                  </p:stCondLst>
                                  <p:childTnLst>
                                    <p:set>
                                      <p:cBhvr>
                                        <p:cTn id="154" dur="1" fill="hold">
                                          <p:stCondLst>
                                            <p:cond delay="0"/>
                                          </p:stCondLst>
                                        </p:cTn>
                                        <p:tgtEl>
                                          <p:spTgt spid="72"/>
                                        </p:tgtEl>
                                        <p:attrNameLst>
                                          <p:attrName>style.visibility</p:attrName>
                                        </p:attrNameLst>
                                      </p:cBhvr>
                                      <p:to>
                                        <p:strVal val="visible"/>
                                      </p:to>
                                    </p:set>
                                    <p:animEffect transition="in" filter="circle(in)">
                                      <p:cBhvr>
                                        <p:cTn id="155" dur="2000"/>
                                        <p:tgtEl>
                                          <p:spTgt spid="72"/>
                                        </p:tgtEl>
                                      </p:cBhvr>
                                    </p:animEffect>
                                  </p:childTnLst>
                                </p:cTn>
                              </p:par>
                              <p:par>
                                <p:cTn id="156" presetID="36" presetClass="path" presetSubtype="0" accel="50000" decel="50000" fill="hold" nodeType="withEffect">
                                  <p:stCondLst>
                                    <p:cond delay="3900"/>
                                  </p:stCondLst>
                                  <p:childTnLst>
                                    <p:animMotion origin="layout" path="M -1.45833E-6 -3.47987E-6 L -1.45833E-6 0.15271 C -1.45833E-6 0.2212 0.06289 0.30588 0.11393 0.30588 L 0.22787 0.30588 " pathEditMode="relative" rAng="0" ptsTypes="FfFF">
                                      <p:cBhvr>
                                        <p:cTn id="157" dur="2000" fill="hold"/>
                                        <p:tgtEl>
                                          <p:spTgt spid="72"/>
                                        </p:tgtEl>
                                        <p:attrNameLst>
                                          <p:attrName>ppt_x</p:attrName>
                                          <p:attrName>ppt_y</p:attrName>
                                        </p:attrNameLst>
                                      </p:cBhvr>
                                      <p:rCtr x="11393" y="15294"/>
                                    </p:animMotion>
                                  </p:childTnLst>
                                </p:cTn>
                              </p:par>
                              <p:par>
                                <p:cTn id="158" presetID="6" presetClass="entr" presetSubtype="16" fill="hold" nodeType="withEffect">
                                  <p:stCondLst>
                                    <p:cond delay="2700"/>
                                  </p:stCondLst>
                                  <p:childTnLst>
                                    <p:set>
                                      <p:cBhvr>
                                        <p:cTn id="159" dur="1" fill="hold">
                                          <p:stCondLst>
                                            <p:cond delay="0"/>
                                          </p:stCondLst>
                                        </p:cTn>
                                        <p:tgtEl>
                                          <p:spTgt spid="73"/>
                                        </p:tgtEl>
                                        <p:attrNameLst>
                                          <p:attrName>style.visibility</p:attrName>
                                        </p:attrNameLst>
                                      </p:cBhvr>
                                      <p:to>
                                        <p:strVal val="visible"/>
                                      </p:to>
                                    </p:set>
                                    <p:animEffect transition="in" filter="circle(in)">
                                      <p:cBhvr>
                                        <p:cTn id="160" dur="2000"/>
                                        <p:tgtEl>
                                          <p:spTgt spid="73"/>
                                        </p:tgtEl>
                                      </p:cBhvr>
                                    </p:animEffect>
                                  </p:childTnLst>
                                </p:cTn>
                              </p:par>
                              <p:par>
                                <p:cTn id="161" presetID="36" presetClass="path" presetSubtype="0" accel="50000" decel="50000" fill="hold" nodeType="withEffect">
                                  <p:stCondLst>
                                    <p:cond delay="4400"/>
                                  </p:stCondLst>
                                  <p:childTnLst>
                                    <p:animMotion origin="layout" path="M 2.70833E-6 3.2994E-6 L 2.70833E-6 0.14808 C 2.70833E-6 0.21448 0.06679 0.29685 0.12135 0.29685 L 0.24271 0.29685 " pathEditMode="relative" rAng="0" ptsTypes="FfFF">
                                      <p:cBhvr>
                                        <p:cTn id="162" dur="2000" fill="hold"/>
                                        <p:tgtEl>
                                          <p:spTgt spid="73"/>
                                        </p:tgtEl>
                                        <p:attrNameLst>
                                          <p:attrName>ppt_x</p:attrName>
                                          <p:attrName>ppt_y</p:attrName>
                                        </p:attrNameLst>
                                      </p:cBhvr>
                                      <p:rCtr x="12135" y="14831"/>
                                    </p:animMotion>
                                  </p:childTnLst>
                                </p:cTn>
                              </p:par>
                              <p:par>
                                <p:cTn id="163" presetID="6" presetClass="entr" presetSubtype="16" fill="hold" nodeType="withEffect">
                                  <p:stCondLst>
                                    <p:cond delay="2900"/>
                                  </p:stCondLst>
                                  <p:childTnLst>
                                    <p:set>
                                      <p:cBhvr>
                                        <p:cTn id="164" dur="1" fill="hold">
                                          <p:stCondLst>
                                            <p:cond delay="0"/>
                                          </p:stCondLst>
                                        </p:cTn>
                                        <p:tgtEl>
                                          <p:spTgt spid="74"/>
                                        </p:tgtEl>
                                        <p:attrNameLst>
                                          <p:attrName>style.visibility</p:attrName>
                                        </p:attrNameLst>
                                      </p:cBhvr>
                                      <p:to>
                                        <p:strVal val="visible"/>
                                      </p:to>
                                    </p:set>
                                    <p:animEffect transition="in" filter="circle(in)">
                                      <p:cBhvr>
                                        <p:cTn id="165" dur="2000"/>
                                        <p:tgtEl>
                                          <p:spTgt spid="74"/>
                                        </p:tgtEl>
                                      </p:cBhvr>
                                    </p:animEffect>
                                  </p:childTnLst>
                                </p:cTn>
                              </p:par>
                              <p:par>
                                <p:cTn id="166" presetID="36" presetClass="path" presetSubtype="0" accel="50000" decel="50000" fill="hold" nodeType="withEffect">
                                  <p:stCondLst>
                                    <p:cond delay="4500"/>
                                  </p:stCondLst>
                                  <p:childTnLst>
                                    <p:animMotion origin="layout" path="M 0.00338 0.00301 L 0.00338 0.14137 C 0.00338 0.20361 0.08594 0.28066 0.15299 0.28066 L 0.30286 0.28066 " pathEditMode="relative" rAng="0" ptsTypes="FfFF">
                                      <p:cBhvr>
                                        <p:cTn id="167" dur="2000" fill="hold"/>
                                        <p:tgtEl>
                                          <p:spTgt spid="74"/>
                                        </p:tgtEl>
                                        <p:attrNameLst>
                                          <p:attrName>ppt_x</p:attrName>
                                          <p:attrName>ppt_y</p:attrName>
                                        </p:attrNameLst>
                                      </p:cBhvr>
                                      <p:rCtr x="14974" y="13882"/>
                                    </p:animMotion>
                                  </p:childTnLst>
                                </p:cTn>
                              </p:par>
                              <p:par>
                                <p:cTn id="168" presetID="6" presetClass="entr" presetSubtype="16" fill="hold" nodeType="withEffect">
                                  <p:stCondLst>
                                    <p:cond delay="3100"/>
                                  </p:stCondLst>
                                  <p:childTnLst>
                                    <p:set>
                                      <p:cBhvr>
                                        <p:cTn id="169" dur="1" fill="hold">
                                          <p:stCondLst>
                                            <p:cond delay="0"/>
                                          </p:stCondLst>
                                        </p:cTn>
                                        <p:tgtEl>
                                          <p:spTgt spid="75"/>
                                        </p:tgtEl>
                                        <p:attrNameLst>
                                          <p:attrName>style.visibility</p:attrName>
                                        </p:attrNameLst>
                                      </p:cBhvr>
                                      <p:to>
                                        <p:strVal val="visible"/>
                                      </p:to>
                                    </p:set>
                                    <p:animEffect transition="in" filter="circle(in)">
                                      <p:cBhvr>
                                        <p:cTn id="170" dur="2000"/>
                                        <p:tgtEl>
                                          <p:spTgt spid="75"/>
                                        </p:tgtEl>
                                      </p:cBhvr>
                                    </p:animEffect>
                                  </p:childTnLst>
                                </p:cTn>
                              </p:par>
                              <p:par>
                                <p:cTn id="171" presetID="60" presetClass="path" presetSubtype="0" accel="50000" decel="50000" fill="hold" nodeType="withEffect">
                                  <p:stCondLst>
                                    <p:cond delay="4800"/>
                                  </p:stCondLst>
                                  <p:childTnLst>
                                    <p:animMotion origin="layout" path="M -0.00078 0.00093 C 0.00261 0.00671 0.00104 0.04049 0.03295 0.04026 C 0.04323 0.05114 0.05521 0.0479 0.06341 0.05507 C 0.07162 0.06224 0.07071 0.07659 0.08255 0.08307 C 0.0944 0.08955 0.12305 0.09278 0.13425 0.0944 C 0.14545 0.09602 0.14505 0.09371 0.14987 0.09278 C 0.15469 0.09186 0.15638 0.08839 0.16341 0.08908 C 0.175 0.09047 0.18268 0.09464 0.1918 0.09718 C 0.20091 0.09973 0.20873 0.10458 0.21849 0.10412 C 0.23737 0.08955 0.23985 0.09417 0.25065 0.09417 C 0.26146 0.09417 0.27201 0.10482 0.28373 0.10389 C 0.2944 0.10875 0.30729 0.087 0.32097 0.08885 C 0.33464 0.0907 0.34948 0.10921 0.36589 0.11453 C 0.4069 0.11453 0.38255 0.12055 0.41979 0.12055 C 0.44115 0.12055 0.45534 0.1187 0.45703 0.12055 " pathEditMode="relative" rAng="0" ptsTypes="ffaaaafafafafff">
                                      <p:cBhvr>
                                        <p:cTn id="172" dur="2000" fill="hold"/>
                                        <p:tgtEl>
                                          <p:spTgt spid="75"/>
                                        </p:tgtEl>
                                        <p:attrNameLst>
                                          <p:attrName>ppt_x</p:attrName>
                                          <p:attrName>ppt_y</p:attrName>
                                        </p:attrNameLst>
                                      </p:cBhvr>
                                      <p:rCtr x="22891" y="5969"/>
                                    </p:animMotion>
                                  </p:childTnLst>
                                </p:cTn>
                              </p:par>
                              <p:par>
                                <p:cTn id="173" presetID="10" presetClass="entr" presetSubtype="0" fill="hold" nodeType="withEffect">
                                  <p:stCondLst>
                                    <p:cond delay="4700"/>
                                  </p:stCondLst>
                                  <p:childTnLst>
                                    <p:set>
                                      <p:cBhvr>
                                        <p:cTn id="174" dur="1" fill="hold">
                                          <p:stCondLst>
                                            <p:cond delay="0"/>
                                          </p:stCondLst>
                                        </p:cTn>
                                        <p:tgtEl>
                                          <p:spTgt spid="2049"/>
                                        </p:tgtEl>
                                        <p:attrNameLst>
                                          <p:attrName>style.visibility</p:attrName>
                                        </p:attrNameLst>
                                      </p:cBhvr>
                                      <p:to>
                                        <p:strVal val="visible"/>
                                      </p:to>
                                    </p:set>
                                    <p:animEffect transition="in" filter="fade">
                                      <p:cBhvr>
                                        <p:cTn id="175" dur="500"/>
                                        <p:tgtEl>
                                          <p:spTgt spid="2049"/>
                                        </p:tgtEl>
                                      </p:cBhvr>
                                    </p:animEffect>
                                  </p:childTnLst>
                                </p:cTn>
                              </p:par>
                              <p:par>
                                <p:cTn id="176" presetID="42" presetClass="path" presetSubtype="0" accel="50000" decel="50000" fill="hold" nodeType="withEffect">
                                  <p:stCondLst>
                                    <p:cond delay="5100"/>
                                  </p:stCondLst>
                                  <p:childTnLst>
                                    <p:animMotion origin="layout" path="M 2.91667E-6 3.33333E-6 L 0.31067 0.01018 " pathEditMode="relative" rAng="0" ptsTypes="AA">
                                      <p:cBhvr>
                                        <p:cTn id="177" dur="2000" fill="hold"/>
                                        <p:tgtEl>
                                          <p:spTgt spid="2049"/>
                                        </p:tgtEl>
                                        <p:attrNameLst>
                                          <p:attrName>ppt_x</p:attrName>
                                          <p:attrName>ppt_y</p:attrName>
                                        </p:attrNameLst>
                                      </p:cBhvr>
                                      <p:rCtr x="15534" y="509"/>
                                    </p:animMotion>
                                  </p:childTnLst>
                                </p:cTn>
                              </p:par>
                              <p:par>
                                <p:cTn id="178" presetID="10" presetClass="entr" presetSubtype="0" fill="hold" nodeType="withEffect">
                                  <p:stCondLst>
                                    <p:cond delay="4800"/>
                                  </p:stCondLst>
                                  <p:childTnLst>
                                    <p:set>
                                      <p:cBhvr>
                                        <p:cTn id="179" dur="1" fill="hold">
                                          <p:stCondLst>
                                            <p:cond delay="0"/>
                                          </p:stCondLst>
                                        </p:cTn>
                                        <p:tgtEl>
                                          <p:spTgt spid="79"/>
                                        </p:tgtEl>
                                        <p:attrNameLst>
                                          <p:attrName>style.visibility</p:attrName>
                                        </p:attrNameLst>
                                      </p:cBhvr>
                                      <p:to>
                                        <p:strVal val="visible"/>
                                      </p:to>
                                    </p:set>
                                    <p:animEffect transition="in" filter="fade">
                                      <p:cBhvr>
                                        <p:cTn id="180" dur="500"/>
                                        <p:tgtEl>
                                          <p:spTgt spid="79"/>
                                        </p:tgtEl>
                                      </p:cBhvr>
                                    </p:animEffect>
                                  </p:childTnLst>
                                </p:cTn>
                              </p:par>
                              <p:par>
                                <p:cTn id="181" presetID="42" presetClass="path" presetSubtype="0" accel="50000" decel="50000" fill="hold" nodeType="withEffect">
                                  <p:stCondLst>
                                    <p:cond delay="5100"/>
                                  </p:stCondLst>
                                  <p:childTnLst>
                                    <p:animMotion origin="layout" path="M -4.79167E-6 4.81481E-6 L 0.36875 0.02777 " pathEditMode="relative" rAng="0" ptsTypes="AA">
                                      <p:cBhvr>
                                        <p:cTn id="182" dur="2000" fill="hold"/>
                                        <p:tgtEl>
                                          <p:spTgt spid="79"/>
                                        </p:tgtEl>
                                        <p:attrNameLst>
                                          <p:attrName>ppt_x</p:attrName>
                                          <p:attrName>ppt_y</p:attrName>
                                        </p:attrNameLst>
                                      </p:cBhvr>
                                      <p:rCtr x="18438" y="1389"/>
                                    </p:animMotion>
                                  </p:childTnLst>
                                </p:cTn>
                              </p:par>
                              <p:par>
                                <p:cTn id="183" presetID="10" presetClass="entr" presetSubtype="0" fill="hold" nodeType="withEffect">
                                  <p:stCondLst>
                                    <p:cond delay="4800"/>
                                  </p:stCondLst>
                                  <p:childTnLst>
                                    <p:set>
                                      <p:cBhvr>
                                        <p:cTn id="184" dur="1" fill="hold">
                                          <p:stCondLst>
                                            <p:cond delay="0"/>
                                          </p:stCondLst>
                                        </p:cTn>
                                        <p:tgtEl>
                                          <p:spTgt spid="80"/>
                                        </p:tgtEl>
                                        <p:attrNameLst>
                                          <p:attrName>style.visibility</p:attrName>
                                        </p:attrNameLst>
                                      </p:cBhvr>
                                      <p:to>
                                        <p:strVal val="visible"/>
                                      </p:to>
                                    </p:set>
                                    <p:animEffect transition="in" filter="fade">
                                      <p:cBhvr>
                                        <p:cTn id="185" dur="500"/>
                                        <p:tgtEl>
                                          <p:spTgt spid="80"/>
                                        </p:tgtEl>
                                      </p:cBhvr>
                                    </p:animEffect>
                                  </p:childTnLst>
                                </p:cTn>
                              </p:par>
                              <p:par>
                                <p:cTn id="186" presetID="42" presetClass="path" presetSubtype="0" accel="50000" decel="50000" fill="hold" nodeType="withEffect">
                                  <p:stCondLst>
                                    <p:cond delay="5200"/>
                                  </p:stCondLst>
                                  <p:childTnLst>
                                    <p:animMotion origin="layout" path="M 4.16667E-6 -1.11111E-6 L 0.29453 0.00232 " pathEditMode="relative" rAng="0" ptsTypes="AA">
                                      <p:cBhvr>
                                        <p:cTn id="187" dur="2000" fill="hold"/>
                                        <p:tgtEl>
                                          <p:spTgt spid="80"/>
                                        </p:tgtEl>
                                        <p:attrNameLst>
                                          <p:attrName>ppt_x</p:attrName>
                                          <p:attrName>ppt_y</p:attrName>
                                        </p:attrNameLst>
                                      </p:cBhvr>
                                      <p:rCtr x="14727" y="116"/>
                                    </p:animMotion>
                                  </p:childTnLst>
                                </p:cTn>
                              </p:par>
                              <p:par>
                                <p:cTn id="188" presetID="10" presetClass="entr" presetSubtype="0" fill="hold" nodeType="withEffect">
                                  <p:stCondLst>
                                    <p:cond delay="4800"/>
                                  </p:stCondLst>
                                  <p:childTnLst>
                                    <p:set>
                                      <p:cBhvr>
                                        <p:cTn id="189" dur="1" fill="hold">
                                          <p:stCondLst>
                                            <p:cond delay="0"/>
                                          </p:stCondLst>
                                        </p:cTn>
                                        <p:tgtEl>
                                          <p:spTgt spid="81"/>
                                        </p:tgtEl>
                                        <p:attrNameLst>
                                          <p:attrName>style.visibility</p:attrName>
                                        </p:attrNameLst>
                                      </p:cBhvr>
                                      <p:to>
                                        <p:strVal val="visible"/>
                                      </p:to>
                                    </p:set>
                                    <p:animEffect transition="in" filter="fade">
                                      <p:cBhvr>
                                        <p:cTn id="190" dur="500"/>
                                        <p:tgtEl>
                                          <p:spTgt spid="81"/>
                                        </p:tgtEl>
                                      </p:cBhvr>
                                    </p:animEffect>
                                  </p:childTnLst>
                                </p:cTn>
                              </p:par>
                              <p:par>
                                <p:cTn id="191" presetID="42" presetClass="path" presetSubtype="0" accel="50000" decel="50000" fill="hold" nodeType="withEffect">
                                  <p:stCondLst>
                                    <p:cond delay="5300"/>
                                  </p:stCondLst>
                                  <p:childTnLst>
                                    <p:animMotion origin="layout" path="M 2.27184E-6 -3.33333E-6 L 0.18891 0.00394 " pathEditMode="relative" rAng="0" ptsTypes="AA">
                                      <p:cBhvr>
                                        <p:cTn id="192" dur="2000" fill="hold"/>
                                        <p:tgtEl>
                                          <p:spTgt spid="81"/>
                                        </p:tgtEl>
                                        <p:attrNameLst>
                                          <p:attrName>ppt_x</p:attrName>
                                          <p:attrName>ppt_y</p:attrName>
                                        </p:attrNameLst>
                                      </p:cBhvr>
                                      <p:rCtr x="9439"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4"/>
          <p:cNvSpPr txBox="1">
            <a:spLocks noGrp="1"/>
          </p:cNvSpPr>
          <p:nvPr>
            <p:ph type="title"/>
          </p:nvPr>
        </p:nvSpPr>
        <p:spPr>
          <a:xfrm>
            <a:off x="408627" y="1356214"/>
            <a:ext cx="9905998" cy="147857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wentieth Century"/>
              <a:buNone/>
            </a:pPr>
            <a:r>
              <a:rPr lang="it-IT" dirty="0">
                <a:solidFill>
                  <a:schemeClr val="tx1"/>
                </a:solidFill>
                <a:latin typeface="Times New Roman" panose="02020603050405020304" pitchFamily="18" charset="0"/>
                <a:cs typeface="Times New Roman" panose="02020603050405020304" pitchFamily="18" charset="0"/>
              </a:rPr>
              <a:t>FLOOD IN GENOA 2014</a:t>
            </a:r>
            <a:endParaRPr dirty="0">
              <a:solidFill>
                <a:schemeClr val="tx1"/>
              </a:solidFill>
              <a:latin typeface="Times New Roman" panose="02020603050405020304" pitchFamily="18" charset="0"/>
              <a:cs typeface="Times New Roman" panose="02020603050405020304" pitchFamily="18" charset="0"/>
            </a:endParaRPr>
          </a:p>
        </p:txBody>
      </p:sp>
      <p:pic>
        <p:nvPicPr>
          <p:cNvPr id="368" name="Google Shape;368;p24" descr="Immagine che contiene edificio, terra, esterni, via&#10;&#10;Descrizione generata con affidabilità molto elevata"/>
          <p:cNvPicPr preferRelativeResize="0">
            <a:picLocks noGrp="1"/>
          </p:cNvPicPr>
          <p:nvPr>
            <p:ph type="body" idx="1"/>
          </p:nvPr>
        </p:nvPicPr>
        <p:blipFill rotWithShape="1">
          <a:blip r:embed="rId3">
            <a:alphaModFix/>
          </a:blip>
          <a:srcRect/>
          <a:stretch/>
        </p:blipFill>
        <p:spPr>
          <a:xfrm>
            <a:off x="250821" y="2928145"/>
            <a:ext cx="5400684" cy="3756024"/>
          </a:xfrm>
          <a:prstGeom prst="rect">
            <a:avLst/>
          </a:prstGeom>
          <a:noFill/>
          <a:ln>
            <a:noFill/>
          </a:ln>
        </p:spPr>
      </p:pic>
      <p:pic>
        <p:nvPicPr>
          <p:cNvPr id="369" name="Google Shape;369;p24" descr="Immagine che contiene terra, esterni, automobile&#10;&#10;Descrizione generata con affidabilità molto elevata"/>
          <p:cNvPicPr preferRelativeResize="0"/>
          <p:nvPr/>
        </p:nvPicPr>
        <p:blipFill rotWithShape="1">
          <a:blip r:embed="rId4">
            <a:alphaModFix/>
          </a:blip>
          <a:srcRect/>
          <a:stretch/>
        </p:blipFill>
        <p:spPr>
          <a:xfrm>
            <a:off x="6260307" y="323850"/>
            <a:ext cx="5767386" cy="3543299"/>
          </a:xfrm>
          <a:prstGeom prst="rect">
            <a:avLst/>
          </a:prstGeom>
          <a:noFill/>
          <a:ln>
            <a:noFill/>
          </a:ln>
        </p:spPr>
      </p:pic>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5"/>
          <p:cNvSpPr txBox="1">
            <a:spLocks noGrp="1"/>
          </p:cNvSpPr>
          <p:nvPr>
            <p:ph type="title"/>
          </p:nvPr>
        </p:nvSpPr>
        <p:spPr>
          <a:xfrm>
            <a:off x="5712619" y="1115142"/>
            <a:ext cx="6207919" cy="138273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40"/>
              <a:buFont typeface="Twentieth Century"/>
              <a:buNone/>
            </a:pPr>
            <a:r>
              <a:rPr lang="it-IT" sz="3240" dirty="0"/>
              <a:t> </a:t>
            </a:r>
            <a:r>
              <a:rPr lang="it-IT" sz="3240" dirty="0">
                <a:latin typeface="Times New Roman" panose="02020603050405020304" pitchFamily="18" charset="0"/>
                <a:cs typeface="Times New Roman" panose="02020603050405020304" pitchFamily="18" charset="0"/>
              </a:rPr>
              <a:t> </a:t>
            </a:r>
            <a:r>
              <a:rPr lang="it-IT" sz="3240" dirty="0">
                <a:solidFill>
                  <a:schemeClr val="tx1"/>
                </a:solidFill>
                <a:latin typeface="Times New Roman" panose="02020603050405020304" pitchFamily="18" charset="0"/>
                <a:cs typeface="Times New Roman" panose="02020603050405020304" pitchFamily="18" charset="0"/>
              </a:rPr>
              <a:t>COLLAPSE OF </a:t>
            </a:r>
            <a:r>
              <a:rPr lang="it-IT" sz="3240" dirty="0" smtClean="0">
                <a:solidFill>
                  <a:schemeClr val="tx1"/>
                </a:solidFill>
                <a:latin typeface="Times New Roman" panose="02020603050405020304" pitchFamily="18" charset="0"/>
                <a:cs typeface="Times New Roman" panose="02020603050405020304" pitchFamily="18" charset="0"/>
              </a:rPr>
              <a:t>THE</a:t>
            </a:r>
            <a:r>
              <a:rPr lang="it-IT" sz="3240" dirty="0">
                <a:solidFill>
                  <a:schemeClr val="tx1"/>
                </a:solidFill>
                <a:latin typeface="Times New Roman" panose="02020603050405020304" pitchFamily="18" charset="0"/>
                <a:cs typeface="Times New Roman" panose="02020603050405020304" pitchFamily="18" charset="0"/>
              </a:rPr>
              <a:t/>
            </a:r>
            <a:br>
              <a:rPr lang="it-IT" sz="3240" dirty="0">
                <a:solidFill>
                  <a:schemeClr val="tx1"/>
                </a:solidFill>
                <a:latin typeface="Times New Roman" panose="02020603050405020304" pitchFamily="18" charset="0"/>
                <a:cs typeface="Times New Roman" panose="02020603050405020304" pitchFamily="18" charset="0"/>
              </a:rPr>
            </a:br>
            <a:r>
              <a:rPr lang="it-IT" sz="3240" dirty="0">
                <a:solidFill>
                  <a:schemeClr val="tx1"/>
                </a:solidFill>
                <a:latin typeface="Times New Roman" panose="02020603050405020304" pitchFamily="18" charset="0"/>
                <a:cs typeface="Times New Roman" panose="02020603050405020304" pitchFamily="18" charset="0"/>
              </a:rPr>
              <a:t>MORANDI </a:t>
            </a:r>
            <a:r>
              <a:rPr lang="it-IT" sz="3240" dirty="0" smtClean="0">
                <a:solidFill>
                  <a:schemeClr val="tx1"/>
                </a:solidFill>
                <a:latin typeface="Times New Roman" panose="02020603050405020304" pitchFamily="18" charset="0"/>
                <a:cs typeface="Times New Roman" panose="02020603050405020304" pitchFamily="18" charset="0"/>
              </a:rPr>
              <a:t>BRIDGE</a:t>
            </a:r>
            <a:r>
              <a:rPr lang="it-IT" sz="3240" dirty="0">
                <a:solidFill>
                  <a:schemeClr val="tx1"/>
                </a:solidFill>
                <a:latin typeface="Times New Roman" panose="02020603050405020304" pitchFamily="18" charset="0"/>
                <a:cs typeface="Times New Roman" panose="02020603050405020304" pitchFamily="18" charset="0"/>
              </a:rPr>
              <a:t/>
            </a:r>
            <a:br>
              <a:rPr lang="it-IT" sz="3240" dirty="0">
                <a:solidFill>
                  <a:schemeClr val="tx1"/>
                </a:solidFill>
                <a:latin typeface="Times New Roman" panose="02020603050405020304" pitchFamily="18" charset="0"/>
                <a:cs typeface="Times New Roman" panose="02020603050405020304" pitchFamily="18" charset="0"/>
              </a:rPr>
            </a:br>
            <a:r>
              <a:rPr lang="it-IT" sz="3240" dirty="0" smtClean="0">
                <a:solidFill>
                  <a:schemeClr val="tx1"/>
                </a:solidFill>
                <a:latin typeface="Times New Roman" panose="02020603050405020304" pitchFamily="18" charset="0"/>
                <a:cs typeface="Times New Roman" panose="02020603050405020304" pitchFamily="18" charset="0"/>
              </a:rPr>
              <a:t> </a:t>
            </a:r>
            <a:r>
              <a:rPr lang="it-IT" sz="3240" dirty="0">
                <a:solidFill>
                  <a:schemeClr val="tx1"/>
                </a:solidFill>
                <a:latin typeface="Times New Roman" panose="02020603050405020304" pitchFamily="18" charset="0"/>
                <a:cs typeface="Times New Roman" panose="02020603050405020304" pitchFamily="18" charset="0"/>
              </a:rPr>
              <a:t>GENOA 2018</a:t>
            </a:r>
            <a:endParaRPr dirty="0">
              <a:solidFill>
                <a:schemeClr val="tx1"/>
              </a:solidFill>
              <a:latin typeface="Times New Roman" panose="02020603050405020304" pitchFamily="18" charset="0"/>
              <a:cs typeface="Times New Roman" panose="02020603050405020304" pitchFamily="18" charset="0"/>
            </a:endParaRPr>
          </a:p>
        </p:txBody>
      </p:sp>
      <p:pic>
        <p:nvPicPr>
          <p:cNvPr id="375" name="Google Shape;375;p25" descr="Immagine che contiene erba, esterni, edificio, trasporto&#10;&#10;Descrizione generata con affidabilità molto elevata"/>
          <p:cNvPicPr preferRelativeResize="0">
            <a:picLocks noGrp="1"/>
          </p:cNvPicPr>
          <p:nvPr>
            <p:ph type="body" idx="1"/>
          </p:nvPr>
        </p:nvPicPr>
        <p:blipFill rotWithShape="1">
          <a:blip r:embed="rId3">
            <a:alphaModFix/>
          </a:blip>
          <a:srcRect/>
          <a:stretch/>
        </p:blipFill>
        <p:spPr>
          <a:xfrm>
            <a:off x="185126" y="463551"/>
            <a:ext cx="5317761" cy="3541712"/>
          </a:xfrm>
          <a:prstGeom prst="rect">
            <a:avLst/>
          </a:prstGeom>
          <a:noFill/>
          <a:ln>
            <a:noFill/>
          </a:ln>
        </p:spPr>
      </p:pic>
      <p:pic>
        <p:nvPicPr>
          <p:cNvPr id="376" name="Google Shape;376;p25" descr="Immagine che contiene esterni, edificio, terra, cielo&#10;&#10;Descrizione generata con affidabilità molto elevata"/>
          <p:cNvPicPr preferRelativeResize="0"/>
          <p:nvPr/>
        </p:nvPicPr>
        <p:blipFill rotWithShape="1">
          <a:blip r:embed="rId4">
            <a:alphaModFix/>
          </a:blip>
          <a:srcRect/>
          <a:stretch/>
        </p:blipFill>
        <p:spPr>
          <a:xfrm>
            <a:off x="5712620" y="3430628"/>
            <a:ext cx="6207918" cy="3151900"/>
          </a:xfrm>
          <a:prstGeom prst="rect">
            <a:avLst/>
          </a:prstGeom>
          <a:noFill/>
          <a:ln>
            <a:noFill/>
          </a:ln>
        </p:spPr>
      </p:pic>
      <p:sp>
        <p:nvSpPr>
          <p:cNvPr id="377" name="Google Shape;377;p25"/>
          <p:cNvSpPr txBox="1"/>
          <p:nvPr/>
        </p:nvSpPr>
        <p:spPr>
          <a:xfrm>
            <a:off x="4724400" y="4200525"/>
            <a:ext cx="2743200" cy="317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1665">
              <a:solidFill>
                <a:schemeClr val="lt1"/>
              </a:solidFill>
              <a:latin typeface="Twentieth Century"/>
              <a:ea typeface="Twentieth Century"/>
              <a:cs typeface="Twentieth Century"/>
              <a:sym typeface="Twentieth Century"/>
            </a:endParaRPr>
          </a:p>
        </p:txBody>
      </p:sp>
      <p:sp>
        <p:nvSpPr>
          <p:cNvPr id="2" name="CasellaDiTesto 1"/>
          <p:cNvSpPr txBox="1"/>
          <p:nvPr/>
        </p:nvSpPr>
        <p:spPr>
          <a:xfrm>
            <a:off x="1379423" y="4200525"/>
            <a:ext cx="3631580" cy="1815882"/>
          </a:xfrm>
          <a:prstGeom prst="rect">
            <a:avLst/>
          </a:prstGeom>
          <a:noFill/>
        </p:spPr>
        <p:txBody>
          <a:bodyPr wrap="square" rtlCol="0">
            <a:spAutoFit/>
          </a:bodyPr>
          <a:lstStyle/>
          <a:p>
            <a:pPr algn="ctr"/>
            <a:r>
              <a:rPr lang="it-IT" sz="2800" dirty="0" err="1" smtClean="0">
                <a:solidFill>
                  <a:schemeClr val="tx1"/>
                </a:solidFill>
                <a:latin typeface="Times New Roman" panose="02020603050405020304" pitchFamily="18" charset="0"/>
                <a:cs typeface="Times New Roman" panose="02020603050405020304" pitchFamily="18" charset="0"/>
              </a:rPr>
              <a:t>Caused</a:t>
            </a:r>
            <a:r>
              <a:rPr lang="it-IT" sz="2800" dirty="0" smtClean="0">
                <a:solidFill>
                  <a:schemeClr val="tx1"/>
                </a:solidFill>
                <a:latin typeface="Times New Roman" panose="02020603050405020304" pitchFamily="18" charset="0"/>
                <a:cs typeface="Times New Roman" panose="02020603050405020304" pitchFamily="18" charset="0"/>
              </a:rPr>
              <a:t> by </a:t>
            </a:r>
            <a:r>
              <a:rPr lang="it-IT" sz="2800" dirty="0" err="1" smtClean="0">
                <a:solidFill>
                  <a:schemeClr val="tx1"/>
                </a:solidFill>
                <a:latin typeface="Times New Roman" panose="02020603050405020304" pitchFamily="18" charset="0"/>
                <a:cs typeface="Times New Roman" panose="02020603050405020304" pitchFamily="18" charset="0"/>
              </a:rPr>
              <a:t>poor</a:t>
            </a:r>
            <a:r>
              <a:rPr lang="it-IT" sz="2800" dirty="0" smtClean="0">
                <a:solidFill>
                  <a:schemeClr val="tx1"/>
                </a:solidFill>
                <a:latin typeface="Times New Roman" panose="02020603050405020304" pitchFamily="18" charset="0"/>
                <a:cs typeface="Times New Roman" panose="02020603050405020304" pitchFamily="18" charset="0"/>
              </a:rPr>
              <a:t> </a:t>
            </a:r>
            <a:r>
              <a:rPr lang="it-IT" sz="2800" dirty="0" err="1" smtClean="0">
                <a:solidFill>
                  <a:schemeClr val="tx1"/>
                </a:solidFill>
                <a:latin typeface="Times New Roman" panose="02020603050405020304" pitchFamily="18" charset="0"/>
                <a:cs typeface="Times New Roman" panose="02020603050405020304" pitchFamily="18" charset="0"/>
              </a:rPr>
              <a:t>prevention,lack</a:t>
            </a:r>
            <a:r>
              <a:rPr lang="it-IT" sz="2800" dirty="0" smtClean="0">
                <a:solidFill>
                  <a:schemeClr val="tx1"/>
                </a:solidFill>
                <a:latin typeface="Times New Roman" panose="02020603050405020304" pitchFamily="18" charset="0"/>
                <a:cs typeface="Times New Roman" panose="02020603050405020304" pitchFamily="18" charset="0"/>
              </a:rPr>
              <a:t> of </a:t>
            </a:r>
            <a:r>
              <a:rPr lang="it-IT" sz="2800" dirty="0" err="1" smtClean="0">
                <a:solidFill>
                  <a:schemeClr val="tx1"/>
                </a:solidFill>
                <a:latin typeface="Times New Roman" panose="02020603050405020304" pitchFamily="18" charset="0"/>
                <a:cs typeface="Times New Roman" panose="02020603050405020304" pitchFamily="18" charset="0"/>
              </a:rPr>
              <a:t>environmental</a:t>
            </a:r>
            <a:r>
              <a:rPr lang="it-IT" sz="2800" dirty="0" smtClean="0">
                <a:solidFill>
                  <a:schemeClr val="tx1"/>
                </a:solidFill>
                <a:latin typeface="Times New Roman" panose="02020603050405020304" pitchFamily="18" charset="0"/>
                <a:cs typeface="Times New Roman" panose="02020603050405020304" pitchFamily="18" charset="0"/>
              </a:rPr>
              <a:t> </a:t>
            </a:r>
            <a:r>
              <a:rPr lang="it-IT" sz="2800" dirty="0" err="1" smtClean="0">
                <a:solidFill>
                  <a:schemeClr val="tx1"/>
                </a:solidFill>
                <a:latin typeface="Times New Roman" panose="02020603050405020304" pitchFamily="18" charset="0"/>
                <a:cs typeface="Times New Roman" panose="02020603050405020304" pitchFamily="18" charset="0"/>
              </a:rPr>
              <a:t>policies</a:t>
            </a:r>
            <a:r>
              <a:rPr lang="it-IT" sz="2800" dirty="0" smtClean="0">
                <a:solidFill>
                  <a:schemeClr val="tx1"/>
                </a:solidFill>
                <a:latin typeface="Times New Roman" panose="02020603050405020304" pitchFamily="18" charset="0"/>
                <a:cs typeface="Times New Roman" panose="02020603050405020304" pitchFamily="18" charset="0"/>
              </a:rPr>
              <a:t> and </a:t>
            </a:r>
            <a:r>
              <a:rPr lang="it-IT" sz="2800" dirty="0" err="1" smtClean="0">
                <a:solidFill>
                  <a:schemeClr val="tx1"/>
                </a:solidFill>
                <a:latin typeface="Times New Roman" panose="02020603050405020304" pitchFamily="18" charset="0"/>
                <a:cs typeface="Times New Roman" panose="02020603050405020304" pitchFamily="18" charset="0"/>
              </a:rPr>
              <a:t>bad</a:t>
            </a:r>
            <a:r>
              <a:rPr lang="it-IT" sz="2800" dirty="0" smtClean="0">
                <a:solidFill>
                  <a:schemeClr val="tx1"/>
                </a:solidFill>
                <a:latin typeface="Times New Roman" panose="02020603050405020304" pitchFamily="18" charset="0"/>
                <a:cs typeface="Times New Roman" panose="02020603050405020304" pitchFamily="18" charset="0"/>
              </a:rPr>
              <a:t> </a:t>
            </a:r>
            <a:r>
              <a:rPr lang="it-IT" sz="2800" dirty="0" err="1" smtClean="0">
                <a:solidFill>
                  <a:schemeClr val="tx1"/>
                </a:solidFill>
                <a:latin typeface="Times New Roman" panose="02020603050405020304" pitchFamily="18" charset="0"/>
                <a:cs typeface="Times New Roman" panose="02020603050405020304" pitchFamily="18" charset="0"/>
              </a:rPr>
              <a:t>mantainance</a:t>
            </a:r>
            <a:endParaRPr lang="it-IT"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6"/>
          <p:cNvSpPr txBox="1">
            <a:spLocks noGrp="1"/>
          </p:cNvSpPr>
          <p:nvPr>
            <p:ph type="title"/>
          </p:nvPr>
        </p:nvSpPr>
        <p:spPr>
          <a:xfrm>
            <a:off x="1231820" y="218145"/>
            <a:ext cx="9905998" cy="14785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it-IT" dirty="0">
                <a:solidFill>
                  <a:schemeClr val="tx1"/>
                </a:solidFill>
                <a:latin typeface="Times New Roman" panose="02020603050405020304" pitchFamily="18" charset="0"/>
                <a:cs typeface="Times New Roman" panose="02020603050405020304" pitchFamily="18" charset="0"/>
              </a:rPr>
              <a:t>AIR POLLUTION</a:t>
            </a:r>
            <a:endParaRPr dirty="0">
              <a:solidFill>
                <a:schemeClr val="tx1"/>
              </a:solidFill>
              <a:latin typeface="Times New Roman" panose="02020603050405020304" pitchFamily="18" charset="0"/>
              <a:cs typeface="Times New Roman" panose="02020603050405020304" pitchFamily="18" charset="0"/>
            </a:endParaRPr>
          </a:p>
        </p:txBody>
      </p:sp>
      <p:sp>
        <p:nvSpPr>
          <p:cNvPr id="385" name="Google Shape;385;p26"/>
          <p:cNvSpPr txBox="1">
            <a:spLocks noGrp="1"/>
          </p:cNvSpPr>
          <p:nvPr>
            <p:ph type="body" idx="1"/>
          </p:nvPr>
        </p:nvSpPr>
        <p:spPr>
          <a:xfrm>
            <a:off x="5602850" y="1939521"/>
            <a:ext cx="6012832" cy="3541714"/>
          </a:xfrm>
          <a:prstGeom prst="rect">
            <a:avLst/>
          </a:prstGeom>
          <a:noFill/>
          <a:ln>
            <a:noFill/>
          </a:ln>
        </p:spPr>
        <p:txBody>
          <a:bodyPr spcFirstLastPara="1" wrap="square" lIns="91425" tIns="45700" rIns="91425" bIns="45700" anchor="t" anchorCtr="0">
            <a:noAutofit/>
          </a:bodyPr>
          <a:lstStyle/>
          <a:p>
            <a:pPr marL="0" lvl="0" indent="0" algn="just" rtl="0">
              <a:lnSpc>
                <a:spcPct val="110000"/>
              </a:lnSpc>
              <a:spcBef>
                <a:spcPts val="0"/>
              </a:spcBef>
              <a:spcAft>
                <a:spcPts val="0"/>
              </a:spcAft>
              <a:buClr>
                <a:schemeClr val="lt1"/>
              </a:buClr>
              <a:buSzPts val="2500"/>
              <a:buNone/>
            </a:pPr>
            <a:r>
              <a:rPr lang="it-IT" dirty="0" smtClean="0">
                <a:solidFill>
                  <a:schemeClr val="tx1"/>
                </a:solidFill>
                <a:latin typeface="Times New Roman" panose="02020603050405020304" pitchFamily="18" charset="0"/>
                <a:cs typeface="Times New Roman" panose="02020603050405020304" pitchFamily="18" charset="0"/>
              </a:rPr>
              <a:t>Air </a:t>
            </a:r>
            <a:r>
              <a:rPr lang="it-IT" dirty="0" err="1" smtClean="0">
                <a:solidFill>
                  <a:schemeClr val="tx1"/>
                </a:solidFill>
                <a:latin typeface="Times New Roman" panose="02020603050405020304" pitchFamily="18" charset="0"/>
                <a:cs typeface="Times New Roman" panose="02020603050405020304" pitchFamily="18" charset="0"/>
              </a:rPr>
              <a:t>pollution</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occurs</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when</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harmful</a:t>
            </a:r>
            <a:r>
              <a:rPr lang="it-IT" dirty="0" smtClean="0">
                <a:solidFill>
                  <a:schemeClr val="tx1"/>
                </a:solidFill>
                <a:latin typeface="Times New Roman" panose="02020603050405020304" pitchFamily="18" charset="0"/>
                <a:cs typeface="Times New Roman" panose="02020603050405020304" pitchFamily="18" charset="0"/>
              </a:rPr>
              <a:t> or </a:t>
            </a:r>
            <a:r>
              <a:rPr lang="it-IT" dirty="0" err="1" smtClean="0">
                <a:solidFill>
                  <a:schemeClr val="tx1"/>
                </a:solidFill>
                <a:latin typeface="Times New Roman" panose="02020603050405020304" pitchFamily="18" charset="0"/>
                <a:cs typeface="Times New Roman" panose="02020603050405020304" pitchFamily="18" charset="0"/>
              </a:rPr>
              <a:t>excessive</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quantities</a:t>
            </a:r>
            <a:r>
              <a:rPr lang="it-IT" dirty="0" smtClean="0">
                <a:solidFill>
                  <a:schemeClr val="tx1"/>
                </a:solidFill>
                <a:latin typeface="Times New Roman" panose="02020603050405020304" pitchFamily="18" charset="0"/>
                <a:cs typeface="Times New Roman" panose="02020603050405020304" pitchFamily="18" charset="0"/>
              </a:rPr>
              <a:t> of </a:t>
            </a:r>
            <a:r>
              <a:rPr lang="it-IT" dirty="0" err="1" smtClean="0">
                <a:solidFill>
                  <a:schemeClr val="tx1"/>
                </a:solidFill>
                <a:latin typeface="Times New Roman" panose="02020603050405020304" pitchFamily="18" charset="0"/>
                <a:cs typeface="Times New Roman" panose="02020603050405020304" pitchFamily="18" charset="0"/>
              </a:rPr>
              <a:t>substances</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including</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gases</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particles</a:t>
            </a:r>
            <a:r>
              <a:rPr lang="it-IT" dirty="0" smtClean="0">
                <a:solidFill>
                  <a:schemeClr val="tx1"/>
                </a:solidFill>
                <a:latin typeface="Times New Roman" panose="02020603050405020304" pitchFamily="18" charset="0"/>
                <a:cs typeface="Times New Roman" panose="02020603050405020304" pitchFamily="18" charset="0"/>
              </a:rPr>
              <a:t>, and </a:t>
            </a:r>
            <a:r>
              <a:rPr lang="it-IT" dirty="0" err="1" smtClean="0">
                <a:solidFill>
                  <a:schemeClr val="tx1"/>
                </a:solidFill>
                <a:latin typeface="Times New Roman" panose="02020603050405020304" pitchFamily="18" charset="0"/>
                <a:cs typeface="Times New Roman" panose="02020603050405020304" pitchFamily="18" charset="0"/>
              </a:rPr>
              <a:t>biological</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molecules</a:t>
            </a:r>
            <a:r>
              <a:rPr lang="it-IT" dirty="0" smtClean="0">
                <a:solidFill>
                  <a:schemeClr val="tx1"/>
                </a:solidFill>
                <a:latin typeface="Times New Roman" panose="02020603050405020304" pitchFamily="18" charset="0"/>
                <a:cs typeface="Times New Roman" panose="02020603050405020304" pitchFamily="18" charset="0"/>
              </a:rPr>
              <a:t> are </a:t>
            </a:r>
            <a:r>
              <a:rPr lang="it-IT" dirty="0" err="1" smtClean="0">
                <a:solidFill>
                  <a:schemeClr val="tx1"/>
                </a:solidFill>
                <a:latin typeface="Times New Roman" panose="02020603050405020304" pitchFamily="18" charset="0"/>
                <a:cs typeface="Times New Roman" panose="02020603050405020304" pitchFamily="18" charset="0"/>
              </a:rPr>
              <a:t>introduced</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into</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Earth's</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atmosphere</a:t>
            </a:r>
            <a:r>
              <a:rPr lang="it-IT" dirty="0" smtClean="0">
                <a:solidFill>
                  <a:schemeClr val="tx1"/>
                </a:solidFill>
                <a:latin typeface="Times New Roman" panose="02020603050405020304" pitchFamily="18" charset="0"/>
                <a:cs typeface="Times New Roman" panose="02020603050405020304" pitchFamily="18" charset="0"/>
              </a:rPr>
              <a:t>. </a:t>
            </a:r>
          </a:p>
          <a:p>
            <a:pPr marL="0" lvl="0" indent="0" rtl="0">
              <a:lnSpc>
                <a:spcPct val="110000"/>
              </a:lnSpc>
              <a:spcBef>
                <a:spcPts val="0"/>
              </a:spcBef>
              <a:spcAft>
                <a:spcPts val="0"/>
              </a:spcAft>
              <a:buClr>
                <a:schemeClr val="lt1"/>
              </a:buClr>
              <a:buSzPts val="2500"/>
              <a:buNone/>
            </a:pPr>
            <a:endParaRPr lang="it-IT" sz="2000" dirty="0">
              <a:solidFill>
                <a:schemeClr val="bg1"/>
              </a:solidFill>
              <a:latin typeface="Times New Roman" panose="02020603050405020304" pitchFamily="18" charset="0"/>
              <a:cs typeface="Times New Roman" panose="02020603050405020304" pitchFamily="18" charset="0"/>
            </a:endParaRPr>
          </a:p>
        </p:txBody>
      </p:sp>
      <p:pic>
        <p:nvPicPr>
          <p:cNvPr id="383" name="Google Shape;383;p26" descr="Immagine che contiene cielo, esterni, fumo, tramonto&#10;&#10;Descrizione generata con affidabilità molto elevata"/>
          <p:cNvPicPr preferRelativeResize="0"/>
          <p:nvPr/>
        </p:nvPicPr>
        <p:blipFill rotWithShape="1">
          <a:blip r:embed="rId3">
            <a:alphaModFix/>
          </a:blip>
          <a:srcRect t="3214" r="-1" b="21369"/>
          <a:stretch/>
        </p:blipFill>
        <p:spPr>
          <a:xfrm>
            <a:off x="185683" y="1487488"/>
            <a:ext cx="5023796" cy="2523908"/>
          </a:xfrm>
          <a:custGeom>
            <a:avLst/>
            <a:gdLst/>
            <a:ahLst/>
            <a:cxnLst/>
            <a:rect l="l" t="t" r="r" b="b"/>
            <a:pathLst>
              <a:path w="3525628" h="1774824" extrusionOk="0">
                <a:moveTo>
                  <a:pt x="197717" y="0"/>
                </a:moveTo>
                <a:lnTo>
                  <a:pt x="3525628" y="0"/>
                </a:lnTo>
                <a:lnTo>
                  <a:pt x="3525628" y="1774824"/>
                </a:lnTo>
                <a:lnTo>
                  <a:pt x="0" y="1774824"/>
                </a:lnTo>
                <a:lnTo>
                  <a:pt x="0" y="197717"/>
                </a:lnTo>
                <a:cubicBezTo>
                  <a:pt x="0" y="88521"/>
                  <a:pt x="88521" y="0"/>
                  <a:pt x="197717" y="0"/>
                </a:cubicBezTo>
                <a:close/>
              </a:path>
            </a:pathLst>
          </a:cu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pic>
        <p:nvPicPr>
          <p:cNvPr id="384" name="Google Shape;384;p26" descr="Immagine che contiene testo, mappa&#10;&#10;Descrizione generata con affidabilità molto elevata"/>
          <p:cNvPicPr preferRelativeResize="0"/>
          <p:nvPr/>
        </p:nvPicPr>
        <p:blipFill rotWithShape="1">
          <a:blip r:embed="rId4">
            <a:alphaModFix/>
          </a:blip>
          <a:srcRect r="-1" b="26509"/>
          <a:stretch/>
        </p:blipFill>
        <p:spPr>
          <a:xfrm>
            <a:off x="185683" y="4024311"/>
            <a:ext cx="5023796" cy="2523910"/>
          </a:xfrm>
          <a:custGeom>
            <a:avLst/>
            <a:gdLst/>
            <a:ahLst/>
            <a:cxnLst/>
            <a:rect l="l" t="t" r="r" b="b"/>
            <a:pathLst>
              <a:path w="3525628" h="1774826" extrusionOk="0">
                <a:moveTo>
                  <a:pt x="0" y="0"/>
                </a:moveTo>
                <a:lnTo>
                  <a:pt x="3525628" y="0"/>
                </a:lnTo>
                <a:lnTo>
                  <a:pt x="3525628" y="1577109"/>
                </a:lnTo>
                <a:cubicBezTo>
                  <a:pt x="3525628" y="1686305"/>
                  <a:pt x="3437107" y="1774826"/>
                  <a:pt x="3327911" y="1774826"/>
                </a:cubicBezTo>
                <a:lnTo>
                  <a:pt x="0" y="1774826"/>
                </a:lnTo>
                <a:close/>
              </a:path>
            </a:pathLst>
          </a:cu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7"/>
          <p:cNvSpPr txBox="1">
            <a:spLocks noGrp="1"/>
          </p:cNvSpPr>
          <p:nvPr>
            <p:ph type="title"/>
          </p:nvPr>
        </p:nvSpPr>
        <p:spPr>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Candara"/>
              <a:buNone/>
            </a:pPr>
            <a:r>
              <a:rPr lang="it-IT" dirty="0">
                <a:solidFill>
                  <a:schemeClr val="tx1"/>
                </a:solidFill>
                <a:latin typeface="Times New Roman" panose="02020603050405020304" pitchFamily="18" charset="0"/>
                <a:ea typeface="Candara"/>
                <a:cs typeface="Times New Roman" panose="02020603050405020304" pitchFamily="18" charset="0"/>
                <a:sym typeface="Candara"/>
              </a:rPr>
              <a:t>WHAT ARE FINE PARTICLES?</a:t>
            </a:r>
            <a:endParaRPr dirty="0">
              <a:solidFill>
                <a:schemeClr val="tx1"/>
              </a:solidFill>
              <a:latin typeface="Times New Roman" panose="02020603050405020304" pitchFamily="18" charset="0"/>
              <a:cs typeface="Times New Roman" panose="02020603050405020304" pitchFamily="18" charset="0"/>
            </a:endParaRPr>
          </a:p>
        </p:txBody>
      </p:sp>
      <p:sp>
        <p:nvSpPr>
          <p:cNvPr id="394" name="Google Shape;394;p27"/>
          <p:cNvSpPr txBox="1">
            <a:spLocks noGrp="1"/>
          </p:cNvSpPr>
          <p:nvPr>
            <p:ph type="body" idx="1"/>
          </p:nvPr>
        </p:nvSpPr>
        <p:spPr>
          <a:xfrm>
            <a:off x="6252104" y="2987674"/>
            <a:ext cx="4844521" cy="231537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just">
              <a:spcBef>
                <a:spcPts val="0"/>
              </a:spcBef>
              <a:buSzPts val="3000"/>
              <a:buNone/>
            </a:pPr>
            <a:r>
              <a:rPr lang="it-IT" dirty="0">
                <a:solidFill>
                  <a:schemeClr val="tx1"/>
                </a:solidFill>
                <a:latin typeface="Times New Roman" panose="02020603050405020304" pitchFamily="18" charset="0"/>
                <a:cs typeface="Times New Roman" panose="02020603050405020304" pitchFamily="18" charset="0"/>
              </a:rPr>
              <a:t>Fine </a:t>
            </a:r>
            <a:r>
              <a:rPr lang="it-IT" dirty="0" err="1">
                <a:solidFill>
                  <a:schemeClr val="tx1"/>
                </a:solidFill>
                <a:latin typeface="Times New Roman" panose="02020603050405020304" pitchFamily="18" charset="0"/>
                <a:cs typeface="Times New Roman" panose="02020603050405020304" pitchFamily="18" charset="0"/>
              </a:rPr>
              <a:t>particles</a:t>
            </a:r>
            <a:r>
              <a:rPr lang="it-IT" dirty="0">
                <a:solidFill>
                  <a:schemeClr val="tx1"/>
                </a:solidFill>
                <a:latin typeface="Times New Roman" panose="02020603050405020304" pitchFamily="18" charset="0"/>
                <a:cs typeface="Times New Roman" panose="02020603050405020304" pitchFamily="18" charset="0"/>
              </a:rPr>
              <a:t> are </a:t>
            </a:r>
            <a:r>
              <a:rPr lang="it-IT" dirty="0" err="1">
                <a:solidFill>
                  <a:schemeClr val="tx1"/>
                </a:solidFill>
                <a:latin typeface="Times New Roman" panose="02020603050405020304" pitchFamily="18" charset="0"/>
                <a:cs typeface="Times New Roman" panose="02020603050405020304" pitchFamily="18" charset="0"/>
              </a:rPr>
              <a:t>nothing</a:t>
            </a:r>
            <a:r>
              <a:rPr lang="it-IT" dirty="0">
                <a:solidFill>
                  <a:schemeClr val="tx1"/>
                </a:solidFill>
                <a:latin typeface="Times New Roman" panose="02020603050405020304" pitchFamily="18" charset="0"/>
                <a:cs typeface="Times New Roman" panose="02020603050405020304" pitchFamily="18" charset="0"/>
              </a:rPr>
              <a:t> else </a:t>
            </a:r>
            <a:r>
              <a:rPr lang="it-IT" dirty="0" err="1">
                <a:solidFill>
                  <a:schemeClr val="tx1"/>
                </a:solidFill>
                <a:latin typeface="Times New Roman" panose="02020603050405020304" pitchFamily="18" charset="0"/>
                <a:cs typeface="Times New Roman" panose="02020603050405020304" pitchFamily="18" charset="0"/>
              </a:rPr>
              <a:t>but</a:t>
            </a:r>
            <a:r>
              <a:rPr lang="it-IT" dirty="0">
                <a:solidFill>
                  <a:schemeClr val="tx1"/>
                </a:solidFill>
                <a:latin typeface="Times New Roman" panose="02020603050405020304" pitchFamily="18" charset="0"/>
                <a:cs typeface="Times New Roman" panose="02020603050405020304" pitchFamily="18" charset="0"/>
              </a:rPr>
              <a:t> fine </a:t>
            </a:r>
            <a:r>
              <a:rPr lang="it-IT" dirty="0" err="1">
                <a:solidFill>
                  <a:schemeClr val="tx1"/>
                </a:solidFill>
                <a:latin typeface="Times New Roman" panose="02020603050405020304" pitchFamily="18" charset="0"/>
                <a:cs typeface="Times New Roman" panose="02020603050405020304" pitchFamily="18" charset="0"/>
              </a:rPr>
              <a:t>dusts</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which</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means</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solid</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particles</a:t>
            </a:r>
            <a:r>
              <a:rPr lang="it-IT" dirty="0">
                <a:solidFill>
                  <a:schemeClr val="tx1"/>
                </a:solidFill>
                <a:latin typeface="Times New Roman" panose="02020603050405020304" pitchFamily="18" charset="0"/>
                <a:cs typeface="Times New Roman" panose="02020603050405020304" pitchFamily="18" charset="0"/>
              </a:rPr>
              <a:t> in the air </a:t>
            </a:r>
            <a:r>
              <a:rPr lang="it-IT" dirty="0" err="1">
                <a:solidFill>
                  <a:schemeClr val="tx1"/>
                </a:solidFill>
                <a:latin typeface="Times New Roman" panose="02020603050405020304" pitchFamily="18" charset="0"/>
                <a:cs typeface="Times New Roman" panose="02020603050405020304" pitchFamily="18" charset="0"/>
              </a:rPr>
              <a:t>smaller</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than</a:t>
            </a:r>
            <a:r>
              <a:rPr lang="it-IT" dirty="0">
                <a:solidFill>
                  <a:schemeClr val="tx1"/>
                </a:solidFill>
                <a:latin typeface="Times New Roman" panose="02020603050405020304" pitchFamily="18" charset="0"/>
                <a:cs typeface="Times New Roman" panose="02020603050405020304" pitchFamily="18" charset="0"/>
              </a:rPr>
              <a:t> 15 </a:t>
            </a:r>
            <a:r>
              <a:rPr lang="it-IT" sz="2000" dirty="0" smtClean="0">
                <a:solidFill>
                  <a:schemeClr val="tx1"/>
                </a:solidFill>
                <a:latin typeface="Times New Roman" panose="02020603050405020304" pitchFamily="18" charset="0"/>
                <a:cs typeface="Times New Roman" panose="02020603050405020304" pitchFamily="18" charset="0"/>
              </a:rPr>
              <a:t>µm (</a:t>
            </a:r>
            <a:r>
              <a:rPr lang="it-IT" sz="2000" dirty="0" err="1">
                <a:solidFill>
                  <a:schemeClr val="tx1"/>
                </a:solidFill>
              </a:rPr>
              <a:t>mikroˈmɛːtro</a:t>
            </a:r>
            <a:r>
              <a:rPr lang="it-IT" sz="2000" dirty="0" smtClean="0">
                <a:solidFill>
                  <a:schemeClr val="tx1"/>
                </a:solidFill>
              </a:rPr>
              <a:t>/)</a:t>
            </a:r>
            <a:endParaRPr sz="2000" dirty="0">
              <a:solidFill>
                <a:schemeClr val="tx1"/>
              </a:solidFill>
              <a:latin typeface="Times New Roman" panose="02020603050405020304" pitchFamily="18" charset="0"/>
              <a:cs typeface="Times New Roman" panose="02020603050405020304" pitchFamily="18" charset="0"/>
            </a:endParaRPr>
          </a:p>
        </p:txBody>
      </p:sp>
      <p:sp>
        <p:nvSpPr>
          <p:cNvPr id="391" name="Google Shape;391;p27"/>
          <p:cNvSpPr/>
          <p:nvPr/>
        </p:nvSpPr>
        <p:spPr>
          <a:xfrm>
            <a:off x="1141411" y="2497720"/>
            <a:ext cx="4655075" cy="3047892"/>
          </a:xfrm>
          <a:prstGeom prst="round2DiagRect">
            <a:avLst>
              <a:gd name="adj1" fmla="val 7418"/>
              <a:gd name="adj2" fmla="val 0"/>
            </a:avLst>
          </a:prstGeom>
          <a:solidFill>
            <a:srgbClr val="FFFFFF"/>
          </a:solid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392" name="Google Shape;392;p27" descr="Immagine che contiene esterni, fumo, cielo, nuvole&#10;&#10;Descrizione generata con affidabilità molto elevata"/>
          <p:cNvPicPr preferRelativeResize="0"/>
          <p:nvPr/>
        </p:nvPicPr>
        <p:blipFill rotWithShape="1">
          <a:blip r:embed="rId3">
            <a:alphaModFix/>
          </a:blip>
          <a:srcRect l="10178" r="54917" b="-3"/>
          <a:stretch/>
        </p:blipFill>
        <p:spPr>
          <a:xfrm rot="10800000">
            <a:off x="1230938" y="2670648"/>
            <a:ext cx="2129670" cy="2706969"/>
          </a:xfrm>
          <a:prstGeom prst="rect">
            <a:avLst/>
          </a:prstGeom>
          <a:noFill/>
          <a:ln>
            <a:noFill/>
          </a:ln>
        </p:spPr>
      </p:pic>
      <p:pic>
        <p:nvPicPr>
          <p:cNvPr id="393" name="Google Shape;393;p27" descr="Immagine che contiene automobile, esterni, cielo, strada&#10;&#10;Descrizione generata con affidabilità molto elevata"/>
          <p:cNvPicPr preferRelativeResize="0"/>
          <p:nvPr/>
        </p:nvPicPr>
        <p:blipFill rotWithShape="1">
          <a:blip r:embed="rId4">
            <a:alphaModFix/>
          </a:blip>
          <a:srcRect l="33052" r="22240" b="-2"/>
          <a:stretch/>
        </p:blipFill>
        <p:spPr>
          <a:xfrm>
            <a:off x="3463472" y="2673210"/>
            <a:ext cx="2199879" cy="2694269"/>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0"/>
                                        </p:tgtEl>
                                        <p:attrNameLst>
                                          <p:attrName>style.visibility</p:attrName>
                                        </p:attrNameLst>
                                      </p:cBhvr>
                                      <p:to>
                                        <p:strVal val="visible"/>
                                      </p:to>
                                    </p:set>
                                    <p:anim calcmode="lin" valueType="num">
                                      <p:cBhvr additive="base">
                                        <p:cTn id="7" dur="500"/>
                                        <p:tgtEl>
                                          <p:spTgt spid="3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4"/>
                                        </p:tgtEl>
                                        <p:attrNameLst>
                                          <p:attrName>style.visibility</p:attrName>
                                        </p:attrNameLst>
                                      </p:cBhvr>
                                      <p:to>
                                        <p:strVal val="visible"/>
                                      </p:to>
                                    </p:set>
                                    <p:anim calcmode="lin" valueType="num">
                                      <p:cBhvr additive="base">
                                        <p:cTn id="12" dur="500"/>
                                        <p:tgtEl>
                                          <p:spTgt spid="39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2"/>
                                        </p:tgtEl>
                                        <p:attrNameLst>
                                          <p:attrName>style.visibility</p:attrName>
                                        </p:attrNameLst>
                                      </p:cBhvr>
                                      <p:to>
                                        <p:strVal val="visible"/>
                                      </p:to>
                                    </p:set>
                                    <p:anim calcmode="lin" valueType="num">
                                      <p:cBhvr additive="base">
                                        <p:cTn id="17" dur="500"/>
                                        <p:tgtEl>
                                          <p:spTgt spid="39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93"/>
                                        </p:tgtEl>
                                        <p:attrNameLst>
                                          <p:attrName>style.visibility</p:attrName>
                                        </p:attrNameLst>
                                      </p:cBhvr>
                                      <p:to>
                                        <p:strVal val="visible"/>
                                      </p:to>
                                    </p:set>
                                    <p:anim calcmode="lin" valueType="num">
                                      <p:cBhvr additive="base">
                                        <p:cTn id="22" dur="500"/>
                                        <p:tgtEl>
                                          <p:spTgt spid="3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8"/>
          <p:cNvSpPr txBox="1">
            <a:spLocks noGrp="1"/>
          </p:cNvSpPr>
          <p:nvPr>
            <p:ph type="title"/>
          </p:nvPr>
        </p:nvSpPr>
        <p:spPr>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it-IT" dirty="0">
                <a:solidFill>
                  <a:schemeClr val="tx1"/>
                </a:solidFill>
                <a:latin typeface="Times New Roman" panose="02020603050405020304" pitchFamily="18" charset="0"/>
                <a:cs typeface="Times New Roman" panose="02020603050405020304" pitchFamily="18" charset="0"/>
              </a:rPr>
              <a:t>HOW DO FINE PARTICLES ARISE?</a:t>
            </a:r>
            <a:endParaRPr dirty="0">
              <a:solidFill>
                <a:schemeClr val="tx1"/>
              </a:solidFill>
              <a:latin typeface="Times New Roman" panose="02020603050405020304" pitchFamily="18" charset="0"/>
              <a:cs typeface="Times New Roman" panose="02020603050405020304" pitchFamily="18" charset="0"/>
            </a:endParaRPr>
          </a:p>
        </p:txBody>
      </p:sp>
      <p:sp>
        <p:nvSpPr>
          <p:cNvPr id="400" name="Google Shape;400;p28"/>
          <p:cNvSpPr txBox="1">
            <a:spLocks noGrp="1"/>
          </p:cNvSpPr>
          <p:nvPr>
            <p:ph type="body" idx="1"/>
          </p:nvPr>
        </p:nvSpPr>
        <p:spPr>
          <a:xfrm>
            <a:off x="6189662" y="2737642"/>
            <a:ext cx="4893468" cy="355397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lt1"/>
              </a:buClr>
              <a:buSzPts val="2775"/>
              <a:buNone/>
            </a:pPr>
            <a:r>
              <a:rPr lang="it-IT" sz="2220" dirty="0">
                <a:solidFill>
                  <a:schemeClr val="tx1"/>
                </a:solidFill>
                <a:latin typeface="Times New Roman" panose="02020603050405020304" pitchFamily="18" charset="0"/>
                <a:cs typeface="Times New Roman" panose="02020603050405020304" pitchFamily="18" charset="0"/>
              </a:rPr>
              <a:t>Fine </a:t>
            </a:r>
            <a:r>
              <a:rPr lang="it-IT" sz="2220" dirty="0" err="1">
                <a:solidFill>
                  <a:schemeClr val="tx1"/>
                </a:solidFill>
                <a:latin typeface="Times New Roman" panose="02020603050405020304" pitchFamily="18" charset="0"/>
                <a:cs typeface="Times New Roman" panose="02020603050405020304" pitchFamily="18" charset="0"/>
              </a:rPr>
              <a:t>particles</a:t>
            </a:r>
            <a:r>
              <a:rPr lang="it-IT" sz="2220" dirty="0">
                <a:solidFill>
                  <a:schemeClr val="tx1"/>
                </a:solidFill>
                <a:latin typeface="Times New Roman" panose="02020603050405020304" pitchFamily="18" charset="0"/>
                <a:cs typeface="Times New Roman" panose="02020603050405020304" pitchFamily="18" charset="0"/>
              </a:rPr>
              <a:t> </a:t>
            </a:r>
            <a:r>
              <a:rPr lang="it-IT" sz="2220" dirty="0" err="1">
                <a:solidFill>
                  <a:schemeClr val="tx1"/>
                </a:solidFill>
                <a:latin typeface="Times New Roman" panose="02020603050405020304" pitchFamily="18" charset="0"/>
                <a:cs typeface="Times New Roman" panose="02020603050405020304" pitchFamily="18" charset="0"/>
              </a:rPr>
              <a:t>arise</a:t>
            </a:r>
            <a:r>
              <a:rPr lang="it-IT" sz="2220" dirty="0">
                <a:solidFill>
                  <a:schemeClr val="tx1"/>
                </a:solidFill>
                <a:latin typeface="Times New Roman" panose="02020603050405020304" pitchFamily="18" charset="0"/>
                <a:cs typeface="Times New Roman" panose="02020603050405020304" pitchFamily="18" charset="0"/>
              </a:rPr>
              <a:t> from </a:t>
            </a:r>
            <a:r>
              <a:rPr lang="it-IT" sz="2220" dirty="0" err="1">
                <a:solidFill>
                  <a:schemeClr val="tx1"/>
                </a:solidFill>
                <a:latin typeface="Times New Roman" panose="02020603050405020304" pitchFamily="18" charset="0"/>
                <a:cs typeface="Times New Roman" panose="02020603050405020304" pitchFamily="18" charset="0"/>
              </a:rPr>
              <a:t>natural</a:t>
            </a:r>
            <a:r>
              <a:rPr lang="it-IT" sz="2220" dirty="0">
                <a:solidFill>
                  <a:schemeClr val="tx1"/>
                </a:solidFill>
                <a:latin typeface="Times New Roman" panose="02020603050405020304" pitchFamily="18" charset="0"/>
                <a:cs typeface="Times New Roman" panose="02020603050405020304" pitchFamily="18" charset="0"/>
              </a:rPr>
              <a:t> and </a:t>
            </a:r>
            <a:r>
              <a:rPr lang="it-IT" sz="2220" dirty="0" err="1">
                <a:solidFill>
                  <a:schemeClr val="tx1"/>
                </a:solidFill>
                <a:latin typeface="Times New Roman" panose="02020603050405020304" pitchFamily="18" charset="0"/>
                <a:cs typeface="Times New Roman" panose="02020603050405020304" pitchFamily="18" charset="0"/>
              </a:rPr>
              <a:t>anthropogenic</a:t>
            </a:r>
            <a:r>
              <a:rPr lang="it-IT" sz="2220" dirty="0">
                <a:solidFill>
                  <a:schemeClr val="tx1"/>
                </a:solidFill>
                <a:latin typeface="Times New Roman" panose="02020603050405020304" pitchFamily="18" charset="0"/>
                <a:cs typeface="Times New Roman" panose="02020603050405020304" pitchFamily="18" charset="0"/>
              </a:rPr>
              <a:t> (human) </a:t>
            </a:r>
            <a:r>
              <a:rPr lang="it-IT" sz="2220" dirty="0" err="1">
                <a:solidFill>
                  <a:schemeClr val="tx1"/>
                </a:solidFill>
                <a:latin typeface="Times New Roman" panose="02020603050405020304" pitchFamily="18" charset="0"/>
                <a:cs typeface="Times New Roman" panose="02020603050405020304" pitchFamily="18" charset="0"/>
              </a:rPr>
              <a:t>manners</a:t>
            </a:r>
            <a:r>
              <a:rPr lang="it-IT" sz="2220" dirty="0">
                <a:solidFill>
                  <a:schemeClr val="tx1"/>
                </a:solidFill>
                <a:latin typeface="Times New Roman" panose="02020603050405020304" pitchFamily="18" charset="0"/>
                <a:cs typeface="Times New Roman" panose="02020603050405020304" pitchFamily="18" charset="0"/>
              </a:rPr>
              <a:t>. </a:t>
            </a:r>
            <a:endParaRPr lang="it-IT" sz="2220" dirty="0" smtClean="0">
              <a:solidFill>
                <a:schemeClr val="tx1"/>
              </a:solidFill>
              <a:latin typeface="Times New Roman" panose="02020603050405020304" pitchFamily="18" charset="0"/>
              <a:cs typeface="Times New Roman" panose="02020603050405020304" pitchFamily="18" charset="0"/>
            </a:endParaRPr>
          </a:p>
          <a:p>
            <a:pPr marL="0" lvl="0" indent="0" algn="just" rtl="0">
              <a:lnSpc>
                <a:spcPct val="120000"/>
              </a:lnSpc>
              <a:spcBef>
                <a:spcPts val="0"/>
              </a:spcBef>
              <a:spcAft>
                <a:spcPts val="0"/>
              </a:spcAft>
              <a:buClr>
                <a:schemeClr val="lt1"/>
              </a:buClr>
              <a:buSzPts val="2775"/>
              <a:buNone/>
            </a:pPr>
            <a:r>
              <a:rPr lang="it-IT" sz="2220" dirty="0" smtClean="0">
                <a:solidFill>
                  <a:schemeClr val="tx1"/>
                </a:solidFill>
                <a:latin typeface="Times New Roman" panose="02020603050405020304" pitchFamily="18" charset="0"/>
                <a:cs typeface="Times New Roman" panose="02020603050405020304" pitchFamily="18" charset="0"/>
              </a:rPr>
              <a:t>Human </a:t>
            </a:r>
            <a:r>
              <a:rPr lang="it-IT" sz="2220" dirty="0">
                <a:solidFill>
                  <a:schemeClr val="tx1"/>
                </a:solidFill>
                <a:latin typeface="Times New Roman" panose="02020603050405020304" pitchFamily="18" charset="0"/>
                <a:cs typeface="Times New Roman" panose="02020603050405020304" pitchFamily="18" charset="0"/>
              </a:rPr>
              <a:t>fine </a:t>
            </a:r>
            <a:r>
              <a:rPr lang="it-IT" sz="2220" dirty="0" err="1">
                <a:solidFill>
                  <a:schemeClr val="tx1"/>
                </a:solidFill>
                <a:latin typeface="Times New Roman" panose="02020603050405020304" pitchFamily="18" charset="0"/>
                <a:cs typeface="Times New Roman" panose="02020603050405020304" pitchFamily="18" charset="0"/>
              </a:rPr>
              <a:t>particles</a:t>
            </a:r>
            <a:r>
              <a:rPr lang="it-IT" sz="2220" dirty="0">
                <a:solidFill>
                  <a:schemeClr val="tx1"/>
                </a:solidFill>
                <a:latin typeface="Times New Roman" panose="02020603050405020304" pitchFamily="18" charset="0"/>
                <a:cs typeface="Times New Roman" panose="02020603050405020304" pitchFamily="18" charset="0"/>
              </a:rPr>
              <a:t> </a:t>
            </a:r>
            <a:r>
              <a:rPr lang="it-IT" sz="2220" dirty="0" err="1">
                <a:solidFill>
                  <a:schemeClr val="tx1"/>
                </a:solidFill>
                <a:latin typeface="Times New Roman" panose="02020603050405020304" pitchFamily="18" charset="0"/>
                <a:cs typeface="Times New Roman" panose="02020603050405020304" pitchFamily="18" charset="0"/>
              </a:rPr>
              <a:t>producers</a:t>
            </a:r>
            <a:r>
              <a:rPr lang="it-IT" sz="2220" dirty="0">
                <a:solidFill>
                  <a:schemeClr val="tx1"/>
                </a:solidFill>
                <a:latin typeface="Times New Roman" panose="02020603050405020304" pitchFamily="18" charset="0"/>
                <a:cs typeface="Times New Roman" panose="02020603050405020304" pitchFamily="18" charset="0"/>
              </a:rPr>
              <a:t> are: </a:t>
            </a:r>
            <a:r>
              <a:rPr lang="it-IT" sz="2220" dirty="0" err="1">
                <a:solidFill>
                  <a:schemeClr val="tx1"/>
                </a:solidFill>
                <a:latin typeface="Times New Roman" panose="02020603050405020304" pitchFamily="18" charset="0"/>
                <a:cs typeface="Times New Roman" panose="02020603050405020304" pitchFamily="18" charset="0"/>
              </a:rPr>
              <a:t>industry</a:t>
            </a:r>
            <a:r>
              <a:rPr lang="it-IT" sz="2220" dirty="0">
                <a:solidFill>
                  <a:schemeClr val="tx1"/>
                </a:solidFill>
                <a:latin typeface="Times New Roman" panose="02020603050405020304" pitchFamily="18" charset="0"/>
                <a:cs typeface="Times New Roman" panose="02020603050405020304" pitchFamily="18" charset="0"/>
              </a:rPr>
              <a:t>, private </a:t>
            </a:r>
            <a:r>
              <a:rPr lang="it-IT" sz="2220" dirty="0" err="1">
                <a:solidFill>
                  <a:schemeClr val="tx1"/>
                </a:solidFill>
                <a:latin typeface="Times New Roman" panose="02020603050405020304" pitchFamily="18" charset="0"/>
                <a:cs typeface="Times New Roman" panose="02020603050405020304" pitchFamily="18" charset="0"/>
              </a:rPr>
              <a:t>households</a:t>
            </a:r>
            <a:r>
              <a:rPr lang="it-IT" sz="2220" dirty="0">
                <a:solidFill>
                  <a:schemeClr val="tx1"/>
                </a:solidFill>
                <a:latin typeface="Times New Roman" panose="02020603050405020304" pitchFamily="18" charset="0"/>
                <a:cs typeface="Times New Roman" panose="02020603050405020304" pitchFamily="18" charset="0"/>
              </a:rPr>
              <a:t> and </a:t>
            </a:r>
            <a:r>
              <a:rPr lang="it-IT" sz="2220" dirty="0" err="1">
                <a:solidFill>
                  <a:schemeClr val="tx1"/>
                </a:solidFill>
                <a:latin typeface="Times New Roman" panose="02020603050405020304" pitchFamily="18" charset="0"/>
                <a:cs typeface="Times New Roman" panose="02020603050405020304" pitchFamily="18" charset="0"/>
              </a:rPr>
              <a:t>little</a:t>
            </a:r>
            <a:r>
              <a:rPr lang="it-IT" sz="2220" dirty="0">
                <a:solidFill>
                  <a:schemeClr val="tx1"/>
                </a:solidFill>
                <a:latin typeface="Times New Roman" panose="02020603050405020304" pitchFamily="18" charset="0"/>
                <a:cs typeface="Times New Roman" panose="02020603050405020304" pitchFamily="18" charset="0"/>
              </a:rPr>
              <a:t> small consumers, </a:t>
            </a:r>
            <a:r>
              <a:rPr lang="it-IT" sz="2220" dirty="0" err="1">
                <a:solidFill>
                  <a:schemeClr val="tx1"/>
                </a:solidFill>
                <a:latin typeface="Times New Roman" panose="02020603050405020304" pitchFamily="18" charset="0"/>
                <a:cs typeface="Times New Roman" panose="02020603050405020304" pitchFamily="18" charset="0"/>
              </a:rPr>
              <a:t>traffic</a:t>
            </a:r>
            <a:r>
              <a:rPr lang="it-IT" sz="2220" dirty="0">
                <a:solidFill>
                  <a:schemeClr val="tx1"/>
                </a:solidFill>
                <a:latin typeface="Times New Roman" panose="02020603050405020304" pitchFamily="18" charset="0"/>
                <a:cs typeface="Times New Roman" panose="02020603050405020304" pitchFamily="18" charset="0"/>
              </a:rPr>
              <a:t>, </a:t>
            </a:r>
            <a:r>
              <a:rPr lang="it-IT" sz="2220" dirty="0" err="1">
                <a:solidFill>
                  <a:schemeClr val="tx1"/>
                </a:solidFill>
                <a:latin typeface="Times New Roman" panose="02020603050405020304" pitchFamily="18" charset="0"/>
                <a:cs typeface="Times New Roman" panose="02020603050405020304" pitchFamily="18" charset="0"/>
              </a:rPr>
              <a:t>rail</a:t>
            </a:r>
            <a:r>
              <a:rPr lang="it-IT" sz="2220" dirty="0">
                <a:solidFill>
                  <a:schemeClr val="tx1"/>
                </a:solidFill>
                <a:latin typeface="Times New Roman" panose="02020603050405020304" pitchFamily="18" charset="0"/>
                <a:cs typeface="Times New Roman" panose="02020603050405020304" pitchFamily="18" charset="0"/>
              </a:rPr>
              <a:t> </a:t>
            </a:r>
            <a:r>
              <a:rPr lang="it-IT" sz="2220" dirty="0" err="1">
                <a:solidFill>
                  <a:schemeClr val="tx1"/>
                </a:solidFill>
                <a:latin typeface="Times New Roman" panose="02020603050405020304" pitchFamily="18" charset="0"/>
                <a:cs typeface="Times New Roman" panose="02020603050405020304" pitchFamily="18" charset="0"/>
              </a:rPr>
              <a:t>transport</a:t>
            </a:r>
            <a:r>
              <a:rPr lang="it-IT" sz="2220" dirty="0">
                <a:solidFill>
                  <a:schemeClr val="tx1"/>
                </a:solidFill>
                <a:latin typeface="Times New Roman" panose="02020603050405020304" pitchFamily="18" charset="0"/>
                <a:cs typeface="Times New Roman" panose="02020603050405020304" pitchFamily="18" charset="0"/>
              </a:rPr>
              <a:t>, </a:t>
            </a:r>
            <a:r>
              <a:rPr lang="it-IT" sz="2220" dirty="0" err="1">
                <a:solidFill>
                  <a:schemeClr val="tx1"/>
                </a:solidFill>
                <a:latin typeface="Times New Roman" panose="02020603050405020304" pitchFamily="18" charset="0"/>
                <a:cs typeface="Times New Roman" panose="02020603050405020304" pitchFamily="18" charset="0"/>
              </a:rPr>
              <a:t>electric</a:t>
            </a:r>
            <a:r>
              <a:rPr lang="it-IT" sz="2220" dirty="0">
                <a:solidFill>
                  <a:schemeClr val="tx1"/>
                </a:solidFill>
                <a:latin typeface="Times New Roman" panose="02020603050405020304" pitchFamily="18" charset="0"/>
                <a:cs typeface="Times New Roman" panose="02020603050405020304" pitchFamily="18" charset="0"/>
              </a:rPr>
              <a:t> and </a:t>
            </a:r>
            <a:r>
              <a:rPr lang="it-IT" sz="2220" dirty="0" err="1">
                <a:solidFill>
                  <a:schemeClr val="tx1"/>
                </a:solidFill>
                <a:latin typeface="Times New Roman" panose="02020603050405020304" pitchFamily="18" charset="0"/>
                <a:cs typeface="Times New Roman" panose="02020603050405020304" pitchFamily="18" charset="0"/>
              </a:rPr>
              <a:t>district</a:t>
            </a:r>
            <a:r>
              <a:rPr lang="it-IT" sz="2220" dirty="0">
                <a:solidFill>
                  <a:schemeClr val="tx1"/>
                </a:solidFill>
                <a:latin typeface="Times New Roman" panose="02020603050405020304" pitchFamily="18" charset="0"/>
                <a:cs typeface="Times New Roman" panose="02020603050405020304" pitchFamily="18" charset="0"/>
              </a:rPr>
              <a:t> </a:t>
            </a:r>
            <a:r>
              <a:rPr lang="it-IT" sz="2220" dirty="0" err="1">
                <a:solidFill>
                  <a:schemeClr val="tx1"/>
                </a:solidFill>
                <a:latin typeface="Times New Roman" panose="02020603050405020304" pitchFamily="18" charset="0"/>
                <a:cs typeface="Times New Roman" panose="02020603050405020304" pitchFamily="18" charset="0"/>
              </a:rPr>
              <a:t>heating</a:t>
            </a:r>
            <a:r>
              <a:rPr lang="it-IT" sz="2220" dirty="0">
                <a:solidFill>
                  <a:schemeClr val="tx1"/>
                </a:solidFill>
                <a:latin typeface="Times New Roman" panose="02020603050405020304" pitchFamily="18" charset="0"/>
                <a:cs typeface="Times New Roman" panose="02020603050405020304" pitchFamily="18" charset="0"/>
              </a:rPr>
              <a:t> </a:t>
            </a:r>
            <a:r>
              <a:rPr lang="it-IT" sz="2220" dirty="0" err="1">
                <a:solidFill>
                  <a:schemeClr val="tx1"/>
                </a:solidFill>
                <a:latin typeface="Times New Roman" panose="02020603050405020304" pitchFamily="18" charset="0"/>
                <a:cs typeface="Times New Roman" panose="02020603050405020304" pitchFamily="18" charset="0"/>
              </a:rPr>
              <a:t>plant</a:t>
            </a:r>
            <a:r>
              <a:rPr lang="it-IT" sz="2220" dirty="0" smtClean="0">
                <a:solidFill>
                  <a:schemeClr val="tx1"/>
                </a:solidFill>
                <a:latin typeface="Times New Roman" panose="02020603050405020304" pitchFamily="18" charset="0"/>
                <a:cs typeface="Times New Roman" panose="02020603050405020304" pitchFamily="18" charset="0"/>
              </a:rPr>
              <a:t>, </a:t>
            </a:r>
            <a:r>
              <a:rPr lang="it-IT" sz="2220" dirty="0" err="1" smtClean="0">
                <a:solidFill>
                  <a:schemeClr val="tx1"/>
                </a:solidFill>
                <a:latin typeface="Times New Roman" panose="02020603050405020304" pitchFamily="18" charset="0"/>
                <a:cs typeface="Times New Roman" panose="02020603050405020304" pitchFamily="18" charset="0"/>
              </a:rPr>
              <a:t>transportation</a:t>
            </a:r>
            <a:r>
              <a:rPr lang="it-IT" sz="2220" dirty="0">
                <a:solidFill>
                  <a:schemeClr val="tx1"/>
                </a:solidFill>
                <a:latin typeface="Times New Roman" panose="02020603050405020304" pitchFamily="18" charset="0"/>
                <a:cs typeface="Times New Roman" panose="02020603050405020304" pitchFamily="18" charset="0"/>
              </a:rPr>
              <a:t>, bulk </a:t>
            </a:r>
            <a:r>
              <a:rPr lang="it-IT" sz="2220" dirty="0" err="1">
                <a:solidFill>
                  <a:schemeClr val="tx1"/>
                </a:solidFill>
                <a:latin typeface="Times New Roman" panose="02020603050405020304" pitchFamily="18" charset="0"/>
                <a:cs typeface="Times New Roman" panose="02020603050405020304" pitchFamily="18" charset="0"/>
              </a:rPr>
              <a:t>handling</a:t>
            </a:r>
            <a:r>
              <a:rPr lang="it-IT" sz="2220" dirty="0">
                <a:solidFill>
                  <a:schemeClr val="tx1"/>
                </a:solidFill>
                <a:latin typeface="Times New Roman" panose="02020603050405020304" pitchFamily="18" charset="0"/>
                <a:cs typeface="Times New Roman" panose="02020603050405020304" pitchFamily="18" charset="0"/>
              </a:rPr>
              <a:t> and industrial </a:t>
            </a:r>
            <a:r>
              <a:rPr lang="it-IT" sz="2220" dirty="0" err="1">
                <a:solidFill>
                  <a:schemeClr val="tx1"/>
                </a:solidFill>
                <a:latin typeface="Times New Roman" panose="02020603050405020304" pitchFamily="18" charset="0"/>
                <a:cs typeface="Times New Roman" panose="02020603050405020304" pitchFamily="18" charset="0"/>
              </a:rPr>
              <a:t>brands</a:t>
            </a:r>
            <a:r>
              <a:rPr lang="it-IT" sz="2220" dirty="0">
                <a:solidFill>
                  <a:schemeClr val="tx1"/>
                </a:solidFill>
                <a:latin typeface="Times New Roman" panose="02020603050405020304" pitchFamily="18" charset="0"/>
                <a:cs typeface="Times New Roman" panose="02020603050405020304" pitchFamily="18" charset="0"/>
              </a:rPr>
              <a:t>.</a:t>
            </a:r>
            <a:endParaRPr sz="2220" dirty="0">
              <a:solidFill>
                <a:schemeClr val="tx1"/>
              </a:solidFill>
              <a:latin typeface="Times New Roman" panose="02020603050405020304" pitchFamily="18" charset="0"/>
              <a:cs typeface="Times New Roman" panose="02020603050405020304" pitchFamily="18" charset="0"/>
            </a:endParaRPr>
          </a:p>
        </p:txBody>
      </p:sp>
      <p:pic>
        <p:nvPicPr>
          <p:cNvPr id="401" name="Google Shape;401;p28" descr="Immagine che contiene interni, automobile, armadietto, apparecchio&#10;&#10;Descrizione generata con affidabilità molto elevata"/>
          <p:cNvPicPr preferRelativeResize="0"/>
          <p:nvPr/>
        </p:nvPicPr>
        <p:blipFill rotWithShape="1">
          <a:blip r:embed="rId3">
            <a:alphaModFix/>
          </a:blip>
          <a:srcRect/>
          <a:stretch/>
        </p:blipFill>
        <p:spPr>
          <a:xfrm>
            <a:off x="878682" y="2519394"/>
            <a:ext cx="5005385" cy="345037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0"/>
                                        </p:tgtEl>
                                        <p:attrNameLst>
                                          <p:attrName>style.visibility</p:attrName>
                                        </p:attrNameLst>
                                      </p:cBhvr>
                                      <p:to>
                                        <p:strVal val="visible"/>
                                      </p:to>
                                    </p:set>
                                    <p:animEffect transition="in" filter="fade">
                                      <p:cBhvr>
                                        <p:cTn id="12" dur="1000"/>
                                        <p:tgtEl>
                                          <p:spTgt spid="40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1"/>
                                        </p:tgtEl>
                                        <p:attrNameLst>
                                          <p:attrName>style.visibility</p:attrName>
                                        </p:attrNameLst>
                                      </p:cBhvr>
                                      <p:to>
                                        <p:strVal val="visible"/>
                                      </p:to>
                                    </p:set>
                                    <p:anim calcmode="lin" valueType="num">
                                      <p:cBhvr additive="base">
                                        <p:cTn id="17" dur="500"/>
                                        <p:tgtEl>
                                          <p:spTgt spid="4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9"/>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07" name="Google Shape;407;p29"/>
          <p:cNvPicPr preferRelativeResize="0"/>
          <p:nvPr/>
        </p:nvPicPr>
        <p:blipFill rotWithShape="1">
          <a:blip r:embed="rId4">
            <a:alphaModFix amt="30000"/>
          </a:blip>
          <a:srcRect/>
          <a:stretch/>
        </p:blipFill>
        <p:spPr>
          <a:xfrm>
            <a:off x="0" y="0"/>
            <a:ext cx="12192003" cy="6858001"/>
          </a:xfrm>
          <a:prstGeom prst="rect">
            <a:avLst/>
          </a:prstGeom>
          <a:noFill/>
          <a:ln>
            <a:noFill/>
          </a:ln>
        </p:spPr>
      </p:pic>
      <p:sp>
        <p:nvSpPr>
          <p:cNvPr id="408" name="Google Shape;408;p29"/>
          <p:cNvSpPr txBox="1">
            <a:spLocks noGrp="1"/>
          </p:cNvSpPr>
          <p:nvPr>
            <p:ph type="title"/>
          </p:nvPr>
        </p:nvSpPr>
        <p:spPr>
          <a:xfrm>
            <a:off x="1141413" y="618518"/>
            <a:ext cx="4459286" cy="147857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Twentieth Century"/>
              <a:buNone/>
            </a:pPr>
            <a:r>
              <a:rPr lang="it-IT" sz="3200" dirty="0">
                <a:solidFill>
                  <a:schemeClr val="tx1"/>
                </a:solidFill>
                <a:latin typeface="Times New Roman" panose="02020603050405020304" pitchFamily="18" charset="0"/>
                <a:cs typeface="Times New Roman" panose="02020603050405020304" pitchFamily="18" charset="0"/>
              </a:rPr>
              <a:t>WHY ARE FINE PARTICLES SO DANGEROUS?</a:t>
            </a:r>
            <a:endParaRPr dirty="0">
              <a:solidFill>
                <a:schemeClr val="tx1"/>
              </a:solidFill>
              <a:latin typeface="Times New Roman" panose="02020603050405020304" pitchFamily="18" charset="0"/>
              <a:cs typeface="Times New Roman" panose="02020603050405020304" pitchFamily="18" charset="0"/>
            </a:endParaRPr>
          </a:p>
        </p:txBody>
      </p:sp>
      <p:sp>
        <p:nvSpPr>
          <p:cNvPr id="409" name="Google Shape;409;p29"/>
          <p:cNvSpPr txBox="1">
            <a:spLocks noGrp="1"/>
          </p:cNvSpPr>
          <p:nvPr>
            <p:ph type="body" idx="1"/>
          </p:nvPr>
        </p:nvSpPr>
        <p:spPr>
          <a:xfrm>
            <a:off x="1141412" y="2249487"/>
            <a:ext cx="4459287" cy="396504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lt1"/>
              </a:buClr>
              <a:buSzPts val="2375"/>
              <a:buChar char="•"/>
            </a:pPr>
            <a:r>
              <a:rPr lang="it-IT" sz="2000" dirty="0">
                <a:solidFill>
                  <a:schemeClr val="tx1"/>
                </a:solidFill>
                <a:latin typeface="Times New Roman" panose="02020603050405020304" pitchFamily="18" charset="0"/>
                <a:cs typeface="Times New Roman" panose="02020603050405020304" pitchFamily="18" charset="0"/>
              </a:rPr>
              <a:t>For </a:t>
            </a:r>
            <a:r>
              <a:rPr lang="it-IT" sz="2000" dirty="0" err="1">
                <a:solidFill>
                  <a:schemeClr val="tx1"/>
                </a:solidFill>
                <a:latin typeface="Times New Roman" panose="02020603050405020304" pitchFamily="18" charset="0"/>
                <a:cs typeface="Times New Roman" panose="02020603050405020304" pitchFamily="18" charset="0"/>
              </a:rPr>
              <a:t>people</a:t>
            </a:r>
            <a:r>
              <a:rPr lang="it-IT" sz="2000" dirty="0">
                <a:solidFill>
                  <a:schemeClr val="tx1"/>
                </a:solidFill>
                <a:latin typeface="Times New Roman" panose="02020603050405020304" pitchFamily="18" charset="0"/>
                <a:cs typeface="Times New Roman" panose="02020603050405020304" pitchFamily="18" charset="0"/>
              </a:rPr>
              <a:t> from </a:t>
            </a:r>
            <a:r>
              <a:rPr lang="it-IT" sz="2000" dirty="0" err="1">
                <a:solidFill>
                  <a:schemeClr val="tx1"/>
                </a:solidFill>
                <a:latin typeface="Times New Roman" panose="02020603050405020304" pitchFamily="18" charset="0"/>
                <a:cs typeface="Times New Roman" panose="02020603050405020304" pitchFamily="18" charset="0"/>
              </a:rPr>
              <a:t>all</a:t>
            </a:r>
            <a:r>
              <a:rPr lang="it-IT" sz="2000" dirty="0">
                <a:solidFill>
                  <a:schemeClr val="tx1"/>
                </a:solidFill>
                <a:latin typeface="Times New Roman" panose="02020603050405020304" pitchFamily="18" charset="0"/>
                <a:cs typeface="Times New Roman" panose="02020603050405020304" pitchFamily="18" charset="0"/>
              </a:rPr>
              <a:t> over the </a:t>
            </a:r>
            <a:r>
              <a:rPr lang="it-IT" sz="2000" dirty="0" err="1">
                <a:solidFill>
                  <a:schemeClr val="tx1"/>
                </a:solidFill>
                <a:latin typeface="Times New Roman" panose="02020603050405020304" pitchFamily="18" charset="0"/>
                <a:cs typeface="Times New Roman" panose="02020603050405020304" pitchFamily="18" charset="0"/>
              </a:rPr>
              <a:t>European</a:t>
            </a:r>
            <a:r>
              <a:rPr lang="it-IT" sz="2000" dirty="0">
                <a:solidFill>
                  <a:schemeClr val="tx1"/>
                </a:solidFill>
                <a:latin typeface="Times New Roman" panose="02020603050405020304" pitchFamily="18" charset="0"/>
                <a:cs typeface="Times New Roman" panose="02020603050405020304" pitchFamily="18" charset="0"/>
              </a:rPr>
              <a:t> Union, life </a:t>
            </a:r>
            <a:r>
              <a:rPr lang="it-IT" sz="2000" dirty="0" err="1">
                <a:solidFill>
                  <a:schemeClr val="tx1"/>
                </a:solidFill>
                <a:latin typeface="Times New Roman" panose="02020603050405020304" pitchFamily="18" charset="0"/>
                <a:cs typeface="Times New Roman" panose="02020603050405020304" pitchFamily="18" charset="0"/>
              </a:rPr>
              <a:t>expectancy</a:t>
            </a:r>
            <a:r>
              <a:rPr lang="it-IT" sz="2000" dirty="0">
                <a:solidFill>
                  <a:schemeClr val="tx1"/>
                </a:solidFill>
                <a:latin typeface="Times New Roman" panose="02020603050405020304" pitchFamily="18" charset="0"/>
                <a:cs typeface="Times New Roman" panose="02020603050405020304" pitchFamily="18" charset="0"/>
              </a:rPr>
              <a:t> can be </a:t>
            </a:r>
            <a:r>
              <a:rPr lang="it-IT" sz="2000" dirty="0" err="1">
                <a:solidFill>
                  <a:schemeClr val="tx1"/>
                </a:solidFill>
                <a:latin typeface="Times New Roman" panose="02020603050405020304" pitchFamily="18" charset="0"/>
                <a:cs typeface="Times New Roman" panose="02020603050405020304" pitchFamily="18" charset="0"/>
              </a:rPr>
              <a:t>reduced</a:t>
            </a:r>
            <a:r>
              <a:rPr lang="it-IT" sz="2000" dirty="0">
                <a:solidFill>
                  <a:schemeClr val="tx1"/>
                </a:solidFill>
                <a:latin typeface="Times New Roman" panose="02020603050405020304" pitchFamily="18" charset="0"/>
                <a:cs typeface="Times New Roman" panose="02020603050405020304" pitchFamily="18" charset="0"/>
              </a:rPr>
              <a:t> by an </a:t>
            </a:r>
            <a:r>
              <a:rPr lang="it-IT" sz="2000" dirty="0" err="1">
                <a:solidFill>
                  <a:schemeClr val="tx1"/>
                </a:solidFill>
                <a:latin typeface="Times New Roman" panose="02020603050405020304" pitchFamily="18" charset="0"/>
                <a:cs typeface="Times New Roman" panose="02020603050405020304" pitchFamily="18" charset="0"/>
              </a:rPr>
              <a:t>average</a:t>
            </a:r>
            <a:r>
              <a:rPr lang="it-IT" sz="2000" dirty="0">
                <a:solidFill>
                  <a:schemeClr val="tx1"/>
                </a:solidFill>
                <a:latin typeface="Times New Roman" panose="02020603050405020304" pitchFamily="18" charset="0"/>
                <a:cs typeface="Times New Roman" panose="02020603050405020304" pitchFamily="18" charset="0"/>
              </a:rPr>
              <a:t> of </a:t>
            </a:r>
            <a:r>
              <a:rPr lang="it-IT" sz="2000" dirty="0" err="1">
                <a:solidFill>
                  <a:schemeClr val="tx1"/>
                </a:solidFill>
                <a:latin typeface="Times New Roman" panose="02020603050405020304" pitchFamily="18" charset="0"/>
                <a:cs typeface="Times New Roman" panose="02020603050405020304" pitchFamily="18" charset="0"/>
              </a:rPr>
              <a:t>one</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year</a:t>
            </a:r>
            <a:r>
              <a:rPr lang="it-IT" sz="2000" dirty="0">
                <a:solidFill>
                  <a:schemeClr val="tx1"/>
                </a:solidFill>
                <a:latin typeface="Times New Roman" panose="02020603050405020304" pitchFamily="18" charset="0"/>
                <a:cs typeface="Times New Roman" panose="02020603050405020304" pitchFamily="18" charset="0"/>
              </a:rPr>
              <a:t> due to the </a:t>
            </a:r>
            <a:r>
              <a:rPr lang="it-IT" sz="2000" dirty="0" err="1">
                <a:solidFill>
                  <a:schemeClr val="tx1"/>
                </a:solidFill>
                <a:latin typeface="Times New Roman" panose="02020603050405020304" pitchFamily="18" charset="0"/>
                <a:cs typeface="Times New Roman" panose="02020603050405020304" pitchFamily="18" charset="0"/>
              </a:rPr>
              <a:t>entire</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pollution</a:t>
            </a:r>
            <a:r>
              <a:rPr lang="it-IT" sz="2000" dirty="0">
                <a:solidFill>
                  <a:schemeClr val="tx1"/>
                </a:solidFill>
                <a:latin typeface="Times New Roman" panose="02020603050405020304" pitchFamily="18" charset="0"/>
                <a:cs typeface="Times New Roman" panose="02020603050405020304" pitchFamily="18" charset="0"/>
              </a:rPr>
              <a:t> of fine </a:t>
            </a:r>
            <a:r>
              <a:rPr lang="it-IT" sz="2000" dirty="0" err="1">
                <a:solidFill>
                  <a:schemeClr val="tx1"/>
                </a:solidFill>
                <a:latin typeface="Times New Roman" panose="02020603050405020304" pitchFamily="18" charset="0"/>
                <a:cs typeface="Times New Roman" panose="02020603050405020304" pitchFamily="18" charset="0"/>
              </a:rPr>
              <a:t>particles</a:t>
            </a:r>
            <a:r>
              <a:rPr lang="it-IT" sz="2000" dirty="0">
                <a:solidFill>
                  <a:schemeClr val="tx1"/>
                </a:solidFill>
                <a:latin typeface="Times New Roman" panose="02020603050405020304" pitchFamily="18" charset="0"/>
                <a:cs typeface="Times New Roman" panose="02020603050405020304" pitchFamily="18" charset="0"/>
              </a:rPr>
              <a:t>. </a:t>
            </a:r>
            <a:endParaRPr lang="it-IT" sz="2000" dirty="0" smtClean="0">
              <a:solidFill>
                <a:schemeClr val="tx1"/>
              </a:solidFill>
              <a:latin typeface="Times New Roman" panose="02020603050405020304" pitchFamily="18" charset="0"/>
              <a:cs typeface="Times New Roman" panose="02020603050405020304" pitchFamily="18" charset="0"/>
            </a:endParaRPr>
          </a:p>
          <a:p>
            <a:pPr marL="228600" lvl="0" indent="-228600" algn="just" rtl="0">
              <a:lnSpc>
                <a:spcPct val="120000"/>
              </a:lnSpc>
              <a:spcBef>
                <a:spcPts val="0"/>
              </a:spcBef>
              <a:spcAft>
                <a:spcPts val="0"/>
              </a:spcAft>
              <a:buClr>
                <a:schemeClr val="lt1"/>
              </a:buClr>
              <a:buSzPts val="2375"/>
              <a:buChar char="•"/>
            </a:pPr>
            <a:endParaRPr lang="it-IT" sz="2000" dirty="0">
              <a:solidFill>
                <a:schemeClr val="tx1"/>
              </a:solidFill>
              <a:latin typeface="Times New Roman" panose="02020603050405020304" pitchFamily="18" charset="0"/>
              <a:cs typeface="Times New Roman" panose="02020603050405020304" pitchFamily="18" charset="0"/>
            </a:endParaRPr>
          </a:p>
          <a:p>
            <a:pPr marL="228600" lvl="0" indent="-228600" algn="just" rtl="0">
              <a:lnSpc>
                <a:spcPct val="120000"/>
              </a:lnSpc>
              <a:spcBef>
                <a:spcPts val="0"/>
              </a:spcBef>
              <a:spcAft>
                <a:spcPts val="0"/>
              </a:spcAft>
              <a:buClr>
                <a:schemeClr val="lt1"/>
              </a:buClr>
              <a:buSzPts val="2375"/>
              <a:buChar char="•"/>
            </a:pPr>
            <a:r>
              <a:rPr lang="it-IT" sz="2000" dirty="0" smtClean="0">
                <a:solidFill>
                  <a:schemeClr val="tx1"/>
                </a:solidFill>
                <a:latin typeface="Times New Roman" panose="02020603050405020304" pitchFamily="18" charset="0"/>
                <a:cs typeface="Times New Roman" panose="02020603050405020304" pitchFamily="18" charset="0"/>
              </a:rPr>
              <a:t>The </a:t>
            </a:r>
            <a:r>
              <a:rPr lang="it-IT" sz="2000" dirty="0" err="1">
                <a:solidFill>
                  <a:schemeClr val="tx1"/>
                </a:solidFill>
                <a:latin typeface="Times New Roman" panose="02020603050405020304" pitchFamily="18" charset="0"/>
                <a:cs typeface="Times New Roman" panose="02020603050405020304" pitchFamily="18" charset="0"/>
              </a:rPr>
              <a:t>risks</a:t>
            </a:r>
            <a:r>
              <a:rPr lang="it-IT" sz="2000" dirty="0">
                <a:solidFill>
                  <a:schemeClr val="tx1"/>
                </a:solidFill>
                <a:latin typeface="Times New Roman" panose="02020603050405020304" pitchFamily="18" charset="0"/>
                <a:cs typeface="Times New Roman" panose="02020603050405020304" pitchFamily="18" charset="0"/>
              </a:rPr>
              <a:t> due to fine </a:t>
            </a:r>
            <a:r>
              <a:rPr lang="it-IT" sz="2000" dirty="0" err="1">
                <a:solidFill>
                  <a:schemeClr val="tx1"/>
                </a:solidFill>
                <a:latin typeface="Times New Roman" panose="02020603050405020304" pitchFamily="18" charset="0"/>
                <a:cs typeface="Times New Roman" panose="02020603050405020304" pitchFamily="18" charset="0"/>
              </a:rPr>
              <a:t>particles</a:t>
            </a:r>
            <a:r>
              <a:rPr lang="it-IT" sz="2000" dirty="0">
                <a:solidFill>
                  <a:schemeClr val="tx1"/>
                </a:solidFill>
                <a:latin typeface="Times New Roman" panose="02020603050405020304" pitchFamily="18" charset="0"/>
                <a:cs typeface="Times New Roman" panose="02020603050405020304" pitchFamily="18" charset="0"/>
              </a:rPr>
              <a:t> include </a:t>
            </a:r>
            <a:r>
              <a:rPr lang="it-IT" sz="2000" dirty="0" err="1">
                <a:solidFill>
                  <a:schemeClr val="tx1"/>
                </a:solidFill>
                <a:latin typeface="Times New Roman" panose="02020603050405020304" pitchFamily="18" charset="0"/>
                <a:cs typeface="Times New Roman" panose="02020603050405020304" pitchFamily="18" charset="0"/>
              </a:rPr>
              <a:t>increased</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allergic</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symptoms</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asthma</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airway</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disorders</a:t>
            </a:r>
            <a:r>
              <a:rPr lang="it-IT" sz="2000" dirty="0">
                <a:solidFill>
                  <a:schemeClr val="tx1"/>
                </a:solidFill>
                <a:latin typeface="Times New Roman" panose="02020603050405020304" pitchFamily="18" charset="0"/>
                <a:cs typeface="Times New Roman" panose="02020603050405020304" pitchFamily="18" charset="0"/>
              </a:rPr>
              <a:t> and </a:t>
            </a:r>
            <a:r>
              <a:rPr lang="it-IT" sz="2000" dirty="0" err="1">
                <a:solidFill>
                  <a:schemeClr val="tx1"/>
                </a:solidFill>
                <a:latin typeface="Times New Roman" panose="02020603050405020304" pitchFamily="18" charset="0"/>
                <a:cs typeface="Times New Roman" panose="02020603050405020304" pitchFamily="18" charset="0"/>
              </a:rPr>
              <a:t>lung</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cancer</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as</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well</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as</a:t>
            </a:r>
            <a:r>
              <a:rPr lang="it-IT" sz="2000" dirty="0">
                <a:solidFill>
                  <a:schemeClr val="tx1"/>
                </a:solidFill>
                <a:latin typeface="Times New Roman" panose="02020603050405020304" pitchFamily="18" charset="0"/>
                <a:cs typeface="Times New Roman" panose="02020603050405020304" pitchFamily="18" charset="0"/>
              </a:rPr>
              <a:t> a </a:t>
            </a:r>
            <a:r>
              <a:rPr lang="it-IT" sz="2000" dirty="0" err="1">
                <a:solidFill>
                  <a:schemeClr val="tx1"/>
                </a:solidFill>
                <a:latin typeface="Times New Roman" panose="02020603050405020304" pitchFamily="18" charset="0"/>
                <a:cs typeface="Times New Roman" panose="02020603050405020304" pitchFamily="18" charset="0"/>
              </a:rPr>
              <a:t>great</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risk</a:t>
            </a:r>
            <a:r>
              <a:rPr lang="it-IT" sz="2000" dirty="0">
                <a:solidFill>
                  <a:schemeClr val="tx1"/>
                </a:solidFill>
                <a:latin typeface="Times New Roman" panose="02020603050405020304" pitchFamily="18" charset="0"/>
                <a:cs typeface="Times New Roman" panose="02020603050405020304" pitchFamily="18" charset="0"/>
              </a:rPr>
              <a:t> of </a:t>
            </a:r>
            <a:r>
              <a:rPr lang="it-IT" sz="2000" dirty="0" err="1">
                <a:solidFill>
                  <a:schemeClr val="tx1"/>
                </a:solidFill>
                <a:latin typeface="Times New Roman" panose="02020603050405020304" pitchFamily="18" charset="0"/>
                <a:cs typeface="Times New Roman" panose="02020603050405020304" pitchFamily="18" charset="0"/>
              </a:rPr>
              <a:t>inflammation</a:t>
            </a:r>
            <a:r>
              <a:rPr lang="it-IT" sz="2000" dirty="0">
                <a:solidFill>
                  <a:schemeClr val="tx1"/>
                </a:solidFill>
                <a:latin typeface="Times New Roman" panose="02020603050405020304" pitchFamily="18" charset="0"/>
                <a:cs typeface="Times New Roman" panose="02020603050405020304" pitchFamily="18" charset="0"/>
              </a:rPr>
              <a:t> of the </a:t>
            </a:r>
            <a:r>
              <a:rPr lang="it-IT" sz="2000" dirty="0" err="1">
                <a:solidFill>
                  <a:schemeClr val="tx1"/>
                </a:solidFill>
                <a:latin typeface="Times New Roman" panose="02020603050405020304" pitchFamily="18" charset="0"/>
                <a:cs typeface="Times New Roman" panose="02020603050405020304" pitchFamily="18" charset="0"/>
              </a:rPr>
              <a:t>mid-range</a:t>
            </a:r>
            <a:r>
              <a:rPr lang="it-IT" sz="2000" dirty="0">
                <a:solidFill>
                  <a:schemeClr val="tx1"/>
                </a:solidFill>
                <a:latin typeface="Times New Roman" panose="02020603050405020304" pitchFamily="18" charset="0"/>
                <a:cs typeface="Times New Roman" panose="02020603050405020304" pitchFamily="18" charset="0"/>
              </a:rPr>
              <a:t> for </a:t>
            </a:r>
            <a:r>
              <a:rPr lang="it-IT" sz="2000" dirty="0" err="1">
                <a:solidFill>
                  <a:schemeClr val="tx1"/>
                </a:solidFill>
                <a:latin typeface="Times New Roman" panose="02020603050405020304" pitchFamily="18" charset="0"/>
                <a:cs typeface="Times New Roman" panose="02020603050405020304" pitchFamily="18" charset="0"/>
              </a:rPr>
              <a:t>children</a:t>
            </a:r>
            <a:r>
              <a:rPr lang="it-IT" sz="2000" dirty="0">
                <a:solidFill>
                  <a:schemeClr val="tx1"/>
                </a:solidFill>
                <a:latin typeface="Times New Roman" panose="02020603050405020304" pitchFamily="18" charset="0"/>
                <a:cs typeface="Times New Roman" panose="02020603050405020304" pitchFamily="18" charset="0"/>
              </a:rPr>
              <a:t>. </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410" name="Google Shape;410;p29" descr="Immagine che contiene testo, mappa&#10;&#10;Descrizione generata con affidabilità molto elevata"/>
          <p:cNvPicPr preferRelativeResize="0"/>
          <p:nvPr/>
        </p:nvPicPr>
        <p:blipFill rotWithShape="1">
          <a:blip r:embed="rId5">
            <a:alphaModFix/>
          </a:blip>
          <a:srcRect/>
          <a:stretch/>
        </p:blipFill>
        <p:spPr>
          <a:xfrm>
            <a:off x="6443357" y="144065"/>
            <a:ext cx="5408545" cy="6559298"/>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grpSp>
        <p:nvGrpSpPr>
          <p:cNvPr id="411" name="Google Shape;411;p29"/>
          <p:cNvGrpSpPr/>
          <p:nvPr/>
        </p:nvGrpSpPr>
        <p:grpSpPr>
          <a:xfrm>
            <a:off x="0" y="0"/>
            <a:ext cx="1220788" cy="6858001"/>
            <a:chOff x="-14288" y="0"/>
            <a:chExt cx="1220788" cy="6858001"/>
          </a:xfrm>
        </p:grpSpPr>
        <p:sp>
          <p:nvSpPr>
            <p:cNvPr id="412" name="Google Shape;412;p29"/>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9"/>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9"/>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416" name="Google Shape;416;p29"/>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418" name="Google Shape;418;p29"/>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419" name="Google Shape;419;p29"/>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9"/>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422" name="Google Shape;422;p29"/>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3" name="Google Shape;423;p29"/>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00"/>
              <a:headEnd type="none" w="med" len="med"/>
              <a:tailEnd type="none" w="med" len="med"/>
            </a:ln>
          </p:spPr>
        </p:cxnSp>
        <p:sp>
          <p:nvSpPr>
            <p:cNvPr id="424" name="Google Shape;424;p29"/>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425" name="Google Shape;425;p29"/>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426" name="Google Shape;426;p29"/>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427" name="Google Shape;427;p29"/>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430" name="Google Shape;430;p29"/>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432" name="Google Shape;432;p29"/>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434" name="Google Shape;434;p29"/>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435" name="Google Shape;435;p29"/>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438" name="Google Shape;438;p29"/>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10"/>
                                        </p:tgtEl>
                                        <p:attrNameLst>
                                          <p:attrName>style.visibility</p:attrName>
                                        </p:attrNameLst>
                                      </p:cBhvr>
                                      <p:to>
                                        <p:strVal val="visible"/>
                                      </p:to>
                                    </p:set>
                                    <p:anim calcmode="lin" valueType="num">
                                      <p:cBhvr additive="base">
                                        <p:cTn id="15" dur="500"/>
                                        <p:tgtEl>
                                          <p:spTgt spid="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0"/>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44" name="Google Shape;444;p30"/>
          <p:cNvPicPr preferRelativeResize="0"/>
          <p:nvPr/>
        </p:nvPicPr>
        <p:blipFill rotWithShape="1">
          <a:blip r:embed="rId4">
            <a:alphaModFix amt="30000"/>
          </a:blip>
          <a:srcRect/>
          <a:stretch/>
        </p:blipFill>
        <p:spPr>
          <a:xfrm>
            <a:off x="0" y="0"/>
            <a:ext cx="12192003" cy="6858001"/>
          </a:xfrm>
          <a:prstGeom prst="rect">
            <a:avLst/>
          </a:prstGeom>
          <a:noFill/>
          <a:ln>
            <a:noFill/>
          </a:ln>
        </p:spPr>
      </p:pic>
      <p:sp>
        <p:nvSpPr>
          <p:cNvPr id="445" name="Google Shape;445;p30"/>
          <p:cNvSpPr txBox="1">
            <a:spLocks noGrp="1"/>
          </p:cNvSpPr>
          <p:nvPr>
            <p:ph type="title"/>
          </p:nvPr>
        </p:nvSpPr>
        <p:spPr>
          <a:xfrm>
            <a:off x="5924548" y="161267"/>
            <a:ext cx="4459286" cy="182945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000"/>
              <a:buFont typeface="Twentieth Century"/>
              <a:buNone/>
            </a:pPr>
            <a:r>
              <a:rPr lang="it-IT" sz="3000" dirty="0">
                <a:solidFill>
                  <a:schemeClr val="tx1"/>
                </a:solidFill>
                <a:latin typeface="Times New Roman" panose="02020603050405020304" pitchFamily="18" charset="0"/>
                <a:cs typeface="Times New Roman" panose="02020603050405020304" pitchFamily="18" charset="0"/>
              </a:rPr>
              <a:t>FINE </a:t>
            </a:r>
            <a:r>
              <a:rPr lang="it-IT" sz="3000" dirty="0" smtClean="0">
                <a:solidFill>
                  <a:schemeClr val="tx1"/>
                </a:solidFill>
                <a:latin typeface="Times New Roman" panose="02020603050405020304" pitchFamily="18" charset="0"/>
                <a:cs typeface="Times New Roman" panose="02020603050405020304" pitchFamily="18" charset="0"/>
              </a:rPr>
              <a:t>PARTICLES </a:t>
            </a:r>
            <a:r>
              <a:rPr lang="it-IT" sz="3000" dirty="0">
                <a:solidFill>
                  <a:schemeClr val="tx1"/>
                </a:solidFill>
                <a:latin typeface="Times New Roman" panose="02020603050405020304" pitchFamily="18" charset="0"/>
                <a:cs typeface="Times New Roman" panose="02020603050405020304" pitchFamily="18" charset="0"/>
              </a:rPr>
              <a:t>AND </a:t>
            </a:r>
            <a:r>
              <a:rPr lang="it-IT" sz="3000" dirty="0" smtClean="0">
                <a:solidFill>
                  <a:schemeClr val="tx1"/>
                </a:solidFill>
                <a:latin typeface="Times New Roman" panose="02020603050405020304" pitchFamily="18" charset="0"/>
                <a:cs typeface="Times New Roman" panose="02020603050405020304" pitchFamily="18" charset="0"/>
              </a:rPr>
              <a:t>POLLUTANTS.</a:t>
            </a:r>
            <a:br>
              <a:rPr lang="it-IT" sz="3000" dirty="0" smtClean="0">
                <a:solidFill>
                  <a:schemeClr val="tx1"/>
                </a:solidFill>
                <a:latin typeface="Times New Roman" panose="02020603050405020304" pitchFamily="18" charset="0"/>
                <a:cs typeface="Times New Roman" panose="02020603050405020304" pitchFamily="18" charset="0"/>
              </a:rPr>
            </a:br>
            <a:r>
              <a:rPr lang="it-IT" sz="3000" dirty="0">
                <a:solidFill>
                  <a:schemeClr val="tx1"/>
                </a:solidFill>
                <a:latin typeface="Times New Roman" panose="02020603050405020304" pitchFamily="18" charset="0"/>
                <a:cs typeface="Times New Roman" panose="02020603050405020304" pitchFamily="18" charset="0"/>
              </a:rPr>
              <a:t>  </a:t>
            </a:r>
            <a:r>
              <a:rPr lang="it-IT" sz="3000" dirty="0" smtClean="0">
                <a:solidFill>
                  <a:schemeClr val="tx1"/>
                </a:solidFill>
                <a:latin typeface="Times New Roman" panose="02020603050405020304" pitchFamily="18" charset="0"/>
                <a:cs typeface="Times New Roman" panose="02020603050405020304" pitchFamily="18" charset="0"/>
              </a:rPr>
              <a:t> </a:t>
            </a:r>
            <a:r>
              <a:rPr lang="it-IT" sz="3000" dirty="0">
                <a:solidFill>
                  <a:schemeClr val="tx1"/>
                </a:solidFill>
                <a:latin typeface="Times New Roman" panose="02020603050405020304" pitchFamily="18" charset="0"/>
                <a:cs typeface="Times New Roman" panose="02020603050405020304" pitchFamily="18" charset="0"/>
              </a:rPr>
              <a:t>ORIGIN </a:t>
            </a:r>
            <a:r>
              <a:rPr lang="it-IT" sz="3000" dirty="0" smtClean="0">
                <a:solidFill>
                  <a:schemeClr val="tx1"/>
                </a:solidFill>
                <a:latin typeface="Times New Roman" panose="02020603050405020304" pitchFamily="18" charset="0"/>
                <a:cs typeface="Times New Roman" panose="02020603050405020304" pitchFamily="18" charset="0"/>
              </a:rPr>
              <a:t>AND </a:t>
            </a:r>
            <a:r>
              <a:rPr lang="it-IT" sz="3000" dirty="0">
                <a:solidFill>
                  <a:schemeClr val="tx1"/>
                </a:solidFill>
                <a:latin typeface="Times New Roman" panose="02020603050405020304" pitchFamily="18" charset="0"/>
                <a:cs typeface="Times New Roman" panose="02020603050405020304" pitchFamily="18" charset="0"/>
              </a:rPr>
              <a:t>IMPACT</a:t>
            </a:r>
            <a:endParaRPr dirty="0">
              <a:solidFill>
                <a:schemeClr val="tx1"/>
              </a:solidFill>
              <a:latin typeface="Times New Roman" panose="02020603050405020304" pitchFamily="18" charset="0"/>
              <a:cs typeface="Times New Roman" panose="02020603050405020304" pitchFamily="18" charset="0"/>
            </a:endParaRPr>
          </a:p>
        </p:txBody>
      </p:sp>
      <p:sp>
        <p:nvSpPr>
          <p:cNvPr id="446" name="Google Shape;446;p30"/>
          <p:cNvSpPr txBox="1">
            <a:spLocks noGrp="1"/>
          </p:cNvSpPr>
          <p:nvPr>
            <p:ph type="body" idx="1"/>
          </p:nvPr>
        </p:nvSpPr>
        <p:spPr>
          <a:xfrm>
            <a:off x="1168401" y="644890"/>
            <a:ext cx="4570410" cy="508757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2196"/>
              <a:buNone/>
            </a:pPr>
            <a:r>
              <a:rPr lang="it-IT" sz="2000" dirty="0" err="1">
                <a:solidFill>
                  <a:schemeClr val="tx1"/>
                </a:solidFill>
                <a:latin typeface="Times New Roman" panose="02020603050405020304" pitchFamily="18" charset="0"/>
                <a:cs typeface="Times New Roman" panose="02020603050405020304" pitchFamily="18" charset="0"/>
              </a:rPr>
              <a:t>Several</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studies</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have</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been</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conducted</a:t>
            </a:r>
            <a:r>
              <a:rPr lang="it-IT" sz="2000" dirty="0">
                <a:solidFill>
                  <a:schemeClr val="tx1"/>
                </a:solidFill>
                <a:latin typeface="Times New Roman" panose="02020603050405020304" pitchFamily="18" charset="0"/>
                <a:cs typeface="Times New Roman" panose="02020603050405020304" pitchFamily="18" charset="0"/>
              </a:rPr>
              <a:t> and </a:t>
            </a:r>
            <a:r>
              <a:rPr lang="it-IT" sz="2000" dirty="0" err="1">
                <a:solidFill>
                  <a:schemeClr val="tx1"/>
                </a:solidFill>
                <a:latin typeface="Times New Roman" panose="02020603050405020304" pitchFamily="18" charset="0"/>
                <a:cs typeface="Times New Roman" panose="02020603050405020304" pitchFamily="18" charset="0"/>
              </a:rPr>
              <a:t>published</a:t>
            </a:r>
            <a:r>
              <a:rPr lang="it-IT" sz="2000" dirty="0">
                <a:solidFill>
                  <a:schemeClr val="tx1"/>
                </a:solidFill>
                <a:latin typeface="Times New Roman" panose="02020603050405020304" pitchFamily="18" charset="0"/>
                <a:cs typeface="Times New Roman" panose="02020603050405020304" pitchFamily="18" charset="0"/>
              </a:rPr>
              <a:t> in Germany </a:t>
            </a:r>
            <a:r>
              <a:rPr lang="it-IT" sz="2000" dirty="0" err="1">
                <a:solidFill>
                  <a:schemeClr val="tx1"/>
                </a:solidFill>
                <a:latin typeface="Times New Roman" panose="02020603050405020304" pitchFamily="18" charset="0"/>
                <a:cs typeface="Times New Roman" panose="02020603050405020304" pitchFamily="18" charset="0"/>
              </a:rPr>
              <a:t>identifying</a:t>
            </a:r>
            <a:r>
              <a:rPr lang="it-IT" sz="2000" dirty="0">
                <a:solidFill>
                  <a:schemeClr val="tx1"/>
                </a:solidFill>
                <a:latin typeface="Times New Roman" panose="02020603050405020304" pitchFamily="18" charset="0"/>
                <a:cs typeface="Times New Roman" panose="02020603050405020304" pitchFamily="18" charset="0"/>
              </a:rPr>
              <a:t> fine </a:t>
            </a:r>
            <a:r>
              <a:rPr lang="it-IT" sz="2000" dirty="0" err="1">
                <a:solidFill>
                  <a:schemeClr val="tx1"/>
                </a:solidFill>
                <a:latin typeface="Times New Roman" panose="02020603050405020304" pitchFamily="18" charset="0"/>
                <a:cs typeface="Times New Roman" panose="02020603050405020304" pitchFamily="18" charset="0"/>
              </a:rPr>
              <a:t>particles</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as</a:t>
            </a:r>
            <a:r>
              <a:rPr lang="it-IT" sz="2000" dirty="0">
                <a:solidFill>
                  <a:schemeClr val="tx1"/>
                </a:solidFill>
                <a:latin typeface="Times New Roman" panose="02020603050405020304" pitchFamily="18" charset="0"/>
                <a:cs typeface="Times New Roman" panose="02020603050405020304" pitchFamily="18" charset="0"/>
              </a:rPr>
              <a:t> a source of </a:t>
            </a:r>
            <a:r>
              <a:rPr lang="it-IT" sz="2000" dirty="0" err="1">
                <a:solidFill>
                  <a:schemeClr val="tx1"/>
                </a:solidFill>
                <a:latin typeface="Times New Roman" panose="02020603050405020304" pitchFamily="18" charset="0"/>
                <a:cs typeface="Times New Roman" panose="02020603050405020304" pitchFamily="18" charset="0"/>
              </a:rPr>
              <a:t>asthma</a:t>
            </a:r>
            <a:r>
              <a:rPr lang="it-IT" sz="2000" dirty="0">
                <a:solidFill>
                  <a:schemeClr val="tx1"/>
                </a:solidFill>
                <a:latin typeface="Times New Roman" panose="02020603050405020304" pitchFamily="18" charset="0"/>
                <a:cs typeface="Times New Roman" panose="02020603050405020304" pitchFamily="18" charset="0"/>
              </a:rPr>
              <a:t> and </a:t>
            </a:r>
            <a:r>
              <a:rPr lang="it-IT" sz="2000" dirty="0" err="1">
                <a:solidFill>
                  <a:schemeClr val="tx1"/>
                </a:solidFill>
                <a:latin typeface="Times New Roman" panose="02020603050405020304" pitchFamily="18" charset="0"/>
                <a:cs typeface="Times New Roman" panose="02020603050405020304" pitchFamily="18" charset="0"/>
              </a:rPr>
              <a:t>respiratory</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diseases</a:t>
            </a:r>
            <a:r>
              <a:rPr lang="it-IT" sz="2000" dirty="0">
                <a:solidFill>
                  <a:schemeClr val="tx1"/>
                </a:solidFill>
                <a:latin typeface="Times New Roman" panose="02020603050405020304" pitchFamily="18" charset="0"/>
                <a:cs typeface="Times New Roman" panose="02020603050405020304" pitchFamily="18" charset="0"/>
              </a:rPr>
              <a:t>. </a:t>
            </a:r>
            <a:endParaRPr lang="it-IT" sz="2000" dirty="0" smtClean="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chemeClr val="lt1"/>
              </a:buClr>
              <a:buSzPts val="2196"/>
              <a:buNone/>
            </a:pPr>
            <a:endParaRPr lang="it-IT" sz="2000" dirty="0">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chemeClr val="lt1"/>
              </a:buClr>
              <a:buSzPts val="2196"/>
              <a:buNone/>
            </a:pPr>
            <a:endParaRPr lang="it-IT" sz="2000" dirty="0" smtClean="0">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chemeClr val="lt1"/>
              </a:buClr>
              <a:buSzPts val="2196"/>
              <a:buNone/>
            </a:pPr>
            <a:endParaRPr lang="it-IT" sz="2000" dirty="0">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chemeClr val="lt1"/>
              </a:buClr>
              <a:buSzPts val="2196"/>
              <a:buNone/>
            </a:pPr>
            <a:endParaRPr lang="it-IT" sz="2000" dirty="0" smtClean="0">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chemeClr val="lt1"/>
              </a:buClr>
              <a:buSzPts val="2196"/>
              <a:buNone/>
            </a:pPr>
            <a:r>
              <a:rPr lang="it-IT" sz="2000" dirty="0" err="1" smtClean="0">
                <a:solidFill>
                  <a:schemeClr val="tx1"/>
                </a:solidFill>
                <a:latin typeface="Times New Roman" panose="02020603050405020304" pitchFamily="18" charset="0"/>
                <a:cs typeface="Times New Roman" panose="02020603050405020304" pitchFamily="18" charset="0"/>
              </a:rPr>
              <a:t>This</a:t>
            </a:r>
            <a:r>
              <a:rPr lang="it-IT" sz="2000" dirty="0" smtClean="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is</a:t>
            </a:r>
            <a:r>
              <a:rPr lang="it-IT" sz="2000" dirty="0">
                <a:solidFill>
                  <a:schemeClr val="tx1"/>
                </a:solidFill>
                <a:latin typeface="Times New Roman" panose="02020603050405020304" pitchFamily="18" charset="0"/>
                <a:cs typeface="Times New Roman" panose="02020603050405020304" pitchFamily="18" charset="0"/>
              </a:rPr>
              <a:t> due to the </a:t>
            </a:r>
            <a:r>
              <a:rPr lang="it-IT" sz="2000" dirty="0" err="1">
                <a:solidFill>
                  <a:schemeClr val="tx1"/>
                </a:solidFill>
                <a:latin typeface="Times New Roman" panose="02020603050405020304" pitchFamily="18" charset="0"/>
                <a:cs typeface="Times New Roman" panose="02020603050405020304" pitchFamily="18" charset="0"/>
              </a:rPr>
              <a:t>very</a:t>
            </a:r>
            <a:r>
              <a:rPr lang="it-IT" sz="2000" dirty="0">
                <a:solidFill>
                  <a:schemeClr val="tx1"/>
                </a:solidFill>
                <a:latin typeface="Times New Roman" panose="02020603050405020304" pitchFamily="18" charset="0"/>
                <a:cs typeface="Times New Roman" panose="02020603050405020304" pitchFamily="18" charset="0"/>
              </a:rPr>
              <a:t> small </a:t>
            </a:r>
            <a:r>
              <a:rPr lang="it-IT" sz="2000" dirty="0" err="1">
                <a:solidFill>
                  <a:schemeClr val="tx1"/>
                </a:solidFill>
                <a:latin typeface="Times New Roman" panose="02020603050405020304" pitchFamily="18" charset="0"/>
                <a:cs typeface="Times New Roman" panose="02020603050405020304" pitchFamily="18" charset="0"/>
              </a:rPr>
              <a:t>size</a:t>
            </a:r>
            <a:r>
              <a:rPr lang="it-IT" sz="2000" dirty="0">
                <a:solidFill>
                  <a:schemeClr val="tx1"/>
                </a:solidFill>
                <a:latin typeface="Times New Roman" panose="02020603050405020304" pitchFamily="18" charset="0"/>
                <a:cs typeface="Times New Roman" panose="02020603050405020304" pitchFamily="18" charset="0"/>
              </a:rPr>
              <a:t> of the </a:t>
            </a:r>
            <a:r>
              <a:rPr lang="it-IT" sz="2000" dirty="0" err="1">
                <a:solidFill>
                  <a:schemeClr val="tx1"/>
                </a:solidFill>
                <a:latin typeface="Times New Roman" panose="02020603050405020304" pitchFamily="18" charset="0"/>
                <a:cs typeface="Times New Roman" panose="02020603050405020304" pitchFamily="18" charset="0"/>
              </a:rPr>
              <a:t>particles</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which</a:t>
            </a:r>
            <a:r>
              <a:rPr lang="it-IT" sz="2000" dirty="0">
                <a:solidFill>
                  <a:schemeClr val="tx1"/>
                </a:solidFill>
                <a:latin typeface="Times New Roman" panose="02020603050405020304" pitchFamily="18" charset="0"/>
                <a:cs typeface="Times New Roman" panose="02020603050405020304" pitchFamily="18" charset="0"/>
              </a:rPr>
              <a:t> go </a:t>
            </a:r>
            <a:r>
              <a:rPr lang="it-IT" sz="2000" dirty="0" err="1">
                <a:solidFill>
                  <a:schemeClr val="tx1"/>
                </a:solidFill>
                <a:latin typeface="Times New Roman" panose="02020603050405020304" pitchFamily="18" charset="0"/>
                <a:cs typeface="Times New Roman" panose="02020603050405020304" pitchFamily="18" charset="0"/>
              </a:rPr>
              <a:t>into</a:t>
            </a:r>
            <a:r>
              <a:rPr lang="it-IT" sz="2000" dirty="0">
                <a:solidFill>
                  <a:schemeClr val="tx1"/>
                </a:solidFill>
                <a:latin typeface="Times New Roman" panose="02020603050405020304" pitchFamily="18" charset="0"/>
                <a:cs typeface="Times New Roman" panose="02020603050405020304" pitchFamily="18" charset="0"/>
              </a:rPr>
              <a:t> the </a:t>
            </a:r>
            <a:r>
              <a:rPr lang="it-IT" sz="2000" dirty="0" err="1">
                <a:solidFill>
                  <a:schemeClr val="tx1"/>
                </a:solidFill>
                <a:latin typeface="Times New Roman" panose="02020603050405020304" pitchFamily="18" charset="0"/>
                <a:cs typeface="Times New Roman" panose="02020603050405020304" pitchFamily="18" charset="0"/>
              </a:rPr>
              <a:t>pulmonary</a:t>
            </a:r>
            <a:r>
              <a:rPr lang="it-IT" sz="2000" dirty="0">
                <a:solidFill>
                  <a:schemeClr val="tx1"/>
                </a:solidFill>
                <a:latin typeface="Times New Roman" panose="02020603050405020304" pitchFamily="18" charset="0"/>
                <a:cs typeface="Times New Roman" panose="02020603050405020304" pitchFamily="18" charset="0"/>
              </a:rPr>
              <a:t> alveoli and can </a:t>
            </a:r>
            <a:r>
              <a:rPr lang="it-IT" sz="2000" dirty="0" err="1">
                <a:solidFill>
                  <a:schemeClr val="tx1"/>
                </a:solidFill>
                <a:latin typeface="Times New Roman" panose="02020603050405020304" pitchFamily="18" charset="0"/>
                <a:cs typeface="Times New Roman" panose="02020603050405020304" pitchFamily="18" charset="0"/>
              </a:rPr>
              <a:t>thus</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also</a:t>
            </a:r>
            <a:r>
              <a:rPr lang="it-IT" sz="2000" dirty="0">
                <a:solidFill>
                  <a:schemeClr val="tx1"/>
                </a:solidFill>
                <a:latin typeface="Times New Roman" panose="02020603050405020304" pitchFamily="18" charset="0"/>
                <a:cs typeface="Times New Roman" panose="02020603050405020304" pitchFamily="18" charset="0"/>
              </a:rPr>
              <a:t> be </a:t>
            </a:r>
            <a:r>
              <a:rPr lang="it-IT" sz="2000" dirty="0" err="1">
                <a:solidFill>
                  <a:schemeClr val="tx1"/>
                </a:solidFill>
                <a:latin typeface="Times New Roman" panose="02020603050405020304" pitchFamily="18" charset="0"/>
                <a:cs typeface="Times New Roman" panose="02020603050405020304" pitchFamily="18" charset="0"/>
              </a:rPr>
              <a:t>responsible</a:t>
            </a:r>
            <a:r>
              <a:rPr lang="it-IT" sz="2000" dirty="0">
                <a:solidFill>
                  <a:schemeClr val="tx1"/>
                </a:solidFill>
                <a:latin typeface="Times New Roman" panose="02020603050405020304" pitchFamily="18" charset="0"/>
                <a:cs typeface="Times New Roman" panose="02020603050405020304" pitchFamily="18" charset="0"/>
              </a:rPr>
              <a:t> for </a:t>
            </a:r>
            <a:r>
              <a:rPr lang="it-IT" sz="2000" dirty="0" err="1">
                <a:solidFill>
                  <a:schemeClr val="tx1"/>
                </a:solidFill>
                <a:latin typeface="Times New Roman" panose="02020603050405020304" pitchFamily="18" charset="0"/>
                <a:cs typeface="Times New Roman" panose="02020603050405020304" pitchFamily="18" charset="0"/>
              </a:rPr>
              <a:t>cardiovascular</a:t>
            </a:r>
            <a:r>
              <a:rPr lang="it-IT" sz="2000" dirty="0">
                <a:solidFill>
                  <a:schemeClr val="tx1"/>
                </a:solidFill>
                <a:latin typeface="Times New Roman" panose="02020603050405020304" pitchFamily="18" charset="0"/>
                <a:cs typeface="Times New Roman" panose="02020603050405020304" pitchFamily="18" charset="0"/>
              </a:rPr>
              <a:t> </a:t>
            </a:r>
            <a:r>
              <a:rPr lang="it-IT" sz="2000" dirty="0" err="1">
                <a:solidFill>
                  <a:schemeClr val="tx1"/>
                </a:solidFill>
                <a:latin typeface="Times New Roman" panose="02020603050405020304" pitchFamily="18" charset="0"/>
                <a:cs typeface="Times New Roman" panose="02020603050405020304" pitchFamily="18" charset="0"/>
              </a:rPr>
              <a:t>diseases</a:t>
            </a:r>
            <a:r>
              <a:rPr lang="it-IT" sz="2000" dirty="0">
                <a:solidFill>
                  <a:schemeClr val="tx1"/>
                </a:solidFill>
                <a:latin typeface="Times New Roman" panose="02020603050405020304" pitchFamily="18" charset="0"/>
                <a:cs typeface="Times New Roman" panose="02020603050405020304" pitchFamily="18" charset="0"/>
              </a:rPr>
              <a:t>. </a:t>
            </a:r>
            <a:endParaRPr lang="it-IT" sz="2000" dirty="0" smtClean="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chemeClr val="lt1"/>
              </a:buClr>
              <a:buSzPts val="2196"/>
              <a:buNone/>
            </a:pPr>
            <a:endParaRPr lang="it-IT" sz="2000" dirty="0">
              <a:latin typeface="Times New Roman" panose="02020603050405020304" pitchFamily="18" charset="0"/>
              <a:cs typeface="Times New Roman" panose="02020603050405020304" pitchFamily="18" charset="0"/>
            </a:endParaRPr>
          </a:p>
        </p:txBody>
      </p:sp>
      <p:pic>
        <p:nvPicPr>
          <p:cNvPr id="447" name="Google Shape;447;p30" descr="Immagine che contiene automobile, esterni, strada, cielo&#10;&#10;Descrizione generata con affidabilità molto elevata"/>
          <p:cNvPicPr preferRelativeResize="0"/>
          <p:nvPr/>
        </p:nvPicPr>
        <p:blipFill rotWithShape="1">
          <a:blip r:embed="rId5">
            <a:alphaModFix/>
          </a:blip>
          <a:srcRect/>
          <a:stretch/>
        </p:blipFill>
        <p:spPr>
          <a:xfrm>
            <a:off x="6064251" y="2871224"/>
            <a:ext cx="5456279" cy="3328420"/>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grpSp>
        <p:nvGrpSpPr>
          <p:cNvPr id="448" name="Google Shape;448;p30"/>
          <p:cNvGrpSpPr/>
          <p:nvPr/>
        </p:nvGrpSpPr>
        <p:grpSpPr>
          <a:xfrm>
            <a:off x="0" y="0"/>
            <a:ext cx="1220788" cy="6858001"/>
            <a:chOff x="-14288" y="0"/>
            <a:chExt cx="1220788" cy="6858001"/>
          </a:xfrm>
        </p:grpSpPr>
        <p:sp>
          <p:nvSpPr>
            <p:cNvPr id="449" name="Google Shape;449;p30"/>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453" name="Google Shape;453;p30"/>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455" name="Google Shape;455;p30"/>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456" name="Google Shape;456;p30"/>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459" name="Google Shape;459;p30"/>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0" name="Google Shape;460;p30"/>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00"/>
              <a:headEnd type="none" w="med" len="med"/>
              <a:tailEnd type="none" w="med" len="med"/>
            </a:ln>
          </p:spPr>
        </p:cxnSp>
        <p:sp>
          <p:nvSpPr>
            <p:cNvPr id="461" name="Google Shape;461;p30"/>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462" name="Google Shape;462;p30"/>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463" name="Google Shape;463;p30"/>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464" name="Google Shape;464;p30"/>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467" name="Google Shape;467;p30"/>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469" name="Google Shape;469;p30"/>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471" name="Google Shape;471;p30"/>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472" name="Google Shape;472;p30"/>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475" name="Google Shape;475;p30"/>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30"/>
          <p:cNvSpPr txBox="1"/>
          <p:nvPr/>
        </p:nvSpPr>
        <p:spPr>
          <a:xfrm>
            <a:off x="7629525" y="3593306"/>
            <a:ext cx="27432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6"/>
                                        </p:tgtEl>
                                        <p:attrNameLst>
                                          <p:attrName>style.visibility</p:attrName>
                                        </p:attrNameLst>
                                      </p:cBhvr>
                                      <p:to>
                                        <p:strVal val="visible"/>
                                      </p:to>
                                    </p:set>
                                    <p:animEffect transition="in" filter="fade">
                                      <p:cBhvr>
                                        <p:cTn id="11" dur="500"/>
                                        <p:tgtEl>
                                          <p:spTgt spid="44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47"/>
                                        </p:tgtEl>
                                        <p:attrNameLst>
                                          <p:attrName>style.visibility</p:attrName>
                                        </p:attrNameLst>
                                      </p:cBhvr>
                                      <p:to>
                                        <p:strVal val="visible"/>
                                      </p:to>
                                    </p:set>
                                    <p:anim calcmode="lin" valueType="num">
                                      <p:cBhvr additive="base">
                                        <p:cTn id="16" dur="500"/>
                                        <p:tgtEl>
                                          <p:spTgt spid="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423</TotalTime>
  <Words>569</Words>
  <Application>Microsoft Office PowerPoint</Application>
  <PresentationFormat>Widescreen</PresentationFormat>
  <Paragraphs>57</Paragraphs>
  <Slides>19</Slides>
  <Notes>8</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19</vt:i4>
      </vt:variant>
    </vt:vector>
  </HeadingPairs>
  <TitlesOfParts>
    <vt:vector size="25" baseType="lpstr">
      <vt:lpstr>Perpetua</vt:lpstr>
      <vt:lpstr>Times New Roman</vt:lpstr>
      <vt:lpstr>Twentieth Century</vt:lpstr>
      <vt:lpstr>Arial</vt:lpstr>
      <vt:lpstr>Candara</vt:lpstr>
      <vt:lpstr>Circuit</vt:lpstr>
      <vt:lpstr>Presentazione standard di PowerPoint</vt:lpstr>
      <vt:lpstr>Presentazione standard di PowerPoint</vt:lpstr>
      <vt:lpstr>FLOOD IN GENOA 2014</vt:lpstr>
      <vt:lpstr>  COLLAPSE OF THE MORANDI BRIDGE  GENOA 2018</vt:lpstr>
      <vt:lpstr>AIR POLLUTION</vt:lpstr>
      <vt:lpstr>WHAT ARE FINE PARTICLES?</vt:lpstr>
      <vt:lpstr>HOW DO FINE PARTICLES ARISE?</vt:lpstr>
      <vt:lpstr>WHY ARE FINE PARTICLES SO DANGEROUS?</vt:lpstr>
      <vt:lpstr>FINE PARTICLES AND POLLUTANTS.    ORIGIN AND IMPACT</vt:lpstr>
      <vt:lpstr> AIR QUALITY INDEX IN OUR AREA</vt:lpstr>
      <vt:lpstr>Presentazione standard di PowerPoint</vt:lpstr>
      <vt:lpstr>Presentazione standard di PowerPoint</vt:lpstr>
      <vt:lpstr>Presentazione standard di PowerPoint</vt:lpstr>
      <vt:lpstr>Presentazione standard di PowerPoint</vt:lpstr>
      <vt:lpstr>Pollution of  the Sarno river </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KA2 GREEN ALLIANCE FORMS OF POLLUTION IN ITALY</dc:title>
  <dc:creator>gianna</dc:creator>
  <cp:lastModifiedBy>Gianna Barrella</cp:lastModifiedBy>
  <cp:revision>76</cp:revision>
  <dcterms:modified xsi:type="dcterms:W3CDTF">2019-09-06T08:15:25Z</dcterms:modified>
</cp:coreProperties>
</file>