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62" r:id="rId4"/>
    <p:sldId id="258" r:id="rId5"/>
    <p:sldId id="274" r:id="rId6"/>
    <p:sldId id="264" r:id="rId7"/>
    <p:sldId id="275" r:id="rId8"/>
    <p:sldId id="266" r:id="rId9"/>
    <p:sldId id="259" r:id="rId10"/>
    <p:sldId id="267" r:id="rId11"/>
    <p:sldId id="271" r:id="rId12"/>
    <p:sldId id="269" r:id="rId13"/>
    <p:sldId id="272" r:id="rId14"/>
    <p:sldId id="276" r:id="rId15"/>
    <p:sldId id="280" r:id="rId16"/>
    <p:sldId id="281" r:id="rId17"/>
    <p:sldId id="273" r:id="rId18"/>
    <p:sldId id="265" r:id="rId19"/>
    <p:sldId id="282" r:id="rId20"/>
    <p:sldId id="284" r:id="rId21"/>
    <p:sldId id="285" r:id="rId22"/>
    <p:sldId id="268" r:id="rId23"/>
    <p:sldId id="261" r:id="rId24"/>
    <p:sldId id="263" r:id="rId25"/>
    <p:sldId id="260"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smtClean="0"/>
              <a:t>11/16/2018</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7269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F4A8B59-FD8C-464E-A2E0-D2DB42977C43}"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9777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12D0685-9E9F-46AF-8733-3458A4A5B67E}"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275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19578A0-4252-4A4F-8A4C-4F80F1AD91FF}"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685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DCDF071-3364-4AF2-8784-696D9E530376}"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59653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12E0C83B-2A0D-4895-8D19-F0DA28872F64}" type="datetimeFigureOut">
              <a:rPr lang="en-US" smtClean="0"/>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19326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5E32ACF0-C7E7-4CC8-840E-A2809FB4BDF6}" type="datetimeFigureOut">
              <a:rPr lang="en-US" smtClean="0"/>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78046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01350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0796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2293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D45397E-FD2D-4D0A-B33C-2E5AEFAED143}" type="datetimeFigureOut">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987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1449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smtClean="0"/>
              <a:t>11/16/2018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0169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smtClean="0"/>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7122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smtClean="0"/>
              <a:t>11/16/2018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977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E95F70E-5DFF-42EC-93B3-07D70D7ED1BD}"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0938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64520B5-A0C9-4D15-A71B-70A075D52D64}"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4683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smtClean="0"/>
              <a:t>11/16/2018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5909951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twinspace.etwinning.net/11113/pages/page/371618"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un.org/"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twinspace.etwinning.net/11113/pages/page/371624" TargetMode="Externa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hyperlink" Target="https://www.epals.com/#/connections" TargetMode="External"/><Relationship Id="rId2" Type="http://schemas.openxmlformats.org/officeDocument/2006/relationships/hyperlink" Target="https://www.schooleducationgateway.eu/en/pub/index.htmuseful"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image.slidesharecdn.com/pdwql-161004082052/95/evaluating-an-etwinning-project-the-ql-criteria-irene-pateraki-gr-nss-3-638.jpg?cb=1475569323"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a:t>INTEGRATED CURRICULUM AND INNOVATIVE PEDAGOGY IN </a:t>
            </a:r>
            <a:r>
              <a:rPr lang="es-ES" dirty="0" err="1" smtClean="0"/>
              <a:t>E</a:t>
            </a:r>
            <a:r>
              <a:rPr lang="es-ES" dirty="0" err="1" smtClean="0"/>
              <a:t>twinning</a:t>
            </a:r>
            <a:endParaRPr lang="es-ES" dirty="0"/>
          </a:p>
        </p:txBody>
      </p:sp>
      <p:sp>
        <p:nvSpPr>
          <p:cNvPr id="3" name="Subtítulo 2"/>
          <p:cNvSpPr>
            <a:spLocks noGrp="1"/>
          </p:cNvSpPr>
          <p:nvPr>
            <p:ph type="subTitle" idx="1"/>
          </p:nvPr>
        </p:nvSpPr>
        <p:spPr/>
        <p:txBody>
          <a:bodyPr/>
          <a:lstStyle/>
          <a:p>
            <a:r>
              <a:rPr lang="es-ES" dirty="0"/>
              <a:t>Green Alliance 2018-2020</a:t>
            </a:r>
          </a:p>
        </p:txBody>
      </p:sp>
    </p:spTree>
    <p:extLst>
      <p:ext uri="{BB962C8B-B14F-4D97-AF65-F5344CB8AC3E}">
        <p14:creationId xmlns:p14="http://schemas.microsoft.com/office/powerpoint/2010/main" val="56777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6057" y="1997839"/>
            <a:ext cx="10624457" cy="2862322"/>
          </a:xfrm>
          <a:prstGeom prst="rect">
            <a:avLst/>
          </a:prstGeom>
        </p:spPr>
        <p:txBody>
          <a:bodyPr wrap="square">
            <a:spAutoFit/>
          </a:bodyPr>
          <a:lstStyle/>
          <a:p>
            <a:pPr marL="285750" indent="-285750">
              <a:buFont typeface="Wingdings" panose="05000000000000000000" pitchFamily="2" charset="2"/>
              <a:buChar char="Ø"/>
            </a:pPr>
            <a:endParaRPr lang="en-US" dirty="0" smtClean="0">
              <a:solidFill>
                <a:srgbClr val="000000"/>
              </a:solidFill>
              <a:latin typeface="Helvetica Neue"/>
            </a:endParaRPr>
          </a:p>
          <a:p>
            <a:pPr marL="285750" indent="-285750">
              <a:buFont typeface="Wingdings" panose="05000000000000000000" pitchFamily="2" charset="2"/>
              <a:buChar char="Ø"/>
            </a:pPr>
            <a:r>
              <a:rPr lang="en-US" dirty="0" smtClean="0">
                <a:solidFill>
                  <a:srgbClr val="002060"/>
                </a:solidFill>
                <a:latin typeface="Helvetica Neue"/>
              </a:rPr>
              <a:t>Depending </a:t>
            </a:r>
            <a:r>
              <a:rPr lang="en-US" dirty="0">
                <a:solidFill>
                  <a:srgbClr val="002060"/>
                </a:solidFill>
                <a:latin typeface="Helvetica Neue"/>
              </a:rPr>
              <a:t>on the context and age of pupils etc. the situation should be such that the pupils are encouraged to </a:t>
            </a:r>
            <a:r>
              <a:rPr lang="en-US" b="1" dirty="0">
                <a:solidFill>
                  <a:srgbClr val="002060"/>
                </a:solidFill>
                <a:latin typeface="Helvetica Neue"/>
              </a:rPr>
              <a:t>become the main force in the project, </a:t>
            </a:r>
            <a:r>
              <a:rPr lang="en-US" u="sng" dirty="0">
                <a:solidFill>
                  <a:srgbClr val="002060"/>
                </a:solidFill>
                <a:latin typeface="Helvetica Neue"/>
              </a:rPr>
              <a:t>creative</a:t>
            </a:r>
            <a:r>
              <a:rPr lang="en-US" dirty="0">
                <a:solidFill>
                  <a:srgbClr val="002060"/>
                </a:solidFill>
                <a:latin typeface="Helvetica Neue"/>
              </a:rPr>
              <a:t>, responsible, </a:t>
            </a:r>
            <a:r>
              <a:rPr lang="en-US" u="sng" dirty="0">
                <a:solidFill>
                  <a:srgbClr val="002060"/>
                </a:solidFill>
                <a:latin typeface="Helvetica Neue"/>
              </a:rPr>
              <a:t>autonomous</a:t>
            </a:r>
            <a:r>
              <a:rPr lang="en-US" dirty="0">
                <a:solidFill>
                  <a:srgbClr val="002060"/>
                </a:solidFill>
                <a:latin typeface="Helvetica Neue"/>
              </a:rPr>
              <a:t> and not merely be in the position of carry out the ideas of the teacher</a:t>
            </a:r>
            <a:r>
              <a:rPr lang="en-US" dirty="0" smtClean="0">
                <a:solidFill>
                  <a:srgbClr val="002060"/>
                </a:solidFill>
                <a:latin typeface="Helvetica Neue"/>
              </a:rPr>
              <a:t>.</a:t>
            </a:r>
          </a:p>
          <a:p>
            <a:pPr marL="285750" indent="-285750">
              <a:buFont typeface="Wingdings" panose="05000000000000000000" pitchFamily="2" charset="2"/>
              <a:buChar char="Ø"/>
            </a:pPr>
            <a:endParaRPr lang="en-US" dirty="0">
              <a:solidFill>
                <a:srgbClr val="002060"/>
              </a:solidFill>
              <a:latin typeface="Helvetica Neue"/>
            </a:endParaRPr>
          </a:p>
          <a:p>
            <a:pPr marL="285750" indent="-285750">
              <a:buFont typeface="Wingdings" panose="05000000000000000000" pitchFamily="2" charset="2"/>
              <a:buChar char="Ø"/>
            </a:pPr>
            <a:r>
              <a:rPr lang="en-US" dirty="0">
                <a:solidFill>
                  <a:srgbClr val="002060"/>
                </a:solidFill>
                <a:latin typeface="Helvetica Neue"/>
              </a:rPr>
              <a:t>Teachers in the project have tried out a variety of pedagogical methods with their pupils during the project such as; </a:t>
            </a:r>
            <a:r>
              <a:rPr lang="en-US" b="1" dirty="0">
                <a:solidFill>
                  <a:srgbClr val="002060"/>
                </a:solidFill>
                <a:latin typeface="Helvetica Neue"/>
              </a:rPr>
              <a:t>posing leading questions </a:t>
            </a:r>
            <a:r>
              <a:rPr lang="en-US" dirty="0">
                <a:solidFill>
                  <a:srgbClr val="002060"/>
                </a:solidFill>
                <a:latin typeface="Helvetica Neue"/>
              </a:rPr>
              <a:t>for the pupils to research and analysis, </a:t>
            </a:r>
            <a:r>
              <a:rPr lang="en-US" b="1" dirty="0" err="1">
                <a:solidFill>
                  <a:srgbClr val="002060"/>
                </a:solidFill>
                <a:latin typeface="Helvetica Neue"/>
              </a:rPr>
              <a:t>organising</a:t>
            </a:r>
            <a:r>
              <a:rPr lang="en-US" b="1" dirty="0">
                <a:solidFill>
                  <a:srgbClr val="002060"/>
                </a:solidFill>
                <a:latin typeface="Helvetica Neue"/>
              </a:rPr>
              <a:t> collaborative team work</a:t>
            </a:r>
            <a:r>
              <a:rPr lang="en-US" dirty="0">
                <a:solidFill>
                  <a:srgbClr val="002060"/>
                </a:solidFill>
                <a:latin typeface="Helvetica Neue"/>
              </a:rPr>
              <a:t>, allowing the pupils to choose the ways to find and </a:t>
            </a:r>
            <a:r>
              <a:rPr lang="en-US" b="1" dirty="0">
                <a:solidFill>
                  <a:srgbClr val="002060"/>
                </a:solidFill>
                <a:latin typeface="Helvetica Neue"/>
              </a:rPr>
              <a:t>display</a:t>
            </a:r>
            <a:r>
              <a:rPr lang="en-US" dirty="0">
                <a:solidFill>
                  <a:srgbClr val="002060"/>
                </a:solidFill>
                <a:latin typeface="Helvetica Neue"/>
              </a:rPr>
              <a:t> information etc. </a:t>
            </a:r>
          </a:p>
          <a:p>
            <a:pPr marL="285750" indent="-285750">
              <a:buFont typeface="Wingdings" panose="05000000000000000000" pitchFamily="2" charset="2"/>
              <a:buChar char="Ø"/>
            </a:pPr>
            <a:endParaRPr lang="es-ES" dirty="0">
              <a:solidFill>
                <a:srgbClr val="000000"/>
              </a:solidFill>
              <a:latin typeface="Helvetica Neue"/>
            </a:endParaRPr>
          </a:p>
        </p:txBody>
      </p:sp>
      <p:sp>
        <p:nvSpPr>
          <p:cNvPr id="3" name="Título 2"/>
          <p:cNvSpPr>
            <a:spLocks noGrp="1"/>
          </p:cNvSpPr>
          <p:nvPr>
            <p:ph type="title"/>
          </p:nvPr>
        </p:nvSpPr>
        <p:spPr>
          <a:xfrm>
            <a:off x="685801" y="685800"/>
            <a:ext cx="8371113" cy="1151965"/>
          </a:xfrm>
        </p:spPr>
        <p:txBody>
          <a:bodyPr>
            <a:normAutofit fontScale="90000"/>
          </a:bodyPr>
          <a:lstStyle/>
          <a:p>
            <a:r>
              <a:rPr lang="es-ES" sz="4400" dirty="0" smtClean="0"/>
              <a:t>EVALUATION </a:t>
            </a:r>
            <a:r>
              <a:rPr lang="es-ES" sz="4400" dirty="0" err="1" smtClean="0"/>
              <a:t>SHeET</a:t>
            </a:r>
            <a:r>
              <a:rPr lang="es-ES" sz="4400" dirty="0" smtClean="0"/>
              <a:t> CRITERIAS FOR P.IN</a:t>
            </a:r>
            <a:endParaRPr lang="es-ES" sz="4400" dirty="0"/>
          </a:p>
        </p:txBody>
      </p:sp>
      <p:pic>
        <p:nvPicPr>
          <p:cNvPr id="4" name="Imagen 3"/>
          <p:cNvPicPr>
            <a:picLocks noChangeAspect="1"/>
          </p:cNvPicPr>
          <p:nvPr/>
        </p:nvPicPr>
        <p:blipFill>
          <a:blip r:embed="rId2"/>
          <a:stretch>
            <a:fillRect/>
          </a:stretch>
        </p:blipFill>
        <p:spPr>
          <a:xfrm>
            <a:off x="9189177" y="0"/>
            <a:ext cx="2487384" cy="1254034"/>
          </a:xfrm>
          <a:prstGeom prst="rect">
            <a:avLst/>
          </a:prstGeom>
        </p:spPr>
      </p:pic>
    </p:spTree>
    <p:extLst>
      <p:ext uri="{BB962C8B-B14F-4D97-AF65-F5344CB8AC3E}">
        <p14:creationId xmlns:p14="http://schemas.microsoft.com/office/powerpoint/2010/main" val="417793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400595"/>
            <a:ext cx="8945879" cy="627017"/>
          </a:xfrm>
        </p:spPr>
        <p:txBody>
          <a:bodyPr>
            <a:noAutofit/>
          </a:bodyPr>
          <a:lstStyle/>
          <a:p>
            <a:r>
              <a:rPr lang="es-ES" sz="4200" dirty="0" err="1" smtClean="0"/>
              <a:t>Rubric</a:t>
            </a:r>
            <a:r>
              <a:rPr lang="es-ES" sz="4200" dirty="0" smtClean="0"/>
              <a:t> </a:t>
            </a:r>
            <a:r>
              <a:rPr lang="es-ES" sz="4200" dirty="0" err="1" smtClean="0"/>
              <a:t>for</a:t>
            </a:r>
            <a:r>
              <a:rPr lang="es-ES" sz="4200" dirty="0"/>
              <a:t> </a:t>
            </a:r>
            <a:r>
              <a:rPr lang="es-ES" sz="4200" dirty="0" err="1"/>
              <a:t>Innovation</a:t>
            </a:r>
            <a:r>
              <a:rPr lang="es-ES" sz="4200" dirty="0"/>
              <a:t> and </a:t>
            </a:r>
            <a:r>
              <a:rPr lang="es-ES" sz="4200" dirty="0" err="1"/>
              <a:t>Creativity</a:t>
            </a:r>
            <a:endParaRPr lang="es-ES" sz="4200" dirty="0"/>
          </a:p>
        </p:txBody>
      </p:sp>
      <p:sp>
        <p:nvSpPr>
          <p:cNvPr id="3" name="Rectángulo 2"/>
          <p:cNvSpPr/>
          <p:nvPr/>
        </p:nvSpPr>
        <p:spPr>
          <a:xfrm>
            <a:off x="685801" y="1166949"/>
            <a:ext cx="10443753" cy="5078313"/>
          </a:xfrm>
          <a:prstGeom prst="rect">
            <a:avLst/>
          </a:prstGeom>
        </p:spPr>
        <p:txBody>
          <a:bodyPr wrap="square">
            <a:spAutoFit/>
          </a:bodyPr>
          <a:lstStyle/>
          <a:p>
            <a:pPr algn="just" fontAlgn="base"/>
            <a:r>
              <a:rPr lang="en-US" dirty="0" smtClean="0">
                <a:solidFill>
                  <a:srgbClr val="232527"/>
                </a:solidFill>
                <a:latin typeface="Open Sans"/>
              </a:rPr>
              <a:t>1</a:t>
            </a:r>
            <a:r>
              <a:rPr lang="en-US" dirty="0" smtClean="0">
                <a:solidFill>
                  <a:srgbClr val="002060"/>
                </a:solidFill>
                <a:latin typeface="Open Sans"/>
              </a:rPr>
              <a:t>. Most </a:t>
            </a:r>
            <a:r>
              <a:rPr lang="en-US" dirty="0">
                <a:solidFill>
                  <a:srgbClr val="002060"/>
                </a:solidFill>
                <a:latin typeface="Open Sans"/>
              </a:rPr>
              <a:t>of the activities are designed by the teachers and carried out by the students. There are no possibilities for the latter to participate more actively.</a:t>
            </a:r>
          </a:p>
          <a:p>
            <a:pPr algn="just" fontAlgn="base"/>
            <a:r>
              <a:rPr lang="en-US" dirty="0">
                <a:solidFill>
                  <a:srgbClr val="002060"/>
                </a:solidFill>
                <a:latin typeface="Open Sans"/>
              </a:rPr>
              <a:t>2. At least some of the activities are designed using methodologies which are different from the traditional lecture. The working methods permit the students to interact with their partners (for example comparing information, working together to obtain a common product</a:t>
            </a:r>
            <a:r>
              <a:rPr lang="en-US" dirty="0" smtClean="0">
                <a:solidFill>
                  <a:srgbClr val="002060"/>
                </a:solidFill>
                <a:latin typeface="Open Sans"/>
              </a:rPr>
              <a:t>…).</a:t>
            </a:r>
          </a:p>
          <a:p>
            <a:pPr algn="just" fontAlgn="base"/>
            <a:endParaRPr lang="en-US" dirty="0">
              <a:solidFill>
                <a:srgbClr val="002060"/>
              </a:solidFill>
              <a:latin typeface="Open Sans"/>
            </a:endParaRPr>
          </a:p>
          <a:p>
            <a:pPr algn="just" fontAlgn="base"/>
            <a:r>
              <a:rPr lang="en-US" dirty="0">
                <a:solidFill>
                  <a:srgbClr val="002060"/>
                </a:solidFill>
                <a:latin typeface="Open Sans"/>
              </a:rPr>
              <a:t>3. The project is designed and implemented so that the students interact with their companions and also organize the work in different ways (individually, in small groups, in international teams…).</a:t>
            </a:r>
          </a:p>
          <a:p>
            <a:pPr algn="just" fontAlgn="base"/>
            <a:endParaRPr lang="en-US" dirty="0">
              <a:solidFill>
                <a:srgbClr val="002060"/>
              </a:solidFill>
              <a:latin typeface="Open Sans"/>
            </a:endParaRPr>
          </a:p>
          <a:p>
            <a:pPr algn="just" fontAlgn="base"/>
            <a:r>
              <a:rPr lang="en-US" dirty="0">
                <a:solidFill>
                  <a:srgbClr val="002060"/>
                </a:solidFill>
                <a:latin typeface="Open Sans"/>
              </a:rPr>
              <a:t>4. The project encourages interactive and collaborative pedagogy: the learning strategies are clearly identified (information gathering, comparative work, problem solving, collaborative creation: literary, artistic, scientific, journalistic…).</a:t>
            </a:r>
          </a:p>
          <a:p>
            <a:pPr algn="just" fontAlgn="base"/>
            <a:endParaRPr lang="en-US" dirty="0">
              <a:solidFill>
                <a:srgbClr val="002060"/>
              </a:solidFill>
              <a:latin typeface="Open Sans"/>
            </a:endParaRPr>
          </a:p>
          <a:p>
            <a:pPr algn="just" fontAlgn="base"/>
            <a:r>
              <a:rPr lang="en-US" dirty="0">
                <a:solidFill>
                  <a:srgbClr val="002060"/>
                </a:solidFill>
                <a:latin typeface="Open Sans"/>
              </a:rPr>
              <a:t>5 . As well as all that is described in point 4, there is a strong relation between academic </a:t>
            </a:r>
            <a:r>
              <a:rPr lang="en-US" dirty="0" err="1">
                <a:solidFill>
                  <a:srgbClr val="002060"/>
                </a:solidFill>
                <a:latin typeface="Open Sans"/>
              </a:rPr>
              <a:t>rigour</a:t>
            </a:r>
            <a:r>
              <a:rPr lang="en-US" dirty="0">
                <a:solidFill>
                  <a:srgbClr val="002060"/>
                </a:solidFill>
                <a:latin typeface="Open Sans"/>
              </a:rPr>
              <a:t> and creativity in the management and development of the project. There is originality in the chosen topic</a:t>
            </a:r>
            <a:r>
              <a:rPr lang="en-US" dirty="0">
                <a:solidFill>
                  <a:srgbClr val="232527"/>
                </a:solidFill>
                <a:latin typeface="Open Sans"/>
              </a:rPr>
              <a:t>.</a:t>
            </a:r>
            <a:endParaRPr lang="en-US" dirty="0" smtClean="0">
              <a:solidFill>
                <a:srgbClr val="232527"/>
              </a:solidFill>
              <a:latin typeface="Open Sans"/>
            </a:endParaRPr>
          </a:p>
          <a:p>
            <a:pPr algn="just" fontAlgn="base"/>
            <a:endParaRPr lang="en-US" dirty="0">
              <a:solidFill>
                <a:srgbClr val="232527"/>
              </a:solidFill>
              <a:latin typeface="Open Sans"/>
            </a:endParaRPr>
          </a:p>
          <a:p>
            <a:pPr algn="just" fontAlgn="base"/>
            <a:endParaRPr lang="en-US" dirty="0" smtClean="0">
              <a:solidFill>
                <a:srgbClr val="232527"/>
              </a:solidFill>
              <a:latin typeface="Open Sans"/>
            </a:endParaRPr>
          </a:p>
          <a:p>
            <a:pPr algn="just" fontAlgn="base"/>
            <a:endParaRPr lang="en-US" dirty="0">
              <a:solidFill>
                <a:srgbClr val="232527"/>
              </a:solidFill>
              <a:latin typeface="Open Sans"/>
            </a:endParaRPr>
          </a:p>
        </p:txBody>
      </p:sp>
      <p:pic>
        <p:nvPicPr>
          <p:cNvPr id="5" name="Picture 4" descr="quality labe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7302" y="0"/>
            <a:ext cx="1852472" cy="149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0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7282542" cy="1151965"/>
          </a:xfrm>
        </p:spPr>
        <p:txBody>
          <a:bodyPr/>
          <a:lstStyle/>
          <a:p>
            <a:r>
              <a:rPr lang="es-ES" dirty="0" smtClean="0"/>
              <a:t>INTEGRATED CURRICULUM</a:t>
            </a:r>
            <a:endParaRPr lang="es-ES" dirty="0"/>
          </a:p>
        </p:txBody>
      </p:sp>
      <p:sp>
        <p:nvSpPr>
          <p:cNvPr id="3" name="Rectángulo 2"/>
          <p:cNvSpPr/>
          <p:nvPr/>
        </p:nvSpPr>
        <p:spPr>
          <a:xfrm>
            <a:off x="383177" y="2274838"/>
            <a:ext cx="9823269" cy="2677656"/>
          </a:xfrm>
          <a:prstGeom prst="rect">
            <a:avLst/>
          </a:prstGeom>
        </p:spPr>
        <p:txBody>
          <a:bodyPr wrap="square">
            <a:spAutoFit/>
          </a:bodyPr>
          <a:lstStyle/>
          <a:p>
            <a:pPr marL="285750" indent="-285750">
              <a:buFont typeface="Wingdings" panose="05000000000000000000" pitchFamily="2" charset="2"/>
              <a:buChar char="Ø"/>
            </a:pP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The</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concept of “‘</a:t>
            </a:r>
            <a:r>
              <a:rPr lang="es-ES" sz="24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integrated</a:t>
            </a:r>
            <a:r>
              <a:rPr lang="es-E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curriculum</a:t>
            </a:r>
            <a:r>
              <a:rPr lang="es-E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incorporates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the</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idea of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unity</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between</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forms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knowledge</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the</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respective</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disciplines” </a:t>
            </a:r>
            <a:endParaRPr lang="es-E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s-ES" sz="24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It</a:t>
            </a:r>
            <a:r>
              <a:rPr lang="es-E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implies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application</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methodology</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language</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from</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various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disciplines to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deal</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with</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topic</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or</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problema.</a:t>
            </a:r>
          </a:p>
          <a:p>
            <a:pPr marL="285750" indent="-285750">
              <a:buFont typeface="Wingdings" panose="05000000000000000000" pitchFamily="2" charset="2"/>
              <a:buChar char="Ø"/>
            </a:pPr>
            <a:r>
              <a:rPr lang="es-E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Results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studies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show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that</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an</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integrated</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curriculum</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increases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intellectual</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curiosity</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improves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attitude</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towards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schooling</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enhances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problem-solving</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skills</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higher</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s-E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achievement</a:t>
            </a: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 </a:t>
            </a:r>
            <a:r>
              <a:rPr lang="es-ES" sz="24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college</a:t>
            </a:r>
            <a:r>
              <a:rPr lang="es-E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s-ES" sz="2400" dirty="0">
              <a:solidFill>
                <a:srgbClr val="002060"/>
              </a:solidFill>
            </a:endParaRPr>
          </a:p>
        </p:txBody>
      </p:sp>
      <p:pic>
        <p:nvPicPr>
          <p:cNvPr id="4" name="Picture 2" descr="Resultado de imagen de eTwinning National Quality Label: Evaluation Framework Work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024" y="174840"/>
            <a:ext cx="2720415" cy="125430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480" y="1515290"/>
            <a:ext cx="1859423" cy="185097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479" y="1515289"/>
            <a:ext cx="1859423" cy="185097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479" y="1515290"/>
            <a:ext cx="1859423" cy="1850971"/>
          </a:xfrm>
          <a:prstGeom prst="rect">
            <a:avLst/>
          </a:prstGeom>
        </p:spPr>
      </p:pic>
    </p:spTree>
    <p:extLst>
      <p:ext uri="{BB962C8B-B14F-4D97-AF65-F5344CB8AC3E}">
        <p14:creationId xmlns:p14="http://schemas.microsoft.com/office/powerpoint/2010/main" val="295337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smtClean="0"/>
              <a:t>Criterias</a:t>
            </a:r>
            <a:r>
              <a:rPr lang="es-ES" dirty="0" smtClean="0"/>
              <a:t> </a:t>
            </a:r>
            <a:r>
              <a:rPr lang="es-ES" dirty="0" err="1" smtClean="0"/>
              <a:t>for</a:t>
            </a:r>
            <a:r>
              <a:rPr lang="es-ES" dirty="0" smtClean="0"/>
              <a:t> </a:t>
            </a:r>
            <a:r>
              <a:rPr lang="es-ES" dirty="0" err="1" smtClean="0"/>
              <a:t>integrated</a:t>
            </a:r>
            <a:r>
              <a:rPr lang="es-ES" dirty="0" smtClean="0"/>
              <a:t> </a:t>
            </a:r>
            <a:r>
              <a:rPr lang="es-ES" dirty="0" err="1" smtClean="0"/>
              <a:t>curriculum</a:t>
            </a:r>
            <a:endParaRPr lang="es-ES" dirty="0"/>
          </a:p>
        </p:txBody>
      </p:sp>
      <p:sp>
        <p:nvSpPr>
          <p:cNvPr id="3" name="Rectángulo 2"/>
          <p:cNvSpPr/>
          <p:nvPr/>
        </p:nvSpPr>
        <p:spPr>
          <a:xfrm>
            <a:off x="1193074" y="2274838"/>
            <a:ext cx="7950926" cy="2862322"/>
          </a:xfrm>
          <a:prstGeom prst="rect">
            <a:avLst/>
          </a:prstGeom>
        </p:spPr>
        <p:txBody>
          <a:bodyPr wrap="square">
            <a:spAutoFit/>
          </a:bodyPr>
          <a:lstStyle/>
          <a:p>
            <a:pPr marL="285750" indent="-285750" fontAlgn="base">
              <a:buFont typeface="Wingdings" panose="05000000000000000000" pitchFamily="2" charset="2"/>
              <a:buChar char="Ø"/>
            </a:pPr>
            <a:r>
              <a:rPr lang="en-US" dirty="0" smtClean="0">
                <a:solidFill>
                  <a:srgbClr val="002060"/>
                </a:solidFill>
                <a:latin typeface="Source Sans Pro"/>
              </a:rPr>
              <a:t>The </a:t>
            </a:r>
            <a:r>
              <a:rPr lang="en-US" dirty="0">
                <a:solidFill>
                  <a:srgbClr val="002060"/>
                </a:solidFill>
                <a:latin typeface="Source Sans Pro"/>
              </a:rPr>
              <a:t>project is rooted in the school curriculum and </a:t>
            </a:r>
            <a:r>
              <a:rPr lang="en-US" dirty="0" smtClean="0">
                <a:solidFill>
                  <a:srgbClr val="002060"/>
                </a:solidFill>
                <a:latin typeface="Source Sans Pro"/>
              </a:rPr>
              <a:t>syllabi.</a:t>
            </a:r>
          </a:p>
          <a:p>
            <a:pPr marL="285750" indent="-285750" fontAlgn="base">
              <a:buFont typeface="Wingdings" panose="05000000000000000000" pitchFamily="2" charset="2"/>
              <a:buChar char="Ø"/>
            </a:pPr>
            <a:endParaRPr lang="en-US" dirty="0">
              <a:solidFill>
                <a:srgbClr val="002060"/>
              </a:solidFill>
              <a:latin typeface="Source Sans Pro"/>
            </a:endParaRPr>
          </a:p>
          <a:p>
            <a:pPr marL="285750" indent="-285750" fontAlgn="base">
              <a:buFont typeface="Wingdings" panose="05000000000000000000" pitchFamily="2" charset="2"/>
              <a:buChar char="Ø"/>
            </a:pPr>
            <a:r>
              <a:rPr lang="en-US" dirty="0" smtClean="0">
                <a:solidFill>
                  <a:srgbClr val="002060"/>
                </a:solidFill>
                <a:latin typeface="Source Sans Pro"/>
              </a:rPr>
              <a:t>The </a:t>
            </a:r>
            <a:r>
              <a:rPr lang="en-US" dirty="0">
                <a:solidFill>
                  <a:srgbClr val="002060"/>
                </a:solidFill>
                <a:latin typeface="Source Sans Pro"/>
              </a:rPr>
              <a:t>majority of project work is done during the school </a:t>
            </a:r>
            <a:r>
              <a:rPr lang="en-US" dirty="0" smtClean="0">
                <a:solidFill>
                  <a:srgbClr val="002060"/>
                </a:solidFill>
                <a:latin typeface="Source Sans Pro"/>
              </a:rPr>
              <a:t>hours.</a:t>
            </a:r>
          </a:p>
          <a:p>
            <a:pPr marL="285750" indent="-285750" fontAlgn="base">
              <a:buFont typeface="Wingdings" panose="05000000000000000000" pitchFamily="2" charset="2"/>
              <a:buChar char="Ø"/>
            </a:pPr>
            <a:endParaRPr lang="en-US" dirty="0" smtClean="0">
              <a:solidFill>
                <a:srgbClr val="002060"/>
              </a:solidFill>
              <a:latin typeface="Source Sans Pro"/>
            </a:endParaRPr>
          </a:p>
          <a:p>
            <a:pPr marL="285750" indent="-285750" fontAlgn="base">
              <a:buFont typeface="Wingdings" panose="05000000000000000000" pitchFamily="2" charset="2"/>
              <a:buChar char="Ø"/>
            </a:pPr>
            <a:r>
              <a:rPr lang="en-US" dirty="0" smtClean="0">
                <a:solidFill>
                  <a:srgbClr val="002060"/>
                </a:solidFill>
                <a:latin typeface="Source Sans Pro"/>
              </a:rPr>
              <a:t>The </a:t>
            </a:r>
            <a:r>
              <a:rPr lang="en-US" dirty="0">
                <a:solidFill>
                  <a:srgbClr val="002060"/>
                </a:solidFill>
                <a:latin typeface="Source Sans Pro"/>
              </a:rPr>
              <a:t>curricular integration in the project is </a:t>
            </a:r>
            <a:r>
              <a:rPr lang="en-US" dirty="0" smtClean="0">
                <a:solidFill>
                  <a:srgbClr val="002060"/>
                </a:solidFill>
                <a:latin typeface="Source Sans Pro"/>
              </a:rPr>
              <a:t>clear.</a:t>
            </a:r>
          </a:p>
          <a:p>
            <a:pPr marL="285750" indent="-285750" fontAlgn="base">
              <a:buFont typeface="Wingdings" panose="05000000000000000000" pitchFamily="2" charset="2"/>
              <a:buChar char="Ø"/>
            </a:pPr>
            <a:endParaRPr lang="en-US" dirty="0">
              <a:solidFill>
                <a:srgbClr val="002060"/>
              </a:solidFill>
              <a:latin typeface="Source Sans Pro"/>
            </a:endParaRPr>
          </a:p>
          <a:p>
            <a:pPr marL="285750" indent="-285750" fontAlgn="base">
              <a:buFont typeface="Wingdings" panose="05000000000000000000" pitchFamily="2" charset="2"/>
              <a:buChar char="Ø"/>
            </a:pPr>
            <a:r>
              <a:rPr lang="en-US" dirty="0" smtClean="0">
                <a:solidFill>
                  <a:srgbClr val="002060"/>
                </a:solidFill>
                <a:latin typeface="Source Sans Pro"/>
              </a:rPr>
              <a:t>Project </a:t>
            </a:r>
            <a:r>
              <a:rPr lang="en-US" dirty="0">
                <a:solidFill>
                  <a:srgbClr val="002060"/>
                </a:solidFill>
                <a:latin typeface="Source Sans Pro"/>
              </a:rPr>
              <a:t>work allows students develop their skills and </a:t>
            </a:r>
            <a:r>
              <a:rPr lang="en-US" dirty="0" smtClean="0">
                <a:solidFill>
                  <a:srgbClr val="002060"/>
                </a:solidFill>
                <a:latin typeface="Source Sans Pro"/>
              </a:rPr>
              <a:t>competences.</a:t>
            </a:r>
          </a:p>
          <a:p>
            <a:pPr marL="285750" indent="-285750" fontAlgn="base">
              <a:buFont typeface="Wingdings" panose="05000000000000000000" pitchFamily="2" charset="2"/>
              <a:buChar char="Ø"/>
            </a:pPr>
            <a:endParaRPr lang="en-US" dirty="0">
              <a:solidFill>
                <a:srgbClr val="002060"/>
              </a:solidFill>
              <a:latin typeface="Source Sans Pro"/>
            </a:endParaRPr>
          </a:p>
          <a:p>
            <a:pPr marL="285750" indent="-285750" fontAlgn="base">
              <a:buFont typeface="Wingdings" panose="05000000000000000000" pitchFamily="2" charset="2"/>
              <a:buChar char="Ø"/>
            </a:pPr>
            <a:r>
              <a:rPr lang="en-US" dirty="0" smtClean="0">
                <a:solidFill>
                  <a:srgbClr val="002060"/>
                </a:solidFill>
                <a:latin typeface="Source Sans Pro"/>
              </a:rPr>
              <a:t>The </a:t>
            </a:r>
            <a:r>
              <a:rPr lang="en-US" dirty="0">
                <a:solidFill>
                  <a:srgbClr val="002060"/>
                </a:solidFill>
                <a:latin typeface="Source Sans Pro"/>
              </a:rPr>
              <a:t>project-based pedagogical framework has been explained and documented by the </a:t>
            </a:r>
            <a:r>
              <a:rPr lang="en-US" dirty="0" smtClean="0">
                <a:solidFill>
                  <a:srgbClr val="002060"/>
                </a:solidFill>
                <a:latin typeface="Source Sans Pro"/>
              </a:rPr>
              <a:t>teacher.</a:t>
            </a:r>
            <a:endParaRPr lang="en-US" b="0" i="0" dirty="0">
              <a:solidFill>
                <a:srgbClr val="002060"/>
              </a:solidFill>
              <a:effectLst/>
              <a:latin typeface="Source Sans Pro"/>
            </a:endParaRPr>
          </a:p>
        </p:txBody>
      </p:sp>
      <p:pic>
        <p:nvPicPr>
          <p:cNvPr id="12290" name="Picture 2" descr="quality labe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809" y="2014628"/>
            <a:ext cx="209550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6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Key </a:t>
            </a:r>
            <a:r>
              <a:rPr lang="es-ES" dirty="0" err="1" smtClean="0"/>
              <a:t>concepts</a:t>
            </a:r>
            <a:endParaRPr lang="es-ES" dirty="0"/>
          </a:p>
        </p:txBody>
      </p:sp>
      <p:sp>
        <p:nvSpPr>
          <p:cNvPr id="5" name="Marcador de texto 4"/>
          <p:cNvSpPr>
            <a:spLocks noGrp="1"/>
          </p:cNvSpPr>
          <p:nvPr>
            <p:ph type="body" idx="1"/>
          </p:nvPr>
        </p:nvSpPr>
        <p:spPr/>
        <p:txBody>
          <a:bodyPr/>
          <a:lstStyle/>
          <a:p>
            <a:r>
              <a:rPr lang="es-ES" dirty="0" smtClean="0"/>
              <a:t>FLEXIBLE</a:t>
            </a:r>
            <a:endParaRPr lang="es-ES" dirty="0"/>
          </a:p>
        </p:txBody>
      </p:sp>
      <p:sp>
        <p:nvSpPr>
          <p:cNvPr id="8" name="Marcador de texto 7"/>
          <p:cNvSpPr>
            <a:spLocks noGrp="1"/>
          </p:cNvSpPr>
          <p:nvPr>
            <p:ph type="body" sz="half" idx="15"/>
          </p:nvPr>
        </p:nvSpPr>
        <p:spPr/>
        <p:txBody>
          <a:bodyPr/>
          <a:lstStyle/>
          <a:p>
            <a:r>
              <a:rPr lang="es-ES" dirty="0" err="1" smtClean="0"/>
              <a:t>The</a:t>
            </a:r>
            <a:r>
              <a:rPr lang="es-ES" dirty="0" smtClean="0"/>
              <a:t> Project </a:t>
            </a:r>
            <a:r>
              <a:rPr lang="es-ES" dirty="0" err="1" smtClean="0"/>
              <a:t>should</a:t>
            </a:r>
            <a:r>
              <a:rPr lang="es-ES" dirty="0" smtClean="0"/>
              <a:t> be </a:t>
            </a:r>
            <a:r>
              <a:rPr lang="es-ES" dirty="0" err="1" smtClean="0"/>
              <a:t>integrated</a:t>
            </a:r>
            <a:r>
              <a:rPr lang="es-ES" dirty="0" smtClean="0"/>
              <a:t> in  </a:t>
            </a:r>
            <a:r>
              <a:rPr lang="es-ES" dirty="0" err="1" smtClean="0"/>
              <a:t>students´learning</a:t>
            </a:r>
            <a:r>
              <a:rPr lang="es-ES" dirty="0" smtClean="0"/>
              <a:t> </a:t>
            </a:r>
            <a:r>
              <a:rPr lang="es-ES" dirty="0" err="1" smtClean="0"/>
              <a:t>enviroment</a:t>
            </a:r>
            <a:endParaRPr lang="es-ES" dirty="0" smtClean="0"/>
          </a:p>
          <a:p>
            <a:r>
              <a:rPr lang="es-ES" dirty="0" err="1" smtClean="0"/>
              <a:t>The</a:t>
            </a:r>
            <a:r>
              <a:rPr lang="es-ES" dirty="0" smtClean="0"/>
              <a:t> Project </a:t>
            </a:r>
            <a:r>
              <a:rPr lang="es-ES" dirty="0" err="1" smtClean="0"/>
              <a:t>must</a:t>
            </a:r>
            <a:r>
              <a:rPr lang="es-ES" dirty="0" smtClean="0"/>
              <a:t> be </a:t>
            </a:r>
            <a:r>
              <a:rPr lang="es-ES" dirty="0" err="1" smtClean="0"/>
              <a:t>phocused</a:t>
            </a:r>
            <a:r>
              <a:rPr lang="es-ES" dirty="0" smtClean="0"/>
              <a:t> </a:t>
            </a:r>
            <a:r>
              <a:rPr lang="es-ES" dirty="0" err="1" smtClean="0"/>
              <a:t>on</a:t>
            </a:r>
            <a:r>
              <a:rPr lang="es-ES" dirty="0" smtClean="0"/>
              <a:t> as a  </a:t>
            </a:r>
            <a:r>
              <a:rPr lang="es-ES" dirty="0" err="1" smtClean="0"/>
              <a:t>learning</a:t>
            </a:r>
            <a:r>
              <a:rPr lang="es-ES" dirty="0" smtClean="0"/>
              <a:t> </a:t>
            </a:r>
            <a:r>
              <a:rPr lang="es-ES" dirty="0" err="1" smtClean="0"/>
              <a:t>strategy</a:t>
            </a:r>
            <a:r>
              <a:rPr lang="es-ES" dirty="0" smtClean="0"/>
              <a:t> in  </a:t>
            </a:r>
            <a:r>
              <a:rPr lang="es-ES" dirty="0" err="1" smtClean="0"/>
              <a:t>the</a:t>
            </a:r>
            <a:r>
              <a:rPr lang="es-ES" dirty="0" smtClean="0"/>
              <a:t> </a:t>
            </a:r>
            <a:r>
              <a:rPr lang="es-ES" dirty="0" err="1" smtClean="0"/>
              <a:t>curriculum</a:t>
            </a:r>
            <a:r>
              <a:rPr lang="es-ES" dirty="0" smtClean="0"/>
              <a:t> and at </a:t>
            </a:r>
            <a:r>
              <a:rPr lang="es-ES" dirty="0" err="1" smtClean="0"/>
              <a:t>school</a:t>
            </a:r>
            <a:r>
              <a:rPr lang="es-ES" dirty="0" smtClean="0"/>
              <a:t> time.</a:t>
            </a:r>
            <a:endParaRPr lang="es-ES" dirty="0"/>
          </a:p>
        </p:txBody>
      </p:sp>
      <p:sp>
        <p:nvSpPr>
          <p:cNvPr id="6" name="Marcador de texto 5"/>
          <p:cNvSpPr>
            <a:spLocks noGrp="1"/>
          </p:cNvSpPr>
          <p:nvPr>
            <p:ph type="body" sz="quarter" idx="3"/>
          </p:nvPr>
        </p:nvSpPr>
        <p:spPr/>
        <p:txBody>
          <a:bodyPr/>
          <a:lstStyle/>
          <a:p>
            <a:r>
              <a:rPr lang="es-ES" dirty="0" err="1" smtClean="0"/>
              <a:t>competences</a:t>
            </a:r>
            <a:endParaRPr lang="es-ES" dirty="0"/>
          </a:p>
        </p:txBody>
      </p:sp>
      <p:sp>
        <p:nvSpPr>
          <p:cNvPr id="9" name="Marcador de texto 8"/>
          <p:cNvSpPr>
            <a:spLocks noGrp="1"/>
          </p:cNvSpPr>
          <p:nvPr>
            <p:ph type="body" sz="half" idx="16"/>
          </p:nvPr>
        </p:nvSpPr>
        <p:spPr/>
        <p:txBody>
          <a:bodyPr/>
          <a:lstStyle/>
          <a:p>
            <a:r>
              <a:rPr lang="es-ES" dirty="0" err="1" smtClean="0"/>
              <a:t>Integration</a:t>
            </a:r>
            <a:r>
              <a:rPr lang="es-ES" dirty="0" smtClean="0"/>
              <a:t> of </a:t>
            </a:r>
            <a:r>
              <a:rPr lang="es-ES" dirty="0" err="1" smtClean="0"/>
              <a:t>competences</a:t>
            </a:r>
            <a:r>
              <a:rPr lang="es-ES" dirty="0" smtClean="0"/>
              <a:t> </a:t>
            </a:r>
            <a:r>
              <a:rPr lang="es-ES" dirty="0" err="1" smtClean="0"/>
              <a:t>should</a:t>
            </a:r>
            <a:r>
              <a:rPr lang="es-ES" dirty="0" smtClean="0"/>
              <a:t> be </a:t>
            </a:r>
            <a:r>
              <a:rPr lang="es-ES" dirty="0" err="1" smtClean="0"/>
              <a:t>developed</a:t>
            </a:r>
            <a:r>
              <a:rPr lang="es-ES" dirty="0" smtClean="0"/>
              <a:t> as a </a:t>
            </a:r>
            <a:r>
              <a:rPr lang="es-ES" dirty="0" err="1" smtClean="0"/>
              <a:t>quality</a:t>
            </a:r>
            <a:r>
              <a:rPr lang="es-ES" dirty="0" smtClean="0"/>
              <a:t> factor</a:t>
            </a:r>
          </a:p>
          <a:p>
            <a:endParaRPr lang="es-ES" dirty="0"/>
          </a:p>
          <a:p>
            <a:r>
              <a:rPr lang="es-ES" dirty="0" smtClean="0"/>
              <a:t>Formal and informal </a:t>
            </a:r>
            <a:r>
              <a:rPr lang="es-ES" dirty="0" err="1" smtClean="0"/>
              <a:t>learning</a:t>
            </a:r>
            <a:r>
              <a:rPr lang="es-ES" dirty="0" smtClean="0"/>
              <a:t> </a:t>
            </a:r>
            <a:r>
              <a:rPr lang="es-ES" dirty="0" err="1" smtClean="0"/>
              <a:t>techniques</a:t>
            </a:r>
            <a:r>
              <a:rPr lang="es-ES" dirty="0" smtClean="0"/>
              <a:t> </a:t>
            </a:r>
            <a:r>
              <a:rPr lang="es-ES" dirty="0" err="1" smtClean="0"/>
              <a:t>should</a:t>
            </a:r>
            <a:r>
              <a:rPr lang="es-ES" dirty="0" smtClean="0"/>
              <a:t> be </a:t>
            </a:r>
            <a:r>
              <a:rPr lang="es-ES" dirty="0" err="1" smtClean="0"/>
              <a:t>applied</a:t>
            </a:r>
            <a:r>
              <a:rPr lang="es-ES" dirty="0" smtClean="0"/>
              <a:t>.</a:t>
            </a:r>
          </a:p>
          <a:p>
            <a:endParaRPr lang="es-ES" dirty="0"/>
          </a:p>
        </p:txBody>
      </p:sp>
      <p:sp>
        <p:nvSpPr>
          <p:cNvPr id="7" name="Marcador de texto 6"/>
          <p:cNvSpPr>
            <a:spLocks noGrp="1"/>
          </p:cNvSpPr>
          <p:nvPr>
            <p:ph type="body" sz="quarter" idx="13"/>
          </p:nvPr>
        </p:nvSpPr>
        <p:spPr/>
        <p:txBody>
          <a:bodyPr/>
          <a:lstStyle/>
          <a:p>
            <a:r>
              <a:rPr lang="es-ES" dirty="0" err="1" smtClean="0"/>
              <a:t>interdisciplinarity</a:t>
            </a:r>
            <a:endParaRPr lang="es-ES" dirty="0"/>
          </a:p>
        </p:txBody>
      </p:sp>
      <p:sp>
        <p:nvSpPr>
          <p:cNvPr id="10" name="Marcador de texto 9"/>
          <p:cNvSpPr>
            <a:spLocks noGrp="1"/>
          </p:cNvSpPr>
          <p:nvPr>
            <p:ph type="body" sz="half" idx="17"/>
          </p:nvPr>
        </p:nvSpPr>
        <p:spPr/>
        <p:txBody>
          <a:bodyPr/>
          <a:lstStyle/>
          <a:p>
            <a:r>
              <a:rPr lang="es-ES" dirty="0" err="1" smtClean="0"/>
              <a:t>An</a:t>
            </a:r>
            <a:r>
              <a:rPr lang="es-ES" dirty="0" smtClean="0"/>
              <a:t> </a:t>
            </a:r>
            <a:r>
              <a:rPr lang="es-ES" dirty="0" err="1" smtClean="0"/>
              <a:t>interdisciplinary</a:t>
            </a:r>
            <a:r>
              <a:rPr lang="es-ES" dirty="0" smtClean="0"/>
              <a:t> </a:t>
            </a:r>
            <a:r>
              <a:rPr lang="es-ES" dirty="0" err="1" smtClean="0"/>
              <a:t>approach</a:t>
            </a:r>
            <a:r>
              <a:rPr lang="es-ES" dirty="0" smtClean="0"/>
              <a:t> </a:t>
            </a:r>
            <a:r>
              <a:rPr lang="es-ES" dirty="0" err="1" smtClean="0"/>
              <a:t>where</a:t>
            </a:r>
            <a:r>
              <a:rPr lang="es-ES" dirty="0" smtClean="0"/>
              <a:t> </a:t>
            </a:r>
            <a:r>
              <a:rPr lang="es-ES" dirty="0" err="1" smtClean="0"/>
              <a:t>students</a:t>
            </a:r>
            <a:r>
              <a:rPr lang="es-ES" dirty="0" smtClean="0"/>
              <a:t> </a:t>
            </a:r>
            <a:r>
              <a:rPr lang="es-ES" dirty="0" err="1" smtClean="0"/>
              <a:t>may</a:t>
            </a:r>
            <a:r>
              <a:rPr lang="es-ES" dirty="0" smtClean="0"/>
              <a:t> </a:t>
            </a:r>
            <a:r>
              <a:rPr lang="es-ES" dirty="0" err="1" smtClean="0"/>
              <a:t>take</a:t>
            </a:r>
            <a:r>
              <a:rPr lang="es-ES" dirty="0" smtClean="0"/>
              <a:t> </a:t>
            </a:r>
            <a:r>
              <a:rPr lang="es-ES" dirty="0" err="1" smtClean="0"/>
              <a:t>the</a:t>
            </a:r>
            <a:r>
              <a:rPr lang="es-ES" dirty="0" smtClean="0"/>
              <a:t> lead and </a:t>
            </a:r>
            <a:r>
              <a:rPr lang="es-ES" dirty="0" err="1" smtClean="0"/>
              <a:t>enrich</a:t>
            </a:r>
            <a:r>
              <a:rPr lang="es-ES" dirty="0" smtClean="0"/>
              <a:t> </a:t>
            </a:r>
            <a:r>
              <a:rPr lang="es-ES" dirty="0" err="1" smtClean="0"/>
              <a:t>the</a:t>
            </a:r>
            <a:r>
              <a:rPr lang="es-ES" dirty="0" smtClean="0"/>
              <a:t> Project </a:t>
            </a:r>
            <a:r>
              <a:rPr lang="es-ES" dirty="0" err="1" smtClean="0"/>
              <a:t>is</a:t>
            </a:r>
            <a:r>
              <a:rPr lang="es-ES" dirty="0" smtClean="0"/>
              <a:t> </a:t>
            </a:r>
            <a:r>
              <a:rPr lang="es-ES" dirty="0" err="1" smtClean="0"/>
              <a:t>advisable</a:t>
            </a:r>
            <a:r>
              <a:rPr lang="es-ES" dirty="0" smtClean="0"/>
              <a:t>.</a:t>
            </a:r>
            <a:endParaRPr lang="es-ES" dirty="0"/>
          </a:p>
        </p:txBody>
      </p:sp>
    </p:spTree>
    <p:extLst>
      <p:ext uri="{BB962C8B-B14F-4D97-AF65-F5344CB8AC3E}">
        <p14:creationId xmlns:p14="http://schemas.microsoft.com/office/powerpoint/2010/main" val="427968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smtClean="0"/>
              <a:t>Integration</a:t>
            </a:r>
            <a:r>
              <a:rPr lang="es-ES" dirty="0" smtClean="0"/>
              <a:t> of formal and non formal </a:t>
            </a:r>
            <a:r>
              <a:rPr lang="es-ES" dirty="0" err="1" smtClean="0"/>
              <a:t>learning</a:t>
            </a:r>
            <a:endParaRPr lang="es-ES" dirty="0"/>
          </a:p>
        </p:txBody>
      </p:sp>
      <p:sp>
        <p:nvSpPr>
          <p:cNvPr id="3" name="Rectángulo 2"/>
          <p:cNvSpPr/>
          <p:nvPr/>
        </p:nvSpPr>
        <p:spPr>
          <a:xfrm>
            <a:off x="685801" y="2092795"/>
            <a:ext cx="8493033" cy="2893100"/>
          </a:xfrm>
          <a:prstGeom prst="rect">
            <a:avLst/>
          </a:prstGeom>
        </p:spPr>
        <p:txBody>
          <a:bodyPr wrap="square">
            <a:spAutoFit/>
          </a:bodyPr>
          <a:lstStyle/>
          <a:p>
            <a:pPr marL="285750" indent="-285750">
              <a:spcAft>
                <a:spcPts val="750"/>
              </a:spcAft>
              <a:buFont typeface="Wingdings" panose="05000000000000000000" pitchFamily="2" charset="2"/>
              <a:buChar char="Ø"/>
            </a:pPr>
            <a:r>
              <a:rPr lang="es-ES" dirty="0" err="1" smtClean="0">
                <a:solidFill>
                  <a:srgbClr val="232527"/>
                </a:solidFill>
                <a:latin typeface="Open Sans"/>
                <a:ea typeface="Times New Roman" panose="02020603050405020304" pitchFamily="18" charset="0"/>
              </a:rPr>
              <a:t>Curriculum</a:t>
            </a:r>
            <a:r>
              <a:rPr lang="es-ES" dirty="0" smtClean="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integration</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permits</a:t>
            </a:r>
            <a:r>
              <a:rPr lang="es-ES" dirty="0">
                <a:solidFill>
                  <a:srgbClr val="232527"/>
                </a:solidFill>
                <a:latin typeface="Open Sans"/>
                <a:ea typeface="Times New Roman" panose="02020603050405020304" pitchFamily="18" charset="0"/>
              </a:rPr>
              <a:t> </a:t>
            </a:r>
            <a:r>
              <a:rPr lang="es-ES" dirty="0" smtClean="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students</a:t>
            </a:r>
            <a:r>
              <a:rPr lang="es-ES" dirty="0">
                <a:solidFill>
                  <a:srgbClr val="232527"/>
                </a:solidFill>
                <a:latin typeface="Open Sans"/>
                <a:ea typeface="Times New Roman" panose="02020603050405020304" pitchFamily="18" charset="0"/>
              </a:rPr>
              <a:t> to </a:t>
            </a:r>
            <a:r>
              <a:rPr lang="es-ES" dirty="0" err="1">
                <a:solidFill>
                  <a:srgbClr val="232527"/>
                </a:solidFill>
                <a:latin typeface="Open Sans"/>
                <a:ea typeface="Times New Roman" panose="02020603050405020304" pitchFamily="18" charset="0"/>
              </a:rPr>
              <a:t>approach</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different</a:t>
            </a:r>
            <a:r>
              <a:rPr lang="es-ES" dirty="0">
                <a:solidFill>
                  <a:srgbClr val="232527"/>
                </a:solidFill>
                <a:latin typeface="Open Sans"/>
                <a:ea typeface="Times New Roman" panose="02020603050405020304" pitchFamily="18" charset="0"/>
              </a:rPr>
              <a:t> curricular </a:t>
            </a:r>
            <a:r>
              <a:rPr lang="es-ES" dirty="0" err="1">
                <a:solidFill>
                  <a:srgbClr val="232527"/>
                </a:solidFill>
                <a:latin typeface="Open Sans"/>
                <a:ea typeface="Times New Roman" panose="02020603050405020304" pitchFamily="18" charset="0"/>
              </a:rPr>
              <a:t>areas</a:t>
            </a:r>
            <a:r>
              <a:rPr lang="es-ES" dirty="0">
                <a:solidFill>
                  <a:srgbClr val="232527"/>
                </a:solidFill>
                <a:latin typeface="Open Sans"/>
                <a:ea typeface="Times New Roman" panose="02020603050405020304" pitchFamily="18" charset="0"/>
              </a:rPr>
              <a:t>/</a:t>
            </a:r>
            <a:r>
              <a:rPr lang="es-ES" dirty="0" err="1">
                <a:solidFill>
                  <a:srgbClr val="232527"/>
                </a:solidFill>
                <a:latin typeface="Open Sans"/>
                <a:ea typeface="Times New Roman" panose="02020603050405020304" pitchFamily="18" charset="0"/>
              </a:rPr>
              <a:t>subjects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using</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different</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types</a:t>
            </a:r>
            <a:r>
              <a:rPr lang="es-ES" dirty="0">
                <a:solidFill>
                  <a:srgbClr val="232527"/>
                </a:solidFill>
                <a:latin typeface="Open Sans"/>
                <a:ea typeface="Times New Roman" panose="02020603050405020304" pitchFamily="18" charset="0"/>
              </a:rPr>
              <a:t> of </a:t>
            </a:r>
            <a:r>
              <a:rPr lang="es-ES" dirty="0" err="1">
                <a:solidFill>
                  <a:srgbClr val="232527"/>
                </a:solidFill>
                <a:latin typeface="Open Sans"/>
                <a:ea typeface="Times New Roman" panose="02020603050405020304" pitchFamily="18" charset="0"/>
              </a:rPr>
              <a:t>learning</a:t>
            </a:r>
            <a:r>
              <a:rPr lang="es-ES" dirty="0">
                <a:solidFill>
                  <a:srgbClr val="232527"/>
                </a:solidFill>
                <a:latin typeface="Open Sans"/>
                <a:ea typeface="Times New Roman" panose="02020603050405020304" pitchFamily="18" charset="0"/>
              </a:rPr>
              <a:t>: </a:t>
            </a:r>
            <a:endParaRPr lang="es-ES" dirty="0" smtClean="0">
              <a:solidFill>
                <a:srgbClr val="232527"/>
              </a:solidFill>
              <a:latin typeface="Open Sans"/>
              <a:ea typeface="Times New Roman" panose="02020603050405020304" pitchFamily="18" charset="0"/>
            </a:endParaRPr>
          </a:p>
          <a:p>
            <a:pPr marL="285750" indent="-285750">
              <a:spcAft>
                <a:spcPts val="750"/>
              </a:spcAft>
              <a:buFont typeface="Wingdings" panose="05000000000000000000" pitchFamily="2" charset="2"/>
              <a:buChar char="Ø"/>
            </a:pPr>
            <a:r>
              <a:rPr lang="es-ES" dirty="0">
                <a:solidFill>
                  <a:srgbClr val="232527"/>
                </a:solidFill>
                <a:latin typeface="Open Sans"/>
                <a:ea typeface="Times New Roman" panose="02020603050405020304" pitchFamily="18" charset="0"/>
              </a:rPr>
              <a:t>F</a:t>
            </a:r>
            <a:r>
              <a:rPr lang="es-ES" dirty="0" smtClean="0">
                <a:solidFill>
                  <a:srgbClr val="232527"/>
                </a:solidFill>
                <a:latin typeface="Open Sans"/>
                <a:ea typeface="Times New Roman" panose="02020603050405020304" pitchFamily="18" charset="0"/>
              </a:rPr>
              <a:t>ormal </a:t>
            </a:r>
            <a:r>
              <a:rPr lang="es-ES" dirty="0" err="1">
                <a:solidFill>
                  <a:srgbClr val="232527"/>
                </a:solidFill>
                <a:latin typeface="Open Sans"/>
                <a:ea typeface="Times New Roman" panose="02020603050405020304" pitchFamily="18" charset="0"/>
              </a:rPr>
              <a:t>learning</a:t>
            </a:r>
            <a:r>
              <a:rPr lang="es-ES" dirty="0">
                <a:solidFill>
                  <a:srgbClr val="232527"/>
                </a:solidFill>
                <a:latin typeface="Open Sans"/>
                <a:ea typeface="Times New Roman" panose="02020603050405020304" pitchFamily="18" charset="0"/>
              </a:rPr>
              <a:t> </a:t>
            </a:r>
            <a:r>
              <a:rPr lang="es-ES" dirty="0" smtClean="0">
                <a:solidFill>
                  <a:srgbClr val="232527"/>
                </a:solidFill>
                <a:latin typeface="Open Sans"/>
                <a:ea typeface="Times New Roman" panose="02020603050405020304" pitchFamily="18" charset="0"/>
              </a:rPr>
              <a:t>:</a:t>
            </a:r>
            <a:r>
              <a:rPr lang="es-ES" dirty="0" err="1" smtClean="0">
                <a:solidFill>
                  <a:srgbClr val="232527"/>
                </a:solidFill>
                <a:latin typeface="Open Sans"/>
                <a:ea typeface="Times New Roman" panose="02020603050405020304" pitchFamily="18" charset="0"/>
              </a:rPr>
              <a:t>learning</a:t>
            </a:r>
            <a:r>
              <a:rPr lang="es-ES" dirty="0" smtClean="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according</a:t>
            </a:r>
            <a:r>
              <a:rPr lang="es-ES" dirty="0">
                <a:solidFill>
                  <a:srgbClr val="232527"/>
                </a:solidFill>
                <a:latin typeface="Open Sans"/>
                <a:ea typeface="Times New Roman" panose="02020603050405020304" pitchFamily="18" charset="0"/>
              </a:rPr>
              <a:t> to </a:t>
            </a:r>
            <a:r>
              <a:rPr lang="es-ES" dirty="0" err="1">
                <a:solidFill>
                  <a:srgbClr val="232527"/>
                </a:solidFill>
                <a:latin typeface="Open Sans"/>
                <a:ea typeface="Times New Roman" panose="02020603050405020304" pitchFamily="18" charset="0"/>
              </a:rPr>
              <a:t>didactic</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objectives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related</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with</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subjects</a:t>
            </a:r>
            <a:r>
              <a:rPr lang="es-ES" dirty="0">
                <a:solidFill>
                  <a:srgbClr val="232527"/>
                </a:solidFill>
                <a:latin typeface="Open Sans"/>
                <a:ea typeface="Times New Roman" panose="02020603050405020304" pitchFamily="18" charset="0"/>
              </a:rPr>
              <a:t> and </a:t>
            </a:r>
            <a:r>
              <a:rPr lang="es-ES" dirty="0" err="1">
                <a:solidFill>
                  <a:srgbClr val="232527"/>
                </a:solidFill>
                <a:latin typeface="Open Sans"/>
                <a:ea typeface="Times New Roman" panose="02020603050405020304" pitchFamily="18" charset="0"/>
              </a:rPr>
              <a:t>their</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school</a:t>
            </a:r>
            <a:r>
              <a:rPr lang="es-ES" dirty="0">
                <a:solidFill>
                  <a:srgbClr val="232527"/>
                </a:solidFill>
                <a:latin typeface="Open Sans"/>
                <a:ea typeface="Times New Roman" panose="02020603050405020304" pitchFamily="18" charset="0"/>
              </a:rPr>
              <a:t> </a:t>
            </a:r>
            <a:r>
              <a:rPr lang="es-ES" dirty="0" err="1" smtClean="0">
                <a:solidFill>
                  <a:srgbClr val="232527"/>
                </a:solidFill>
                <a:latin typeface="Open Sans"/>
                <a:ea typeface="Times New Roman" panose="02020603050405020304" pitchFamily="18" charset="0"/>
              </a:rPr>
              <a:t>level</a:t>
            </a:r>
            <a:r>
              <a:rPr lang="es-ES" dirty="0" smtClean="0">
                <a:solidFill>
                  <a:srgbClr val="232527"/>
                </a:solidFill>
                <a:latin typeface="Open Sans"/>
                <a:ea typeface="Times New Roman" panose="02020603050405020304" pitchFamily="18" charset="0"/>
              </a:rPr>
              <a:t>)</a:t>
            </a:r>
          </a:p>
          <a:p>
            <a:pPr marL="285750" indent="-285750">
              <a:spcAft>
                <a:spcPts val="750"/>
              </a:spcAft>
              <a:buFont typeface="Wingdings" panose="05000000000000000000" pitchFamily="2" charset="2"/>
              <a:buChar char="Ø"/>
            </a:pPr>
            <a:r>
              <a:rPr lang="es-ES" dirty="0">
                <a:solidFill>
                  <a:srgbClr val="232527"/>
                </a:solidFill>
                <a:latin typeface="Open Sans"/>
                <a:ea typeface="Times New Roman" panose="02020603050405020304" pitchFamily="18" charset="0"/>
              </a:rPr>
              <a:t>N</a:t>
            </a:r>
            <a:r>
              <a:rPr lang="es-ES" dirty="0" smtClean="0">
                <a:solidFill>
                  <a:srgbClr val="232527"/>
                </a:solidFill>
                <a:latin typeface="Open Sans"/>
                <a:ea typeface="Times New Roman" panose="02020603050405020304" pitchFamily="18" charset="0"/>
              </a:rPr>
              <a:t>on- </a:t>
            </a:r>
            <a:r>
              <a:rPr lang="es-ES" dirty="0">
                <a:solidFill>
                  <a:srgbClr val="232527"/>
                </a:solidFill>
                <a:latin typeface="Open Sans"/>
                <a:ea typeface="Times New Roman" panose="02020603050405020304" pitchFamily="18" charset="0"/>
              </a:rPr>
              <a:t>formal </a:t>
            </a:r>
            <a:r>
              <a:rPr lang="es-ES" dirty="0" err="1" smtClean="0">
                <a:solidFill>
                  <a:srgbClr val="232527"/>
                </a:solidFill>
                <a:latin typeface="Open Sans"/>
                <a:ea typeface="Times New Roman" panose="02020603050405020304" pitchFamily="18" charset="0"/>
              </a:rPr>
              <a:t>learning</a:t>
            </a:r>
            <a:r>
              <a:rPr lang="es-ES" dirty="0" smtClean="0">
                <a:solidFill>
                  <a:srgbClr val="232527"/>
                </a:solidFill>
                <a:latin typeface="Open Sans"/>
                <a:ea typeface="Times New Roman" panose="02020603050405020304" pitchFamily="18" charset="0"/>
              </a:rPr>
              <a:t>: </a:t>
            </a:r>
            <a:r>
              <a:rPr lang="es-ES" dirty="0" err="1" smtClean="0">
                <a:solidFill>
                  <a:srgbClr val="232527"/>
                </a:solidFill>
                <a:latin typeface="Open Sans"/>
                <a:ea typeface="Times New Roman" panose="02020603050405020304" pitchFamily="18" charset="0"/>
              </a:rPr>
              <a:t>learning</a:t>
            </a:r>
            <a:r>
              <a:rPr lang="es-ES" dirty="0" smtClean="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through</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external</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agents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who</a:t>
            </a:r>
            <a:r>
              <a:rPr lang="es-ES" dirty="0">
                <a:solidFill>
                  <a:srgbClr val="232527"/>
                </a:solidFill>
                <a:latin typeface="Open Sans"/>
                <a:ea typeface="Times New Roman" panose="02020603050405020304" pitchFamily="18" charset="0"/>
              </a:rPr>
              <a:t> are </a:t>
            </a:r>
            <a:r>
              <a:rPr lang="es-ES" dirty="0" err="1">
                <a:solidFill>
                  <a:srgbClr val="232527"/>
                </a:solidFill>
                <a:latin typeface="Open Sans"/>
                <a:ea typeface="Times New Roman" panose="02020603050405020304" pitchFamily="18" charset="0"/>
              </a:rPr>
              <a:t>not</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part</a:t>
            </a:r>
            <a:r>
              <a:rPr lang="es-ES" dirty="0">
                <a:solidFill>
                  <a:srgbClr val="232527"/>
                </a:solidFill>
                <a:latin typeface="Open Sans"/>
                <a:ea typeface="Times New Roman" panose="02020603050405020304" pitchFamily="18" charset="0"/>
              </a:rPr>
              <a:t> of </a:t>
            </a:r>
            <a:r>
              <a:rPr lang="es-ES" dirty="0" err="1">
                <a:solidFill>
                  <a:srgbClr val="232527"/>
                </a:solidFill>
                <a:latin typeface="Open Sans"/>
                <a:ea typeface="Times New Roman" panose="02020603050405020304" pitchFamily="18" charset="0"/>
              </a:rPr>
              <a:t>the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school</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specalists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professionals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members</a:t>
            </a:r>
            <a:r>
              <a:rPr lang="es-ES" dirty="0">
                <a:solidFill>
                  <a:srgbClr val="232527"/>
                </a:solidFill>
                <a:latin typeface="Open Sans"/>
                <a:ea typeface="Times New Roman" panose="02020603050405020304" pitchFamily="18" charset="0"/>
              </a:rPr>
              <a:t> of </a:t>
            </a:r>
            <a:r>
              <a:rPr lang="es-ES" dirty="0" err="1">
                <a:solidFill>
                  <a:srgbClr val="232527"/>
                </a:solidFill>
                <a:latin typeface="Open Sans"/>
                <a:ea typeface="Times New Roman" panose="02020603050405020304" pitchFamily="18" charset="0"/>
              </a:rPr>
              <a:t>the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Community</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where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they</a:t>
            </a:r>
            <a:r>
              <a:rPr lang="es-ES" dirty="0">
                <a:solidFill>
                  <a:srgbClr val="232527"/>
                </a:solidFill>
                <a:latin typeface="Open Sans"/>
                <a:ea typeface="Times New Roman" panose="02020603050405020304" pitchFamily="18" charset="0"/>
              </a:rPr>
              <a:t> </a:t>
            </a:r>
            <a:r>
              <a:rPr lang="es-ES" dirty="0" err="1" smtClean="0">
                <a:solidFill>
                  <a:srgbClr val="232527"/>
                </a:solidFill>
                <a:latin typeface="Open Sans"/>
                <a:ea typeface="Times New Roman" panose="02020603050405020304" pitchFamily="18" charset="0"/>
              </a:rPr>
              <a:t>live,etc</a:t>
            </a:r>
            <a:endParaRPr lang="es-ES" dirty="0" smtClean="0">
              <a:solidFill>
                <a:srgbClr val="232527"/>
              </a:solidFill>
              <a:latin typeface="Open Sans"/>
              <a:ea typeface="Times New Roman" panose="02020603050405020304" pitchFamily="18" charset="0"/>
            </a:endParaRPr>
          </a:p>
          <a:p>
            <a:pPr marL="285750" indent="-285750">
              <a:spcAft>
                <a:spcPts val="750"/>
              </a:spcAft>
              <a:buFont typeface="Wingdings" panose="05000000000000000000" pitchFamily="2" charset="2"/>
              <a:buChar char="Ø"/>
            </a:pPr>
            <a:r>
              <a:rPr lang="es-ES" dirty="0" smtClean="0">
                <a:solidFill>
                  <a:srgbClr val="232527"/>
                </a:solidFill>
                <a:latin typeface="Open Sans"/>
                <a:ea typeface="Times New Roman" panose="02020603050405020304" pitchFamily="18" charset="0"/>
              </a:rPr>
              <a:t> Informal </a:t>
            </a:r>
            <a:r>
              <a:rPr lang="es-ES" dirty="0" err="1">
                <a:solidFill>
                  <a:srgbClr val="232527"/>
                </a:solidFill>
                <a:latin typeface="Open Sans"/>
                <a:ea typeface="Times New Roman" panose="02020603050405020304" pitchFamily="18" charset="0"/>
              </a:rPr>
              <a:t>learning</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through</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their</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own</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interaction</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with</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classmates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relatives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teachers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self-learning</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socialization</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games</a:t>
            </a:r>
            <a:r>
              <a:rPr lang="es-ES" dirty="0">
                <a:solidFill>
                  <a:srgbClr val="232527"/>
                </a:solidFill>
                <a:latin typeface="Open Sans"/>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9543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Interdisciplinar </a:t>
            </a:r>
            <a:r>
              <a:rPr lang="es-ES" dirty="0" err="1" smtClean="0"/>
              <a:t>approach</a:t>
            </a:r>
            <a:endParaRPr lang="es-ES" dirty="0"/>
          </a:p>
        </p:txBody>
      </p:sp>
      <p:sp>
        <p:nvSpPr>
          <p:cNvPr id="3" name="Rectángulo 2"/>
          <p:cNvSpPr/>
          <p:nvPr/>
        </p:nvSpPr>
        <p:spPr>
          <a:xfrm>
            <a:off x="757647" y="1859340"/>
            <a:ext cx="8386354" cy="2687915"/>
          </a:xfrm>
          <a:prstGeom prst="rect">
            <a:avLst/>
          </a:prstGeom>
        </p:spPr>
        <p:txBody>
          <a:bodyPr wrap="square">
            <a:spAutoFit/>
          </a:bodyPr>
          <a:lstStyle/>
          <a:p>
            <a:pPr marL="285750" indent="-285750">
              <a:spcAft>
                <a:spcPts val="750"/>
              </a:spcAft>
              <a:buFont typeface="Wingdings" panose="05000000000000000000" pitchFamily="2" charset="2"/>
              <a:buChar char="Ø"/>
            </a:pPr>
            <a:r>
              <a:rPr lang="es-ES" dirty="0" err="1">
                <a:solidFill>
                  <a:srgbClr val="232527"/>
                </a:solidFill>
                <a:latin typeface="Open Sans"/>
                <a:ea typeface="Times New Roman" panose="02020603050405020304" pitchFamily="18" charset="0"/>
              </a:rPr>
              <a:t>Another</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quality</a:t>
            </a:r>
            <a:r>
              <a:rPr lang="es-ES" dirty="0">
                <a:solidFill>
                  <a:srgbClr val="232527"/>
                </a:solidFill>
                <a:latin typeface="Open Sans"/>
                <a:ea typeface="Times New Roman" panose="02020603050405020304" pitchFamily="18" charset="0"/>
              </a:rPr>
              <a:t> factor in </a:t>
            </a:r>
            <a:r>
              <a:rPr lang="es-ES" dirty="0" err="1">
                <a:solidFill>
                  <a:srgbClr val="232527"/>
                </a:solidFill>
                <a:latin typeface="Open Sans"/>
                <a:ea typeface="Times New Roman" panose="02020603050405020304" pitchFamily="18" charset="0"/>
              </a:rPr>
              <a:t>your</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eTwinning</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project</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is</a:t>
            </a:r>
            <a:r>
              <a:rPr lang="es-ES" dirty="0">
                <a:solidFill>
                  <a:srgbClr val="232527"/>
                </a:solidFill>
                <a:latin typeface="Open Sans"/>
                <a:ea typeface="Times New Roman" panose="02020603050405020304" pitchFamily="18" charset="0"/>
              </a:rPr>
              <a:t> to </a:t>
            </a:r>
            <a:r>
              <a:rPr lang="es-ES" dirty="0" err="1">
                <a:solidFill>
                  <a:srgbClr val="232527"/>
                </a:solidFill>
                <a:latin typeface="Open Sans"/>
                <a:ea typeface="Times New Roman" panose="02020603050405020304" pitchFamily="18" charset="0"/>
              </a:rPr>
              <a:t>facilitate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interdisciplinary</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work</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This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involves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incorporating</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different</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subjects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from</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curriculum</a:t>
            </a:r>
            <a:r>
              <a:rPr lang="es-ES" dirty="0">
                <a:solidFill>
                  <a:srgbClr val="232527"/>
                </a:solidFill>
                <a:latin typeface="Open Sans"/>
                <a:ea typeface="Times New Roman" panose="02020603050405020304" pitchFamily="18" charset="0"/>
              </a:rPr>
              <a:t> in a single </a:t>
            </a:r>
            <a:r>
              <a:rPr lang="es-ES" dirty="0" err="1">
                <a:solidFill>
                  <a:srgbClr val="232527"/>
                </a:solidFill>
                <a:latin typeface="Open Sans"/>
                <a:ea typeface="Times New Roman" panose="02020603050405020304" pitchFamily="18" charset="0"/>
              </a:rPr>
              <a:t>project</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widening</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ranges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that</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each</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one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offers</a:t>
            </a:r>
            <a:r>
              <a:rPr lang="es-ES" dirty="0">
                <a:solidFill>
                  <a:srgbClr val="232527"/>
                </a:solidFill>
                <a:latin typeface="Open Sans"/>
                <a:ea typeface="Times New Roman" panose="02020603050405020304" pitchFamily="18" charset="0"/>
              </a:rPr>
              <a:t> and </a:t>
            </a:r>
            <a:r>
              <a:rPr lang="es-ES" dirty="0" err="1">
                <a:solidFill>
                  <a:srgbClr val="232527"/>
                </a:solidFill>
                <a:latin typeface="Open Sans"/>
                <a:ea typeface="Times New Roman" panose="02020603050405020304" pitchFamily="18" charset="0"/>
              </a:rPr>
              <a:t>encouraging</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students</a:t>
            </a:r>
            <a:r>
              <a:rPr lang="es-ES" dirty="0">
                <a:solidFill>
                  <a:srgbClr val="232527"/>
                </a:solidFill>
                <a:latin typeface="Open Sans"/>
                <a:ea typeface="Times New Roman" panose="02020603050405020304" pitchFamily="18" charset="0"/>
              </a:rPr>
              <a:t> to </a:t>
            </a:r>
            <a:r>
              <a:rPr lang="es-ES" dirty="0" err="1">
                <a:solidFill>
                  <a:srgbClr val="232527"/>
                </a:solidFill>
                <a:latin typeface="Open Sans"/>
                <a:ea typeface="Times New Roman" panose="02020603050405020304" pitchFamily="18" charset="0"/>
              </a:rPr>
              <a:t>approach</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object</a:t>
            </a:r>
            <a:r>
              <a:rPr lang="es-ES" dirty="0">
                <a:solidFill>
                  <a:srgbClr val="232527"/>
                </a:solidFill>
                <a:latin typeface="Open Sans"/>
                <a:ea typeface="Times New Roman" panose="02020603050405020304" pitchFamily="18" charset="0"/>
              </a:rPr>
              <a:t> of </a:t>
            </a:r>
            <a:r>
              <a:rPr lang="es-ES" dirty="0" err="1">
                <a:solidFill>
                  <a:srgbClr val="232527"/>
                </a:solidFill>
                <a:latin typeface="Open Sans"/>
                <a:ea typeface="Times New Roman" panose="02020603050405020304" pitchFamily="18" charset="0"/>
              </a:rPr>
              <a:t>study</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from</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different</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fields</a:t>
            </a:r>
            <a:r>
              <a:rPr lang="es-ES" dirty="0">
                <a:solidFill>
                  <a:srgbClr val="232527"/>
                </a:solidFill>
                <a:latin typeface="Open Sans"/>
                <a:ea typeface="Times New Roman" panose="02020603050405020304" pitchFamily="18" charset="0"/>
              </a:rPr>
              <a:t> and </a:t>
            </a:r>
            <a:r>
              <a:rPr lang="es-ES" dirty="0" err="1">
                <a:solidFill>
                  <a:srgbClr val="232527"/>
                </a:solidFill>
                <a:latin typeface="Open Sans"/>
                <a:ea typeface="Times New Roman" panose="02020603050405020304" pitchFamily="18" charset="0"/>
              </a:rPr>
              <a:t>points</a:t>
            </a:r>
            <a:r>
              <a:rPr lang="es-ES" dirty="0">
                <a:solidFill>
                  <a:srgbClr val="232527"/>
                </a:solidFill>
                <a:latin typeface="Open Sans"/>
                <a:ea typeface="Times New Roman" panose="02020603050405020304" pitchFamily="18" charset="0"/>
              </a:rPr>
              <a:t> of </a:t>
            </a:r>
            <a:r>
              <a:rPr lang="es-ES" dirty="0" err="1">
                <a:solidFill>
                  <a:srgbClr val="232527"/>
                </a:solidFill>
                <a:latin typeface="Open Sans"/>
                <a:ea typeface="Times New Roman" panose="02020603050405020304" pitchFamily="18" charset="0"/>
              </a:rPr>
              <a:t>view</a:t>
            </a:r>
            <a:r>
              <a:rPr lang="es-ES" dirty="0">
                <a:solidFill>
                  <a:srgbClr val="232527"/>
                </a:solidFill>
                <a:latin typeface="Open Sans"/>
                <a:ea typeface="Times New Roman" panose="02020603050405020304" pitchFamily="18" charset="0"/>
              </a:rPr>
              <a:t>. </a:t>
            </a:r>
            <a:endParaRPr lang="es-ES" dirty="0" smtClean="0">
              <a:solidFill>
                <a:srgbClr val="232527"/>
              </a:solidFill>
              <a:latin typeface="Open Sans"/>
              <a:ea typeface="Times New Roman" panose="02020603050405020304" pitchFamily="18" charset="0"/>
            </a:endParaRPr>
          </a:p>
          <a:p>
            <a:pPr marL="285750" indent="-285750">
              <a:spcAft>
                <a:spcPts val="750"/>
              </a:spcAft>
              <a:buFont typeface="Wingdings" panose="05000000000000000000" pitchFamily="2" charset="2"/>
              <a:buChar char="Ø"/>
            </a:pPr>
            <a:r>
              <a:rPr lang="es-ES" dirty="0" err="1" smtClean="0">
                <a:solidFill>
                  <a:srgbClr val="232527"/>
                </a:solidFill>
                <a:latin typeface="Open Sans"/>
                <a:ea typeface="Times New Roman" panose="02020603050405020304" pitchFamily="18" charset="0"/>
              </a:rPr>
              <a:t>nterdisciplinary</a:t>
            </a:r>
            <a:r>
              <a:rPr lang="es-ES" dirty="0" smtClean="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work</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also</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contributes</a:t>
            </a:r>
            <a:r>
              <a:rPr lang="es-ES" dirty="0">
                <a:solidFill>
                  <a:srgbClr val="232527"/>
                </a:solidFill>
                <a:latin typeface="Open Sans"/>
                <a:ea typeface="Times New Roman" panose="02020603050405020304" pitchFamily="18" charset="0"/>
              </a:rPr>
              <a:t> to </a:t>
            </a:r>
            <a:r>
              <a:rPr lang="es-ES" dirty="0" err="1">
                <a:solidFill>
                  <a:srgbClr val="232527"/>
                </a:solidFill>
                <a:latin typeface="Open Sans"/>
                <a:ea typeface="Times New Roman" panose="02020603050405020304" pitchFamily="18" charset="0"/>
              </a:rPr>
              <a:t>developing</a:t>
            </a:r>
            <a:r>
              <a:rPr lang="es-ES" dirty="0">
                <a:solidFill>
                  <a:srgbClr val="232527"/>
                </a:solidFill>
                <a:latin typeface="Open Sans"/>
                <a:ea typeface="Times New Roman" panose="02020603050405020304" pitchFamily="18" charset="0"/>
              </a:rPr>
              <a:t> a </a:t>
            </a:r>
            <a:r>
              <a:rPr lang="es-ES" dirty="0" err="1">
                <a:solidFill>
                  <a:srgbClr val="232527"/>
                </a:solidFill>
                <a:latin typeface="Open Sans"/>
                <a:ea typeface="Times New Roman" panose="02020603050405020304" pitchFamily="18" charset="0"/>
              </a:rPr>
              <a:t>collaborative</a:t>
            </a:r>
            <a:r>
              <a:rPr lang="es-ES" dirty="0">
                <a:solidFill>
                  <a:srgbClr val="232527"/>
                </a:solidFill>
                <a:latin typeface="Open Sans"/>
                <a:ea typeface="Times New Roman" panose="02020603050405020304" pitchFamily="18" charset="0"/>
              </a:rPr>
              <a:t> culture </a:t>
            </a:r>
            <a:r>
              <a:rPr lang="es-ES" dirty="0" err="1">
                <a:solidFill>
                  <a:srgbClr val="232527"/>
                </a:solidFill>
                <a:latin typeface="Open Sans"/>
                <a:ea typeface="Times New Roman" panose="02020603050405020304" pitchFamily="18" charset="0"/>
              </a:rPr>
              <a:t>among</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teachers</a:t>
            </a:r>
            <a:r>
              <a:rPr lang="es-ES" dirty="0">
                <a:solidFill>
                  <a:srgbClr val="232527"/>
                </a:solidFill>
                <a:latin typeface="Open Sans"/>
                <a:ea typeface="Times New Roman" panose="02020603050405020304" pitchFamily="18" charset="0"/>
              </a:rPr>
              <a:t> of </a:t>
            </a:r>
            <a:r>
              <a:rPr lang="es-ES" dirty="0" err="1">
                <a:solidFill>
                  <a:srgbClr val="232527"/>
                </a:solidFill>
                <a:latin typeface="Open Sans"/>
                <a:ea typeface="Times New Roman" panose="02020603050405020304" pitchFamily="18" charset="0"/>
              </a:rPr>
              <a:t>different</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areas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where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their</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task</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is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not</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limited</a:t>
            </a:r>
            <a:r>
              <a:rPr lang="es-ES" dirty="0">
                <a:solidFill>
                  <a:srgbClr val="232527"/>
                </a:solidFill>
                <a:latin typeface="Open Sans"/>
                <a:ea typeface="Times New Roman" panose="02020603050405020304" pitchFamily="18" charset="0"/>
              </a:rPr>
              <a:t> to </a:t>
            </a:r>
            <a:r>
              <a:rPr lang="es-ES" dirty="0" err="1">
                <a:solidFill>
                  <a:srgbClr val="232527"/>
                </a:solidFill>
                <a:latin typeface="Open Sans"/>
                <a:ea typeface="Times New Roman" panose="02020603050405020304" pitchFamily="18" charset="0"/>
              </a:rPr>
              <a:t>teaching</a:t>
            </a:r>
            <a:r>
              <a:rPr lang="es-ES" dirty="0">
                <a:solidFill>
                  <a:srgbClr val="232527"/>
                </a:solidFill>
                <a:latin typeface="Open Sans"/>
                <a:ea typeface="Times New Roman" panose="02020603050405020304" pitchFamily="18" charset="0"/>
              </a:rPr>
              <a:t> in </a:t>
            </a:r>
            <a:r>
              <a:rPr lang="es-ES" dirty="0" err="1">
                <a:solidFill>
                  <a:srgbClr val="232527"/>
                </a:solidFill>
                <a:latin typeface="Open Sans"/>
                <a:ea typeface="Times New Roman" panose="02020603050405020304" pitchFamily="18" charset="0"/>
              </a:rPr>
              <a:t>an</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isolated</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manner</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but</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is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involved</a:t>
            </a:r>
            <a:r>
              <a:rPr lang="es-ES" dirty="0">
                <a:solidFill>
                  <a:srgbClr val="232527"/>
                </a:solidFill>
                <a:latin typeface="Open Sans"/>
                <a:ea typeface="Times New Roman" panose="02020603050405020304" pitchFamily="18" charset="0"/>
              </a:rPr>
              <a:t> in </a:t>
            </a:r>
            <a:r>
              <a:rPr lang="es-ES" dirty="0" err="1">
                <a:solidFill>
                  <a:srgbClr val="232527"/>
                </a:solidFill>
                <a:latin typeface="Open Sans"/>
                <a:ea typeface="Times New Roman" panose="02020603050405020304" pitchFamily="18" charset="0"/>
              </a:rPr>
              <a:t>agreeing</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on</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objectives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contents</a:t>
            </a:r>
            <a:r>
              <a:rPr lang="es-ES" dirty="0">
                <a:solidFill>
                  <a:srgbClr val="232527"/>
                </a:solidFill>
                <a:latin typeface="Open Sans"/>
                <a:ea typeface="Times New Roman" panose="02020603050405020304" pitchFamily="18" charset="0"/>
              </a:rPr>
              <a:t> and </a:t>
            </a:r>
            <a:r>
              <a:rPr lang="es-ES" dirty="0" err="1">
                <a:solidFill>
                  <a:srgbClr val="232527"/>
                </a:solidFill>
                <a:latin typeface="Open Sans"/>
                <a:ea typeface="Times New Roman" panose="02020603050405020304" pitchFamily="18" charset="0"/>
              </a:rPr>
              <a:t>activities</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with</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the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rest</a:t>
            </a:r>
            <a:r>
              <a:rPr lang="es-ES" dirty="0">
                <a:solidFill>
                  <a:srgbClr val="232527"/>
                </a:solidFill>
                <a:latin typeface="Open Sans"/>
                <a:ea typeface="Times New Roman" panose="02020603050405020304" pitchFamily="18" charset="0"/>
              </a:rPr>
              <a:t> of </a:t>
            </a:r>
            <a:r>
              <a:rPr lang="es-ES" dirty="0" err="1">
                <a:solidFill>
                  <a:srgbClr val="232527"/>
                </a:solidFill>
                <a:latin typeface="Open Sans"/>
                <a:ea typeface="Times New Roman" panose="02020603050405020304" pitchFamily="18" charset="0"/>
              </a:rPr>
              <a:t>the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teachers</a:t>
            </a:r>
            <a:r>
              <a:rPr lang="es-ES" dirty="0">
                <a:solidFill>
                  <a:srgbClr val="232527"/>
                </a:solidFill>
                <a:latin typeface="Open Sans"/>
                <a:ea typeface="Times New Roman" panose="02020603050405020304" pitchFamily="18" charset="0"/>
              </a:rPr>
              <a:t> in </a:t>
            </a:r>
            <a:r>
              <a:rPr lang="es-ES" dirty="0" err="1">
                <a:solidFill>
                  <a:srgbClr val="232527"/>
                </a:solidFill>
                <a:latin typeface="Open Sans"/>
                <a:ea typeface="Times New Roman" panose="02020603050405020304" pitchFamily="18" charset="0"/>
              </a:rPr>
              <a:t>the</a:t>
            </a:r>
            <a:r>
              <a:rPr lang="es-ES" dirty="0">
                <a:solidFill>
                  <a:srgbClr val="232527"/>
                </a:solidFill>
                <a:latin typeface="Open Sans"/>
                <a:ea typeface="Times New Roman" panose="02020603050405020304" pitchFamily="18" charset="0"/>
              </a:rPr>
              <a:t> </a:t>
            </a:r>
            <a:r>
              <a:rPr lang="es-ES" dirty="0" err="1">
                <a:solidFill>
                  <a:srgbClr val="232527"/>
                </a:solidFill>
                <a:latin typeface="Open Sans"/>
                <a:ea typeface="Times New Roman" panose="02020603050405020304" pitchFamily="18" charset="0"/>
              </a:rPr>
              <a:t>project</a:t>
            </a:r>
            <a:r>
              <a:rPr lang="es-ES" dirty="0">
                <a:solidFill>
                  <a:srgbClr val="232527"/>
                </a:solidFill>
                <a:latin typeface="Open Sans"/>
                <a:ea typeface="Times New Roman" panose="02020603050405020304" pitchFamily="18" charset="0"/>
              </a:rPr>
              <a:t>.</a:t>
            </a:r>
            <a:endParaRPr lang="es-E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414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87" y="252548"/>
            <a:ext cx="9555479" cy="923109"/>
          </a:xfrm>
        </p:spPr>
        <p:txBody>
          <a:bodyPr>
            <a:normAutofit/>
          </a:bodyPr>
          <a:lstStyle/>
          <a:p>
            <a:r>
              <a:rPr lang="es-ES" sz="4700" dirty="0" smtClean="0"/>
              <a:t>Rubrica </a:t>
            </a:r>
            <a:r>
              <a:rPr lang="es-ES" sz="4700" dirty="0" err="1" smtClean="0"/>
              <a:t>for</a:t>
            </a:r>
            <a:r>
              <a:rPr lang="es-ES" sz="4700" dirty="0" smtClean="0"/>
              <a:t> </a:t>
            </a:r>
            <a:r>
              <a:rPr lang="es-ES" sz="4700" dirty="0" err="1" smtClean="0"/>
              <a:t>integrated</a:t>
            </a:r>
            <a:r>
              <a:rPr lang="es-ES" sz="4700" dirty="0" smtClean="0"/>
              <a:t> </a:t>
            </a:r>
            <a:r>
              <a:rPr lang="es-ES" sz="4700" dirty="0" err="1" smtClean="0"/>
              <a:t>curriculum</a:t>
            </a:r>
            <a:endParaRPr lang="es-ES" sz="4700" dirty="0"/>
          </a:p>
        </p:txBody>
      </p:sp>
      <p:sp>
        <p:nvSpPr>
          <p:cNvPr id="3" name="Rectángulo 2"/>
          <p:cNvSpPr/>
          <p:nvPr/>
        </p:nvSpPr>
        <p:spPr>
          <a:xfrm>
            <a:off x="261258" y="1280161"/>
            <a:ext cx="9805852" cy="3970318"/>
          </a:xfrm>
          <a:prstGeom prst="rect">
            <a:avLst/>
          </a:prstGeom>
        </p:spPr>
        <p:txBody>
          <a:bodyPr wrap="square">
            <a:spAutoFit/>
          </a:bodyPr>
          <a:lstStyle/>
          <a:p>
            <a:pPr marL="285750" indent="-285750">
              <a:buFont typeface="Wingdings" panose="05000000000000000000" pitchFamily="2" charset="2"/>
              <a:buChar char="Ø"/>
            </a:pPr>
            <a:r>
              <a:rPr lang="es-ES" b="1"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Acceptable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Occasionally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for</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projects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that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are run as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part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of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an</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extracurricular club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or</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workshop,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with</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volunteer</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pupils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In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these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cases, curricular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integration</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may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not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be a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priority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Their</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goals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may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be more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educative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and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less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pedagogical</a:t>
            </a:r>
            <a:r>
              <a:rPr lang="es-ES" dirty="0" smtClean="0">
                <a:solidFill>
                  <a:srgbClr val="002060"/>
                </a:solidFill>
                <a:latin typeface="Helvetica" panose="020B0604020202020204" pitchFamily="34"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Ø"/>
            </a:pPr>
            <a:endParaRPr lang="es-ES" dirty="0">
              <a:solidFill>
                <a:srgbClr val="002060"/>
              </a:solidFill>
              <a:latin typeface="Helvetica" panose="020B0604020202020204" pitchFamily="34" charset="0"/>
              <a:cs typeface="Times New Roman" panose="02020603050405020304" pitchFamily="18" charset="0"/>
            </a:endParaRPr>
          </a:p>
          <a:p>
            <a:pPr marL="285750" indent="-285750">
              <a:buFont typeface="Wingdings" panose="05000000000000000000" pitchFamily="2" charset="2"/>
              <a:buChar char="Ø"/>
            </a:pPr>
            <a:r>
              <a:rPr lang="es-ES" dirty="0" smtClean="0">
                <a:solidFill>
                  <a:srgbClr val="002060"/>
                </a:solidFill>
              </a:rPr>
              <a:t> </a:t>
            </a:r>
            <a:r>
              <a:rPr lang="es-ES" b="1"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Good</a:t>
            </a:r>
            <a:r>
              <a:rPr lang="es-ES"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 </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Curricular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integration</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is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obvious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but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not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very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explicit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in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teacher’s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application</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and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project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description</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and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not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very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clear</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in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pupils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smtClean="0">
                <a:solidFill>
                  <a:srgbClr val="002060"/>
                </a:solidFill>
                <a:latin typeface="Helvetica" panose="020B0604020202020204" pitchFamily="34" charset="0"/>
                <a:ea typeface="Calibri" panose="020F0502020204030204" pitchFamily="34" charset="0"/>
                <a:cs typeface="Times New Roman" panose="02020603050405020304" pitchFamily="18" charset="0"/>
              </a:rPr>
              <a:t>activities</a:t>
            </a:r>
            <a:endParaRPr lang="es-ES" dirty="0" smtClean="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s-ES" b="1" dirty="0" smtClean="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s-ES" b="1" dirty="0" err="1" smtClean="0">
                <a:solidFill>
                  <a:srgbClr val="002060"/>
                </a:solidFill>
                <a:latin typeface="Helvetica" panose="020B0604020202020204" pitchFamily="34" charset="0"/>
                <a:ea typeface="Calibri" panose="020F0502020204030204" pitchFamily="34" charset="0"/>
                <a:cs typeface="Times New Roman" panose="02020603050405020304" pitchFamily="18" charset="0"/>
              </a:rPr>
              <a:t>Very</a:t>
            </a:r>
            <a:r>
              <a:rPr lang="es-ES" b="1" dirty="0" smtClean="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b="1"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Good</a:t>
            </a:r>
            <a:r>
              <a:rPr lang="es-ES"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Curricular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integration</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is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very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clear</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project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is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obviously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project-based</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pedagogy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whose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goal</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is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to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allow</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pupils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to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effectively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develop</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skills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and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acquire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knowledge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as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laid</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out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in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curriculum</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of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different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subject</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areas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involved</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in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project</a:t>
            </a:r>
            <a:r>
              <a:rPr lang="es-ES" dirty="0" smtClean="0">
                <a:solidFill>
                  <a:srgbClr val="002060"/>
                </a:solidFill>
                <a:latin typeface="Helvetica" panose="020B0604020202020204" pitchFamily="34"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Ø"/>
            </a:pPr>
            <a:endParaRPr lang="es-ES" b="1" dirty="0" smtClean="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s-ES" b="1" dirty="0" err="1" smtClean="0">
                <a:solidFill>
                  <a:srgbClr val="002060"/>
                </a:solidFill>
                <a:latin typeface="Helvetica" panose="020B0604020202020204" pitchFamily="34" charset="0"/>
                <a:ea typeface="Calibri" panose="020F0502020204030204" pitchFamily="34" charset="0"/>
                <a:cs typeface="Times New Roman" panose="02020603050405020304" pitchFamily="18" charset="0"/>
              </a:rPr>
              <a:t>Excellent</a:t>
            </a:r>
            <a:r>
              <a:rPr lang="es-ES" b="1" dirty="0" smtClean="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teacher</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has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explained</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project-based</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pedagogical</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framework</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for</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example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by</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describing</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objectives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of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activities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teachers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propose</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to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their</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s-ES" dirty="0" err="1">
                <a:solidFill>
                  <a:srgbClr val="002060"/>
                </a:solidFill>
                <a:latin typeface="Helvetica" panose="020B0604020202020204" pitchFamily="34" charset="0"/>
                <a:ea typeface="Calibri" panose="020F0502020204030204" pitchFamily="34" charset="0"/>
                <a:cs typeface="Times New Roman" panose="02020603050405020304" pitchFamily="18" charset="0"/>
              </a:rPr>
              <a:t>pupils</a:t>
            </a:r>
            <a:r>
              <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Ø"/>
            </a:pPr>
            <a:endParaRPr lang="es-ES" dirty="0">
              <a:solidFill>
                <a:srgbClr val="3B3835"/>
              </a:solidFill>
              <a:latin typeface="Helvetica" panose="020B0604020202020204" pitchFamily="34" charset="0"/>
              <a:ea typeface="Calibri" panose="020F0502020204030204" pitchFamily="34" charset="0"/>
              <a:cs typeface="Times New Roman" panose="02020603050405020304" pitchFamily="18" charset="0"/>
            </a:endParaRPr>
          </a:p>
        </p:txBody>
      </p:sp>
      <p:pic>
        <p:nvPicPr>
          <p:cNvPr id="4" name="Picture 2" descr="quality labe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7109" y="374470"/>
            <a:ext cx="1605097" cy="186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233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086460-E5B4-4F97-BE6A-4F000502C3C1}"/>
              </a:ext>
            </a:extLst>
          </p:cNvPr>
          <p:cNvSpPr>
            <a:spLocks noGrp="1"/>
          </p:cNvSpPr>
          <p:nvPr>
            <p:ph type="title"/>
          </p:nvPr>
        </p:nvSpPr>
        <p:spPr>
          <a:xfrm>
            <a:off x="685801" y="685801"/>
            <a:ext cx="9050382" cy="1003662"/>
          </a:xfrm>
        </p:spPr>
        <p:txBody>
          <a:bodyPr>
            <a:normAutofit fontScale="90000"/>
          </a:bodyPr>
          <a:lstStyle/>
          <a:p>
            <a:r>
              <a:rPr lang="es-ES" dirty="0"/>
              <a:t>Project </a:t>
            </a:r>
            <a:r>
              <a:rPr lang="es-ES" dirty="0" err="1"/>
              <a:t>Based</a:t>
            </a:r>
            <a:r>
              <a:rPr lang="es-ES" dirty="0"/>
              <a:t> </a:t>
            </a:r>
            <a:r>
              <a:rPr lang="es-ES" dirty="0" err="1" smtClean="0"/>
              <a:t>Learning</a:t>
            </a:r>
            <a:r>
              <a:rPr lang="es-ES" dirty="0" smtClean="0"/>
              <a:t> </a:t>
            </a:r>
            <a:r>
              <a:rPr lang="es-ES" dirty="0" err="1" smtClean="0"/>
              <a:t>basics</a:t>
            </a:r>
            <a:endParaRPr lang="es-ES" dirty="0"/>
          </a:p>
        </p:txBody>
      </p:sp>
      <p:sp>
        <p:nvSpPr>
          <p:cNvPr id="3" name="Rectángulo 2"/>
          <p:cNvSpPr/>
          <p:nvPr/>
        </p:nvSpPr>
        <p:spPr>
          <a:xfrm>
            <a:off x="484094" y="1997839"/>
            <a:ext cx="11107271" cy="3416320"/>
          </a:xfrm>
          <a:prstGeom prst="rect">
            <a:avLst/>
          </a:prstGeom>
        </p:spPr>
        <p:txBody>
          <a:bodyPr wrap="square">
            <a:spAutoFit/>
          </a:bodyPr>
          <a:lstStyle/>
          <a:p>
            <a:r>
              <a:rPr lang="en-US" sz="2400"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PURPOSES</a:t>
            </a:r>
          </a:p>
          <a:p>
            <a:pPr marL="457200" indent="-457200">
              <a:buFont typeface="Wingdings" panose="05000000000000000000" pitchFamily="2" charset="2"/>
              <a:buChar char="ü"/>
            </a:pP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to build </a:t>
            </a: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knowledge</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skills,	and	confidence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the workplace</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92D050"/>
                </a:solidFill>
                <a:latin typeface="Calibri" panose="020F0502020204030204" pitchFamily="34" charset="0"/>
                <a:ea typeface="Calibri" panose="020F0502020204030204" pitchFamily="34" charset="0"/>
                <a:cs typeface="Times New Roman" panose="02020603050405020304" pitchFamily="18" charset="0"/>
              </a:rPr>
              <a:t>P</a:t>
            </a:r>
            <a:r>
              <a:rPr lang="en-US" sz="2400" dirty="0">
                <a:solidFill>
                  <a:srgbClr val="92D050"/>
                </a:solidFill>
                <a:latin typeface="Calibri" panose="020F0502020204030204" pitchFamily="34" charset="0"/>
                <a:ea typeface="Calibri" panose="020F0502020204030204" pitchFamily="34" charset="0"/>
                <a:cs typeface="Times New Roman" panose="02020603050405020304" pitchFamily="18" charset="0"/>
              </a:rPr>
              <a:t>ROCESSES </a:t>
            </a:r>
          </a:p>
          <a:p>
            <a:pPr marL="342900" indent="-342900">
              <a:buFont typeface="Wingdings" panose="05000000000000000000" pitchFamily="2" charset="2"/>
              <a:buChar char="ü"/>
            </a:pP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to </a:t>
            </a:r>
            <a:r>
              <a:rPr lang="en-US" sz="24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incourage</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sustained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inquiry,	project	management,	</a:t>
            </a:r>
            <a:r>
              <a:rPr lang="en-US" sz="24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instruction,and</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facilitation</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PRODUCTS </a:t>
            </a:r>
          </a:p>
          <a:p>
            <a:pPr marL="342900" indent="-342900">
              <a:buFont typeface="Wingdings" panose="05000000000000000000" pitchFamily="2" charset="2"/>
              <a:buChar char="ü"/>
            </a:pP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To apply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learning,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to make products public</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to produce  common balanced assessment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formative +	summative)</a:t>
            </a:r>
          </a:p>
          <a:p>
            <a:r>
              <a:rPr lang="en-US" sz="2400"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PRINCIPLES</a:t>
            </a:r>
          </a:p>
          <a:p>
            <a:pPr marL="342900" indent="-342900">
              <a:buFont typeface="Wingdings" panose="05000000000000000000" pitchFamily="2" charset="2"/>
              <a:buChar char="ü"/>
            </a:pP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Holistic, equality,</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authenticity, inclusive and added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intercultural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value</a:t>
            </a:r>
            <a:endPar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Resultado de imagen de eTwinning National Quality Label: Evaluation Framework Work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0457" y="95521"/>
            <a:ext cx="2516778" cy="9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3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10396882" cy="1491343"/>
          </a:xfrm>
        </p:spPr>
        <p:txBody>
          <a:bodyPr>
            <a:noAutofit/>
          </a:bodyPr>
          <a:lstStyle/>
          <a:p>
            <a:r>
              <a:rPr lang="es-ES" sz="4000" dirty="0" err="1" smtClean="0"/>
              <a:t>Collaboration</a:t>
            </a:r>
            <a:r>
              <a:rPr lang="es-ES" sz="4000" dirty="0" smtClean="0"/>
              <a:t>, </a:t>
            </a:r>
            <a:r>
              <a:rPr lang="es-ES" sz="4000" dirty="0" err="1" smtClean="0"/>
              <a:t>creation</a:t>
            </a:r>
            <a:r>
              <a:rPr lang="es-ES" sz="4000" dirty="0" smtClean="0"/>
              <a:t> and </a:t>
            </a:r>
            <a:r>
              <a:rPr lang="es-ES" sz="4000" dirty="0" err="1" smtClean="0"/>
              <a:t>interaction</a:t>
            </a:r>
            <a:r>
              <a:rPr lang="es-ES" sz="4000" dirty="0" smtClean="0"/>
              <a:t> </a:t>
            </a:r>
            <a:r>
              <a:rPr lang="es-ES" sz="4000" dirty="0" err="1" smtClean="0"/>
              <a:t>from</a:t>
            </a:r>
            <a:r>
              <a:rPr lang="es-ES" sz="4000" dirty="0" smtClean="0"/>
              <a:t> </a:t>
            </a:r>
            <a:r>
              <a:rPr lang="es-ES" sz="4000" dirty="0" err="1" smtClean="0"/>
              <a:t>integraded</a:t>
            </a:r>
            <a:r>
              <a:rPr lang="es-ES" sz="4000" dirty="0" smtClean="0"/>
              <a:t> </a:t>
            </a:r>
            <a:r>
              <a:rPr lang="es-ES" sz="4000" dirty="0" err="1" smtClean="0"/>
              <a:t>curriculum</a:t>
            </a:r>
            <a:r>
              <a:rPr lang="es-ES" sz="4000" dirty="0" smtClean="0"/>
              <a:t>. </a:t>
            </a:r>
            <a:br>
              <a:rPr lang="es-ES" sz="4000" dirty="0" smtClean="0"/>
            </a:br>
            <a:r>
              <a:rPr lang="es-ES" sz="4000" dirty="0" err="1" smtClean="0"/>
              <a:t>Example</a:t>
            </a:r>
            <a:r>
              <a:rPr lang="es-ES" sz="4000" dirty="0" smtClean="0"/>
              <a:t>:</a:t>
            </a:r>
            <a:endParaRPr lang="es-ES" sz="4000" dirty="0"/>
          </a:p>
        </p:txBody>
      </p:sp>
      <p:sp>
        <p:nvSpPr>
          <p:cNvPr id="3" name="CuadroTexto 2"/>
          <p:cNvSpPr txBox="1"/>
          <p:nvPr/>
        </p:nvSpPr>
        <p:spPr>
          <a:xfrm>
            <a:off x="1367247" y="2969623"/>
            <a:ext cx="8264434" cy="1477328"/>
          </a:xfrm>
          <a:prstGeom prst="rect">
            <a:avLst/>
          </a:prstGeom>
          <a:noFill/>
        </p:spPr>
        <p:txBody>
          <a:bodyPr wrap="square" rtlCol="0">
            <a:spAutoFit/>
          </a:bodyPr>
          <a:lstStyle/>
          <a:p>
            <a:pPr marL="285750" indent="-285750">
              <a:buFont typeface="Wingdings" panose="05000000000000000000" pitchFamily="2" charset="2"/>
              <a:buChar char="Ø"/>
            </a:pPr>
            <a:r>
              <a:rPr lang="es-ES" dirty="0" err="1" smtClean="0"/>
              <a:t>Team</a:t>
            </a:r>
            <a:r>
              <a:rPr lang="es-ES" dirty="0" smtClean="0"/>
              <a:t> </a:t>
            </a:r>
            <a:r>
              <a:rPr lang="es-ES" dirty="0" err="1" smtClean="0"/>
              <a:t>collaborative</a:t>
            </a:r>
            <a:r>
              <a:rPr lang="es-ES" dirty="0" smtClean="0"/>
              <a:t> </a:t>
            </a:r>
            <a:r>
              <a:rPr lang="es-ES" dirty="0" err="1" smtClean="0"/>
              <a:t>activities</a:t>
            </a:r>
            <a:r>
              <a:rPr lang="es-ES" dirty="0" smtClean="0"/>
              <a:t>: </a:t>
            </a:r>
            <a:r>
              <a:rPr lang="es-ES" dirty="0" err="1" smtClean="0"/>
              <a:t>content</a:t>
            </a:r>
            <a:r>
              <a:rPr lang="es-ES" dirty="0" smtClean="0"/>
              <a:t>, </a:t>
            </a:r>
            <a:r>
              <a:rPr lang="es-ES" dirty="0" err="1" smtClean="0"/>
              <a:t>creation</a:t>
            </a:r>
            <a:r>
              <a:rPr lang="es-ES" dirty="0" smtClean="0"/>
              <a:t> and  </a:t>
            </a:r>
            <a:r>
              <a:rPr lang="es-ES" dirty="0" err="1" smtClean="0"/>
              <a:t>group</a:t>
            </a:r>
            <a:r>
              <a:rPr lang="es-ES" dirty="0" smtClean="0"/>
              <a:t> </a:t>
            </a:r>
            <a:r>
              <a:rPr lang="es-ES" dirty="0" err="1" smtClean="0"/>
              <a:t>interaction</a:t>
            </a:r>
            <a:r>
              <a:rPr lang="es-ES" dirty="0" smtClean="0"/>
              <a:t>.  </a:t>
            </a:r>
            <a:r>
              <a:rPr lang="es-ES" dirty="0" err="1" smtClean="0"/>
              <a:t>Padlet</a:t>
            </a:r>
            <a:r>
              <a:rPr lang="es-ES" dirty="0" smtClean="0"/>
              <a:t> :</a:t>
            </a:r>
          </a:p>
          <a:p>
            <a:pPr marL="285750" indent="-285750">
              <a:buFont typeface="Wingdings" panose="05000000000000000000" pitchFamily="2" charset="2"/>
              <a:buChar char="Ø"/>
            </a:pPr>
            <a:r>
              <a:rPr lang="es-ES" dirty="0" smtClean="0">
                <a:hlinkClick r:id="rId2"/>
              </a:rPr>
              <a:t>https</a:t>
            </a:r>
            <a:r>
              <a:rPr lang="es-ES" dirty="0">
                <a:hlinkClick r:id="rId2"/>
              </a:rPr>
              <a:t>://</a:t>
            </a:r>
            <a:r>
              <a:rPr lang="es-ES" dirty="0" smtClean="0">
                <a:hlinkClick r:id="rId2"/>
              </a:rPr>
              <a:t>twinspace.etwinning.net/11113/pages/page/371618</a:t>
            </a:r>
            <a:endParaRPr lang="es-ES" dirty="0" smtClean="0"/>
          </a:p>
          <a:p>
            <a:pPr marL="285750" indent="-285750">
              <a:buFont typeface="Wingdings" panose="05000000000000000000" pitchFamily="2" charset="2"/>
              <a:buChar char="Ø"/>
            </a:pPr>
            <a:endParaRPr lang="es-ES" dirty="0" smtClean="0"/>
          </a:p>
          <a:p>
            <a:pPr marL="285750" indent="-285750">
              <a:buFont typeface="Wingdings" panose="05000000000000000000" pitchFamily="2" charset="2"/>
              <a:buChar char="Ø"/>
            </a:pPr>
            <a:endParaRPr lang="es-ES" dirty="0" smtClean="0"/>
          </a:p>
          <a:p>
            <a:pPr marL="285750" indent="-285750">
              <a:buFont typeface="Wingdings" panose="05000000000000000000" pitchFamily="2" charset="2"/>
              <a:buChar char="Ø"/>
            </a:pPr>
            <a:endParaRPr lang="es-ES" dirty="0" smtClean="0"/>
          </a:p>
        </p:txBody>
      </p:sp>
    </p:spTree>
    <p:extLst>
      <p:ext uri="{BB962C8B-B14F-4D97-AF65-F5344CB8AC3E}">
        <p14:creationId xmlns:p14="http://schemas.microsoft.com/office/powerpoint/2010/main" val="24115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1"/>
            <a:ext cx="6298473" cy="899160"/>
          </a:xfrm>
        </p:spPr>
        <p:txBody>
          <a:bodyPr/>
          <a:lstStyle/>
          <a:p>
            <a:r>
              <a:rPr lang="es-ES" dirty="0"/>
              <a:t>	</a:t>
            </a:r>
            <a:r>
              <a:rPr lang="es-ES" dirty="0" err="1"/>
              <a:t>where</a:t>
            </a:r>
            <a:r>
              <a:rPr lang="es-ES" dirty="0"/>
              <a:t> are </a:t>
            </a:r>
            <a:r>
              <a:rPr lang="es-ES" dirty="0" err="1"/>
              <a:t>we</a:t>
            </a:r>
            <a:r>
              <a:rPr lang="es-ES" dirty="0"/>
              <a:t>?</a:t>
            </a:r>
          </a:p>
        </p:txBody>
      </p:sp>
      <p:sp>
        <p:nvSpPr>
          <p:cNvPr id="3" name="Marcador de contenido 2"/>
          <p:cNvSpPr>
            <a:spLocks noGrp="1"/>
          </p:cNvSpPr>
          <p:nvPr>
            <p:ph sz="quarter" idx="4294967295"/>
          </p:nvPr>
        </p:nvSpPr>
        <p:spPr>
          <a:xfrm>
            <a:off x="0" y="1584961"/>
            <a:ext cx="10233025" cy="3474402"/>
          </a:xfrm>
        </p:spPr>
        <p:txBody>
          <a:bodyPr>
            <a:normAutofit fontScale="77500" lnSpcReduction="20000"/>
          </a:bodyPr>
          <a:lstStyle/>
          <a:p>
            <a:pPr>
              <a:buFont typeface="Wingdings" panose="05000000000000000000" pitchFamily="2" charset="2"/>
              <a:buChar char="Ø"/>
            </a:pPr>
            <a:r>
              <a:rPr lang="en-US" sz="1800" cap="none" dirty="0">
                <a:solidFill>
                  <a:srgbClr val="002060"/>
                </a:solidFill>
                <a:latin typeface="Helvetica Neue"/>
              </a:rPr>
              <a:t>eTwinning is the community for schools in Europe</a:t>
            </a:r>
          </a:p>
          <a:p>
            <a:pPr>
              <a:buFont typeface="Wingdings" panose="05000000000000000000" pitchFamily="2" charset="2"/>
              <a:buChar char="Ø"/>
            </a:pPr>
            <a:r>
              <a:rPr lang="en-US" sz="1800" cap="none" dirty="0" smtClean="0">
                <a:solidFill>
                  <a:srgbClr val="002060"/>
                </a:solidFill>
                <a:latin typeface="Helvetica Neue"/>
              </a:rPr>
              <a:t>The </a:t>
            </a:r>
            <a:r>
              <a:rPr lang="en-US" sz="1800" cap="none" dirty="0">
                <a:solidFill>
                  <a:srgbClr val="002060"/>
                </a:solidFill>
                <a:latin typeface="Helvetica Neue"/>
              </a:rPr>
              <a:t>eTwinning portal is the entry point to the eTwinning </a:t>
            </a:r>
            <a:r>
              <a:rPr lang="en-US" sz="1800" cap="none" dirty="0" smtClean="0">
                <a:solidFill>
                  <a:srgbClr val="002060"/>
                </a:solidFill>
                <a:latin typeface="Helvetica Neue"/>
              </a:rPr>
              <a:t>world, its available </a:t>
            </a:r>
            <a:r>
              <a:rPr lang="en-US" sz="1800" cap="none" dirty="0">
                <a:solidFill>
                  <a:srgbClr val="002060"/>
                </a:solidFill>
                <a:latin typeface="Helvetica Neue"/>
              </a:rPr>
              <a:t>in 28 </a:t>
            </a:r>
            <a:r>
              <a:rPr lang="en-US" sz="1800" cap="none" dirty="0" smtClean="0">
                <a:solidFill>
                  <a:srgbClr val="002060"/>
                </a:solidFill>
                <a:latin typeface="Helvetica Neue"/>
              </a:rPr>
              <a:t>languages</a:t>
            </a:r>
          </a:p>
          <a:p>
            <a:pPr>
              <a:buFont typeface="Wingdings" panose="05000000000000000000" pitchFamily="2" charset="2"/>
              <a:buChar char="Ø"/>
            </a:pPr>
            <a:r>
              <a:rPr lang="en-US" sz="1800" cap="none" dirty="0" smtClean="0">
                <a:solidFill>
                  <a:srgbClr val="002060"/>
                </a:solidFill>
                <a:latin typeface="Helvetica Neue"/>
              </a:rPr>
              <a:t>The </a:t>
            </a:r>
            <a:r>
              <a:rPr lang="en-US" sz="1800" cap="none" dirty="0">
                <a:solidFill>
                  <a:srgbClr val="002060"/>
                </a:solidFill>
                <a:latin typeface="Helvetica Neue"/>
              </a:rPr>
              <a:t>objective of the eTwinning action is to strengthen and develop networking among schools using Information and Communication Technologies (ICT).</a:t>
            </a:r>
            <a:endParaRPr lang="en-US" sz="1800" cap="none" dirty="0">
              <a:solidFill>
                <a:srgbClr val="002060"/>
              </a:solidFill>
              <a:latin typeface="Helvetica Neue"/>
            </a:endParaRPr>
          </a:p>
          <a:p>
            <a:pPr>
              <a:buFont typeface="Wingdings" panose="05000000000000000000" pitchFamily="2" charset="2"/>
              <a:buChar char="Ø"/>
            </a:pPr>
            <a:r>
              <a:rPr lang="en-US" sz="1800" cap="none" dirty="0" smtClean="0">
                <a:solidFill>
                  <a:srgbClr val="002060"/>
                </a:solidFill>
                <a:latin typeface="Helvetica Neue"/>
              </a:rPr>
              <a:t>The European   eTwinning platform  is nowadays a  wide network that provides  a platform for schools, head teachers, teachers, teacher </a:t>
            </a:r>
            <a:r>
              <a:rPr lang="en-US" sz="1800" cap="none" dirty="0">
                <a:solidFill>
                  <a:srgbClr val="002060"/>
                </a:solidFill>
                <a:latin typeface="Helvetica Neue"/>
              </a:rPr>
              <a:t>trainers</a:t>
            </a:r>
            <a:r>
              <a:rPr lang="en-US" sz="1800" cap="none" dirty="0" smtClean="0">
                <a:solidFill>
                  <a:srgbClr val="002060"/>
                </a:solidFill>
                <a:latin typeface="Helvetica Neue"/>
              </a:rPr>
              <a:t>, researchers,  using exchange mechanisms of good practices,  visible results from study visits and </a:t>
            </a:r>
            <a:r>
              <a:rPr lang="en-US" sz="1800" cap="none" dirty="0" err="1" smtClean="0">
                <a:solidFill>
                  <a:srgbClr val="002060"/>
                </a:solidFill>
                <a:latin typeface="Helvetica Neue"/>
              </a:rPr>
              <a:t>mobilities</a:t>
            </a:r>
            <a:r>
              <a:rPr lang="en-US" sz="1800" cap="none" dirty="0" smtClean="0">
                <a:solidFill>
                  <a:srgbClr val="002060"/>
                </a:solidFill>
                <a:latin typeface="Helvetica Neue"/>
              </a:rPr>
              <a:t>, working groups, forums, and project based work</a:t>
            </a:r>
          </a:p>
          <a:p>
            <a:pPr>
              <a:buFont typeface="Wingdings" panose="05000000000000000000" pitchFamily="2" charset="2"/>
              <a:buChar char="Ø"/>
            </a:pPr>
            <a:r>
              <a:rPr lang="en-US" sz="1800" cap="none" dirty="0" smtClean="0">
                <a:solidFill>
                  <a:srgbClr val="002060"/>
                </a:solidFill>
                <a:latin typeface="Helvetica Neue"/>
              </a:rPr>
              <a:t>This platform creates a space   to </a:t>
            </a:r>
            <a:r>
              <a:rPr lang="en-US" sz="1800" cap="none" dirty="0">
                <a:solidFill>
                  <a:srgbClr val="002060"/>
                </a:solidFill>
                <a:latin typeface="Helvetica Neue"/>
              </a:rPr>
              <a:t>communicate, collaborate, develop projects, share and to be part of the most exciting learning community in Europe</a:t>
            </a:r>
            <a:r>
              <a:rPr lang="en-US" sz="1800" cap="none" dirty="0" smtClean="0">
                <a:solidFill>
                  <a:srgbClr val="002060"/>
                </a:solidFill>
                <a:latin typeface="Helvetica Neue"/>
              </a:rPr>
              <a:t>.</a:t>
            </a:r>
            <a:r>
              <a:rPr lang="en-US" dirty="0">
                <a:solidFill>
                  <a:srgbClr val="002060"/>
                </a:solidFill>
              </a:rPr>
              <a:t> </a:t>
            </a:r>
            <a:endParaRPr lang="en-US" dirty="0" smtClean="0">
              <a:solidFill>
                <a:srgbClr val="002060"/>
              </a:solidFill>
            </a:endParaRPr>
          </a:p>
          <a:p>
            <a:pPr>
              <a:buFont typeface="Wingdings" panose="05000000000000000000" pitchFamily="2" charset="2"/>
              <a:buChar char="Ø"/>
            </a:pPr>
            <a:r>
              <a:rPr lang="en-US" sz="1800" cap="none" dirty="0">
                <a:solidFill>
                  <a:srgbClr val="002060"/>
                </a:solidFill>
                <a:latin typeface="Helvetica Neue"/>
              </a:rPr>
              <a:t>Its </a:t>
            </a:r>
            <a:r>
              <a:rPr lang="en-US" sz="1800" cap="none" dirty="0">
                <a:solidFill>
                  <a:srgbClr val="002060"/>
                </a:solidFill>
                <a:latin typeface="Helvetica Neue"/>
              </a:rPr>
              <a:t>Central Support Service is operated by </a:t>
            </a:r>
            <a:r>
              <a:rPr lang="en-US" sz="1800" cap="none" dirty="0">
                <a:solidFill>
                  <a:srgbClr val="002060"/>
                </a:solidFill>
                <a:latin typeface="Helvetica Neue"/>
                <a:hlinkClick r:id="rId2"/>
              </a:rPr>
              <a:t>European </a:t>
            </a:r>
            <a:r>
              <a:rPr lang="en-US" sz="1800" cap="none" dirty="0" err="1">
                <a:solidFill>
                  <a:srgbClr val="002060"/>
                </a:solidFill>
                <a:latin typeface="Helvetica Neue"/>
                <a:hlinkClick r:id="rId2"/>
              </a:rPr>
              <a:t>Schoolnet</a:t>
            </a:r>
            <a:r>
              <a:rPr lang="en-US" sz="1800" cap="none" dirty="0">
                <a:solidFill>
                  <a:srgbClr val="002060"/>
                </a:solidFill>
                <a:latin typeface="Helvetica Neue"/>
              </a:rPr>
              <a:t>, an international partnership of 34 European Ministries of Education developing learning for schools, teachers and pupils across Europe. eTwinning is further supported at national level by 38 National Support Services</a:t>
            </a:r>
            <a:endParaRPr lang="es-ES" sz="1800" cap="none" dirty="0">
              <a:solidFill>
                <a:srgbClr val="002060"/>
              </a:solidFill>
              <a:latin typeface="Helvetica Neue"/>
            </a:endParaRPr>
          </a:p>
        </p:txBody>
      </p:sp>
      <p:pic>
        <p:nvPicPr>
          <p:cNvPr id="4" name="Picture 2" descr="Resultado de imagen de eTwinning National Quality Label: Evaluation Framework Work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240" y="8708"/>
            <a:ext cx="2859352" cy="131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43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1555" y="0"/>
            <a:ext cx="10380617" cy="3950312"/>
          </a:xfrm>
          <a:prstGeom prst="rect">
            <a:avLst/>
          </a:prstGeom>
          <a:noFill/>
        </p:spPr>
        <p:txBody>
          <a:bodyPr wrap="square" rtlCol="0">
            <a:spAutoFit/>
          </a:bodyPr>
          <a:lstStyle/>
          <a:p>
            <a:pPr marL="342900" indent="-342900" algn="just">
              <a:lnSpc>
                <a:spcPct val="115000"/>
              </a:lnSpc>
              <a:spcAft>
                <a:spcPts val="0"/>
              </a:spcAft>
              <a:buFont typeface="Wingdings" panose="05000000000000000000" pitchFamily="2" charset="2"/>
              <a:buChar char="Ø"/>
            </a:pPr>
            <a:r>
              <a:rPr lang="en-GB"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GB"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The topic </a:t>
            </a:r>
            <a:r>
              <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rPr>
              <a:t>of Ancient Heritage has been integrated in our schools ‘curriculum</a:t>
            </a:r>
            <a:r>
              <a:rPr lang="en-GB" dirty="0" smtClean="0">
                <a:solidFill>
                  <a:srgbClr val="002060"/>
                </a:solidFill>
                <a:latin typeface="Helvetica" panose="020B0604020202020204" pitchFamily="34" charset="0"/>
                <a:ea typeface="Calibri" panose="020F0502020204030204" pitchFamily="34" charset="0"/>
                <a:cs typeface="Times New Roman" panose="02020603050405020304" pitchFamily="18" charset="0"/>
              </a:rPr>
              <a:t>.</a:t>
            </a:r>
          </a:p>
          <a:p>
            <a:pPr marL="342900" indent="-342900" algn="just">
              <a:lnSpc>
                <a:spcPct val="115000"/>
              </a:lnSpc>
              <a:spcAft>
                <a:spcPts val="0"/>
              </a:spcAft>
              <a:buFont typeface="Wingdings" panose="05000000000000000000" pitchFamily="2" charset="2"/>
              <a:buChar char="Ø"/>
            </a:pPr>
            <a:endPar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Ø"/>
            </a:pPr>
            <a:r>
              <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n-GB"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Objectives</a:t>
            </a:r>
            <a:r>
              <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have been specified in  our schools´ curricula, for students aging 14-16 to permit students  develop skills and acquire curricular learning in the areas/subjects worked on. </a:t>
            </a:r>
            <a:endParaRPr lang="en-GB" dirty="0" smtClean="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Ø"/>
            </a:pPr>
            <a:endPar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Ø"/>
            </a:pPr>
            <a:r>
              <a:rPr lang="en-GB"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Project </a:t>
            </a:r>
            <a:r>
              <a:rPr lang="en-GB"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work and quests, surveys, questionnaires </a:t>
            </a:r>
            <a:r>
              <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rPr>
              <a:t>have focused work on  Key Competences which  have been present in our day to day teaching and planning. </a:t>
            </a:r>
            <a:endParaRPr lang="en-GB" dirty="0" smtClean="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Ø"/>
            </a:pPr>
            <a:endPar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Ø"/>
            </a:pPr>
            <a:r>
              <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a:t>
            </a:r>
            <a:r>
              <a:rPr lang="en-GB"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Communicating in a foreign language </a:t>
            </a:r>
            <a:r>
              <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rPr>
              <a:t>as all tasks are in English, the Social and Civic competence relates directly with project based learning tasks specially with the Trivial Pursuit knowledge competition,  the Digital, scientific and technological competences have been developed through the projects of inventions, photography, documentary making.  </a:t>
            </a:r>
            <a:endPar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805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5063" y="104503"/>
            <a:ext cx="9936480" cy="5118324"/>
          </a:xfrm>
          <a:prstGeom prst="rect">
            <a:avLst/>
          </a:prstGeom>
          <a:noFill/>
        </p:spPr>
        <p:txBody>
          <a:bodyPr wrap="square" rtlCol="0">
            <a:spAutoFit/>
          </a:bodyPr>
          <a:lstStyle/>
          <a:p>
            <a:pPr marL="285750" lvl="0" indent="-285750" algn="just">
              <a:lnSpc>
                <a:spcPct val="115000"/>
              </a:lnSpc>
              <a:buFont typeface="Wingdings" panose="05000000000000000000" pitchFamily="2" charset="2"/>
              <a:buChar char="Ø"/>
            </a:pPr>
            <a:endParaRPr lang="en-GB" sz="1400" b="1"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buFont typeface="Wingdings" panose="05000000000000000000" pitchFamily="2" charset="2"/>
              <a:buChar char="Ø"/>
            </a:pPr>
            <a:r>
              <a:rPr lang="en-GB"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Cultural awareness competence </a:t>
            </a:r>
            <a:r>
              <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rPr>
              <a:t>has  had a strong role through out  the project, as we projected the   value of culture and the arts  in order to enhance cultural diversity  and  encourage cooperation between students. </a:t>
            </a:r>
            <a:endPar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285750" lvl="0" indent="-285750" algn="just">
              <a:lnSpc>
                <a:spcPct val="115000"/>
              </a:lnSpc>
              <a:buFont typeface="Wingdings" panose="05000000000000000000" pitchFamily="2" charset="2"/>
              <a:buChar char="Ø"/>
            </a:pPr>
            <a:endPar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285750" lvl="0" indent="-285750" algn="just">
              <a:lnSpc>
                <a:spcPct val="115000"/>
              </a:lnSpc>
              <a:buFont typeface="Wingdings" panose="05000000000000000000" pitchFamily="2" charset="2"/>
              <a:buChar char="Ø"/>
            </a:pPr>
            <a:r>
              <a:rPr lang="en-GB"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CLIL </a:t>
            </a:r>
            <a:r>
              <a:rPr lang="en-GB"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methodology </a:t>
            </a:r>
            <a:r>
              <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rPr>
              <a:t>has been used in our classrooms integrating knowledge, using   innovatory methods of teaching and active-learning techniques. ICT, social sciences and English lessons have been used to work on this project in our schools. </a:t>
            </a:r>
            <a:endPar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lvl="0" algn="just">
              <a:lnSpc>
                <a:spcPct val="115000"/>
              </a:lnSpc>
            </a:pPr>
            <a:endPar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a:p>
            <a:pPr marL="285750" lvl="0" indent="-285750" algn="just">
              <a:lnSpc>
                <a:spcPct val="115000"/>
              </a:lnSpc>
              <a:buFont typeface="Wingdings" panose="05000000000000000000" pitchFamily="2" charset="2"/>
              <a:buChar char="Ø"/>
            </a:pPr>
            <a:r>
              <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rPr>
              <a:t>  We have </a:t>
            </a:r>
            <a:r>
              <a:rPr lang="en-GB" b="1" dirty="0">
                <a:solidFill>
                  <a:srgbClr val="002060"/>
                </a:solidFill>
                <a:latin typeface="Helvetica" panose="020B0604020202020204" pitchFamily="34" charset="0"/>
                <a:ea typeface="Calibri" panose="020F0502020204030204" pitchFamily="34" charset="0"/>
                <a:cs typeface="Times New Roman" panose="02020603050405020304" pitchFamily="18" charset="0"/>
              </a:rPr>
              <a:t>used project based learning approach </a:t>
            </a:r>
            <a:r>
              <a:rPr lang="en-GB" dirty="0">
                <a:solidFill>
                  <a:srgbClr val="002060"/>
                </a:solidFill>
                <a:latin typeface="Helvetica" panose="020B0604020202020204" pitchFamily="34" charset="0"/>
                <a:ea typeface="Calibri" panose="020F0502020204030204" pitchFamily="34" charset="0"/>
                <a:cs typeface="Times New Roman" panose="02020603050405020304" pitchFamily="18" charset="0"/>
              </a:rPr>
              <a:t>building upon authentic learning activities which have engaged our students´ interest and motivation. Designing tasks to answer questions and solve problems such as web quests, project work, etc.  We have had inclusive education with workshops, seminars, expert classes, online exchanges and Department involvement on the topics of work.  In essence, our European Project has been based on learning by doing, experimenting and exchanging as well as engaging learners in meaningful and goal-oriented learning activities.</a:t>
            </a:r>
            <a:endParaRPr lang="es-ES" dirty="0">
              <a:solidFill>
                <a:srgbClr val="002060"/>
              </a:solidFill>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87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6C85E-B258-418F-BA65-771C6F7BECC0}"/>
              </a:ext>
            </a:extLst>
          </p:cNvPr>
          <p:cNvSpPr>
            <a:spLocks noGrp="1"/>
          </p:cNvSpPr>
          <p:nvPr>
            <p:ph type="title"/>
          </p:nvPr>
        </p:nvSpPr>
        <p:spPr>
          <a:xfrm>
            <a:off x="685802" y="685801"/>
            <a:ext cx="7535090" cy="899160"/>
          </a:xfrm>
        </p:spPr>
        <p:txBody>
          <a:bodyPr>
            <a:noAutofit/>
          </a:bodyPr>
          <a:lstStyle/>
          <a:p>
            <a:r>
              <a:rPr lang="es-ES" sz="3000" dirty="0" err="1"/>
              <a:t>Steps</a:t>
            </a:r>
            <a:r>
              <a:rPr lang="es-ES" sz="3000" dirty="0"/>
              <a:t> </a:t>
            </a:r>
            <a:r>
              <a:rPr lang="es-ES" sz="3000" dirty="0" err="1"/>
              <a:t>for</a:t>
            </a:r>
            <a:r>
              <a:rPr lang="es-ES" sz="3000" dirty="0"/>
              <a:t> </a:t>
            </a:r>
            <a:r>
              <a:rPr lang="es-ES" sz="3000" dirty="0" err="1"/>
              <a:t>integrated</a:t>
            </a:r>
            <a:r>
              <a:rPr lang="es-ES" sz="3000" dirty="0"/>
              <a:t> </a:t>
            </a:r>
            <a:r>
              <a:rPr lang="es-ES" sz="3000" dirty="0" err="1"/>
              <a:t>curriculum</a:t>
            </a:r>
            <a:r>
              <a:rPr lang="es-ES" sz="3000" dirty="0"/>
              <a:t> </a:t>
            </a:r>
            <a:r>
              <a:rPr lang="es-ES" sz="3000" dirty="0" err="1"/>
              <a:t>activities</a:t>
            </a:r>
            <a:r>
              <a:rPr lang="es-ES" sz="3000" dirty="0"/>
              <a:t> </a:t>
            </a:r>
            <a:r>
              <a:rPr lang="es-ES" sz="3000" dirty="0" err="1"/>
              <a:t>eTwinning</a:t>
            </a:r>
            <a:endParaRPr lang="es-ES" sz="3000" dirty="0"/>
          </a:p>
        </p:txBody>
      </p:sp>
      <p:sp>
        <p:nvSpPr>
          <p:cNvPr id="3" name="Marcador de texto 2">
            <a:extLst>
              <a:ext uri="{FF2B5EF4-FFF2-40B4-BE49-F238E27FC236}">
                <a16:creationId xmlns:a16="http://schemas.microsoft.com/office/drawing/2014/main" id="{D2EC102C-0595-4F70-BD12-4DBE26542F3B}"/>
              </a:ext>
            </a:extLst>
          </p:cNvPr>
          <p:cNvSpPr>
            <a:spLocks noGrp="1"/>
          </p:cNvSpPr>
          <p:nvPr>
            <p:ph type="body" sz="half" idx="2"/>
          </p:nvPr>
        </p:nvSpPr>
        <p:spPr>
          <a:xfrm>
            <a:off x="685803" y="3762102"/>
            <a:ext cx="10165077" cy="1515291"/>
          </a:xfrm>
        </p:spPr>
        <p:txBody>
          <a:bodyPr>
            <a:noAutofit/>
          </a:bodyPr>
          <a:lstStyle/>
          <a:p>
            <a:pPr marL="342900" indent="-342900" algn="l">
              <a:buAutoNum type="arabicPeriod"/>
            </a:pPr>
            <a:r>
              <a:rPr lang="es-ES" cap="none" dirty="0" smtClean="0">
                <a:solidFill>
                  <a:srgbClr val="002060"/>
                </a:solidFill>
                <a:latin typeface="Helvetica Neue"/>
              </a:rPr>
              <a:t>Bases </a:t>
            </a:r>
            <a:r>
              <a:rPr lang="es-ES" cap="none" dirty="0" err="1" smtClean="0">
                <a:solidFill>
                  <a:srgbClr val="002060"/>
                </a:solidFill>
                <a:latin typeface="Helvetica Neue"/>
              </a:rPr>
              <a:t>for</a:t>
            </a:r>
            <a:r>
              <a:rPr lang="es-ES" cap="none" dirty="0" smtClean="0">
                <a:solidFill>
                  <a:srgbClr val="002060"/>
                </a:solidFill>
                <a:latin typeface="Helvetica Neue"/>
              </a:rPr>
              <a:t> </a:t>
            </a:r>
            <a:r>
              <a:rPr lang="es-ES" cap="none" dirty="0" err="1" smtClean="0">
                <a:solidFill>
                  <a:srgbClr val="002060"/>
                </a:solidFill>
                <a:latin typeface="Helvetica Neue"/>
              </a:rPr>
              <a:t>the</a:t>
            </a:r>
            <a:r>
              <a:rPr lang="es-ES" cap="none" dirty="0" smtClean="0">
                <a:solidFill>
                  <a:srgbClr val="002060"/>
                </a:solidFill>
                <a:latin typeface="Helvetica Neue"/>
              </a:rPr>
              <a:t> </a:t>
            </a:r>
            <a:r>
              <a:rPr lang="es-ES" cap="none" dirty="0" err="1" smtClean="0">
                <a:solidFill>
                  <a:srgbClr val="002060"/>
                </a:solidFill>
                <a:latin typeface="Helvetica Neue"/>
              </a:rPr>
              <a:t>tasks</a:t>
            </a:r>
            <a:endParaRPr lang="es-ES" cap="none" dirty="0" smtClean="0">
              <a:solidFill>
                <a:srgbClr val="002060"/>
              </a:solidFill>
              <a:latin typeface="Helvetica Neue"/>
            </a:endParaRPr>
          </a:p>
          <a:p>
            <a:pPr marL="342900" indent="-342900" algn="l">
              <a:buAutoNum type="arabicPeriod"/>
            </a:pPr>
            <a:r>
              <a:rPr lang="es-ES" cap="none" dirty="0" err="1">
                <a:solidFill>
                  <a:srgbClr val="002060"/>
                </a:solidFill>
                <a:latin typeface="Helvetica Neue"/>
              </a:rPr>
              <a:t>T</a:t>
            </a:r>
            <a:r>
              <a:rPr lang="es-ES" cap="none" dirty="0" err="1" smtClean="0">
                <a:solidFill>
                  <a:srgbClr val="002060"/>
                </a:solidFill>
                <a:latin typeface="Helvetica Neue"/>
              </a:rPr>
              <a:t>eachers</a:t>
            </a:r>
            <a:r>
              <a:rPr lang="es-ES" cap="none" dirty="0" smtClean="0">
                <a:solidFill>
                  <a:srgbClr val="002060"/>
                </a:solidFill>
                <a:latin typeface="Helvetica Neue"/>
              </a:rPr>
              <a:t> and </a:t>
            </a:r>
            <a:r>
              <a:rPr lang="es-ES" cap="none" dirty="0" err="1" smtClean="0">
                <a:solidFill>
                  <a:srgbClr val="002060"/>
                </a:solidFill>
                <a:latin typeface="Helvetica Neue"/>
              </a:rPr>
              <a:t>students</a:t>
            </a:r>
            <a:r>
              <a:rPr lang="es-ES" cap="none" dirty="0" smtClean="0">
                <a:solidFill>
                  <a:srgbClr val="002060"/>
                </a:solidFill>
                <a:latin typeface="Helvetica Neue"/>
              </a:rPr>
              <a:t> </a:t>
            </a:r>
            <a:r>
              <a:rPr lang="es-ES" cap="none" dirty="0" err="1" smtClean="0">
                <a:solidFill>
                  <a:srgbClr val="002060"/>
                </a:solidFill>
                <a:latin typeface="Helvetica Neue"/>
              </a:rPr>
              <a:t>information</a:t>
            </a:r>
            <a:r>
              <a:rPr lang="es-ES" cap="none" dirty="0" smtClean="0">
                <a:solidFill>
                  <a:srgbClr val="002060"/>
                </a:solidFill>
                <a:latin typeface="Helvetica Neue"/>
              </a:rPr>
              <a:t> </a:t>
            </a:r>
            <a:r>
              <a:rPr lang="es-ES" cap="none" dirty="0" err="1" smtClean="0">
                <a:solidFill>
                  <a:srgbClr val="002060"/>
                </a:solidFill>
                <a:latin typeface="Helvetica Neue"/>
              </a:rPr>
              <a:t>exchange</a:t>
            </a:r>
            <a:r>
              <a:rPr lang="es-ES" cap="none" dirty="0" smtClean="0">
                <a:solidFill>
                  <a:srgbClr val="002060"/>
                </a:solidFill>
                <a:latin typeface="Helvetica Neue"/>
              </a:rPr>
              <a:t> </a:t>
            </a:r>
            <a:r>
              <a:rPr lang="es-ES" cap="none" dirty="0" err="1" smtClean="0">
                <a:solidFill>
                  <a:srgbClr val="002060"/>
                </a:solidFill>
                <a:latin typeface="Helvetica Neue"/>
              </a:rPr>
              <a:t>through</a:t>
            </a:r>
            <a:r>
              <a:rPr lang="es-ES" cap="none" dirty="0" smtClean="0">
                <a:solidFill>
                  <a:srgbClr val="002060"/>
                </a:solidFill>
                <a:latin typeface="Helvetica Neue"/>
              </a:rPr>
              <a:t> </a:t>
            </a:r>
            <a:r>
              <a:rPr lang="es-ES" cap="none" dirty="0" err="1" smtClean="0">
                <a:solidFill>
                  <a:srgbClr val="002060"/>
                </a:solidFill>
                <a:latin typeface="Helvetica Neue"/>
              </a:rPr>
              <a:t>platform</a:t>
            </a:r>
            <a:r>
              <a:rPr lang="es-ES" cap="none" dirty="0" smtClean="0">
                <a:solidFill>
                  <a:srgbClr val="002060"/>
                </a:solidFill>
                <a:latin typeface="Helvetica Neue"/>
              </a:rPr>
              <a:t>:  </a:t>
            </a:r>
            <a:r>
              <a:rPr lang="en-US" cap="none" dirty="0" smtClean="0">
                <a:solidFill>
                  <a:srgbClr val="002060"/>
                </a:solidFill>
                <a:latin typeface="Helvetica Neue"/>
              </a:rPr>
              <a:t>horizontal priority: achievement of relevant and high quality skills and competences</a:t>
            </a:r>
          </a:p>
          <a:p>
            <a:pPr marL="342900" indent="-342900" algn="l">
              <a:buFont typeface="Arial" panose="020B0604020202020204" pitchFamily="34" charset="0"/>
              <a:buAutoNum type="arabicPeriod"/>
            </a:pPr>
            <a:r>
              <a:rPr lang="es-ES" cap="none" dirty="0">
                <a:solidFill>
                  <a:srgbClr val="002060"/>
                </a:solidFill>
                <a:latin typeface="Helvetica Neue"/>
              </a:rPr>
              <a:t>P</a:t>
            </a:r>
            <a:r>
              <a:rPr lang="es-ES" cap="none" dirty="0" smtClean="0">
                <a:solidFill>
                  <a:srgbClr val="002060"/>
                </a:solidFill>
                <a:latin typeface="Helvetica Neue"/>
              </a:rPr>
              <a:t>roject </a:t>
            </a:r>
            <a:r>
              <a:rPr lang="es-ES" cap="none" dirty="0" err="1" smtClean="0">
                <a:solidFill>
                  <a:srgbClr val="002060"/>
                </a:solidFill>
                <a:latin typeface="Helvetica Neue"/>
              </a:rPr>
              <a:t>tasks</a:t>
            </a:r>
            <a:r>
              <a:rPr lang="es-ES" cap="none" dirty="0" smtClean="0">
                <a:solidFill>
                  <a:srgbClr val="002060"/>
                </a:solidFill>
                <a:latin typeface="Helvetica Neue"/>
              </a:rPr>
              <a:t> in </a:t>
            </a:r>
            <a:r>
              <a:rPr lang="es-ES" cap="none" dirty="0" err="1" smtClean="0">
                <a:solidFill>
                  <a:srgbClr val="002060"/>
                </a:solidFill>
                <a:latin typeface="Helvetica Neue"/>
              </a:rPr>
              <a:t>groups</a:t>
            </a:r>
            <a:r>
              <a:rPr lang="es-ES" cap="none" dirty="0" smtClean="0">
                <a:solidFill>
                  <a:srgbClr val="002060"/>
                </a:solidFill>
                <a:latin typeface="Helvetica Neue"/>
              </a:rPr>
              <a:t> of </a:t>
            </a:r>
            <a:r>
              <a:rPr lang="es-ES" cap="none" dirty="0" err="1" smtClean="0">
                <a:solidFill>
                  <a:srgbClr val="002060"/>
                </a:solidFill>
                <a:latin typeface="Helvetica Neue"/>
              </a:rPr>
              <a:t>international</a:t>
            </a:r>
            <a:r>
              <a:rPr lang="es-ES" cap="none" dirty="0" smtClean="0">
                <a:solidFill>
                  <a:srgbClr val="002060"/>
                </a:solidFill>
                <a:latin typeface="Helvetica Neue"/>
              </a:rPr>
              <a:t> </a:t>
            </a:r>
            <a:r>
              <a:rPr lang="es-ES" cap="none" dirty="0" err="1" smtClean="0">
                <a:solidFill>
                  <a:srgbClr val="002060"/>
                </a:solidFill>
                <a:latin typeface="Helvetica Neue"/>
              </a:rPr>
              <a:t>teachers</a:t>
            </a:r>
            <a:r>
              <a:rPr lang="es-ES" cap="none" dirty="0" smtClean="0">
                <a:solidFill>
                  <a:srgbClr val="002060"/>
                </a:solidFill>
                <a:latin typeface="Helvetica Neue"/>
              </a:rPr>
              <a:t> and </a:t>
            </a:r>
            <a:r>
              <a:rPr lang="es-ES" cap="none" dirty="0" err="1" smtClean="0">
                <a:solidFill>
                  <a:srgbClr val="002060"/>
                </a:solidFill>
                <a:latin typeface="Helvetica Neue"/>
              </a:rPr>
              <a:t>students</a:t>
            </a:r>
            <a:r>
              <a:rPr lang="es-ES" cap="none" dirty="0" smtClean="0">
                <a:solidFill>
                  <a:srgbClr val="002060"/>
                </a:solidFill>
                <a:latin typeface="Helvetica Neue"/>
              </a:rPr>
              <a:t> </a:t>
            </a:r>
            <a:r>
              <a:rPr lang="es-ES" cap="none" dirty="0" err="1" smtClean="0">
                <a:solidFill>
                  <a:srgbClr val="002060"/>
                </a:solidFill>
                <a:latin typeface="Helvetica Neue"/>
              </a:rPr>
              <a:t>for</a:t>
            </a:r>
            <a:r>
              <a:rPr lang="es-ES" cap="none" dirty="0" smtClean="0">
                <a:solidFill>
                  <a:srgbClr val="002060"/>
                </a:solidFill>
                <a:latin typeface="Helvetica Neue"/>
              </a:rPr>
              <a:t> </a:t>
            </a:r>
            <a:r>
              <a:rPr lang="es-ES" cap="none" dirty="0" err="1" smtClean="0">
                <a:solidFill>
                  <a:srgbClr val="002060"/>
                </a:solidFill>
                <a:latin typeface="Helvetica Neue"/>
              </a:rPr>
              <a:t>mobilities</a:t>
            </a:r>
            <a:r>
              <a:rPr lang="es-ES" cap="none" dirty="0" smtClean="0">
                <a:solidFill>
                  <a:srgbClr val="002060"/>
                </a:solidFill>
                <a:latin typeface="Helvetica Neue"/>
              </a:rPr>
              <a:t>.</a:t>
            </a:r>
          </a:p>
          <a:p>
            <a:pPr marL="342900" indent="-342900" algn="l">
              <a:buAutoNum type="arabicPeriod"/>
            </a:pPr>
            <a:r>
              <a:rPr lang="es-ES" cap="none" dirty="0" smtClean="0">
                <a:solidFill>
                  <a:srgbClr val="002060"/>
                </a:solidFill>
                <a:latin typeface="Helvetica Neue"/>
              </a:rPr>
              <a:t> </a:t>
            </a:r>
            <a:r>
              <a:rPr lang="es-ES" cap="none" dirty="0" err="1" smtClean="0">
                <a:solidFill>
                  <a:srgbClr val="002060"/>
                </a:solidFill>
                <a:latin typeface="Helvetica Neue"/>
              </a:rPr>
              <a:t>Making</a:t>
            </a:r>
            <a:r>
              <a:rPr lang="es-ES" cap="none" dirty="0" smtClean="0">
                <a:solidFill>
                  <a:srgbClr val="002060"/>
                </a:solidFill>
                <a:latin typeface="Helvetica Neue"/>
              </a:rPr>
              <a:t> of:</a:t>
            </a:r>
          </a:p>
          <a:p>
            <a:pPr marL="1028700" lvl="1" indent="-571500">
              <a:buFont typeface="Wingdings" panose="05000000000000000000" pitchFamily="2" charset="2"/>
              <a:buChar char="§"/>
            </a:pPr>
            <a:r>
              <a:rPr lang="es-ES" sz="1800" cap="none" dirty="0" err="1" smtClean="0">
                <a:solidFill>
                  <a:srgbClr val="002060"/>
                </a:solidFill>
                <a:latin typeface="Helvetica Neue"/>
              </a:rPr>
              <a:t>multilingual</a:t>
            </a:r>
            <a:r>
              <a:rPr lang="es-ES" sz="1800" cap="none" dirty="0" smtClean="0">
                <a:solidFill>
                  <a:srgbClr val="002060"/>
                </a:solidFill>
                <a:latin typeface="Helvetica Neue"/>
              </a:rPr>
              <a:t> </a:t>
            </a:r>
            <a:r>
              <a:rPr lang="es-ES" sz="1800" cap="none" dirty="0" err="1" smtClean="0">
                <a:solidFill>
                  <a:srgbClr val="002060"/>
                </a:solidFill>
                <a:latin typeface="Helvetica Neue"/>
              </a:rPr>
              <a:t>booklet</a:t>
            </a:r>
            <a:r>
              <a:rPr lang="es-ES" sz="1800" cap="none" dirty="0" smtClean="0">
                <a:solidFill>
                  <a:srgbClr val="002060"/>
                </a:solidFill>
                <a:latin typeface="Helvetica Neue"/>
              </a:rPr>
              <a:t> of  </a:t>
            </a:r>
            <a:r>
              <a:rPr lang="es-ES" sz="1800" cap="none" dirty="0" err="1" smtClean="0">
                <a:solidFill>
                  <a:srgbClr val="002060"/>
                </a:solidFill>
                <a:latin typeface="Helvetica Neue"/>
              </a:rPr>
              <a:t>photo</a:t>
            </a:r>
            <a:r>
              <a:rPr lang="es-ES" sz="1800" cap="none" dirty="0" smtClean="0">
                <a:solidFill>
                  <a:srgbClr val="002060"/>
                </a:solidFill>
                <a:latin typeface="Helvetica Neue"/>
              </a:rPr>
              <a:t> </a:t>
            </a:r>
            <a:r>
              <a:rPr lang="es-ES" sz="1800" cap="none" dirty="0" err="1" smtClean="0">
                <a:solidFill>
                  <a:srgbClr val="002060"/>
                </a:solidFill>
                <a:latin typeface="Helvetica Neue"/>
              </a:rPr>
              <a:t>definitions</a:t>
            </a:r>
            <a:r>
              <a:rPr lang="es-ES" sz="1800" cap="none" dirty="0" smtClean="0">
                <a:solidFill>
                  <a:srgbClr val="002060"/>
                </a:solidFill>
                <a:latin typeface="Helvetica Neue"/>
              </a:rPr>
              <a:t> </a:t>
            </a:r>
            <a:r>
              <a:rPr lang="es-ES" sz="1800" cap="none" dirty="0" err="1" smtClean="0">
                <a:solidFill>
                  <a:srgbClr val="002060"/>
                </a:solidFill>
                <a:latin typeface="Helvetica Neue"/>
              </a:rPr>
              <a:t>on</a:t>
            </a:r>
            <a:r>
              <a:rPr lang="es-ES" sz="1800" cap="none" dirty="0" smtClean="0">
                <a:solidFill>
                  <a:srgbClr val="002060"/>
                </a:solidFill>
                <a:latin typeface="Helvetica Neue"/>
              </a:rPr>
              <a:t> </a:t>
            </a:r>
            <a:r>
              <a:rPr lang="es-ES" sz="1800" cap="none" dirty="0" err="1" smtClean="0">
                <a:solidFill>
                  <a:srgbClr val="002060"/>
                </a:solidFill>
                <a:latin typeface="Helvetica Neue"/>
              </a:rPr>
              <a:t>topic</a:t>
            </a:r>
            <a:r>
              <a:rPr lang="es-ES" sz="1800" cap="none" dirty="0" smtClean="0">
                <a:solidFill>
                  <a:srgbClr val="002060"/>
                </a:solidFill>
                <a:latin typeface="Helvetica Neue"/>
              </a:rPr>
              <a:t>.</a:t>
            </a:r>
          </a:p>
          <a:p>
            <a:pPr marL="1028700" lvl="1" indent="-571500">
              <a:buFont typeface="Wingdings" panose="05000000000000000000" pitchFamily="2" charset="2"/>
              <a:buChar char="§"/>
            </a:pPr>
            <a:r>
              <a:rPr lang="es-ES" sz="1800" cap="none" dirty="0" err="1" smtClean="0">
                <a:solidFill>
                  <a:srgbClr val="002060"/>
                </a:solidFill>
                <a:latin typeface="Helvetica Neue"/>
              </a:rPr>
              <a:t>legend</a:t>
            </a:r>
            <a:r>
              <a:rPr lang="es-ES" sz="1800" cap="none" dirty="0" smtClean="0">
                <a:solidFill>
                  <a:srgbClr val="002060"/>
                </a:solidFill>
                <a:latin typeface="Helvetica Neue"/>
              </a:rPr>
              <a:t> digital </a:t>
            </a:r>
            <a:r>
              <a:rPr lang="es-ES" sz="1800" cap="none" dirty="0" err="1" smtClean="0">
                <a:solidFill>
                  <a:srgbClr val="002060"/>
                </a:solidFill>
                <a:latin typeface="Helvetica Neue"/>
              </a:rPr>
              <a:t>book</a:t>
            </a:r>
            <a:r>
              <a:rPr lang="es-ES" sz="1800" cap="none" dirty="0" smtClean="0">
                <a:solidFill>
                  <a:srgbClr val="002060"/>
                </a:solidFill>
                <a:latin typeface="Helvetica Neue"/>
              </a:rPr>
              <a:t>  </a:t>
            </a:r>
          </a:p>
          <a:p>
            <a:pPr marL="1028700" lvl="1" indent="-571500">
              <a:buFont typeface="Wingdings" panose="05000000000000000000" pitchFamily="2" charset="2"/>
              <a:buChar char="§"/>
            </a:pPr>
            <a:r>
              <a:rPr lang="es-ES" sz="1800" cap="none" dirty="0" err="1" smtClean="0">
                <a:solidFill>
                  <a:srgbClr val="002060"/>
                </a:solidFill>
                <a:latin typeface="Helvetica Neue"/>
              </a:rPr>
              <a:t>photo</a:t>
            </a:r>
            <a:r>
              <a:rPr lang="es-ES" sz="1800" cap="none" dirty="0" smtClean="0">
                <a:solidFill>
                  <a:srgbClr val="002060"/>
                </a:solidFill>
                <a:latin typeface="Helvetica Neue"/>
              </a:rPr>
              <a:t> álbum  of </a:t>
            </a:r>
            <a:r>
              <a:rPr lang="es-ES" sz="1800" cap="none" dirty="0" err="1" smtClean="0">
                <a:solidFill>
                  <a:srgbClr val="002060"/>
                </a:solidFill>
                <a:latin typeface="Helvetica Neue"/>
              </a:rPr>
              <a:t>landscapes</a:t>
            </a:r>
            <a:r>
              <a:rPr lang="es-ES" sz="1800" cap="none" dirty="0" smtClean="0">
                <a:solidFill>
                  <a:srgbClr val="002060"/>
                </a:solidFill>
                <a:latin typeface="Helvetica Neue"/>
              </a:rPr>
              <a:t> and </a:t>
            </a:r>
            <a:r>
              <a:rPr lang="es-ES" sz="1800" cap="none" dirty="0" err="1" smtClean="0">
                <a:solidFill>
                  <a:srgbClr val="002060"/>
                </a:solidFill>
                <a:latin typeface="Helvetica Neue"/>
              </a:rPr>
              <a:t>music</a:t>
            </a:r>
            <a:r>
              <a:rPr lang="es-ES" sz="1800" cap="none" dirty="0" smtClean="0">
                <a:solidFill>
                  <a:srgbClr val="002060"/>
                </a:solidFill>
                <a:latin typeface="Helvetica Neue"/>
              </a:rPr>
              <a:t>.</a:t>
            </a:r>
          </a:p>
          <a:p>
            <a:pPr marL="1028700" lvl="1" indent="-571500">
              <a:buFont typeface="Wingdings" panose="05000000000000000000" pitchFamily="2" charset="2"/>
              <a:buChar char="§"/>
            </a:pPr>
            <a:r>
              <a:rPr lang="es-ES" sz="1800" cap="none" dirty="0" err="1" smtClean="0">
                <a:solidFill>
                  <a:srgbClr val="002060"/>
                </a:solidFill>
                <a:latin typeface="Helvetica Neue"/>
              </a:rPr>
              <a:t>photo</a:t>
            </a:r>
            <a:r>
              <a:rPr lang="es-ES" sz="1800" cap="none" dirty="0" smtClean="0">
                <a:solidFill>
                  <a:srgbClr val="002060"/>
                </a:solidFill>
                <a:latin typeface="Helvetica Neue"/>
              </a:rPr>
              <a:t> </a:t>
            </a:r>
            <a:r>
              <a:rPr lang="es-ES" sz="1800" cap="none" dirty="0" err="1" smtClean="0">
                <a:solidFill>
                  <a:srgbClr val="002060"/>
                </a:solidFill>
                <a:latin typeface="Helvetica Neue"/>
              </a:rPr>
              <a:t>booklet</a:t>
            </a:r>
            <a:r>
              <a:rPr lang="es-ES" sz="1800" cap="none" dirty="0" smtClean="0">
                <a:solidFill>
                  <a:srgbClr val="002060"/>
                </a:solidFill>
                <a:latin typeface="Helvetica Neue"/>
              </a:rPr>
              <a:t> </a:t>
            </a:r>
            <a:r>
              <a:rPr lang="es-ES" sz="1800" cap="none" dirty="0" err="1" smtClean="0">
                <a:solidFill>
                  <a:srgbClr val="002060"/>
                </a:solidFill>
                <a:latin typeface="Helvetica Neue"/>
              </a:rPr>
              <a:t>about</a:t>
            </a:r>
            <a:r>
              <a:rPr lang="es-ES" sz="1800" cap="none" dirty="0" smtClean="0">
                <a:solidFill>
                  <a:srgbClr val="002060"/>
                </a:solidFill>
                <a:latin typeface="Helvetica Neue"/>
              </a:rPr>
              <a:t> </a:t>
            </a:r>
            <a:r>
              <a:rPr lang="es-ES" sz="1800" cap="none" dirty="0" err="1" smtClean="0">
                <a:solidFill>
                  <a:srgbClr val="002060"/>
                </a:solidFill>
                <a:latin typeface="Helvetica Neue"/>
              </a:rPr>
              <a:t>polution</a:t>
            </a:r>
            <a:r>
              <a:rPr lang="es-ES" sz="1800" cap="none" dirty="0" smtClean="0">
                <a:solidFill>
                  <a:srgbClr val="002060"/>
                </a:solidFill>
                <a:latin typeface="Helvetica Neue"/>
              </a:rPr>
              <a:t> </a:t>
            </a:r>
            <a:r>
              <a:rPr lang="es-ES" sz="1800" cap="none" dirty="0" err="1" smtClean="0">
                <a:solidFill>
                  <a:srgbClr val="002060"/>
                </a:solidFill>
                <a:latin typeface="Helvetica Neue"/>
              </a:rPr>
              <a:t>forms</a:t>
            </a:r>
            <a:endParaRPr lang="es-ES" sz="1800" cap="none" dirty="0" smtClean="0">
              <a:solidFill>
                <a:srgbClr val="002060"/>
              </a:solidFill>
              <a:latin typeface="Helvetica Neue"/>
            </a:endParaRPr>
          </a:p>
          <a:p>
            <a:pPr marL="800100" lvl="1" indent="-342900">
              <a:buFont typeface="Wingdings" panose="05000000000000000000" pitchFamily="2" charset="2"/>
              <a:buChar char="§"/>
            </a:pPr>
            <a:endParaRPr lang="es-ES" sz="1800" dirty="0"/>
          </a:p>
          <a:p>
            <a:pPr marL="800100" lvl="1" indent="-342900">
              <a:buAutoNum type="arabicPeriod"/>
            </a:pPr>
            <a:endParaRPr lang="es-ES" sz="1800" dirty="0"/>
          </a:p>
          <a:p>
            <a:pPr marL="342900" indent="-342900" algn="l">
              <a:buAutoNum type="arabicPeriod"/>
            </a:pPr>
            <a:endParaRPr lang="es-ES" dirty="0"/>
          </a:p>
          <a:p>
            <a:pPr marL="342900" indent="-342900">
              <a:buAutoNum type="arabicPeriod"/>
            </a:pPr>
            <a:endParaRPr lang="es-ES" dirty="0"/>
          </a:p>
          <a:p>
            <a:pPr marL="342900" indent="-342900">
              <a:buAutoNum type="arabicPeriod"/>
            </a:pPr>
            <a:endParaRPr lang="es-ES" dirty="0"/>
          </a:p>
        </p:txBody>
      </p:sp>
      <p:pic>
        <p:nvPicPr>
          <p:cNvPr id="4" name="Picture 2" descr="Resultado de imagen de eTwinning National Quality Label: Evaluation Framework Work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951" y="95521"/>
            <a:ext cx="2485284" cy="98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428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C17FE2D-35D8-4BCE-B37C-633688D5E4AC}"/>
              </a:ext>
            </a:extLst>
          </p:cNvPr>
          <p:cNvSpPr/>
          <p:nvPr/>
        </p:nvSpPr>
        <p:spPr>
          <a:xfrm>
            <a:off x="809897" y="2290356"/>
            <a:ext cx="8969829" cy="2708434"/>
          </a:xfrm>
          <a:prstGeom prst="rect">
            <a:avLst/>
          </a:prstGeom>
        </p:spPr>
        <p:txBody>
          <a:bodyPr wrap="square">
            <a:spAutoFit/>
          </a:bodyPr>
          <a:lstStyle/>
          <a:p>
            <a:r>
              <a:rPr lang="es-ES" sz="2800" dirty="0" smtClean="0">
                <a:solidFill>
                  <a:srgbClr val="002060"/>
                </a:solidFill>
              </a:rPr>
              <a:t>DRAMA</a:t>
            </a:r>
            <a:r>
              <a:rPr lang="es-ES" sz="2800" dirty="0">
                <a:solidFill>
                  <a:srgbClr val="002060"/>
                </a:solidFill>
              </a:rPr>
              <a:t>:</a:t>
            </a:r>
          </a:p>
          <a:p>
            <a:r>
              <a:rPr lang="es-ES" sz="2700" dirty="0">
                <a:hlinkClick r:id="rId2"/>
              </a:rPr>
              <a:t>https://</a:t>
            </a:r>
            <a:r>
              <a:rPr lang="es-ES" sz="2700" dirty="0" smtClean="0">
                <a:hlinkClick r:id="rId2"/>
              </a:rPr>
              <a:t>twinspace.etwinning.net/11113/pages/page/371624</a:t>
            </a:r>
            <a:endParaRPr lang="es-ES" sz="2700" dirty="0" smtClean="0"/>
          </a:p>
          <a:p>
            <a:endParaRPr lang="es-ES" sz="2700" dirty="0" smtClean="0"/>
          </a:p>
          <a:p>
            <a:r>
              <a:rPr lang="es-ES" sz="2800" dirty="0" smtClean="0">
                <a:solidFill>
                  <a:srgbClr val="002060"/>
                </a:solidFill>
              </a:rPr>
              <a:t>PHOTOGRAPHY</a:t>
            </a:r>
          </a:p>
          <a:p>
            <a:r>
              <a:rPr lang="es-ES" sz="2800" dirty="0" smtClean="0">
                <a:hlinkClick r:id="rId2"/>
              </a:rPr>
              <a:t>https</a:t>
            </a:r>
            <a:r>
              <a:rPr lang="es-ES" sz="2800" dirty="0">
                <a:hlinkClick r:id="rId2"/>
              </a:rPr>
              <a:t>://twinspace.etwinning.net/11113/pages/page/371624</a:t>
            </a:r>
            <a:endParaRPr lang="es-ES" sz="2800" dirty="0"/>
          </a:p>
          <a:p>
            <a:endParaRPr lang="es-ES" sz="3200" dirty="0">
              <a:solidFill>
                <a:srgbClr val="002060"/>
              </a:solidFill>
            </a:endParaRPr>
          </a:p>
        </p:txBody>
      </p:sp>
      <p:sp>
        <p:nvSpPr>
          <p:cNvPr id="3" name="Título 2">
            <a:extLst>
              <a:ext uri="{FF2B5EF4-FFF2-40B4-BE49-F238E27FC236}">
                <a16:creationId xmlns:a16="http://schemas.microsoft.com/office/drawing/2014/main" id="{A5B37F45-A1CF-4C4B-9AE8-95873328BFAE}"/>
              </a:ext>
            </a:extLst>
          </p:cNvPr>
          <p:cNvSpPr>
            <a:spLocks noGrp="1"/>
          </p:cNvSpPr>
          <p:nvPr>
            <p:ph type="title"/>
          </p:nvPr>
        </p:nvSpPr>
        <p:spPr>
          <a:xfrm>
            <a:off x="685801" y="685800"/>
            <a:ext cx="7552508" cy="1151965"/>
          </a:xfrm>
        </p:spPr>
        <p:txBody>
          <a:bodyPr>
            <a:normAutofit fontScale="90000"/>
          </a:bodyPr>
          <a:lstStyle/>
          <a:p>
            <a:r>
              <a:rPr lang="es-ES" dirty="0" smtClean="0"/>
              <a:t> </a:t>
            </a:r>
            <a:r>
              <a:rPr lang="es-ES" sz="4900" dirty="0" smtClean="0"/>
              <a:t>a look at 2 </a:t>
            </a:r>
            <a:r>
              <a:rPr lang="es-ES" sz="4900" dirty="0" err="1" smtClean="0"/>
              <a:t>Innovative</a:t>
            </a:r>
            <a:r>
              <a:rPr lang="es-ES" sz="4900" dirty="0" smtClean="0"/>
              <a:t> </a:t>
            </a:r>
            <a:r>
              <a:rPr lang="es-ES" sz="4900" dirty="0" err="1"/>
              <a:t>educational</a:t>
            </a:r>
            <a:r>
              <a:rPr lang="es-ES" sz="4900" dirty="0"/>
              <a:t> </a:t>
            </a:r>
            <a:r>
              <a:rPr lang="es-ES" sz="4900" dirty="0" err="1"/>
              <a:t>products</a:t>
            </a:r>
            <a:endParaRPr lang="es-ES" sz="4900" dirty="0"/>
          </a:p>
        </p:txBody>
      </p:sp>
      <p:pic>
        <p:nvPicPr>
          <p:cNvPr id="4" name="Picture 2" descr="Resultado de imagen de eTwinning National Quality Label: Evaluation Framework Work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422" y="208732"/>
            <a:ext cx="2485284" cy="15068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twinspace.etwinning.net/files/collabspace/3/13/113/11113/b2acde55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5223" y="2943497"/>
            <a:ext cx="1688827" cy="153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80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43461" y="3244334"/>
            <a:ext cx="6543073" cy="1200329"/>
          </a:xfrm>
          <a:prstGeom prst="rect">
            <a:avLst/>
          </a:prstGeom>
        </p:spPr>
        <p:txBody>
          <a:bodyPr wrap="none">
            <a:spAutoFit/>
          </a:bodyPr>
          <a:lstStyle/>
          <a:p>
            <a:r>
              <a:rPr lang="es-ES" dirty="0">
                <a:hlinkClick r:id="rId2"/>
              </a:rPr>
              <a:t>https://</a:t>
            </a:r>
            <a:r>
              <a:rPr lang="es-ES" dirty="0" smtClean="0">
                <a:hlinkClick r:id="rId2"/>
              </a:rPr>
              <a:t>www.schooleducationgateway.eu/en/pub/index.htmuseful</a:t>
            </a:r>
            <a:r>
              <a:rPr lang="es-ES" dirty="0" smtClean="0"/>
              <a:t> </a:t>
            </a:r>
          </a:p>
          <a:p>
            <a:endParaRPr lang="es-ES" dirty="0"/>
          </a:p>
          <a:p>
            <a:r>
              <a:rPr lang="es-ES" dirty="0">
                <a:hlinkClick r:id="rId3"/>
              </a:rPr>
              <a:t>https://www.epals.com/#/</a:t>
            </a:r>
            <a:r>
              <a:rPr lang="es-ES" dirty="0" smtClean="0">
                <a:hlinkClick r:id="rId3"/>
              </a:rPr>
              <a:t>connections</a:t>
            </a:r>
            <a:endParaRPr lang="es-ES" dirty="0" smtClean="0"/>
          </a:p>
          <a:p>
            <a:endParaRPr lang="es-ES" dirty="0"/>
          </a:p>
        </p:txBody>
      </p:sp>
      <p:sp>
        <p:nvSpPr>
          <p:cNvPr id="3" name="Título 2"/>
          <p:cNvSpPr>
            <a:spLocks noGrp="1"/>
          </p:cNvSpPr>
          <p:nvPr>
            <p:ph type="title"/>
          </p:nvPr>
        </p:nvSpPr>
        <p:spPr/>
        <p:txBody>
          <a:bodyPr/>
          <a:lstStyle/>
          <a:p>
            <a:r>
              <a:rPr lang="es-ES" dirty="0" err="1" smtClean="0"/>
              <a:t>Useful</a:t>
            </a:r>
            <a:r>
              <a:rPr lang="es-ES" dirty="0" smtClean="0"/>
              <a:t> webs</a:t>
            </a:r>
            <a:endParaRPr lang="es-ES" dirty="0"/>
          </a:p>
        </p:txBody>
      </p:sp>
    </p:spTree>
    <p:extLst>
      <p:ext uri="{BB962C8B-B14F-4D97-AF65-F5344CB8AC3E}">
        <p14:creationId xmlns:p14="http://schemas.microsoft.com/office/powerpoint/2010/main" val="108175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flipH="1">
            <a:off x="2969692" y="984069"/>
            <a:ext cx="5590902" cy="40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GOOD LUCK GREEN ALLIANCE!!!</a:t>
            </a:r>
            <a:endParaRPr lang="es-ES" dirty="0"/>
          </a:p>
        </p:txBody>
      </p:sp>
      <p:pic>
        <p:nvPicPr>
          <p:cNvPr id="16392" name="Picture 8" descr="http://www.iescostadelsol.es/IES_Costa_del_Sol/Green_Alliance_files/logo%20png-filte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565" y="1527901"/>
            <a:ext cx="4119155" cy="347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021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09617" y="3244334"/>
            <a:ext cx="89103" cy="369332"/>
          </a:xfrm>
          <a:prstGeom prst="rect">
            <a:avLst/>
          </a:prstGeom>
        </p:spPr>
        <p:txBody>
          <a:bodyPr wrap="square">
            <a:spAutoFit/>
          </a:bodyPr>
          <a:lstStyle/>
          <a:p>
            <a:r>
              <a:rPr lang="es-ES" dirty="0" smtClean="0"/>
              <a:t>     </a:t>
            </a:r>
            <a:endParaRPr lang="es-ES" dirty="0"/>
          </a:p>
        </p:txBody>
      </p:sp>
    </p:spTree>
    <p:extLst>
      <p:ext uri="{BB962C8B-B14F-4D97-AF65-F5344CB8AC3E}">
        <p14:creationId xmlns:p14="http://schemas.microsoft.com/office/powerpoint/2010/main" val="130843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D3A86FB-D587-4646-92C5-3F5DFEB99AF0}"/>
              </a:ext>
            </a:extLst>
          </p:cNvPr>
          <p:cNvSpPr/>
          <p:nvPr/>
        </p:nvSpPr>
        <p:spPr>
          <a:xfrm>
            <a:off x="685801" y="1720840"/>
            <a:ext cx="9414543" cy="2308324"/>
          </a:xfrm>
          <a:prstGeom prst="rect">
            <a:avLst/>
          </a:prstGeom>
        </p:spPr>
        <p:txBody>
          <a:bodyPr wrap="square">
            <a:spAutoFit/>
          </a:bodyPr>
          <a:lstStyle/>
          <a:p>
            <a:pPr marL="285750" indent="-285750">
              <a:buFont typeface="Wingdings" panose="05000000000000000000" pitchFamily="2" charset="2"/>
              <a:buChar char="Ø"/>
            </a:pPr>
            <a:r>
              <a:rPr lang="en-US" dirty="0">
                <a:solidFill>
                  <a:srgbClr val="002060"/>
                </a:solidFill>
                <a:latin typeface="Helvetica Neue"/>
              </a:rPr>
              <a:t>The network is moving into an exciting new era. With the ongoing support of all of its members,  the space is strengthening  its role as a major </a:t>
            </a:r>
            <a:r>
              <a:rPr lang="en-US" dirty="0" err="1">
                <a:solidFill>
                  <a:srgbClr val="002060"/>
                </a:solidFill>
                <a:latin typeface="Helvetica Neue"/>
              </a:rPr>
              <a:t>entrepeneurship</a:t>
            </a:r>
            <a:r>
              <a:rPr lang="en-US" dirty="0">
                <a:solidFill>
                  <a:srgbClr val="002060"/>
                </a:solidFill>
                <a:latin typeface="Helvetica Neue"/>
              </a:rPr>
              <a:t> laboratory for upcoming educational challenges. </a:t>
            </a:r>
          </a:p>
          <a:p>
            <a:pPr marL="285750" indent="-285750">
              <a:buFont typeface="Wingdings" panose="05000000000000000000" pitchFamily="2" charset="2"/>
              <a:buChar char="Ø"/>
            </a:pPr>
            <a:endParaRPr lang="en-US" dirty="0">
              <a:solidFill>
                <a:srgbClr val="002060"/>
              </a:solidFill>
              <a:latin typeface="Helvetica Neue"/>
            </a:endParaRPr>
          </a:p>
          <a:p>
            <a:pPr marL="285750" indent="-285750">
              <a:buFont typeface="Wingdings" panose="05000000000000000000" pitchFamily="2" charset="2"/>
              <a:buChar char="Ø"/>
            </a:pPr>
            <a:r>
              <a:rPr lang="en-US" dirty="0">
                <a:solidFill>
                  <a:srgbClr val="002060"/>
                </a:solidFill>
                <a:latin typeface="Helvetica Neue"/>
              </a:rPr>
              <a:t>The added value of the network is to continue to support teacher capacity-building, whole school approaches to implementing innovative practices implementing project work in our day to day teaching and learning activities working with others to bring about change in education systems in Europe. </a:t>
            </a:r>
            <a:endParaRPr lang="es-ES" dirty="0">
              <a:solidFill>
                <a:srgbClr val="002060"/>
              </a:solidFill>
              <a:latin typeface="Helvetica Neue"/>
            </a:endParaRPr>
          </a:p>
        </p:txBody>
      </p:sp>
      <p:sp>
        <p:nvSpPr>
          <p:cNvPr id="4" name="Título 3">
            <a:extLst>
              <a:ext uri="{FF2B5EF4-FFF2-40B4-BE49-F238E27FC236}">
                <a16:creationId xmlns:a16="http://schemas.microsoft.com/office/drawing/2014/main" id="{CCDD7107-524E-4ACE-9CDD-ACAE688767E1}"/>
              </a:ext>
            </a:extLst>
          </p:cNvPr>
          <p:cNvSpPr>
            <a:spLocks noGrp="1"/>
          </p:cNvSpPr>
          <p:nvPr>
            <p:ph type="title"/>
          </p:nvPr>
        </p:nvSpPr>
        <p:spPr>
          <a:xfrm>
            <a:off x="685801" y="685800"/>
            <a:ext cx="7796348" cy="1151965"/>
          </a:xfrm>
        </p:spPr>
        <p:txBody>
          <a:bodyPr/>
          <a:lstStyle/>
          <a:p>
            <a:r>
              <a:rPr lang="es-ES" dirty="0" err="1"/>
              <a:t>Where</a:t>
            </a:r>
            <a:r>
              <a:rPr lang="es-ES" dirty="0"/>
              <a:t> are </a:t>
            </a:r>
            <a:r>
              <a:rPr lang="es-ES" dirty="0" err="1"/>
              <a:t>we</a:t>
            </a:r>
            <a:r>
              <a:rPr lang="es-ES" dirty="0"/>
              <a:t> </a:t>
            </a:r>
            <a:r>
              <a:rPr lang="es-ES" dirty="0" err="1"/>
              <a:t>moving</a:t>
            </a:r>
            <a:r>
              <a:rPr lang="es-ES" dirty="0"/>
              <a:t> </a:t>
            </a:r>
            <a:r>
              <a:rPr lang="es-ES" dirty="0" err="1"/>
              <a:t>to</a:t>
            </a:r>
            <a:r>
              <a:rPr lang="es-ES" dirty="0"/>
              <a:t>?</a:t>
            </a:r>
          </a:p>
        </p:txBody>
      </p:sp>
      <p:pic>
        <p:nvPicPr>
          <p:cNvPr id="2" name="Imagen 1"/>
          <p:cNvPicPr>
            <a:picLocks noChangeAspect="1"/>
          </p:cNvPicPr>
          <p:nvPr/>
        </p:nvPicPr>
        <p:blipFill>
          <a:blip r:embed="rId2"/>
          <a:stretch>
            <a:fillRect/>
          </a:stretch>
        </p:blipFill>
        <p:spPr>
          <a:xfrm>
            <a:off x="9048206" y="-4181"/>
            <a:ext cx="2602229" cy="1249507"/>
          </a:xfrm>
          <a:prstGeom prst="rect">
            <a:avLst/>
          </a:prstGeom>
        </p:spPr>
      </p:pic>
      <p:pic>
        <p:nvPicPr>
          <p:cNvPr id="5" name="Imagen 4"/>
          <p:cNvPicPr>
            <a:picLocks noChangeAspect="1"/>
          </p:cNvPicPr>
          <p:nvPr/>
        </p:nvPicPr>
        <p:blipFill>
          <a:blip r:embed="rId3"/>
          <a:stretch>
            <a:fillRect/>
          </a:stretch>
        </p:blipFill>
        <p:spPr>
          <a:xfrm>
            <a:off x="145325" y="4119154"/>
            <a:ext cx="2336618" cy="2207759"/>
          </a:xfrm>
          <a:prstGeom prst="rect">
            <a:avLst/>
          </a:prstGeom>
        </p:spPr>
      </p:pic>
    </p:spTree>
    <p:extLst>
      <p:ext uri="{BB962C8B-B14F-4D97-AF65-F5344CB8AC3E}">
        <p14:creationId xmlns:p14="http://schemas.microsoft.com/office/powerpoint/2010/main" val="2248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pic>
        <p:nvPicPr>
          <p:cNvPr id="5" name="Marcador de posición de imagen 4"/>
          <p:cNvPicPr>
            <a:picLocks noGrp="1" noChangeAspect="1"/>
          </p:cNvPicPr>
          <p:nvPr>
            <p:ph type="pic" idx="1"/>
          </p:nvPr>
        </p:nvPicPr>
        <p:blipFill>
          <a:blip r:embed="rId2">
            <a:extLst>
              <a:ext uri="{28A0092B-C50C-407E-A947-70E740481C1C}">
                <a14:useLocalDpi xmlns:a14="http://schemas.microsoft.com/office/drawing/2010/main" val="0"/>
              </a:ext>
            </a:extLst>
          </a:blip>
          <a:srcRect t="183" b="183"/>
          <a:stretch>
            <a:fillRect/>
          </a:stretch>
        </p:blipFill>
        <p:spPr>
          <a:xfrm>
            <a:off x="5817326" y="0"/>
            <a:ext cx="5263182" cy="5556069"/>
          </a:xfrm>
        </p:spPr>
      </p:pic>
      <p:sp>
        <p:nvSpPr>
          <p:cNvPr id="4" name="Marcador de texto 3"/>
          <p:cNvSpPr>
            <a:spLocks noGrp="1"/>
          </p:cNvSpPr>
          <p:nvPr>
            <p:ph type="body" sz="half" idx="2"/>
          </p:nvPr>
        </p:nvSpPr>
        <p:spPr>
          <a:xfrm>
            <a:off x="783771" y="3059595"/>
            <a:ext cx="1922926" cy="1869456"/>
          </a:xfrm>
        </p:spPr>
        <p:txBody>
          <a:bodyPr>
            <a:normAutofit/>
          </a:bodyPr>
          <a:lstStyle/>
          <a:p>
            <a:pPr algn="l"/>
            <a:r>
              <a:rPr lang="es-ES" sz="2400" dirty="0" err="1" smtClean="0">
                <a:solidFill>
                  <a:srgbClr val="002060"/>
                </a:solidFill>
              </a:rPr>
              <a:t>Rewards</a:t>
            </a:r>
            <a:r>
              <a:rPr lang="es-ES" sz="2800" dirty="0" smtClean="0">
                <a:solidFill>
                  <a:srgbClr val="002060"/>
                </a:solidFill>
              </a:rPr>
              <a:t>:</a:t>
            </a:r>
          </a:p>
          <a:p>
            <a:pPr marL="285750" indent="-285750" algn="l">
              <a:buFont typeface="Wingdings" panose="05000000000000000000" pitchFamily="2" charset="2"/>
              <a:buChar char="§"/>
            </a:pPr>
            <a:r>
              <a:rPr lang="es-ES" dirty="0" err="1" smtClean="0">
                <a:solidFill>
                  <a:srgbClr val="002060"/>
                </a:solidFill>
              </a:rPr>
              <a:t>National</a:t>
            </a:r>
            <a:endParaRPr lang="es-ES" dirty="0" smtClean="0">
              <a:solidFill>
                <a:srgbClr val="002060"/>
              </a:solidFill>
            </a:endParaRPr>
          </a:p>
          <a:p>
            <a:pPr marL="285750" indent="-285750" algn="l">
              <a:buFont typeface="Wingdings" panose="05000000000000000000" pitchFamily="2" charset="2"/>
              <a:buChar char="§"/>
            </a:pPr>
            <a:r>
              <a:rPr lang="es-ES" dirty="0" err="1" smtClean="0">
                <a:solidFill>
                  <a:srgbClr val="002060"/>
                </a:solidFill>
              </a:rPr>
              <a:t>european</a:t>
            </a:r>
            <a:endParaRPr lang="es-ES" dirty="0">
              <a:solidFill>
                <a:srgbClr val="002060"/>
              </a:solidFill>
            </a:endParaRPr>
          </a:p>
        </p:txBody>
      </p:sp>
      <p:pic>
        <p:nvPicPr>
          <p:cNvPr id="11268" name="Picture 4" descr="artic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25" y="292171"/>
            <a:ext cx="3602744" cy="241059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rticl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943" y="2491364"/>
            <a:ext cx="3992878" cy="266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3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1555" y="827315"/>
            <a:ext cx="7541623" cy="740228"/>
          </a:xfrm>
        </p:spPr>
        <p:txBody>
          <a:bodyPr>
            <a:normAutofit fontScale="90000"/>
          </a:bodyPr>
          <a:lstStyle/>
          <a:p>
            <a:r>
              <a:rPr lang="es-ES" sz="5200" b="1" dirty="0" err="1" smtClean="0"/>
              <a:t>why</a:t>
            </a:r>
            <a:r>
              <a:rPr lang="es-ES" sz="5200" b="1" dirty="0" smtClean="0"/>
              <a:t> NATIONAL </a:t>
            </a:r>
            <a:r>
              <a:rPr lang="es-ES" sz="5200" b="1" dirty="0"/>
              <a:t>QUALITY </a:t>
            </a:r>
            <a:r>
              <a:rPr lang="es-ES" sz="5200" b="1" dirty="0" smtClean="0"/>
              <a:t>LABEL?</a:t>
            </a:r>
            <a:endParaRPr lang="es-ES" sz="5200" dirty="0"/>
          </a:p>
        </p:txBody>
      </p:sp>
      <p:sp>
        <p:nvSpPr>
          <p:cNvPr id="3" name="Rectángulo 2"/>
          <p:cNvSpPr/>
          <p:nvPr/>
        </p:nvSpPr>
        <p:spPr>
          <a:xfrm>
            <a:off x="685801" y="2136339"/>
            <a:ext cx="10278290" cy="2308324"/>
          </a:xfrm>
          <a:prstGeom prst="rect">
            <a:avLst/>
          </a:prstGeom>
        </p:spPr>
        <p:txBody>
          <a:bodyPr wrap="square">
            <a:spAutoFit/>
          </a:bodyPr>
          <a:lstStyle/>
          <a:p>
            <a:pPr marL="285750" indent="-285750">
              <a:buFont typeface="Wingdings" panose="05000000000000000000" pitchFamily="2" charset="2"/>
              <a:buChar char="Ø"/>
            </a:pPr>
            <a:r>
              <a:rPr lang="en-US" b="1" dirty="0">
                <a:solidFill>
                  <a:srgbClr val="91929A"/>
                </a:solidFill>
                <a:latin typeface="Source Sans Pro"/>
              </a:rPr>
              <a:t>Concrete recognition for teachers and schools</a:t>
            </a:r>
            <a:r>
              <a:rPr lang="en-US" dirty="0">
                <a:solidFill>
                  <a:srgbClr val="91929A"/>
                </a:solidFill>
                <a:latin typeface="Source Sans Pro"/>
              </a:rPr>
              <a:t> of the high level of their eTwinning activities. </a:t>
            </a:r>
            <a:endParaRPr lang="en-US" dirty="0" smtClean="0">
              <a:solidFill>
                <a:srgbClr val="91929A"/>
              </a:solidFill>
              <a:latin typeface="Source Sans Pro"/>
            </a:endParaRPr>
          </a:p>
          <a:p>
            <a:pPr marL="285750" indent="-285750">
              <a:buFont typeface="Wingdings" panose="05000000000000000000" pitchFamily="2" charset="2"/>
              <a:buChar char="Ø"/>
            </a:pPr>
            <a:endParaRPr lang="en-US" b="1" dirty="0">
              <a:solidFill>
                <a:srgbClr val="91929A"/>
              </a:solidFill>
              <a:latin typeface="Source Sans Pro"/>
            </a:endParaRPr>
          </a:p>
          <a:p>
            <a:pPr marL="285750" indent="-285750">
              <a:buFont typeface="Wingdings" panose="05000000000000000000" pitchFamily="2" charset="2"/>
              <a:buChar char="Ø"/>
            </a:pPr>
            <a:r>
              <a:rPr lang="en-US" b="1" dirty="0" smtClean="0">
                <a:solidFill>
                  <a:srgbClr val="91929A"/>
                </a:solidFill>
                <a:latin typeface="Source Sans Pro"/>
              </a:rPr>
              <a:t>Encouraging </a:t>
            </a:r>
            <a:r>
              <a:rPr lang="en-US" b="1" dirty="0">
                <a:solidFill>
                  <a:srgbClr val="91929A"/>
                </a:solidFill>
                <a:latin typeface="Source Sans Pro"/>
              </a:rPr>
              <a:t>students to </a:t>
            </a:r>
            <a:r>
              <a:rPr lang="en-US" b="1" dirty="0" smtClean="0">
                <a:solidFill>
                  <a:srgbClr val="91929A"/>
                </a:solidFill>
                <a:latin typeface="Source Sans Pro"/>
              </a:rPr>
              <a:t>participate </a:t>
            </a:r>
            <a:r>
              <a:rPr lang="en-US" b="1" dirty="0">
                <a:solidFill>
                  <a:srgbClr val="91929A"/>
                </a:solidFill>
                <a:latin typeface="Source Sans Pro"/>
              </a:rPr>
              <a:t>and </a:t>
            </a:r>
            <a:r>
              <a:rPr lang="en-US" b="1" dirty="0" smtClean="0">
                <a:solidFill>
                  <a:srgbClr val="91929A"/>
                </a:solidFill>
                <a:latin typeface="Source Sans Pro"/>
              </a:rPr>
              <a:t>work in </a:t>
            </a:r>
            <a:r>
              <a:rPr lang="en-US" b="1" dirty="0">
                <a:solidFill>
                  <a:srgbClr val="91929A"/>
                </a:solidFill>
                <a:latin typeface="Source Sans Pro"/>
              </a:rPr>
              <a:t>eTwinning activities</a:t>
            </a:r>
            <a:r>
              <a:rPr lang="en-US" dirty="0">
                <a:solidFill>
                  <a:srgbClr val="91929A"/>
                </a:solidFill>
                <a:latin typeface="Source Sans Pro"/>
              </a:rPr>
              <a:t> </a:t>
            </a:r>
            <a:r>
              <a:rPr lang="en-US" dirty="0" smtClean="0">
                <a:solidFill>
                  <a:srgbClr val="91929A"/>
                </a:solidFill>
                <a:latin typeface="Source Sans Pro"/>
              </a:rPr>
              <a:t>is a </a:t>
            </a:r>
            <a:r>
              <a:rPr lang="en-US" dirty="0">
                <a:solidFill>
                  <a:srgbClr val="91929A"/>
                </a:solidFill>
                <a:latin typeface="Source Sans Pro"/>
              </a:rPr>
              <a:t>concrete way to show that their efforts have been </a:t>
            </a:r>
            <a:r>
              <a:rPr lang="en-US" dirty="0" err="1">
                <a:solidFill>
                  <a:srgbClr val="91929A"/>
                </a:solidFill>
                <a:latin typeface="Source Sans Pro"/>
              </a:rPr>
              <a:t>recognised</a:t>
            </a:r>
            <a:r>
              <a:rPr lang="en-US" dirty="0">
                <a:solidFill>
                  <a:srgbClr val="91929A"/>
                </a:solidFill>
                <a:latin typeface="Source Sans Pro"/>
              </a:rPr>
              <a:t>. </a:t>
            </a:r>
            <a:r>
              <a:rPr lang="en-US" b="1" dirty="0">
                <a:solidFill>
                  <a:srgbClr val="91929A"/>
                </a:solidFill>
                <a:latin typeface="Source Sans Pro"/>
              </a:rPr>
              <a:t>Students can receive the Pupil Quality Label</a:t>
            </a:r>
            <a:r>
              <a:rPr lang="en-US" dirty="0">
                <a:solidFill>
                  <a:srgbClr val="91929A"/>
                </a:solidFill>
                <a:latin typeface="Source Sans Pro"/>
              </a:rPr>
              <a:t>, once their teacher receives a National Quality Label. </a:t>
            </a:r>
            <a:endParaRPr lang="en-US" dirty="0" smtClean="0">
              <a:solidFill>
                <a:srgbClr val="91929A"/>
              </a:solidFill>
              <a:latin typeface="Source Sans Pro"/>
            </a:endParaRPr>
          </a:p>
          <a:p>
            <a:endParaRPr lang="en-US" dirty="0" smtClean="0">
              <a:solidFill>
                <a:srgbClr val="91929A"/>
              </a:solidFill>
              <a:latin typeface="Source Sans Pro"/>
            </a:endParaRPr>
          </a:p>
          <a:p>
            <a:pPr marL="285750" indent="-285750">
              <a:buFont typeface="Wingdings" panose="05000000000000000000" pitchFamily="2" charset="2"/>
              <a:buChar char="Ø"/>
            </a:pPr>
            <a:r>
              <a:rPr lang="en-US" b="1" dirty="0" smtClean="0">
                <a:solidFill>
                  <a:srgbClr val="91929A"/>
                </a:solidFill>
                <a:latin typeface="Source Sans Pro"/>
              </a:rPr>
              <a:t>Labels are </a:t>
            </a:r>
            <a:r>
              <a:rPr lang="en-US" b="1" dirty="0" smtClean="0">
                <a:solidFill>
                  <a:srgbClr val="91929A"/>
                </a:solidFill>
                <a:latin typeface="inherit"/>
              </a:rPr>
              <a:t>Public </a:t>
            </a:r>
            <a:r>
              <a:rPr lang="en-US" b="1" dirty="0">
                <a:solidFill>
                  <a:srgbClr val="91929A"/>
                </a:solidFill>
                <a:latin typeface="inherit"/>
              </a:rPr>
              <a:t>affirmation of school’s commitment to quality and openness in European collaborative work</a:t>
            </a:r>
            <a:endParaRPr lang="es-ES" dirty="0"/>
          </a:p>
        </p:txBody>
      </p:sp>
      <p:pic>
        <p:nvPicPr>
          <p:cNvPr id="4" name="Picture 2" descr="quality labe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5326" y="384741"/>
            <a:ext cx="2098766" cy="176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71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5780D-82E2-4B26-A1C4-F5C2D184EB58}"/>
              </a:ext>
            </a:extLst>
          </p:cNvPr>
          <p:cNvSpPr>
            <a:spLocks noGrp="1"/>
          </p:cNvSpPr>
          <p:nvPr>
            <p:ph type="title"/>
          </p:nvPr>
        </p:nvSpPr>
        <p:spPr>
          <a:xfrm>
            <a:off x="685801" y="685800"/>
            <a:ext cx="7360919" cy="896541"/>
          </a:xfrm>
        </p:spPr>
        <p:txBody>
          <a:bodyPr>
            <a:normAutofit/>
          </a:bodyPr>
          <a:lstStyle/>
          <a:p>
            <a:r>
              <a:rPr lang="es-ES" sz="4400" dirty="0" err="1"/>
              <a:t>Quality</a:t>
            </a:r>
            <a:r>
              <a:rPr lang="es-ES" sz="4400" dirty="0"/>
              <a:t> </a:t>
            </a:r>
            <a:r>
              <a:rPr lang="es-ES" sz="4400" dirty="0" err="1"/>
              <a:t>criterias</a:t>
            </a:r>
            <a:r>
              <a:rPr lang="es-ES" sz="4400" dirty="0"/>
              <a:t> </a:t>
            </a:r>
            <a:r>
              <a:rPr lang="es-ES" sz="4400" dirty="0" err="1"/>
              <a:t>for</a:t>
            </a:r>
            <a:r>
              <a:rPr lang="es-ES" sz="4400" dirty="0"/>
              <a:t> </a:t>
            </a:r>
            <a:r>
              <a:rPr lang="es-ES" sz="4400" dirty="0" err="1" smtClean="0"/>
              <a:t>labels</a:t>
            </a:r>
            <a:endParaRPr lang="es-ES" sz="4400" dirty="0"/>
          </a:p>
        </p:txBody>
      </p:sp>
      <p:sp>
        <p:nvSpPr>
          <p:cNvPr id="3" name="Rectángulo 2">
            <a:extLst>
              <a:ext uri="{FF2B5EF4-FFF2-40B4-BE49-F238E27FC236}">
                <a16:creationId xmlns:a16="http://schemas.microsoft.com/office/drawing/2014/main" id="{0D91AE61-F7E0-47FC-8E46-C973FCFF18B4}"/>
              </a:ext>
            </a:extLst>
          </p:cNvPr>
          <p:cNvSpPr/>
          <p:nvPr/>
        </p:nvSpPr>
        <p:spPr>
          <a:xfrm>
            <a:off x="906011" y="1582341"/>
            <a:ext cx="8237989" cy="3200876"/>
          </a:xfrm>
          <a:prstGeom prst="rect">
            <a:avLst/>
          </a:prstGeom>
        </p:spPr>
        <p:txBody>
          <a:bodyPr wrap="square">
            <a:spAutoFit/>
          </a:bodyPr>
          <a:lstStyle/>
          <a:p>
            <a:pPr lvl="0" defTabSz="914400">
              <a:lnSpc>
                <a:spcPct val="120000"/>
              </a:lnSpc>
              <a:spcBef>
                <a:spcPts val="1000"/>
              </a:spcBef>
              <a:buClr>
                <a:srgbClr val="8FA751"/>
              </a:buClr>
              <a:buSzPct val="160000"/>
            </a:pPr>
            <a:r>
              <a:rPr lang="en-US" sz="2000" dirty="0" smtClean="0">
                <a:solidFill>
                  <a:srgbClr val="3B3835"/>
                </a:solidFill>
                <a:latin typeface="Helvetica Neue"/>
              </a:rPr>
              <a:t> </a:t>
            </a:r>
            <a:r>
              <a:rPr lang="en-US" cap="all" dirty="0" smtClean="0">
                <a:solidFill>
                  <a:prstClr val="black"/>
                </a:solidFill>
              </a:rPr>
              <a:t>It must broadly achieve excellence in the following areas_</a:t>
            </a:r>
            <a:endParaRPr lang="es-ES" b="1" cap="all" dirty="0" smtClean="0">
              <a:solidFill>
                <a:prstClr val="black"/>
              </a:solidFill>
            </a:endParaRPr>
          </a:p>
          <a:p>
            <a:pPr marL="285750" indent="-285750">
              <a:buFont typeface="Wingdings" panose="05000000000000000000" pitchFamily="2" charset="2"/>
              <a:buChar char="Ø"/>
            </a:pPr>
            <a:endParaRPr lang="en-US" sz="2000" dirty="0" smtClean="0">
              <a:solidFill>
                <a:srgbClr val="3B3835"/>
              </a:solidFill>
              <a:latin typeface="Helvetica Neue"/>
            </a:endParaRPr>
          </a:p>
          <a:p>
            <a:pPr marL="285750" indent="-285750">
              <a:buFont typeface="Wingdings" panose="05000000000000000000" pitchFamily="2" charset="2"/>
              <a:buChar char="Ø"/>
            </a:pPr>
            <a:r>
              <a:rPr lang="en-US" sz="2000" dirty="0">
                <a:solidFill>
                  <a:srgbClr val="002060"/>
                </a:solidFill>
                <a:latin typeface="Helvetica Neue"/>
              </a:rPr>
              <a:t>The </a:t>
            </a:r>
            <a:r>
              <a:rPr lang="en-US" sz="2000" dirty="0">
                <a:solidFill>
                  <a:srgbClr val="002060"/>
                </a:solidFill>
                <a:latin typeface="Helvetica Neue"/>
              </a:rPr>
              <a:t>project must have common goals and a shared plan. </a:t>
            </a:r>
          </a:p>
          <a:p>
            <a:pPr marL="285750" indent="-285750">
              <a:buFont typeface="Wingdings" panose="05000000000000000000" pitchFamily="2" charset="2"/>
              <a:buChar char="Ø"/>
            </a:pPr>
            <a:r>
              <a:rPr lang="en-US" sz="2000" dirty="0">
                <a:solidFill>
                  <a:srgbClr val="002060"/>
                </a:solidFill>
                <a:latin typeface="Helvetica Neue"/>
              </a:rPr>
              <a:t> It must be finished or in its last stages. </a:t>
            </a:r>
          </a:p>
          <a:p>
            <a:pPr marL="285750" indent="-285750">
              <a:buFont typeface="Wingdings" panose="05000000000000000000" pitchFamily="2" charset="2"/>
              <a:buChar char="Ø"/>
            </a:pPr>
            <a:r>
              <a:rPr lang="en-US" sz="2000" dirty="0">
                <a:solidFill>
                  <a:srgbClr val="002060"/>
                </a:solidFill>
                <a:latin typeface="Helvetica Neue"/>
              </a:rPr>
              <a:t> The applying teacher must have done significant contributions to the project. </a:t>
            </a:r>
          </a:p>
          <a:p>
            <a:pPr marL="285750" indent="-285750">
              <a:buFont typeface="Wingdings" panose="05000000000000000000" pitchFamily="2" charset="2"/>
              <a:buChar char="Ø"/>
            </a:pPr>
            <a:r>
              <a:rPr lang="en-US" sz="2000" dirty="0">
                <a:solidFill>
                  <a:srgbClr val="002060"/>
                </a:solidFill>
                <a:latin typeface="Helvetica Neue"/>
              </a:rPr>
              <a:t>  A certain degree of collaboration must appear. The minimum to be considered     is using and reacting to partners’ materials. </a:t>
            </a:r>
          </a:p>
          <a:p>
            <a:pPr marL="285750" indent="-285750">
              <a:buFont typeface="Wingdings" panose="05000000000000000000" pitchFamily="2" charset="2"/>
              <a:buChar char="Ø"/>
            </a:pPr>
            <a:r>
              <a:rPr lang="en-US" sz="2000" dirty="0">
                <a:solidFill>
                  <a:srgbClr val="002060"/>
                </a:solidFill>
                <a:latin typeface="Helvetica Neue"/>
              </a:rPr>
              <a:t> Project results must be visible.</a:t>
            </a:r>
          </a:p>
          <a:p>
            <a:endParaRPr lang="en-US" dirty="0">
              <a:solidFill>
                <a:srgbClr val="008ED2"/>
              </a:solidFill>
              <a:latin typeface="Helvetica Neue"/>
              <a:hlinkClick r:id="rId2" tooltip="6 Common indicators for NQL criteria&#10;1. Pedagogical innovat..."/>
            </a:endParaRPr>
          </a:p>
        </p:txBody>
      </p:sp>
      <p:pic>
        <p:nvPicPr>
          <p:cNvPr id="4" name="Picture 2" descr="Resultado de imagen de eTwinning National Quality Label: Evaluation Framework Work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310" y="95521"/>
            <a:ext cx="3122925" cy="12368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de eTwinning National Quality Label: Evaluation Framework Work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310" y="67355"/>
            <a:ext cx="3122925" cy="123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19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8153399" cy="1151965"/>
          </a:xfrm>
        </p:spPr>
        <p:txBody>
          <a:bodyPr>
            <a:normAutofit/>
          </a:bodyPr>
          <a:lstStyle/>
          <a:p>
            <a:r>
              <a:rPr lang="es-ES" sz="5200" dirty="0" err="1" smtClean="0"/>
              <a:t>How</a:t>
            </a:r>
            <a:r>
              <a:rPr lang="es-ES" sz="5200" dirty="0" smtClean="0"/>
              <a:t> </a:t>
            </a:r>
            <a:r>
              <a:rPr lang="es-ES" sz="5200" dirty="0" err="1" smtClean="0"/>
              <a:t>must</a:t>
            </a:r>
            <a:r>
              <a:rPr lang="es-ES" sz="5200" dirty="0" smtClean="0"/>
              <a:t> </a:t>
            </a:r>
            <a:r>
              <a:rPr lang="es-ES" sz="5200" dirty="0" err="1" smtClean="0"/>
              <a:t>we</a:t>
            </a:r>
            <a:r>
              <a:rPr lang="es-ES" sz="5200" dirty="0" smtClean="0"/>
              <a:t> </a:t>
            </a:r>
            <a:r>
              <a:rPr lang="es-ES" sz="5200" dirty="0" err="1" smtClean="0"/>
              <a:t>work</a:t>
            </a:r>
            <a:r>
              <a:rPr lang="es-ES" sz="5200" dirty="0" smtClean="0"/>
              <a:t>?  5 </a:t>
            </a:r>
            <a:r>
              <a:rPr lang="es-ES" sz="5200" dirty="0" err="1" smtClean="0"/>
              <a:t>tips</a:t>
            </a:r>
            <a:endParaRPr lang="es-ES" sz="5200" dirty="0"/>
          </a:p>
        </p:txBody>
      </p:sp>
      <p:sp>
        <p:nvSpPr>
          <p:cNvPr id="3" name="Rectángulo 2"/>
          <p:cNvSpPr/>
          <p:nvPr/>
        </p:nvSpPr>
        <p:spPr>
          <a:xfrm>
            <a:off x="1227909" y="1976847"/>
            <a:ext cx="8638902" cy="3477875"/>
          </a:xfrm>
          <a:prstGeom prst="rect">
            <a:avLst/>
          </a:prstGeom>
        </p:spPr>
        <p:txBody>
          <a:bodyPr wrap="square">
            <a:spAutoFit/>
          </a:bodyPr>
          <a:lstStyle/>
          <a:p>
            <a:endParaRPr lang="en-US" sz="2000" dirty="0">
              <a:solidFill>
                <a:srgbClr val="002060"/>
              </a:solidFill>
              <a:latin typeface="Helvetica Neue"/>
            </a:endParaRPr>
          </a:p>
          <a:p>
            <a:pPr marL="457200" indent="-457200">
              <a:buFont typeface="+mj-lt"/>
              <a:buAutoNum type="arabicPeriod"/>
            </a:pPr>
            <a:r>
              <a:rPr lang="en-US" sz="2000" dirty="0">
                <a:solidFill>
                  <a:srgbClr val="002060"/>
                </a:solidFill>
                <a:latin typeface="Helvetica Neue"/>
              </a:rPr>
              <a:t>We must t </a:t>
            </a:r>
            <a:r>
              <a:rPr lang="en-US" sz="2000" dirty="0">
                <a:solidFill>
                  <a:srgbClr val="002060"/>
                </a:solidFill>
                <a:latin typeface="Helvetica Neue"/>
              </a:rPr>
              <a:t>have </a:t>
            </a:r>
            <a:r>
              <a:rPr lang="en-US" sz="2000" dirty="0">
                <a:solidFill>
                  <a:srgbClr val="002060"/>
                </a:solidFill>
                <a:latin typeface="Helvetica Neue"/>
              </a:rPr>
              <a:t>common project </a:t>
            </a:r>
            <a:r>
              <a:rPr lang="en-US" sz="2000" dirty="0">
                <a:solidFill>
                  <a:srgbClr val="002060"/>
                </a:solidFill>
                <a:latin typeface="Helvetica Neue"/>
              </a:rPr>
              <a:t>goals and a shared </a:t>
            </a:r>
            <a:r>
              <a:rPr lang="en-US" sz="2000" dirty="0">
                <a:solidFill>
                  <a:srgbClr val="002060"/>
                </a:solidFill>
                <a:latin typeface="Helvetica Neue"/>
              </a:rPr>
              <a:t>plan in our 5 </a:t>
            </a:r>
            <a:r>
              <a:rPr lang="en-US" sz="2000" dirty="0" smtClean="0">
                <a:solidFill>
                  <a:srgbClr val="002060"/>
                </a:solidFill>
                <a:latin typeface="Helvetica Neue"/>
              </a:rPr>
              <a:t>schools.</a:t>
            </a:r>
          </a:p>
          <a:p>
            <a:pPr marL="457200" indent="-457200">
              <a:buFont typeface="+mj-lt"/>
              <a:buAutoNum type="arabicPeriod"/>
            </a:pPr>
            <a:endParaRPr lang="en-US" sz="2000" dirty="0">
              <a:solidFill>
                <a:srgbClr val="002060"/>
              </a:solidFill>
              <a:latin typeface="Helvetica Neue"/>
            </a:endParaRPr>
          </a:p>
          <a:p>
            <a:pPr marL="457200" indent="-457200">
              <a:buFont typeface="+mj-lt"/>
              <a:buAutoNum type="arabicPeriod"/>
            </a:pPr>
            <a:r>
              <a:rPr lang="en-US" sz="2000" dirty="0">
                <a:solidFill>
                  <a:srgbClr val="002060"/>
                </a:solidFill>
                <a:latin typeface="Helvetica Neue"/>
              </a:rPr>
              <a:t> </a:t>
            </a:r>
            <a:r>
              <a:rPr lang="en-US" sz="2000" dirty="0" smtClean="0">
                <a:solidFill>
                  <a:srgbClr val="002060"/>
                </a:solidFill>
                <a:latin typeface="Helvetica Neue"/>
              </a:rPr>
              <a:t>We </a:t>
            </a:r>
            <a:r>
              <a:rPr lang="en-US" sz="2000" dirty="0">
                <a:solidFill>
                  <a:srgbClr val="002060"/>
                </a:solidFill>
                <a:latin typeface="Helvetica Neue"/>
              </a:rPr>
              <a:t>must t finish our </a:t>
            </a:r>
            <a:r>
              <a:rPr lang="en-US" sz="2000" dirty="0" smtClean="0">
                <a:solidFill>
                  <a:srgbClr val="002060"/>
                </a:solidFill>
                <a:latin typeface="Helvetica Neue"/>
              </a:rPr>
              <a:t>project.</a:t>
            </a:r>
          </a:p>
          <a:p>
            <a:pPr marL="457200" indent="-457200">
              <a:buFont typeface="+mj-lt"/>
              <a:buAutoNum type="arabicPeriod"/>
            </a:pPr>
            <a:endParaRPr lang="en-US" sz="2000" dirty="0" smtClean="0">
              <a:solidFill>
                <a:srgbClr val="002060"/>
              </a:solidFill>
              <a:latin typeface="Helvetica Neue"/>
            </a:endParaRPr>
          </a:p>
          <a:p>
            <a:pPr marL="457200" indent="-457200">
              <a:buFont typeface="+mj-lt"/>
              <a:buAutoNum type="arabicPeriod"/>
            </a:pPr>
            <a:r>
              <a:rPr lang="en-US" sz="2000" dirty="0" smtClean="0">
                <a:solidFill>
                  <a:srgbClr val="002060"/>
                </a:solidFill>
                <a:latin typeface="Helvetica Neue"/>
              </a:rPr>
              <a:t>Teachers </a:t>
            </a:r>
            <a:r>
              <a:rPr lang="en-US" sz="2000" dirty="0">
                <a:solidFill>
                  <a:srgbClr val="002060"/>
                </a:solidFill>
                <a:latin typeface="Helvetica Neue"/>
              </a:rPr>
              <a:t>and students  must contribute to most  </a:t>
            </a:r>
            <a:r>
              <a:rPr lang="en-US" sz="2000" dirty="0">
                <a:solidFill>
                  <a:srgbClr val="002060"/>
                </a:solidFill>
                <a:latin typeface="Helvetica Neue"/>
              </a:rPr>
              <a:t>project’s </a:t>
            </a:r>
            <a:r>
              <a:rPr lang="en-US" sz="2000" dirty="0" smtClean="0">
                <a:solidFill>
                  <a:srgbClr val="002060"/>
                </a:solidFill>
                <a:latin typeface="Helvetica Neue"/>
              </a:rPr>
              <a:t>activities.</a:t>
            </a:r>
          </a:p>
          <a:p>
            <a:pPr marL="457200" indent="-457200">
              <a:buFont typeface="+mj-lt"/>
              <a:buAutoNum type="arabicPeriod"/>
            </a:pPr>
            <a:endParaRPr lang="en-US" sz="2000" dirty="0">
              <a:solidFill>
                <a:srgbClr val="002060"/>
              </a:solidFill>
              <a:latin typeface="Helvetica Neue"/>
            </a:endParaRPr>
          </a:p>
          <a:p>
            <a:pPr marL="457200" indent="-457200">
              <a:buFont typeface="+mj-lt"/>
              <a:buAutoNum type="arabicPeriod"/>
            </a:pPr>
            <a:r>
              <a:rPr lang="en-US" sz="2000" dirty="0" smtClean="0">
                <a:solidFill>
                  <a:srgbClr val="002060"/>
                </a:solidFill>
                <a:latin typeface="Helvetica Neue"/>
              </a:rPr>
              <a:t>The </a:t>
            </a:r>
            <a:r>
              <a:rPr lang="en-US" sz="2000" dirty="0">
                <a:solidFill>
                  <a:srgbClr val="002060"/>
                </a:solidFill>
                <a:latin typeface="Helvetica Neue"/>
              </a:rPr>
              <a:t>5 schools must organize collaborative </a:t>
            </a:r>
            <a:r>
              <a:rPr lang="en-US" sz="2000" dirty="0" smtClean="0">
                <a:solidFill>
                  <a:srgbClr val="002060"/>
                </a:solidFill>
                <a:latin typeface="Helvetica Neue"/>
              </a:rPr>
              <a:t>activities.</a:t>
            </a:r>
          </a:p>
          <a:p>
            <a:pPr marL="457200" indent="-457200">
              <a:buFont typeface="+mj-lt"/>
              <a:buAutoNum type="arabicPeriod"/>
            </a:pPr>
            <a:endParaRPr lang="en-US" sz="2000" dirty="0">
              <a:solidFill>
                <a:srgbClr val="002060"/>
              </a:solidFill>
              <a:latin typeface="Helvetica Neue"/>
            </a:endParaRPr>
          </a:p>
          <a:p>
            <a:pPr marL="457200" indent="-457200">
              <a:buFont typeface="+mj-lt"/>
              <a:buAutoNum type="arabicPeriod"/>
            </a:pPr>
            <a:r>
              <a:rPr lang="en-US" sz="2000" dirty="0">
                <a:solidFill>
                  <a:srgbClr val="002060"/>
                </a:solidFill>
                <a:latin typeface="Helvetica Neue"/>
              </a:rPr>
              <a:t>We must make our </a:t>
            </a:r>
            <a:r>
              <a:rPr lang="en-US" sz="2000" dirty="0">
                <a:solidFill>
                  <a:srgbClr val="002060"/>
                </a:solidFill>
                <a:latin typeface="Helvetica Neue"/>
              </a:rPr>
              <a:t>project results </a:t>
            </a:r>
            <a:r>
              <a:rPr lang="en-US" sz="2000" dirty="0" smtClean="0">
                <a:solidFill>
                  <a:srgbClr val="002060"/>
                </a:solidFill>
                <a:latin typeface="Helvetica Neue"/>
              </a:rPr>
              <a:t>visible.</a:t>
            </a:r>
            <a:endParaRPr lang="es-ES" sz="2000" dirty="0">
              <a:solidFill>
                <a:srgbClr val="002060"/>
              </a:solidFill>
              <a:latin typeface="Helvetica Neue"/>
            </a:endParaRPr>
          </a:p>
        </p:txBody>
      </p:sp>
      <p:pic>
        <p:nvPicPr>
          <p:cNvPr id="14340" name="Picture 4" descr="quality labe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5700" y="534170"/>
            <a:ext cx="209550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2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3B46A-8808-4436-830F-ACF0E776BAA6}"/>
              </a:ext>
            </a:extLst>
          </p:cNvPr>
          <p:cNvSpPr>
            <a:spLocks noGrp="1"/>
          </p:cNvSpPr>
          <p:nvPr>
            <p:ph type="title"/>
          </p:nvPr>
        </p:nvSpPr>
        <p:spPr>
          <a:xfrm>
            <a:off x="624841" y="476795"/>
            <a:ext cx="6054633" cy="472439"/>
          </a:xfrm>
        </p:spPr>
        <p:txBody>
          <a:bodyPr>
            <a:noAutofit/>
          </a:bodyPr>
          <a:lstStyle/>
          <a:p>
            <a:r>
              <a:rPr lang="es-ES" sz="4400" dirty="0"/>
              <a:t> 6 </a:t>
            </a:r>
            <a:r>
              <a:rPr lang="es-ES" sz="4400" dirty="0" err="1"/>
              <a:t>criterias</a:t>
            </a:r>
            <a:r>
              <a:rPr lang="es-ES" sz="4400" dirty="0"/>
              <a:t> </a:t>
            </a:r>
            <a:r>
              <a:rPr lang="es-ES" sz="4400" dirty="0" err="1"/>
              <a:t>for</a:t>
            </a:r>
            <a:r>
              <a:rPr lang="es-ES" sz="4400" dirty="0"/>
              <a:t> </a:t>
            </a:r>
            <a:r>
              <a:rPr lang="es-ES" sz="4400" dirty="0" err="1" smtClean="0"/>
              <a:t>nql</a:t>
            </a:r>
            <a:endParaRPr lang="es-ES" sz="4400" dirty="0"/>
          </a:p>
        </p:txBody>
      </p:sp>
      <p:pic>
        <p:nvPicPr>
          <p:cNvPr id="4" name="Imagen 3"/>
          <p:cNvPicPr>
            <a:picLocks noChangeAspect="1"/>
          </p:cNvPicPr>
          <p:nvPr/>
        </p:nvPicPr>
        <p:blipFill>
          <a:blip r:embed="rId2"/>
          <a:stretch>
            <a:fillRect/>
          </a:stretch>
        </p:blipFill>
        <p:spPr>
          <a:xfrm>
            <a:off x="8406897" y="63137"/>
            <a:ext cx="3199995" cy="1489166"/>
          </a:xfrm>
          <a:prstGeom prst="rect">
            <a:avLst/>
          </a:prstGeom>
        </p:spPr>
      </p:pic>
      <p:pic>
        <p:nvPicPr>
          <p:cNvPr id="2050" name="Picture 2" descr="QL Rubric Cri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89" y="949234"/>
            <a:ext cx="6201592" cy="450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9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23365" y="1512407"/>
            <a:ext cx="9439836" cy="42473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2400" dirty="0" smtClean="0">
                <a:solidFill>
                  <a:srgbClr val="3B3835"/>
                </a:solidFill>
                <a:latin typeface="Helvetica Neue"/>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s-ES" altLang="es-ES" sz="2000" dirty="0" err="1" smtClean="0">
                <a:solidFill>
                  <a:srgbClr val="002060"/>
                </a:solidFill>
                <a:latin typeface="Helvetica Neue"/>
              </a:rPr>
              <a:t>The</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project</a:t>
            </a:r>
            <a:r>
              <a:rPr lang="es-ES" altLang="es-ES" sz="2000" dirty="0" smtClean="0">
                <a:solidFill>
                  <a:srgbClr val="002060"/>
                </a:solidFill>
                <a:latin typeface="Helvetica Neue"/>
              </a:rPr>
              <a:t> has </a:t>
            </a:r>
            <a:r>
              <a:rPr lang="es-ES" altLang="es-ES" sz="2000" dirty="0" err="1" smtClean="0">
                <a:solidFill>
                  <a:srgbClr val="002060"/>
                </a:solidFill>
                <a:latin typeface="Helvetica Neue"/>
              </a:rPr>
              <a:t>originality</a:t>
            </a:r>
            <a:r>
              <a:rPr lang="es-ES" altLang="es-ES" sz="2000" dirty="0" smtClean="0">
                <a:solidFill>
                  <a:srgbClr val="002060"/>
                </a:solidFill>
                <a:latin typeface="Helvetica Neue"/>
              </a:rPr>
              <a:t> in </a:t>
            </a:r>
            <a:r>
              <a:rPr lang="es-ES" altLang="es-ES" sz="2000" dirty="0" err="1" smtClean="0">
                <a:solidFill>
                  <a:srgbClr val="002060"/>
                </a:solidFill>
                <a:latin typeface="Helvetica Neue"/>
              </a:rPr>
              <a:t>terms</a:t>
            </a:r>
            <a:r>
              <a:rPr lang="es-ES" altLang="es-ES" sz="2000" dirty="0" smtClean="0">
                <a:solidFill>
                  <a:srgbClr val="002060"/>
                </a:solidFill>
                <a:latin typeface="Helvetica Neue"/>
              </a:rPr>
              <a:t> of </a:t>
            </a:r>
            <a:r>
              <a:rPr lang="es-ES" altLang="es-ES" sz="2000" dirty="0" err="1" smtClean="0">
                <a:solidFill>
                  <a:srgbClr val="002060"/>
                </a:solidFill>
                <a:latin typeface="Helvetica Neue"/>
              </a:rPr>
              <a:t>its</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theme</a:t>
            </a:r>
            <a:r>
              <a:rPr lang="es-ES" altLang="es-ES" sz="2000" dirty="0" smtClean="0">
                <a:solidFill>
                  <a:srgbClr val="002060"/>
                </a:solidFill>
                <a:latin typeface="Helvetica Neue"/>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s-ES" altLang="es-ES" sz="2000" dirty="0" smtClean="0">
              <a:solidFill>
                <a:srgbClr val="002060"/>
              </a:solidFill>
              <a:latin typeface="Helvetica Neue"/>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s-ES" altLang="es-ES" sz="2000" dirty="0" err="1" smtClean="0">
                <a:solidFill>
                  <a:srgbClr val="002060"/>
                </a:solidFill>
                <a:latin typeface="Helvetica Neue"/>
              </a:rPr>
              <a:t>I</a:t>
            </a:r>
            <a:r>
              <a:rPr lang="es-ES" altLang="es-ES" sz="2000" dirty="0" err="1" smtClean="0">
                <a:solidFill>
                  <a:srgbClr val="002060"/>
                </a:solidFill>
                <a:latin typeface="Helvetica Neue"/>
              </a:rPr>
              <a:t>t</a:t>
            </a:r>
            <a:r>
              <a:rPr lang="es-ES" altLang="es-ES" sz="2000" dirty="0" smtClean="0">
                <a:solidFill>
                  <a:srgbClr val="002060"/>
                </a:solidFill>
                <a:latin typeface="Helvetica Neue"/>
              </a:rPr>
              <a:t> uses a </a:t>
            </a:r>
            <a:r>
              <a:rPr lang="es-ES" altLang="es-ES" sz="2000" dirty="0" err="1" smtClean="0">
                <a:solidFill>
                  <a:srgbClr val="002060"/>
                </a:solidFill>
                <a:latin typeface="Helvetica Neue"/>
              </a:rPr>
              <a:t>variety</a:t>
            </a:r>
            <a:r>
              <a:rPr lang="es-ES" altLang="es-ES" sz="2000" dirty="0" smtClean="0">
                <a:solidFill>
                  <a:srgbClr val="002060"/>
                </a:solidFill>
                <a:latin typeface="Helvetica Neue"/>
              </a:rPr>
              <a:t> of </a:t>
            </a:r>
            <a:r>
              <a:rPr lang="es-ES" altLang="es-ES" sz="2000" dirty="0" err="1" smtClean="0">
                <a:solidFill>
                  <a:srgbClr val="002060"/>
                </a:solidFill>
                <a:latin typeface="Helvetica Neue"/>
              </a:rPr>
              <a:t>pedagogical</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methods</a:t>
            </a:r>
            <a:r>
              <a:rPr lang="es-ES" altLang="es-ES" sz="2000" dirty="0" smtClean="0">
                <a:solidFill>
                  <a:srgbClr val="002060"/>
                </a:solidFill>
                <a:latin typeface="Helvetica Neue"/>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s-ES" altLang="es-ES" sz="2000" dirty="0" smtClean="0">
              <a:solidFill>
                <a:srgbClr val="002060"/>
              </a:solidFill>
              <a:latin typeface="Helvetica Neue"/>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s-ES" altLang="es-ES" sz="2000" dirty="0" err="1" smtClean="0">
                <a:solidFill>
                  <a:srgbClr val="002060"/>
                </a:solidFill>
                <a:latin typeface="Helvetica Neue"/>
              </a:rPr>
              <a:t>P</a:t>
            </a:r>
            <a:r>
              <a:rPr lang="es-ES" altLang="es-ES" sz="2000" dirty="0" err="1" smtClean="0">
                <a:solidFill>
                  <a:srgbClr val="002060"/>
                </a:solidFill>
                <a:latin typeface="Helvetica Neue"/>
              </a:rPr>
              <a:t>upils</a:t>
            </a:r>
            <a:r>
              <a:rPr lang="es-ES" altLang="es-ES" sz="2000" dirty="0" smtClean="0">
                <a:solidFill>
                  <a:srgbClr val="002060"/>
                </a:solidFill>
                <a:latin typeface="Helvetica Neue"/>
              </a:rPr>
              <a:t> are </a:t>
            </a:r>
            <a:r>
              <a:rPr lang="es-ES" altLang="es-ES" sz="2000" dirty="0" err="1" smtClean="0">
                <a:solidFill>
                  <a:srgbClr val="002060"/>
                </a:solidFill>
                <a:latin typeface="Helvetica Neue"/>
              </a:rPr>
              <a:t>the</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ones</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who</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take</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the</a:t>
            </a:r>
            <a:r>
              <a:rPr lang="es-ES" altLang="es-ES" sz="2000" dirty="0" smtClean="0">
                <a:solidFill>
                  <a:srgbClr val="002060"/>
                </a:solidFill>
                <a:latin typeface="Helvetica Neue"/>
              </a:rPr>
              <a:t> lead.</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s-ES" altLang="es-ES" sz="2000" dirty="0" smtClean="0">
              <a:solidFill>
                <a:srgbClr val="002060"/>
              </a:solidFill>
              <a:latin typeface="Helvetica Neue"/>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s-ES" altLang="es-ES" sz="2000" dirty="0" err="1" smtClean="0">
                <a:solidFill>
                  <a:srgbClr val="002060"/>
                </a:solidFill>
                <a:latin typeface="Helvetica Neue"/>
              </a:rPr>
              <a:t>P</a:t>
            </a:r>
            <a:r>
              <a:rPr lang="es-ES" altLang="es-ES" sz="2000" dirty="0" err="1" smtClean="0">
                <a:solidFill>
                  <a:srgbClr val="002060"/>
                </a:solidFill>
                <a:latin typeface="Helvetica Neue"/>
              </a:rPr>
              <a:t>upils</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interact</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with</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their</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partners</a:t>
            </a:r>
            <a:r>
              <a:rPr lang="es-ES" altLang="es-ES" sz="2000" dirty="0" smtClean="0">
                <a:solidFill>
                  <a:srgbClr val="002060"/>
                </a:solidFill>
                <a:latin typeface="Helvetica Neue"/>
              </a:rPr>
              <a:t> and </a:t>
            </a:r>
            <a:r>
              <a:rPr lang="es-ES" altLang="es-ES" sz="2000" dirty="0" err="1" smtClean="0">
                <a:solidFill>
                  <a:srgbClr val="002060"/>
                </a:solidFill>
                <a:latin typeface="Helvetica Neue"/>
              </a:rPr>
              <a:t>work</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collaboratively</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using</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different</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methods</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like</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information</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gathering</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problem</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solving</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research</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comparative</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work</a:t>
            </a:r>
            <a:r>
              <a:rPr lang="es-ES" altLang="es-ES" sz="2000" dirty="0" smtClean="0">
                <a:solidFill>
                  <a:srgbClr val="002060"/>
                </a:solidFill>
                <a:latin typeface="Helvetica Neue"/>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s-ES" altLang="es-ES" sz="2000" dirty="0" smtClean="0">
              <a:solidFill>
                <a:srgbClr val="002060"/>
              </a:solidFill>
              <a:latin typeface="Helvetica Neue"/>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s-ES" altLang="es-ES" sz="2000" dirty="0" err="1" smtClean="0">
                <a:solidFill>
                  <a:srgbClr val="002060"/>
                </a:solidFill>
                <a:latin typeface="Helvetica Neue"/>
              </a:rPr>
              <a:t>P</a:t>
            </a:r>
            <a:r>
              <a:rPr lang="es-ES" altLang="es-ES" sz="2000" dirty="0" err="1" smtClean="0">
                <a:solidFill>
                  <a:srgbClr val="002060"/>
                </a:solidFill>
                <a:latin typeface="Helvetica Neue"/>
              </a:rPr>
              <a:t>upils</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take</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different</a:t>
            </a:r>
            <a:r>
              <a:rPr lang="es-ES" altLang="es-ES" sz="2000" dirty="0" smtClean="0">
                <a:solidFill>
                  <a:srgbClr val="002060"/>
                </a:solidFill>
                <a:latin typeface="Helvetica Neue"/>
              </a:rPr>
              <a:t> roles as </a:t>
            </a:r>
            <a:r>
              <a:rPr lang="es-ES" altLang="es-ES" sz="2000" dirty="0" err="1" smtClean="0">
                <a:solidFill>
                  <a:srgbClr val="002060"/>
                </a:solidFill>
                <a:latin typeface="Helvetica Neue"/>
              </a:rPr>
              <a:t>artists</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journalists</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technicians</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scientists</a:t>
            </a:r>
            <a:r>
              <a:rPr lang="es-ES" altLang="es-ES" sz="2000" dirty="0" smtClean="0">
                <a:solidFill>
                  <a:srgbClr val="002060"/>
                </a:solidFill>
                <a:latin typeface="Helvetica Neue"/>
              </a:rPr>
              <a:t>, </a:t>
            </a:r>
            <a:r>
              <a:rPr lang="es-ES" altLang="es-ES" sz="2000" dirty="0" err="1" smtClean="0">
                <a:solidFill>
                  <a:srgbClr val="002060"/>
                </a:solidFill>
                <a:latin typeface="Helvetica Neue"/>
              </a:rPr>
              <a:t>actors</a:t>
            </a:r>
            <a:r>
              <a:rPr lang="es-ES" altLang="es-ES" sz="2000" dirty="0" smtClean="0">
                <a:solidFill>
                  <a:srgbClr val="002060"/>
                </a:solidFill>
                <a:latin typeface="Helvetica Neue"/>
              </a:rPr>
              <a:t> etc.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rgbClr val="91929A"/>
              </a:solidFill>
              <a:effectLst/>
              <a:latin typeface="Source Sans Pro"/>
            </a:endParaRPr>
          </a:p>
        </p:txBody>
      </p:sp>
      <p:pic>
        <p:nvPicPr>
          <p:cNvPr id="1028" name="Picture 4" descr="quality labe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216" y="1576251"/>
            <a:ext cx="2159984" cy="161108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8238E01-66FC-45CA-8D92-60C44E7B02D1}"/>
              </a:ext>
            </a:extLst>
          </p:cNvPr>
          <p:cNvSpPr>
            <a:spLocks noGrp="1"/>
          </p:cNvSpPr>
          <p:nvPr>
            <p:ph type="title"/>
          </p:nvPr>
        </p:nvSpPr>
        <p:spPr>
          <a:xfrm>
            <a:off x="1181007" y="580460"/>
            <a:ext cx="10042777" cy="228600"/>
          </a:xfrm>
        </p:spPr>
        <p:txBody>
          <a:bodyPr>
            <a:normAutofit fontScale="90000"/>
          </a:bodyPr>
          <a:lstStyle/>
          <a:p>
            <a:r>
              <a:rPr lang="es-ES" dirty="0" err="1"/>
              <a:t>Pedagogical</a:t>
            </a:r>
            <a:r>
              <a:rPr lang="es-ES" dirty="0"/>
              <a:t> </a:t>
            </a:r>
            <a:r>
              <a:rPr lang="es-ES" dirty="0" err="1"/>
              <a:t>innovation</a:t>
            </a:r>
            <a:endParaRPr lang="es-ES" dirty="0"/>
          </a:p>
        </p:txBody>
      </p:sp>
      <p:pic>
        <p:nvPicPr>
          <p:cNvPr id="6" name="Picture 2" descr="Resultado de imagen de eTwinning National Quality Label: Evaluation Framework Work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9248" y="130491"/>
            <a:ext cx="3306952" cy="132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418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TM04033927[[fn=Evento principal]]</Template>
  <TotalTime>3524</TotalTime>
  <Words>1570</Words>
  <Application>Microsoft Office PowerPoint</Application>
  <PresentationFormat>Panorámica</PresentationFormat>
  <Paragraphs>159</Paragraphs>
  <Slides>26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26</vt:i4>
      </vt:variant>
    </vt:vector>
  </HeadingPairs>
  <TitlesOfParts>
    <vt:vector size="37" baseType="lpstr">
      <vt:lpstr>Arial</vt:lpstr>
      <vt:lpstr>Calibri</vt:lpstr>
      <vt:lpstr>Helvetica</vt:lpstr>
      <vt:lpstr>Helvetica Neue</vt:lpstr>
      <vt:lpstr>Impact</vt:lpstr>
      <vt:lpstr>inherit</vt:lpstr>
      <vt:lpstr>Open Sans</vt:lpstr>
      <vt:lpstr>Source Sans Pro</vt:lpstr>
      <vt:lpstr>Times New Roman</vt:lpstr>
      <vt:lpstr>Wingdings</vt:lpstr>
      <vt:lpstr>Evento principal</vt:lpstr>
      <vt:lpstr>INTEGRATED CURRICULUM AND INNOVATIVE PEDAGOGY IN Etwinning</vt:lpstr>
      <vt:lpstr> where are we?</vt:lpstr>
      <vt:lpstr>Where are we moving to?</vt:lpstr>
      <vt:lpstr> </vt:lpstr>
      <vt:lpstr>why NATIONAL QUALITY LABEL?</vt:lpstr>
      <vt:lpstr>Quality criterias for labels</vt:lpstr>
      <vt:lpstr>How must we work?  5 tips</vt:lpstr>
      <vt:lpstr> 6 criterias for nql</vt:lpstr>
      <vt:lpstr>Pedagogical innovation</vt:lpstr>
      <vt:lpstr>EVALUATION SHeET CRITERIAS FOR P.IN</vt:lpstr>
      <vt:lpstr>Rubric for Innovation and Creativity</vt:lpstr>
      <vt:lpstr>INTEGRATED CURRICULUM</vt:lpstr>
      <vt:lpstr>Criterias for integrated curriculum</vt:lpstr>
      <vt:lpstr>Key concepts</vt:lpstr>
      <vt:lpstr>Integration of formal and non formal learning</vt:lpstr>
      <vt:lpstr>Interdisciplinar approach</vt:lpstr>
      <vt:lpstr>Rubrica for integrated curriculum</vt:lpstr>
      <vt:lpstr>Project Based Learning basics</vt:lpstr>
      <vt:lpstr>Collaboration, creation and interaction from integraded curriculum.  Example:</vt:lpstr>
      <vt:lpstr>Presentación de PowerPoint</vt:lpstr>
      <vt:lpstr>Presentación de PowerPoint</vt:lpstr>
      <vt:lpstr>Steps for integrated curriculum activities eTwinning</vt:lpstr>
      <vt:lpstr> a look at 2 Innovative educational products</vt:lpstr>
      <vt:lpstr>Useful webs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CURRICULUM AND INNOVATIVE PEDAGOGY IN etwinning</dc:title>
  <dc:creator>User</dc:creator>
  <cp:lastModifiedBy>User</cp:lastModifiedBy>
  <cp:revision>68</cp:revision>
  <dcterms:created xsi:type="dcterms:W3CDTF">2018-11-11T11:52:28Z</dcterms:created>
  <dcterms:modified xsi:type="dcterms:W3CDTF">2018-11-18T17:52:35Z</dcterms:modified>
</cp:coreProperties>
</file>