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7" r:id="rId1"/>
  </p:sldMasterIdLst>
  <p:sldIdLst>
    <p:sldId id="256" r:id="rId2"/>
    <p:sldId id="275" r:id="rId3"/>
    <p:sldId id="257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0" r:id="rId17"/>
    <p:sldId id="276" r:id="rId18"/>
    <p:sldId id="277" r:id="rId19"/>
    <p:sldId id="278" r:id="rId20"/>
    <p:sldId id="279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5C26-6232-4B0B-B75B-F00A086380C0}" type="datetimeFigureOut">
              <a:rPr lang="pl-PL" smtClean="0"/>
              <a:pPr/>
              <a:t>08.02.2019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03B1-F492-4288-9927-5D7A399510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5C26-6232-4B0B-B75B-F00A086380C0}" type="datetimeFigureOut">
              <a:rPr lang="pl-PL" smtClean="0"/>
              <a:pPr/>
              <a:t>08.02.2019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03B1-F492-4288-9927-5D7A399510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5C26-6232-4B0B-B75B-F00A086380C0}" type="datetimeFigureOut">
              <a:rPr lang="pl-PL" smtClean="0"/>
              <a:pPr/>
              <a:t>08.02.2019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03B1-F492-4288-9927-5D7A399510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5C26-6232-4B0B-B75B-F00A086380C0}" type="datetimeFigureOut">
              <a:rPr lang="pl-PL" smtClean="0"/>
              <a:pPr/>
              <a:t>08.02.2019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03B1-F492-4288-9927-5D7A399510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5C26-6232-4B0B-B75B-F00A086380C0}" type="datetimeFigureOut">
              <a:rPr lang="pl-PL" smtClean="0"/>
              <a:pPr/>
              <a:t>08.02.2019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03B1-F492-4288-9927-5D7A399510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5C26-6232-4B0B-B75B-F00A086380C0}" type="datetimeFigureOut">
              <a:rPr lang="pl-PL" smtClean="0"/>
              <a:pPr/>
              <a:t>08.02.2019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03B1-F492-4288-9927-5D7A399510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5C26-6232-4B0B-B75B-F00A086380C0}" type="datetimeFigureOut">
              <a:rPr lang="pl-PL" smtClean="0"/>
              <a:pPr/>
              <a:t>08.02.2019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03B1-F492-4288-9927-5D7A399510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5C26-6232-4B0B-B75B-F00A086380C0}" type="datetimeFigureOut">
              <a:rPr lang="pl-PL" smtClean="0"/>
              <a:pPr/>
              <a:t>08.02.2019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03B1-F492-4288-9927-5D7A399510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5C26-6232-4B0B-B75B-F00A086380C0}" type="datetimeFigureOut">
              <a:rPr lang="pl-PL" smtClean="0"/>
              <a:pPr/>
              <a:t>08.02.2019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03B1-F492-4288-9927-5D7A399510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5C26-6232-4B0B-B75B-F00A086380C0}" type="datetimeFigureOut">
              <a:rPr lang="pl-PL" smtClean="0"/>
              <a:pPr/>
              <a:t>08.02.2019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03B1-F492-4288-9927-5D7A399510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5C26-6232-4B0B-B75B-F00A086380C0}" type="datetimeFigureOut">
              <a:rPr lang="pl-PL" smtClean="0"/>
              <a:pPr/>
              <a:t>08.02.2019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A403B1-F492-4288-9927-5D7A3995101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755C26-6232-4B0B-B75B-F00A086380C0}" type="datetimeFigureOut">
              <a:rPr lang="pl-PL" smtClean="0"/>
              <a:pPr/>
              <a:t>08.02.2019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A403B1-F492-4288-9927-5D7A3995101D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67049" y="4594578"/>
            <a:ext cx="5560217" cy="200277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4800" dirty="0" err="1"/>
              <a:t>Educational</a:t>
            </a:r>
            <a:r>
              <a:rPr lang="pl-PL" sz="4800" dirty="0"/>
              <a:t> system </a:t>
            </a:r>
            <a:br>
              <a:rPr lang="pl-PL" sz="4800" dirty="0"/>
            </a:br>
            <a:r>
              <a:rPr lang="pl-PL" sz="4800" dirty="0"/>
              <a:t>in Poland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71802" y="5143512"/>
            <a:ext cx="5857916" cy="1357321"/>
          </a:xfrm>
        </p:spPr>
        <p:txBody>
          <a:bodyPr>
            <a:normAutofit/>
          </a:bodyPr>
          <a:lstStyle/>
          <a:p>
            <a:endParaRPr lang="pl-PL" sz="1600" dirty="0"/>
          </a:p>
        </p:txBody>
      </p:sp>
      <p:pic>
        <p:nvPicPr>
          <p:cNvPr id="4" name="Picture 2" descr="Znalezione obrazy dla zapytania szkoÅa w DÄbem">
            <a:extLst>
              <a:ext uri="{FF2B5EF4-FFF2-40B4-BE49-F238E27FC236}">
                <a16:creationId xmlns:a16="http://schemas.microsoft.com/office/drawing/2014/main" xmlns="" id="{CD305825-B942-427F-9FAF-D3657CCF6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4" r="-1" b="-1"/>
          <a:stretch/>
        </p:blipFill>
        <p:spPr bwMode="auto">
          <a:xfrm>
            <a:off x="2975882" y="608014"/>
            <a:ext cx="5615666" cy="3728438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AABE10E-8B47-4567-8C44-7892CBD364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3B6F89E5-27DA-48BA-92A3-E78CDA05B4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D75EEA1C-1772-4713-B1FB-6A8FDFA0B7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4F733139-7D00-4544-B889-C7ACFA614D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33CAFEFE-0885-47B5-9181-DCF0391C74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CD0C4A1E-DDEB-4FDA-8245-881A82913F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CAAD0ACF-23E7-4999-B311-DD56934B6B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3209196" cy="1752599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l-PL" dirty="0"/>
              <a:t>Lower </a:t>
            </a:r>
            <a:r>
              <a:rPr lang="pl-PL" dirty="0" err="1"/>
              <a:t>secondary</a:t>
            </a:r>
            <a:r>
              <a:rPr lang="pl-PL" dirty="0"/>
              <a:t> </a:t>
            </a:r>
            <a:r>
              <a:rPr lang="pl-PL" dirty="0" err="1"/>
              <a:t>education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928802"/>
            <a:ext cx="3209197" cy="312420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New structure</a:t>
            </a:r>
            <a:endParaRPr lang="pl-PL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Starting in 2017 the 3-year (lower secondary school) will be phased out. </a:t>
            </a:r>
            <a:endParaRPr lang="pl-PL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pl-PL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compulsory external exam will take place in grade 8 of primary school and its results will influence admission to secondary schools.</a:t>
            </a:r>
            <a:endParaRPr lang="pl-PL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Rounded Rectangle 16">
            <a:extLst>
              <a:ext uri="{FF2B5EF4-FFF2-40B4-BE49-F238E27FC236}">
                <a16:creationId xmlns:a16="http://schemas.microsoft.com/office/drawing/2014/main" xmlns="" id="{56B500CE-5BE2-46B7-AD54-161253576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000" y="648931"/>
            <a:ext cx="4055267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2650AE7-0D3B-458B-BC82-DB425DF227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86" r="6919" b="-4"/>
          <a:stretch/>
        </p:blipFill>
        <p:spPr>
          <a:xfrm>
            <a:off x="4753822" y="942099"/>
            <a:ext cx="3740240" cy="4779435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ctr"/>
            <a:r>
              <a:rPr lang="pl-PL" dirty="0"/>
              <a:t>Upper </a:t>
            </a:r>
            <a:r>
              <a:rPr lang="pl-PL" dirty="0" err="1"/>
              <a:t>secondary</a:t>
            </a:r>
            <a:r>
              <a:rPr lang="pl-PL" dirty="0"/>
              <a:t> </a:t>
            </a:r>
            <a:r>
              <a:rPr lang="pl-PL" dirty="0" err="1"/>
              <a:t>education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714488"/>
            <a:ext cx="8258204" cy="47403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/>
              <a:t>Although this stage of education is not compulsory vast majority of students continues education in upper secondary schools. There are three types of upper secondary schools : </a:t>
            </a:r>
            <a:endParaRPr lang="pl-PL" dirty="0"/>
          </a:p>
          <a:p>
            <a:pPr algn="ctr"/>
            <a:endParaRPr lang="pl-PL" dirty="0"/>
          </a:p>
          <a:p>
            <a:pPr algn="ctr"/>
            <a:r>
              <a:rPr lang="en-US" dirty="0"/>
              <a:t>3-year general upper secondary school , </a:t>
            </a:r>
            <a:endParaRPr lang="pl-PL" dirty="0"/>
          </a:p>
          <a:p>
            <a:pPr algn="ctr"/>
            <a:r>
              <a:rPr lang="en-US" dirty="0"/>
              <a:t>4-year technical upper secondary sc</a:t>
            </a:r>
            <a:r>
              <a:rPr lang="pl-PL" dirty="0" err="1"/>
              <a:t>hool</a:t>
            </a:r>
            <a:r>
              <a:rPr lang="en-US" dirty="0"/>
              <a:t>, </a:t>
            </a:r>
            <a:endParaRPr lang="pl-PL" dirty="0"/>
          </a:p>
          <a:p>
            <a:pPr algn="ctr"/>
            <a:r>
              <a:rPr lang="en-US" dirty="0"/>
              <a:t>3-year basic vocational school</a:t>
            </a:r>
            <a:endParaRPr lang="pl-PL" dirty="0"/>
          </a:p>
          <a:p>
            <a:pPr algn="ctr"/>
            <a:r>
              <a:rPr lang="en-US" dirty="0"/>
              <a:t>Pupils attend upper secondary schools at the age of 16-19 (16-20 years in case of the technical upper secondary school).</a:t>
            </a:r>
            <a:endParaRPr lang="pl-PL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New structure</a:t>
            </a:r>
            <a:r>
              <a:rPr lang="pl-PL" dirty="0"/>
              <a:t> </a:t>
            </a:r>
            <a:r>
              <a:rPr lang="en-US" dirty="0"/>
              <a:t>starting in</a:t>
            </a:r>
            <a:r>
              <a:rPr lang="pl-PL" dirty="0"/>
              <a:t> </a:t>
            </a:r>
            <a:r>
              <a:rPr lang="en-US" dirty="0"/>
              <a:t>2019/20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The new reformed structure of upper secondary education</a:t>
            </a:r>
            <a:r>
              <a:rPr lang="pl-PL" dirty="0"/>
              <a:t> </a:t>
            </a:r>
            <a:r>
              <a:rPr lang="pl-PL" dirty="0" err="1"/>
              <a:t>includes</a:t>
            </a:r>
            <a:r>
              <a:rPr lang="pl-PL" dirty="0"/>
              <a:t> </a:t>
            </a:r>
            <a:r>
              <a:rPr lang="en-US" dirty="0"/>
              <a:t>the following types of schools: </a:t>
            </a:r>
            <a:endParaRPr lang="pl-PL" dirty="0"/>
          </a:p>
          <a:p>
            <a:pPr algn="ctr"/>
            <a:endParaRPr lang="pl-PL" dirty="0"/>
          </a:p>
          <a:p>
            <a:pPr algn="ctr"/>
            <a:r>
              <a:rPr lang="en-US" dirty="0"/>
              <a:t>4-year general secondary school, </a:t>
            </a:r>
            <a:endParaRPr lang="pl-PL" dirty="0"/>
          </a:p>
          <a:p>
            <a:pPr algn="ctr"/>
            <a:r>
              <a:rPr lang="en-US" dirty="0"/>
              <a:t>5-year technical secondary school, </a:t>
            </a:r>
            <a:endParaRPr lang="pl-PL" dirty="0"/>
          </a:p>
          <a:p>
            <a:pPr algn="ctr"/>
            <a:r>
              <a:rPr lang="en-US" dirty="0"/>
              <a:t>3-year sectoral VET school (stage I), </a:t>
            </a:r>
            <a:endParaRPr lang="pl-PL" dirty="0"/>
          </a:p>
          <a:p>
            <a:pPr algn="ctr"/>
            <a:r>
              <a:rPr lang="en-US" dirty="0"/>
              <a:t>2-year sectoral VET school (stage II).</a:t>
            </a:r>
            <a:endParaRPr lang="pl-PL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7FDA103-E93C-4CEF-81ED-76C691476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C34390FC-0287-47DE-BC09-4B8AD26125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D8FAF106-53CB-4766-A369-0DF61B5639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EE066CE1-19D1-4BE6-ACF8-EAA97B3912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CC70B74E-2A5C-40A6-98DB-A57702C1D6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EF2F2CE3-E9F2-4B88-A344-E673E08CFF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FB11C1E1-E825-4847-9FF9-8194D26DA3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3209196" cy="1181095"/>
          </a:xfrm>
        </p:spPr>
        <p:txBody>
          <a:bodyPr>
            <a:normAutofit/>
          </a:bodyPr>
          <a:lstStyle/>
          <a:p>
            <a:r>
              <a:rPr lang="pl-PL" sz="3600" dirty="0" err="1"/>
              <a:t>Vocational</a:t>
            </a:r>
            <a:r>
              <a:rPr lang="pl-PL" sz="3600" dirty="0"/>
              <a:t> </a:t>
            </a:r>
            <a:r>
              <a:rPr lang="pl-PL" sz="3600" dirty="0" err="1"/>
              <a:t>education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2976" y="1785878"/>
            <a:ext cx="3071834" cy="507212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Students of vocational schools – basic vocational schools and technical upper secondary schools – may take exams confirming vocational qualifications in a given occupation during the course of study or upon completion of school to receive a diploma confirming their vocational qualifications.</a:t>
            </a:r>
            <a:endParaRPr lang="pl-PL" sz="22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A26D183E-22A6-4713-B267-DCB0605A1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000" y="648931"/>
            <a:ext cx="4055267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Znalezione obrazy dla zapytania uczniowie z zawodÃ³wki">
            <a:extLst>
              <a:ext uri="{FF2B5EF4-FFF2-40B4-BE49-F238E27FC236}">
                <a16:creationId xmlns:a16="http://schemas.microsoft.com/office/drawing/2014/main" xmlns="" id="{0A48752C-6CD4-4820-8EA9-449003CF9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3243" y="999535"/>
            <a:ext cx="3816424" cy="461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/>
            </a:r>
            <a:br>
              <a:rPr lang="pl-PL" dirty="0"/>
            </a:br>
            <a:r>
              <a:rPr lang="pl-PL" dirty="0" err="1"/>
              <a:t>Grades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school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6  - (</a:t>
            </a:r>
            <a:r>
              <a:rPr lang="pl-PL" dirty="0" err="1"/>
              <a:t>Excellent</a:t>
            </a:r>
            <a:r>
              <a:rPr lang="pl-PL" dirty="0"/>
              <a:t>)</a:t>
            </a:r>
          </a:p>
          <a:p>
            <a:r>
              <a:rPr lang="pl-PL" dirty="0"/>
              <a:t>5 - (</a:t>
            </a:r>
            <a:r>
              <a:rPr lang="pl-PL" dirty="0" err="1"/>
              <a:t>Very</a:t>
            </a:r>
            <a:r>
              <a:rPr lang="pl-PL" dirty="0"/>
              <a:t> </a:t>
            </a:r>
            <a:r>
              <a:rPr lang="pl-PL" dirty="0" err="1"/>
              <a:t>good</a:t>
            </a:r>
            <a:r>
              <a:rPr lang="pl-PL" dirty="0"/>
              <a:t>)</a:t>
            </a:r>
          </a:p>
          <a:p>
            <a:r>
              <a:rPr lang="pl-PL" dirty="0"/>
              <a:t>4  - (</a:t>
            </a:r>
            <a:r>
              <a:rPr lang="pl-PL" dirty="0" err="1"/>
              <a:t>Good</a:t>
            </a:r>
            <a:r>
              <a:rPr lang="pl-PL" dirty="0"/>
              <a:t>)</a:t>
            </a:r>
          </a:p>
          <a:p>
            <a:r>
              <a:rPr lang="pl-PL" dirty="0"/>
              <a:t>3 - (</a:t>
            </a:r>
            <a:r>
              <a:rPr lang="pl-PL" dirty="0" err="1"/>
              <a:t>Satisfactory</a:t>
            </a:r>
            <a:r>
              <a:rPr lang="pl-PL" dirty="0"/>
              <a:t>)</a:t>
            </a:r>
          </a:p>
          <a:p>
            <a:r>
              <a:rPr lang="pl-PL" dirty="0"/>
              <a:t>2 -(</a:t>
            </a:r>
            <a:r>
              <a:rPr lang="pl-PL" dirty="0" err="1"/>
              <a:t>Insufficient</a:t>
            </a:r>
            <a:r>
              <a:rPr lang="pl-PL" dirty="0"/>
              <a:t>)</a:t>
            </a:r>
          </a:p>
          <a:p>
            <a:r>
              <a:rPr lang="pl-PL" dirty="0"/>
              <a:t>1- (</a:t>
            </a:r>
            <a:r>
              <a:rPr lang="pl-PL" dirty="0" err="1"/>
              <a:t>Fail</a:t>
            </a:r>
            <a:r>
              <a:rPr lang="pl-PL" dirty="0"/>
              <a:t>)</a:t>
            </a:r>
          </a:p>
          <a:p>
            <a:endParaRPr lang="pl-PL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 przedmioty szkolne">
            <a:extLst>
              <a:ext uri="{FF2B5EF4-FFF2-40B4-BE49-F238E27FC236}">
                <a16:creationId xmlns:a16="http://schemas.microsoft.com/office/drawing/2014/main" xmlns="" id="{8AB51620-000A-4310-A47A-CD2B7AC2C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616" cy="688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82133" y="1"/>
            <a:ext cx="7704667" cy="1772816"/>
          </a:xfrm>
        </p:spPr>
        <p:txBody>
          <a:bodyPr/>
          <a:lstStyle/>
          <a:p>
            <a:pPr algn="ctr"/>
            <a:r>
              <a:rPr lang="pl-PL" b="1" i="1" dirty="0" err="1"/>
              <a:t>School</a:t>
            </a:r>
            <a:r>
              <a:rPr lang="pl-PL" b="1" i="1" dirty="0"/>
              <a:t> </a:t>
            </a:r>
            <a:r>
              <a:rPr lang="pl-PL" b="1" i="1" dirty="0" err="1"/>
              <a:t>Subjects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2133" y="1196751"/>
            <a:ext cx="7704667" cy="5661247"/>
          </a:xfrm>
        </p:spPr>
        <p:txBody>
          <a:bodyPr>
            <a:normAutofit/>
          </a:bodyPr>
          <a:lstStyle/>
          <a:p>
            <a:pPr algn="ctr"/>
            <a:r>
              <a:rPr lang="pl-PL" b="1" dirty="0" err="1"/>
              <a:t>Polish</a:t>
            </a:r>
            <a:r>
              <a:rPr lang="pl-PL" b="1" dirty="0"/>
              <a:t>, </a:t>
            </a:r>
            <a:r>
              <a:rPr lang="pl-PL" b="1" dirty="0" err="1"/>
              <a:t>History</a:t>
            </a:r>
            <a:r>
              <a:rPr lang="pl-PL" b="1" dirty="0"/>
              <a:t> and </a:t>
            </a:r>
            <a:r>
              <a:rPr lang="pl-PL" b="1" dirty="0" err="1"/>
              <a:t>Social</a:t>
            </a:r>
            <a:r>
              <a:rPr lang="pl-PL" b="1" dirty="0"/>
              <a:t> </a:t>
            </a:r>
            <a:r>
              <a:rPr lang="pl-PL" b="1" dirty="0" err="1"/>
              <a:t>Studies</a:t>
            </a:r>
            <a:r>
              <a:rPr lang="pl-PL" b="1" dirty="0"/>
              <a:t>,</a:t>
            </a:r>
          </a:p>
          <a:p>
            <a:pPr algn="ctr"/>
            <a:endParaRPr lang="pl-PL" b="1" dirty="0"/>
          </a:p>
          <a:p>
            <a:pPr algn="ctr"/>
            <a:r>
              <a:rPr lang="pl-PL" b="1" dirty="0"/>
              <a:t>Modern </a:t>
            </a:r>
            <a:r>
              <a:rPr lang="pl-PL" b="1" dirty="0" err="1"/>
              <a:t>Languages</a:t>
            </a:r>
            <a:r>
              <a:rPr lang="pl-PL" b="1" dirty="0"/>
              <a:t>: English, German, Russian, </a:t>
            </a:r>
            <a:r>
              <a:rPr lang="pl-PL" b="1" dirty="0" err="1"/>
              <a:t>Italian</a:t>
            </a:r>
            <a:r>
              <a:rPr lang="pl-PL" b="1" dirty="0"/>
              <a:t>, Spanish, French,</a:t>
            </a:r>
          </a:p>
          <a:p>
            <a:pPr algn="ctr"/>
            <a:endParaRPr lang="pl-PL" b="1" dirty="0"/>
          </a:p>
          <a:p>
            <a:pPr algn="ctr"/>
            <a:r>
              <a:rPr lang="pl-PL" b="1" dirty="0" err="1"/>
              <a:t>Maths</a:t>
            </a:r>
            <a:r>
              <a:rPr lang="pl-PL" b="1" dirty="0"/>
              <a:t>, </a:t>
            </a:r>
            <a:r>
              <a:rPr lang="pl-PL" b="1" dirty="0" err="1"/>
              <a:t>Chemistry</a:t>
            </a:r>
            <a:r>
              <a:rPr lang="pl-PL" b="1" dirty="0"/>
              <a:t>, </a:t>
            </a:r>
            <a:r>
              <a:rPr lang="pl-PL" b="1" dirty="0" err="1"/>
              <a:t>Biology</a:t>
            </a:r>
            <a:r>
              <a:rPr lang="pl-PL" b="1" dirty="0"/>
              <a:t>, </a:t>
            </a:r>
            <a:r>
              <a:rPr lang="pl-PL" b="1" dirty="0" err="1"/>
              <a:t>Physics</a:t>
            </a:r>
            <a:r>
              <a:rPr lang="pl-PL" b="1" dirty="0"/>
              <a:t>, </a:t>
            </a:r>
            <a:r>
              <a:rPr lang="pl-PL" b="1" dirty="0" err="1"/>
              <a:t>Geography</a:t>
            </a:r>
            <a:r>
              <a:rPr lang="pl-PL" b="1" dirty="0"/>
              <a:t>,</a:t>
            </a:r>
          </a:p>
          <a:p>
            <a:pPr algn="ctr"/>
            <a:endParaRPr lang="pl-PL" b="1" dirty="0"/>
          </a:p>
          <a:p>
            <a:pPr algn="ctr"/>
            <a:r>
              <a:rPr lang="pl-PL" b="1" dirty="0"/>
              <a:t>ICT, PE, RE, </a:t>
            </a:r>
            <a:r>
              <a:rPr lang="pl-PL" b="1" dirty="0" err="1"/>
              <a:t>Citizenship</a:t>
            </a:r>
            <a:r>
              <a:rPr lang="pl-PL" b="1" dirty="0"/>
              <a:t>,</a:t>
            </a:r>
          </a:p>
          <a:p>
            <a:pPr algn="ctr"/>
            <a:endParaRPr lang="pl-PL" b="1" dirty="0"/>
          </a:p>
          <a:p>
            <a:pPr algn="ctr"/>
            <a:r>
              <a:rPr lang="pl-PL" b="1" dirty="0"/>
              <a:t>Music, Art, Technology.</a:t>
            </a:r>
          </a:p>
          <a:p>
            <a:pPr algn="ctr"/>
            <a:endParaRPr lang="pl-PL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2611A6F-589A-4703-8A31-575AE95F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Religious</a:t>
            </a:r>
            <a:r>
              <a:rPr lang="pl-PL" dirty="0"/>
              <a:t> </a:t>
            </a:r>
            <a:r>
              <a:rPr lang="pl-PL" dirty="0" err="1"/>
              <a:t>education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59CCCFD-BF80-4A8B-B4AB-33B46CAB1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988840"/>
            <a:ext cx="7704667" cy="4176464"/>
          </a:xfrm>
        </p:spPr>
        <p:txBody>
          <a:bodyPr>
            <a:normAutofit/>
          </a:bodyPr>
          <a:lstStyle/>
          <a:p>
            <a:r>
              <a:rPr lang="pl-PL" sz="3200" b="1" dirty="0"/>
              <a:t>At </a:t>
            </a:r>
            <a:r>
              <a:rPr lang="pl-PL" sz="3200" b="1" dirty="0" err="1"/>
              <a:t>each</a:t>
            </a:r>
            <a:r>
              <a:rPr lang="pl-PL" sz="3200" b="1" dirty="0"/>
              <a:t> </a:t>
            </a:r>
            <a:r>
              <a:rPr lang="pl-PL" sz="3200" b="1" dirty="0" err="1"/>
              <a:t>level</a:t>
            </a:r>
            <a:r>
              <a:rPr lang="pl-PL" sz="3200" b="1" dirty="0"/>
              <a:t> of </a:t>
            </a:r>
            <a:r>
              <a:rPr lang="pl-PL" sz="3200" b="1" dirty="0" err="1"/>
              <a:t>education</a:t>
            </a:r>
            <a:r>
              <a:rPr lang="pl-PL" sz="3200" b="1" dirty="0"/>
              <a:t> </a:t>
            </a:r>
            <a:r>
              <a:rPr lang="pl-PL" sz="3200" b="1" dirty="0" err="1"/>
              <a:t>there</a:t>
            </a:r>
            <a:r>
              <a:rPr lang="pl-PL" sz="3200" b="1" dirty="0"/>
              <a:t> </a:t>
            </a:r>
            <a:r>
              <a:rPr lang="pl-PL" sz="3200" b="1" dirty="0" err="1"/>
              <a:t>are</a:t>
            </a:r>
            <a:r>
              <a:rPr lang="pl-PL" sz="3200" b="1" dirty="0"/>
              <a:t> 2 </a:t>
            </a:r>
            <a:r>
              <a:rPr lang="pl-PL" sz="3200" b="1" dirty="0" err="1"/>
              <a:t>hours</a:t>
            </a:r>
            <a:r>
              <a:rPr lang="pl-PL" sz="3200" b="1" dirty="0"/>
              <a:t> of </a:t>
            </a:r>
            <a:r>
              <a:rPr lang="pl-PL" sz="3200" b="1" dirty="0" err="1"/>
              <a:t>religious</a:t>
            </a:r>
            <a:r>
              <a:rPr lang="pl-PL" sz="3200" b="1" dirty="0"/>
              <a:t> </a:t>
            </a:r>
            <a:r>
              <a:rPr lang="pl-PL" sz="3200" b="1" dirty="0" err="1"/>
              <a:t>education</a:t>
            </a:r>
            <a:r>
              <a:rPr lang="pl-PL" sz="3200" b="1" dirty="0"/>
              <a:t> per </a:t>
            </a:r>
            <a:r>
              <a:rPr lang="pl-PL" sz="3200" b="1" dirty="0" err="1"/>
              <a:t>week</a:t>
            </a:r>
            <a:r>
              <a:rPr lang="pl-PL" sz="3200" b="1" dirty="0"/>
              <a:t>. </a:t>
            </a:r>
          </a:p>
          <a:p>
            <a:r>
              <a:rPr lang="pl-PL" sz="3200" b="1" dirty="0"/>
              <a:t>RE </a:t>
            </a:r>
            <a:r>
              <a:rPr lang="pl-PL" sz="3200" b="1" dirty="0" err="1"/>
              <a:t>is</a:t>
            </a:r>
            <a:r>
              <a:rPr lang="pl-PL" sz="3200" b="1" dirty="0"/>
              <a:t> not </a:t>
            </a:r>
            <a:r>
              <a:rPr lang="pl-PL" sz="3200" b="1" dirty="0" err="1"/>
              <a:t>obligatory</a:t>
            </a:r>
            <a:r>
              <a:rPr lang="pl-PL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57478241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49583AE-033E-4BAF-9CC1-3075B52A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err="1"/>
              <a:t>Timetable</a:t>
            </a:r>
            <a:endParaRPr lang="pl-PL" sz="5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4DE8315-05ED-4521-9769-5184A301E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err="1"/>
              <a:t>Lessons</a:t>
            </a:r>
            <a:r>
              <a:rPr lang="pl-PL" sz="3200" dirty="0"/>
              <a:t> start </a:t>
            </a:r>
            <a:r>
              <a:rPr lang="pl-PL" sz="3200" dirty="0" err="1"/>
              <a:t>at</a:t>
            </a:r>
            <a:r>
              <a:rPr lang="pl-PL" sz="3200" dirty="0"/>
              <a:t> 8 o’clock</a:t>
            </a:r>
          </a:p>
          <a:p>
            <a:r>
              <a:rPr lang="pl-PL" sz="3200" dirty="0" err="1"/>
              <a:t>Each</a:t>
            </a:r>
            <a:r>
              <a:rPr lang="pl-PL" sz="3200" dirty="0"/>
              <a:t> </a:t>
            </a:r>
            <a:r>
              <a:rPr lang="pl-PL" sz="3200" dirty="0" err="1"/>
              <a:t>lesson</a:t>
            </a:r>
            <a:r>
              <a:rPr lang="pl-PL" sz="3200" dirty="0"/>
              <a:t> </a:t>
            </a:r>
            <a:r>
              <a:rPr lang="pl-PL" sz="3200" dirty="0" err="1"/>
              <a:t>lasts</a:t>
            </a:r>
            <a:r>
              <a:rPr lang="pl-PL" sz="3200" dirty="0"/>
              <a:t> 45 </a:t>
            </a:r>
            <a:r>
              <a:rPr lang="pl-PL" sz="3200" dirty="0" err="1"/>
              <a:t>minutes</a:t>
            </a:r>
            <a:endParaRPr lang="pl-PL" sz="3200" dirty="0"/>
          </a:p>
          <a:p>
            <a:r>
              <a:rPr lang="pl-PL" sz="3200" dirty="0" err="1"/>
              <a:t>After</a:t>
            </a:r>
            <a:r>
              <a:rPr lang="pl-PL" sz="3200" dirty="0"/>
              <a:t> </a:t>
            </a:r>
            <a:r>
              <a:rPr lang="pl-PL" sz="3200" dirty="0" err="1"/>
              <a:t>each</a:t>
            </a:r>
            <a:r>
              <a:rPr lang="pl-PL" sz="3200" dirty="0"/>
              <a:t> </a:t>
            </a:r>
            <a:r>
              <a:rPr lang="pl-PL" sz="3200" dirty="0" err="1"/>
              <a:t>lesson</a:t>
            </a:r>
            <a:r>
              <a:rPr lang="pl-PL" sz="3200" dirty="0"/>
              <a:t> </a:t>
            </a:r>
            <a:r>
              <a:rPr lang="pl-PL" sz="3200" dirty="0" err="1"/>
              <a:t>there</a:t>
            </a:r>
            <a:r>
              <a:rPr lang="pl-PL" sz="3200" dirty="0"/>
              <a:t> </a:t>
            </a:r>
            <a:r>
              <a:rPr lang="pl-PL" sz="3200" dirty="0" err="1"/>
              <a:t>is</a:t>
            </a:r>
            <a:r>
              <a:rPr lang="pl-PL" sz="3200" dirty="0"/>
              <a:t> a </a:t>
            </a:r>
            <a:r>
              <a:rPr lang="pl-PL" sz="3200" dirty="0" err="1"/>
              <a:t>break</a:t>
            </a:r>
            <a:r>
              <a:rPr lang="pl-PL" sz="3200" dirty="0"/>
              <a:t> of 10 </a:t>
            </a:r>
            <a:r>
              <a:rPr lang="pl-PL" sz="3200" dirty="0" err="1"/>
              <a:t>minutes</a:t>
            </a:r>
            <a:endParaRPr lang="pl-PL" sz="3200" dirty="0"/>
          </a:p>
          <a:p>
            <a:r>
              <a:rPr lang="pl-PL" sz="3200" dirty="0" err="1"/>
              <a:t>There</a:t>
            </a:r>
            <a:r>
              <a:rPr lang="pl-PL" sz="3200" dirty="0"/>
              <a:t> </a:t>
            </a:r>
            <a:r>
              <a:rPr lang="pl-PL" sz="3200" dirty="0" err="1"/>
              <a:t>is</a:t>
            </a:r>
            <a:r>
              <a:rPr lang="pl-PL" sz="3200" dirty="0"/>
              <a:t> one </a:t>
            </a:r>
            <a:r>
              <a:rPr lang="pl-PL" sz="3200" dirty="0" err="1"/>
              <a:t>break</a:t>
            </a:r>
            <a:r>
              <a:rPr lang="pl-PL" sz="3200" dirty="0"/>
              <a:t> – 20 </a:t>
            </a:r>
            <a:r>
              <a:rPr lang="pl-PL" sz="3200" dirty="0" err="1"/>
              <a:t>minutes</a:t>
            </a:r>
            <a:r>
              <a:rPr lang="pl-PL" sz="3200" dirty="0"/>
              <a:t>, </a:t>
            </a:r>
            <a:r>
              <a:rPr lang="pl-PL" sz="3200" dirty="0" err="1"/>
              <a:t>usually</a:t>
            </a:r>
            <a:r>
              <a:rPr lang="pl-PL" sz="3200" dirty="0"/>
              <a:t> from 10:35 – 10:55</a:t>
            </a:r>
          </a:p>
        </p:txBody>
      </p:sp>
    </p:spTree>
    <p:extLst>
      <p:ext uri="{BB962C8B-B14F-4D97-AF65-F5344CB8AC3E}">
        <p14:creationId xmlns:p14="http://schemas.microsoft.com/office/powerpoint/2010/main" xmlns="" val="1800617684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F4D647A-B992-4119-8068-B6FDBEAEB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0"/>
            <a:ext cx="7704667" cy="1357299"/>
          </a:xfrm>
        </p:spPr>
        <p:txBody>
          <a:bodyPr>
            <a:normAutofit/>
          </a:bodyPr>
          <a:lstStyle/>
          <a:p>
            <a:endParaRPr lang="pl-PL" sz="4400" b="1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848C0EFC-A967-43EC-A361-33AF9AAA36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9347645"/>
              </p:ext>
            </p:extLst>
          </p:nvPr>
        </p:nvGraphicFramePr>
        <p:xfrm>
          <a:off x="2" y="117665"/>
          <a:ext cx="9144000" cy="6740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14550927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35670303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398232513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66059447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36944745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3619160470"/>
                    </a:ext>
                  </a:extLst>
                </a:gridCol>
              </a:tblGrid>
              <a:tr h="57405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Monday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Tuesday</a:t>
                      </a:r>
                      <a:r>
                        <a:rPr lang="pl-P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/>
                        <a:t>Wednesday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Thursday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Friday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8007199"/>
                  </a:ext>
                </a:extLst>
              </a:tr>
              <a:tr h="574052">
                <a:tc>
                  <a:txBody>
                    <a:bodyPr/>
                    <a:lstStyle/>
                    <a:p>
                      <a:r>
                        <a:rPr lang="pl-PL" dirty="0"/>
                        <a:t>8:00-8:45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Polish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Chemistry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Polish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Chemistry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Polish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6805898"/>
                  </a:ext>
                </a:extLst>
              </a:tr>
              <a:tr h="1145274">
                <a:tc>
                  <a:txBody>
                    <a:bodyPr/>
                    <a:lstStyle/>
                    <a:p>
                      <a:r>
                        <a:rPr lang="pl-PL" dirty="0"/>
                        <a:t>8:55-9:40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Maths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Maths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Design and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History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5564977"/>
                  </a:ext>
                </a:extLst>
              </a:tr>
              <a:tr h="616686">
                <a:tc>
                  <a:txBody>
                    <a:bodyPr/>
                    <a:lstStyle/>
                    <a:p>
                      <a:r>
                        <a:rPr lang="pl-PL" dirty="0"/>
                        <a:t>9:50:10:35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Maths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Physics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German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Polish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Geography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0561360"/>
                  </a:ext>
                </a:extLst>
              </a:tr>
              <a:tr h="956753">
                <a:tc>
                  <a:txBody>
                    <a:bodyPr/>
                    <a:lstStyle/>
                    <a:p>
                      <a:r>
                        <a:rPr lang="pl-PL" dirty="0"/>
                        <a:t>10:55-11:40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Geography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Polish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History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/>
                        <a:t>Lesson</a:t>
                      </a:r>
                      <a:r>
                        <a:rPr lang="pl-PL" sz="1600" dirty="0"/>
                        <a:t> with a Form </a:t>
                      </a:r>
                      <a:r>
                        <a:rPr lang="pl-PL" sz="1600" dirty="0" err="1"/>
                        <a:t>teacher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5025445"/>
                  </a:ext>
                </a:extLst>
              </a:tr>
              <a:tr h="616686">
                <a:tc>
                  <a:txBody>
                    <a:bodyPr/>
                    <a:lstStyle/>
                    <a:p>
                      <a:r>
                        <a:rPr lang="pl-PL" dirty="0"/>
                        <a:t>11:50-12:35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Biology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8700958"/>
                  </a:ext>
                </a:extLst>
              </a:tr>
              <a:tr h="616686">
                <a:tc>
                  <a:txBody>
                    <a:bodyPr/>
                    <a:lstStyle/>
                    <a:p>
                      <a:r>
                        <a:rPr lang="pl-PL" dirty="0"/>
                        <a:t>12:45-13:30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German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Citizenship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Maths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8025581"/>
                  </a:ext>
                </a:extLst>
              </a:tr>
              <a:tr h="820074">
                <a:tc>
                  <a:txBody>
                    <a:bodyPr/>
                    <a:lstStyle/>
                    <a:p>
                      <a:r>
                        <a:rPr lang="pl-PL" dirty="0"/>
                        <a:t>13:40-14:25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Family </a:t>
                      </a:r>
                      <a:r>
                        <a:rPr lang="pl-PL" dirty="0" err="1"/>
                        <a:t>Education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500" dirty="0" err="1"/>
                        <a:t>Physics</a:t>
                      </a:r>
                      <a:r>
                        <a:rPr lang="pl-PL" sz="1500" dirty="0"/>
                        <a:t> (extra </a:t>
                      </a:r>
                      <a:r>
                        <a:rPr lang="pl-PL" sz="1500" dirty="0" err="1"/>
                        <a:t>leson</a:t>
                      </a:r>
                      <a:r>
                        <a:rPr lang="pl-PL" sz="15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/>
                        <a:t>Maths</a:t>
                      </a:r>
                      <a:r>
                        <a:rPr lang="pl-PL" sz="1600" dirty="0"/>
                        <a:t> (extra </a:t>
                      </a:r>
                      <a:r>
                        <a:rPr lang="pl-PL" sz="1600" dirty="0" err="1"/>
                        <a:t>lesson</a:t>
                      </a:r>
                      <a:r>
                        <a:rPr lang="pl-PL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2599377"/>
                  </a:ext>
                </a:extLst>
              </a:tr>
              <a:tr h="820074">
                <a:tc>
                  <a:txBody>
                    <a:bodyPr/>
                    <a:lstStyle/>
                    <a:p>
                      <a:r>
                        <a:rPr lang="pl-PL" dirty="0"/>
                        <a:t>14:30-15:15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English (extra </a:t>
                      </a:r>
                      <a:r>
                        <a:rPr lang="pl-PL" sz="1600" dirty="0" err="1"/>
                        <a:t>lesson</a:t>
                      </a:r>
                      <a:r>
                        <a:rPr lang="pl-PL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Safety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education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/>
                        <a:t>Polish</a:t>
                      </a:r>
                      <a:r>
                        <a:rPr lang="pl-PL" sz="1600" dirty="0"/>
                        <a:t> (extra </a:t>
                      </a:r>
                      <a:r>
                        <a:rPr lang="pl-PL" sz="1600" dirty="0" err="1"/>
                        <a:t>lesson</a:t>
                      </a:r>
                      <a:r>
                        <a:rPr lang="pl-PL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5434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33008396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D1D0AAF-DB4A-4433-83D2-183758D7E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76" y="642918"/>
            <a:ext cx="3209196" cy="1109681"/>
          </a:xfrm>
        </p:spPr>
        <p:txBody>
          <a:bodyPr>
            <a:normAutofit/>
          </a:bodyPr>
          <a:lstStyle/>
          <a:p>
            <a:r>
              <a:rPr lang="pl-PL" dirty="0" err="1"/>
              <a:t>Certificates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B4E0001-5C33-4202-A81B-203EEDF7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38" y="2143116"/>
            <a:ext cx="3209197" cy="3786214"/>
          </a:xfrm>
        </p:spPr>
        <p:txBody>
          <a:bodyPr>
            <a:noAutofit/>
          </a:bodyPr>
          <a:lstStyle/>
          <a:p>
            <a:pPr algn="ctr"/>
            <a:r>
              <a:rPr lang="pl-PL" sz="2200" dirty="0"/>
              <a:t>At the end of </a:t>
            </a:r>
            <a:r>
              <a:rPr lang="pl-PL" sz="2200" dirty="0" err="1"/>
              <a:t>every</a:t>
            </a:r>
            <a:r>
              <a:rPr lang="pl-PL" sz="2200" dirty="0"/>
              <a:t> </a:t>
            </a:r>
            <a:r>
              <a:rPr lang="pl-PL" sz="2200" dirty="0" err="1"/>
              <a:t>school</a:t>
            </a:r>
            <a:r>
              <a:rPr lang="pl-PL" sz="2200" dirty="0"/>
              <a:t> </a:t>
            </a:r>
            <a:r>
              <a:rPr lang="pl-PL" sz="2200" dirty="0" err="1"/>
              <a:t>year</a:t>
            </a:r>
            <a:r>
              <a:rPr lang="pl-PL" sz="2200" dirty="0"/>
              <a:t> </a:t>
            </a:r>
            <a:r>
              <a:rPr lang="pl-PL" sz="2200" dirty="0" err="1"/>
              <a:t>each</a:t>
            </a:r>
            <a:r>
              <a:rPr lang="pl-PL" sz="2200" dirty="0"/>
              <a:t> student </a:t>
            </a:r>
            <a:r>
              <a:rPr lang="pl-PL" sz="2200" dirty="0" err="1"/>
              <a:t>gets</a:t>
            </a:r>
            <a:r>
              <a:rPr lang="pl-PL" sz="2200" dirty="0"/>
              <a:t> a </a:t>
            </a:r>
            <a:r>
              <a:rPr lang="pl-PL" sz="2200" dirty="0" err="1"/>
              <a:t>certificate</a:t>
            </a:r>
            <a:r>
              <a:rPr lang="pl-PL" sz="2200" dirty="0"/>
              <a:t>.</a:t>
            </a:r>
          </a:p>
          <a:p>
            <a:pPr algn="ctr"/>
            <a:r>
              <a:rPr lang="pl-PL" sz="2200" dirty="0"/>
              <a:t> </a:t>
            </a:r>
            <a:r>
              <a:rPr lang="pl-PL" sz="2200" dirty="0" err="1"/>
              <a:t>Those</a:t>
            </a:r>
            <a:r>
              <a:rPr lang="pl-PL" sz="2200" dirty="0"/>
              <a:t> </a:t>
            </a:r>
            <a:r>
              <a:rPr lang="pl-PL" sz="2200" dirty="0" err="1"/>
              <a:t>students</a:t>
            </a:r>
            <a:r>
              <a:rPr lang="pl-PL" sz="2200" dirty="0"/>
              <a:t> </a:t>
            </a:r>
            <a:r>
              <a:rPr lang="pl-PL" sz="2200" dirty="0" err="1"/>
              <a:t>who</a:t>
            </a:r>
            <a:r>
              <a:rPr lang="pl-PL" sz="2200" dirty="0"/>
              <a:t> </a:t>
            </a:r>
            <a:r>
              <a:rPr lang="pl-PL" sz="2200" dirty="0" err="1"/>
              <a:t>complete</a:t>
            </a:r>
            <a:endParaRPr lang="pl-PL" sz="2200" dirty="0"/>
          </a:p>
          <a:p>
            <a:pPr marL="0" indent="0" algn="ctr">
              <a:buNone/>
            </a:pPr>
            <a:r>
              <a:rPr lang="pl-PL" sz="2200" dirty="0"/>
              <a:t> with </a:t>
            </a:r>
            <a:r>
              <a:rPr lang="pl-PL" sz="2200" dirty="0" err="1"/>
              <a:t>an</a:t>
            </a:r>
            <a:r>
              <a:rPr lang="pl-PL" sz="2200" dirty="0"/>
              <a:t> </a:t>
            </a:r>
            <a:r>
              <a:rPr lang="pl-PL" sz="2200" dirty="0" err="1"/>
              <a:t>average</a:t>
            </a:r>
            <a:r>
              <a:rPr lang="pl-PL" sz="2200" dirty="0"/>
              <a:t> </a:t>
            </a:r>
            <a:r>
              <a:rPr lang="pl-PL" sz="2200" dirty="0" err="1"/>
              <a:t>grade</a:t>
            </a:r>
            <a:r>
              <a:rPr lang="pl-PL" sz="2200" dirty="0"/>
              <a:t> of </a:t>
            </a:r>
            <a:r>
              <a:rPr lang="pl-PL" sz="2200" dirty="0" err="1"/>
              <a:t>at</a:t>
            </a:r>
            <a:r>
              <a:rPr lang="pl-PL" sz="2200" dirty="0"/>
              <a:t> </a:t>
            </a:r>
            <a:r>
              <a:rPr lang="pl-PL" sz="2200" dirty="0" err="1"/>
              <a:t>least</a:t>
            </a:r>
            <a:endParaRPr lang="pl-PL" sz="2200" dirty="0"/>
          </a:p>
          <a:p>
            <a:pPr marL="0" indent="0" algn="ctr">
              <a:buNone/>
            </a:pPr>
            <a:r>
              <a:rPr lang="pl-PL" sz="2200" dirty="0"/>
              <a:t> 4,75 </a:t>
            </a:r>
            <a:r>
              <a:rPr lang="pl-PL" sz="2200" dirty="0" err="1"/>
              <a:t>get</a:t>
            </a:r>
            <a:r>
              <a:rPr lang="pl-PL" sz="2200" dirty="0"/>
              <a:t> a </a:t>
            </a:r>
            <a:r>
              <a:rPr lang="pl-PL" sz="2200" dirty="0" err="1"/>
              <a:t>certificate</a:t>
            </a:r>
            <a:r>
              <a:rPr lang="pl-PL" sz="2200" dirty="0"/>
              <a:t> with </a:t>
            </a:r>
            <a:r>
              <a:rPr lang="pl-PL" sz="2200" dirty="0" err="1"/>
              <a:t>honors</a:t>
            </a:r>
            <a:r>
              <a:rPr lang="pl-PL" sz="2200" dirty="0"/>
              <a:t>.</a:t>
            </a:r>
          </a:p>
        </p:txBody>
      </p:sp>
      <p:pic>
        <p:nvPicPr>
          <p:cNvPr id="3078" name="Picture 6" descr="Podobny obraz">
            <a:extLst>
              <a:ext uri="{FF2B5EF4-FFF2-40B4-BE49-F238E27FC236}">
                <a16:creationId xmlns:a16="http://schemas.microsoft.com/office/drawing/2014/main" xmlns="" id="{2A476C64-66C0-41A0-9E06-3AC54862F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19" r="-1" b="5845"/>
          <a:stretch/>
        </p:blipFill>
        <p:spPr bwMode="auto">
          <a:xfrm>
            <a:off x="4870052" y="962351"/>
            <a:ext cx="3558115" cy="4546708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539196452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367EE0-C7F4-42AC-A7BB-216AC7A0D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Some</a:t>
            </a:r>
            <a:r>
              <a:rPr lang="pl-PL" dirty="0"/>
              <a:t> Basics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B5D2662-A6AF-416D-ABD9-39D2A61D4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b="1" dirty="0" err="1"/>
              <a:t>Education</a:t>
            </a:r>
            <a:r>
              <a:rPr lang="pl-PL" sz="2800" b="1" dirty="0"/>
              <a:t> </a:t>
            </a:r>
            <a:r>
              <a:rPr lang="pl-PL" sz="2800" b="1" dirty="0" err="1"/>
              <a:t>is</a:t>
            </a:r>
            <a:r>
              <a:rPr lang="pl-PL" sz="2800" b="1" dirty="0"/>
              <a:t> </a:t>
            </a:r>
            <a:r>
              <a:rPr lang="pl-PL" sz="2800" b="1" dirty="0" err="1"/>
              <a:t>obligatory</a:t>
            </a:r>
            <a:r>
              <a:rPr lang="pl-PL" sz="2800" b="1" dirty="0"/>
              <a:t> </a:t>
            </a:r>
          </a:p>
          <a:p>
            <a:r>
              <a:rPr lang="pl-PL" sz="2800" dirty="0"/>
              <a:t>Kids 6 to 18 </a:t>
            </a:r>
            <a:r>
              <a:rPr lang="pl-PL" sz="2800" dirty="0" err="1"/>
              <a:t>have</a:t>
            </a:r>
            <a:r>
              <a:rPr lang="pl-PL" sz="2800" dirty="0"/>
              <a:t> to go to </a:t>
            </a:r>
            <a:r>
              <a:rPr lang="pl-PL" sz="2800" dirty="0" err="1"/>
              <a:t>school</a:t>
            </a:r>
            <a:endParaRPr lang="pl-PL" sz="2800" dirty="0"/>
          </a:p>
          <a:p>
            <a:r>
              <a:rPr lang="pl-PL" sz="2800" b="1" dirty="0" err="1"/>
              <a:t>State</a:t>
            </a:r>
            <a:r>
              <a:rPr lang="pl-PL" sz="2800" b="1" dirty="0"/>
              <a:t> </a:t>
            </a:r>
            <a:r>
              <a:rPr lang="pl-PL" sz="2800" b="1" dirty="0" err="1"/>
              <a:t>school</a:t>
            </a:r>
            <a:r>
              <a:rPr lang="pl-PL" sz="2800" b="1" dirty="0"/>
              <a:t> </a:t>
            </a:r>
            <a:r>
              <a:rPr lang="pl-PL" sz="2800" b="1" dirty="0" err="1"/>
              <a:t>are</a:t>
            </a:r>
            <a:r>
              <a:rPr lang="pl-PL" sz="2800" b="1" dirty="0"/>
              <a:t> </a:t>
            </a:r>
            <a:r>
              <a:rPr lang="pl-PL" sz="2800" b="1" dirty="0" err="1"/>
              <a:t>free</a:t>
            </a:r>
            <a:r>
              <a:rPr lang="pl-PL" sz="2800" b="1" dirty="0"/>
              <a:t> </a:t>
            </a:r>
            <a:r>
              <a:rPr lang="pl-PL" sz="2800" dirty="0" err="1"/>
              <a:t>nobody</a:t>
            </a:r>
            <a:r>
              <a:rPr lang="pl-PL" sz="2800" dirty="0"/>
              <a:t> </a:t>
            </a:r>
            <a:r>
              <a:rPr lang="pl-PL" sz="2800" dirty="0" err="1"/>
              <a:t>has</a:t>
            </a:r>
            <a:r>
              <a:rPr lang="pl-PL" sz="2800" dirty="0"/>
              <a:t> to </a:t>
            </a:r>
            <a:r>
              <a:rPr lang="pl-PL" sz="2800" dirty="0" err="1"/>
              <a:t>pay</a:t>
            </a:r>
            <a:endParaRPr lang="pl-PL" sz="2800" dirty="0"/>
          </a:p>
          <a:p>
            <a:r>
              <a:rPr lang="pl-PL" sz="2800" dirty="0"/>
              <a:t>School system </a:t>
            </a:r>
            <a:r>
              <a:rPr lang="pl-PL" sz="2800" dirty="0" err="1"/>
              <a:t>is</a:t>
            </a:r>
            <a:r>
              <a:rPr lang="pl-PL" sz="2800" dirty="0"/>
              <a:t> </a:t>
            </a:r>
            <a:r>
              <a:rPr lang="pl-PL" sz="2800" dirty="0" err="1"/>
              <a:t>carried</a:t>
            </a:r>
            <a:r>
              <a:rPr lang="pl-PL" sz="2800" dirty="0"/>
              <a:t> out by the </a:t>
            </a:r>
            <a:r>
              <a:rPr lang="pl-PL" sz="2800" dirty="0" err="1"/>
              <a:t>government</a:t>
            </a:r>
            <a:r>
              <a:rPr lang="pl-PL" sz="2800" dirty="0"/>
              <a:t> and </a:t>
            </a:r>
            <a:r>
              <a:rPr lang="pl-PL" sz="2800" dirty="0" err="1"/>
              <a:t>administered</a:t>
            </a:r>
            <a:r>
              <a:rPr lang="pl-PL" sz="2800" dirty="0"/>
              <a:t> by </a:t>
            </a:r>
            <a:r>
              <a:rPr lang="pl-PL" sz="2800" dirty="0" err="1"/>
              <a:t>local</a:t>
            </a:r>
            <a:r>
              <a:rPr lang="pl-PL" sz="2800" dirty="0"/>
              <a:t> </a:t>
            </a:r>
            <a:r>
              <a:rPr lang="pl-PL" sz="2800" dirty="0" err="1"/>
              <a:t>government</a:t>
            </a:r>
            <a:endParaRPr lang="pl-PL" sz="2800" dirty="0"/>
          </a:p>
          <a:p>
            <a:pPr marL="64008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53771669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8BE00D6-E22B-4082-8D8F-6C03602ED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76" y="285728"/>
            <a:ext cx="3209196" cy="1109681"/>
          </a:xfrm>
        </p:spPr>
        <p:txBody>
          <a:bodyPr>
            <a:normAutofit/>
          </a:bodyPr>
          <a:lstStyle/>
          <a:p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year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8F2BBB5-29F4-4A25-A93F-265688A72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00" y="1571612"/>
            <a:ext cx="3209197" cy="5000660"/>
          </a:xfrm>
        </p:spPr>
        <p:txBody>
          <a:bodyPr>
            <a:noAutofit/>
          </a:bodyPr>
          <a:lstStyle/>
          <a:p>
            <a:r>
              <a:rPr lang="pl-PL" sz="2400" dirty="0"/>
              <a:t>School </a:t>
            </a:r>
            <a:r>
              <a:rPr lang="pl-PL" sz="2400" dirty="0" err="1"/>
              <a:t>year</a:t>
            </a:r>
            <a:r>
              <a:rPr lang="pl-PL" sz="2400" dirty="0"/>
              <a:t> </a:t>
            </a:r>
            <a:r>
              <a:rPr lang="pl-PL" sz="2400" dirty="0" err="1"/>
              <a:t>starts</a:t>
            </a:r>
            <a:r>
              <a:rPr lang="pl-PL" sz="2400" dirty="0"/>
              <a:t> on 1st of </a:t>
            </a:r>
            <a:r>
              <a:rPr lang="pl-PL" sz="2400" dirty="0" err="1"/>
              <a:t>September</a:t>
            </a:r>
            <a:r>
              <a:rPr lang="pl-PL" sz="2400" dirty="0"/>
              <a:t> and </a:t>
            </a:r>
            <a:r>
              <a:rPr lang="pl-PL" sz="2400" dirty="0" err="1"/>
              <a:t>finishes</a:t>
            </a:r>
            <a:r>
              <a:rPr lang="pl-PL" sz="2400" dirty="0"/>
              <a:t> </a:t>
            </a:r>
            <a:r>
              <a:rPr lang="pl-PL" sz="2400" dirty="0" err="1"/>
              <a:t>around</a:t>
            </a:r>
            <a:r>
              <a:rPr lang="pl-PL" sz="2400" dirty="0"/>
              <a:t> 20th of </a:t>
            </a:r>
            <a:r>
              <a:rPr lang="pl-PL" sz="2400" dirty="0" err="1"/>
              <a:t>June</a:t>
            </a:r>
            <a:r>
              <a:rPr lang="pl-PL" sz="2400" dirty="0"/>
              <a:t>.</a:t>
            </a:r>
          </a:p>
          <a:p>
            <a:r>
              <a:rPr lang="pl-PL" sz="2400" dirty="0"/>
              <a:t>The </a:t>
            </a:r>
            <a:r>
              <a:rPr lang="pl-PL" sz="2400" dirty="0" err="1"/>
              <a:t>school</a:t>
            </a:r>
            <a:r>
              <a:rPr lang="pl-PL" sz="2400" dirty="0"/>
              <a:t> </a:t>
            </a:r>
            <a:r>
              <a:rPr lang="pl-PL" sz="2400" dirty="0" err="1"/>
              <a:t>year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</a:t>
            </a:r>
            <a:r>
              <a:rPr lang="pl-PL" sz="2400" dirty="0" err="1"/>
              <a:t>divided</a:t>
            </a:r>
            <a:r>
              <a:rPr lang="pl-PL" sz="2400" dirty="0"/>
              <a:t> </a:t>
            </a:r>
            <a:r>
              <a:rPr lang="pl-PL" sz="2400" dirty="0" err="1"/>
              <a:t>into</a:t>
            </a:r>
            <a:r>
              <a:rPr lang="pl-PL" sz="2400" dirty="0"/>
              <a:t> </a:t>
            </a:r>
            <a:r>
              <a:rPr lang="pl-PL" sz="2400" dirty="0" err="1"/>
              <a:t>two</a:t>
            </a:r>
            <a:r>
              <a:rPr lang="pl-PL" sz="2400" dirty="0"/>
              <a:t> </a:t>
            </a:r>
            <a:r>
              <a:rPr lang="pl-PL" sz="2400" dirty="0" err="1"/>
              <a:t>terms</a:t>
            </a:r>
            <a:r>
              <a:rPr lang="pl-PL" sz="2400" dirty="0"/>
              <a:t>.</a:t>
            </a:r>
          </a:p>
          <a:p>
            <a:r>
              <a:rPr lang="pl-PL" sz="2400" dirty="0" err="1"/>
              <a:t>There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a </a:t>
            </a:r>
            <a:r>
              <a:rPr lang="pl-PL" sz="2400" dirty="0" err="1"/>
              <a:t>winter</a:t>
            </a:r>
            <a:r>
              <a:rPr lang="pl-PL" sz="2400" dirty="0"/>
              <a:t> </a:t>
            </a:r>
            <a:r>
              <a:rPr lang="pl-PL" sz="2400" dirty="0" err="1"/>
              <a:t>break</a:t>
            </a:r>
            <a:r>
              <a:rPr lang="pl-PL" sz="2400" dirty="0"/>
              <a:t> (2 </a:t>
            </a:r>
            <a:r>
              <a:rPr lang="pl-PL" sz="2400" dirty="0" err="1"/>
              <a:t>weeks</a:t>
            </a:r>
            <a:r>
              <a:rPr lang="pl-PL" sz="2400" dirty="0"/>
              <a:t>) and spring </a:t>
            </a:r>
            <a:r>
              <a:rPr lang="pl-PL" sz="2400" dirty="0" err="1"/>
              <a:t>break</a:t>
            </a:r>
            <a:r>
              <a:rPr lang="pl-PL" sz="2400" dirty="0"/>
              <a:t> (1 </a:t>
            </a:r>
            <a:r>
              <a:rPr lang="pl-PL" sz="2400" dirty="0" err="1"/>
              <a:t>week</a:t>
            </a:r>
            <a:r>
              <a:rPr lang="pl-PL" sz="2400" dirty="0"/>
              <a:t>) </a:t>
            </a:r>
            <a:r>
              <a:rPr lang="pl-PL" sz="2400" dirty="0" err="1"/>
              <a:t>at</a:t>
            </a:r>
            <a:r>
              <a:rPr lang="pl-PL" sz="2400" dirty="0"/>
              <a:t> </a:t>
            </a:r>
            <a:r>
              <a:rPr lang="pl-PL" sz="2400" dirty="0" err="1"/>
              <a:t>Easter</a:t>
            </a:r>
            <a:r>
              <a:rPr lang="pl-PL" sz="2400" dirty="0"/>
              <a:t>.</a:t>
            </a:r>
          </a:p>
        </p:txBody>
      </p:sp>
      <p:pic>
        <p:nvPicPr>
          <p:cNvPr id="4098" name="Picture 2" descr="Znalezione obrazy dla zapytania 1 september">
            <a:extLst>
              <a:ext uri="{FF2B5EF4-FFF2-40B4-BE49-F238E27FC236}">
                <a16:creationId xmlns:a16="http://schemas.microsoft.com/office/drawing/2014/main" xmlns="" id="{EF221198-226A-4720-9599-4173F4559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83" r="8561" b="2"/>
          <a:stretch/>
        </p:blipFill>
        <p:spPr bwMode="auto">
          <a:xfrm>
            <a:off x="4825805" y="1011765"/>
            <a:ext cx="3558115" cy="454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681376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0"/>
            <a:ext cx="3209196" cy="1752599"/>
          </a:xfrm>
        </p:spPr>
        <p:txBody>
          <a:bodyPr>
            <a:normAutofit/>
          </a:bodyPr>
          <a:lstStyle/>
          <a:p>
            <a:r>
              <a:rPr lang="pl-PL" dirty="0"/>
              <a:t>ADULT EDUCATION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1785926"/>
            <a:ext cx="3214710" cy="47863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/>
              <a:t>Adult education is open to adults who wish to complete school education on primary and secondary level or acquire new vocational qualifications and skills for professional or personal reasons.</a:t>
            </a:r>
            <a:endParaRPr lang="pl-PL" sz="2400" dirty="0"/>
          </a:p>
        </p:txBody>
      </p:sp>
      <p:pic>
        <p:nvPicPr>
          <p:cNvPr id="5122" name="Picture 2" descr="Znalezione obrazy dla zapytania uniwersytet 3 wieku">
            <a:extLst>
              <a:ext uri="{FF2B5EF4-FFF2-40B4-BE49-F238E27FC236}">
                <a16:creationId xmlns:a16="http://schemas.microsoft.com/office/drawing/2014/main" xmlns="" id="{C0F0B5F9-FD08-49B5-87C2-DACD98E00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5805" y="1915245"/>
            <a:ext cx="3558115" cy="273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9">
            <a:extLst>
              <a:ext uri="{FF2B5EF4-FFF2-40B4-BE49-F238E27FC236}">
                <a16:creationId xmlns:a16="http://schemas.microsoft.com/office/drawing/2014/main" xmlns="" id="{3AABE10E-8B47-4567-8C44-7892CBD364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3B6F89E5-27DA-48BA-92A3-E78CDA05B4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D75EEA1C-1772-4713-B1FB-6A8FDFA0B7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4F733139-7D00-4544-B889-C7ACFA614D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33CAFEFE-0885-47B5-9181-DCF0391C74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CD0C4A1E-DDEB-4FDA-8245-881A82913F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CAAD0ACF-23E7-4999-B311-DD56934B6B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3234" y="1214423"/>
            <a:ext cx="3209196" cy="857255"/>
          </a:xfrm>
        </p:spPr>
        <p:txBody>
          <a:bodyPr>
            <a:normAutofit/>
          </a:bodyPr>
          <a:lstStyle/>
          <a:p>
            <a:pPr algn="ctr"/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End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3232" y="2666999"/>
            <a:ext cx="3209197" cy="3124201"/>
          </a:xfrm>
        </p:spPr>
        <p:txBody>
          <a:bodyPr>
            <a:normAutofit/>
          </a:bodyPr>
          <a:lstStyle/>
          <a:p>
            <a:r>
              <a:rPr lang="pl-PL" sz="2800" dirty="0"/>
              <a:t>Presentation </a:t>
            </a:r>
            <a:r>
              <a:rPr lang="pl-PL" sz="2800" dirty="0" err="1"/>
              <a:t>made</a:t>
            </a:r>
            <a:r>
              <a:rPr lang="pl-PL" sz="2800" dirty="0"/>
              <a:t> by </a:t>
            </a:r>
            <a:r>
              <a:rPr lang="pl-PL" sz="2800" dirty="0" err="1"/>
              <a:t>our</a:t>
            </a:r>
            <a:r>
              <a:rPr lang="pl-PL" sz="2800" dirty="0"/>
              <a:t> </a:t>
            </a:r>
            <a:r>
              <a:rPr lang="pl-PL" sz="2800" dirty="0" err="1"/>
              <a:t>Polish</a:t>
            </a:r>
            <a:r>
              <a:rPr lang="pl-PL" sz="2800" dirty="0"/>
              <a:t> team</a:t>
            </a:r>
          </a:p>
          <a:p>
            <a:endParaRPr lang="pl-PL" sz="2800" dirty="0" smtClean="0"/>
          </a:p>
          <a:p>
            <a:r>
              <a:rPr lang="pl-PL" sz="2800" dirty="0" err="1" smtClean="0"/>
              <a:t>Thank</a:t>
            </a:r>
            <a:r>
              <a:rPr lang="pl-PL" sz="2800" dirty="0" smtClean="0"/>
              <a:t> </a:t>
            </a:r>
            <a:r>
              <a:rPr lang="pl-PL" sz="2800" dirty="0" err="1"/>
              <a:t>you</a:t>
            </a:r>
            <a:r>
              <a:rPr lang="pl-PL" sz="2800" dirty="0"/>
              <a:t> for </a:t>
            </a:r>
            <a:r>
              <a:rPr lang="pl-PL" sz="2800" dirty="0" err="1"/>
              <a:t>you</a:t>
            </a:r>
            <a:r>
              <a:rPr lang="pl-PL" sz="2800" dirty="0"/>
              <a:t> </a:t>
            </a:r>
            <a:r>
              <a:rPr lang="pl-PL" sz="2800" dirty="0" err="1"/>
              <a:t>attention</a:t>
            </a:r>
            <a:r>
              <a:rPr lang="pl-PL" sz="2800" dirty="0"/>
              <a:t> </a:t>
            </a:r>
            <a:r>
              <a:rPr lang="pl-PL" sz="2800" dirty="0">
                <a:sym typeface="Wingdings" panose="05000000000000000000" pitchFamily="2" charset="2"/>
              </a:rPr>
              <a:t></a:t>
            </a:r>
          </a:p>
          <a:p>
            <a:endParaRPr lang="pl-PL" sz="1700" dirty="0"/>
          </a:p>
          <a:p>
            <a:pPr marL="0" indent="0">
              <a:buNone/>
            </a:pPr>
            <a:endParaRPr lang="pl-PL" sz="1700" dirty="0"/>
          </a:p>
        </p:txBody>
      </p:sp>
      <p:sp>
        <p:nvSpPr>
          <p:cNvPr id="21" name="Rounded Rectangle 16">
            <a:extLst>
              <a:ext uri="{FF2B5EF4-FFF2-40B4-BE49-F238E27FC236}">
                <a16:creationId xmlns:a16="http://schemas.microsoft.com/office/drawing/2014/main" xmlns="" id="{56B500CE-5BE2-46B7-AD54-161253576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000" y="648931"/>
            <a:ext cx="4055267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C2BAA438-36C8-4D70-AB16-C20B0FE3A8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79" r="31614" b="-2"/>
          <a:stretch/>
        </p:blipFill>
        <p:spPr>
          <a:xfrm>
            <a:off x="4858383" y="991559"/>
            <a:ext cx="3558115" cy="4546708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STRUCTURAL REFORM IN </a:t>
            </a:r>
            <a:r>
              <a:rPr lang="en-US" sz="4800" dirty="0"/>
              <a:t>2017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Educational reform in Poland </a:t>
            </a:r>
            <a:endParaRPr lang="pl-PL" sz="4000" dirty="0"/>
          </a:p>
          <a:p>
            <a:pPr marL="0" indent="0" algn="ctr">
              <a:buNone/>
            </a:pPr>
            <a:r>
              <a:rPr lang="pl-PL" sz="4000" dirty="0" err="1"/>
              <a:t>has</a:t>
            </a:r>
            <a:r>
              <a:rPr lang="pl-PL" sz="4000" dirty="0"/>
              <a:t> </a:t>
            </a:r>
            <a:r>
              <a:rPr lang="pl-PL" sz="4000" dirty="0" err="1"/>
              <a:t>been</a:t>
            </a:r>
            <a:r>
              <a:rPr lang="pl-PL" sz="4000" dirty="0"/>
              <a:t> </a:t>
            </a:r>
            <a:r>
              <a:rPr lang="en-US" sz="4000" dirty="0"/>
              <a:t>implemented since the beginning of 2017</a:t>
            </a:r>
            <a:r>
              <a:rPr lang="pl-PL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92748784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0"/>
            <a:ext cx="8329642" cy="6454808"/>
          </a:xfrm>
        </p:spPr>
        <p:txBody>
          <a:bodyPr>
            <a:noAutofit/>
          </a:bodyPr>
          <a:lstStyle/>
          <a:p>
            <a:pPr algn="ctr"/>
            <a:endParaRPr lang="pl-PL" sz="2000" dirty="0"/>
          </a:p>
          <a:p>
            <a:pPr algn="ctr"/>
            <a:r>
              <a:rPr lang="en-US" dirty="0"/>
              <a:t>The reform </a:t>
            </a:r>
            <a:r>
              <a:rPr lang="pl-PL" dirty="0" err="1"/>
              <a:t>has</a:t>
            </a:r>
            <a:r>
              <a:rPr lang="pl-PL" dirty="0"/>
              <a:t> </a:t>
            </a:r>
            <a:r>
              <a:rPr lang="pl-PL" dirty="0" err="1"/>
              <a:t>been</a:t>
            </a:r>
            <a:r>
              <a:rPr lang="en-US" dirty="0"/>
              <a:t> implemented between 1 September 2017 and the school year 2022/23. On the 1 September 2017 pupils graduating from year 6 of the primary school became pupils of grade 7. The new structure includes: </a:t>
            </a:r>
            <a:endParaRPr lang="pl-PL" dirty="0"/>
          </a:p>
          <a:p>
            <a:pPr algn="ctr"/>
            <a:r>
              <a:rPr lang="en-US" dirty="0"/>
              <a:t>8-year primary school,</a:t>
            </a:r>
            <a:endParaRPr lang="pl-PL" dirty="0"/>
          </a:p>
          <a:p>
            <a:pPr algn="ctr"/>
            <a:r>
              <a:rPr lang="en-US" dirty="0"/>
              <a:t>  4-year general secondary school,</a:t>
            </a:r>
            <a:endParaRPr lang="pl-PL" dirty="0"/>
          </a:p>
          <a:p>
            <a:pPr algn="ctr"/>
            <a:r>
              <a:rPr lang="en-US" dirty="0"/>
              <a:t>  5-year technical secondary school, </a:t>
            </a:r>
            <a:endParaRPr lang="pl-PL" dirty="0"/>
          </a:p>
          <a:p>
            <a:pPr algn="ctr"/>
            <a:r>
              <a:rPr lang="en-US" dirty="0"/>
              <a:t> 3-year sectoral VET school (stage I), </a:t>
            </a:r>
            <a:endParaRPr lang="pl-PL" dirty="0"/>
          </a:p>
          <a:p>
            <a:pPr algn="ctr"/>
            <a:r>
              <a:rPr lang="en-US" dirty="0"/>
              <a:t>2-year sectoral VET school (stage II),</a:t>
            </a:r>
            <a:endParaRPr lang="pl-PL" dirty="0"/>
          </a:p>
          <a:p>
            <a:pPr algn="ctr"/>
            <a:r>
              <a:rPr lang="en-US" dirty="0"/>
              <a:t>post-secondary school. </a:t>
            </a:r>
            <a:endParaRPr lang="pl-PL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704667" cy="1337645"/>
          </a:xfrm>
        </p:spPr>
        <p:txBody>
          <a:bodyPr/>
          <a:lstStyle/>
          <a:p>
            <a:pPr algn="ctr"/>
            <a:r>
              <a:rPr lang="pl-PL" dirty="0"/>
              <a:t>COMPULSORY EDUCATION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2133" y="1857364"/>
            <a:ext cx="7704667" cy="45005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Full-time compulsory education lasts for 10 years and comprises</a:t>
            </a:r>
            <a:r>
              <a:rPr lang="pl-PL" dirty="0"/>
              <a:t>:</a:t>
            </a:r>
            <a:r>
              <a:rPr lang="en-US" dirty="0"/>
              <a:t> </a:t>
            </a:r>
            <a:endParaRPr lang="pl-PL" dirty="0"/>
          </a:p>
          <a:p>
            <a:pPr algn="ctr"/>
            <a:r>
              <a:rPr lang="pl-PL" dirty="0"/>
              <a:t>t</a:t>
            </a:r>
            <a:r>
              <a:rPr lang="en-US" dirty="0"/>
              <a:t>he last year of pre-school education,</a:t>
            </a:r>
            <a:endParaRPr lang="pl-PL" dirty="0"/>
          </a:p>
          <a:p>
            <a:pPr algn="ctr"/>
            <a:r>
              <a:rPr lang="en-US" dirty="0"/>
              <a:t> 6 years of primary school education</a:t>
            </a:r>
            <a:r>
              <a:rPr lang="pl-PL" dirty="0"/>
              <a:t>,</a:t>
            </a:r>
          </a:p>
          <a:p>
            <a:pPr algn="ctr"/>
            <a:r>
              <a:rPr lang="en-US" dirty="0"/>
              <a:t> 3 years of lower secondary school education.</a:t>
            </a:r>
            <a:endParaRPr lang="pl-PL" dirty="0"/>
          </a:p>
          <a:p>
            <a:pPr marL="0" indent="0" algn="ctr">
              <a:buNone/>
            </a:pPr>
            <a:r>
              <a:rPr lang="en-US" dirty="0"/>
              <a:t>Starting 2017 a new structure of school education is being implemented in which full-time compulsory education will last for 9 years</a:t>
            </a:r>
            <a:r>
              <a:rPr lang="pl-PL" dirty="0"/>
              <a:t>. </a:t>
            </a:r>
          </a:p>
          <a:p>
            <a:pPr algn="ctr"/>
            <a:r>
              <a:rPr lang="pl-PL" dirty="0"/>
              <a:t>t</a:t>
            </a:r>
            <a:r>
              <a:rPr lang="en-US" dirty="0"/>
              <a:t>he last year of pre-school education </a:t>
            </a:r>
            <a:endParaRPr lang="pl-PL" dirty="0"/>
          </a:p>
          <a:p>
            <a:pPr algn="ctr"/>
            <a:r>
              <a:rPr lang="en-US" dirty="0"/>
              <a:t>8 years of primary school education.</a:t>
            </a:r>
            <a:endParaRPr lang="pl-PL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AABE10E-8B47-4567-8C44-7892CBD364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3B6F89E5-27DA-48BA-92A3-E78CDA05B4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D75EEA1C-1772-4713-B1FB-6A8FDFA0B7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4F733139-7D00-4544-B889-C7ACFA614D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33CAFEFE-0885-47B5-9181-DCF0391C74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CD0C4A1E-DDEB-4FDA-8245-881A82913F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CAAD0ACF-23E7-4999-B311-DD56934B6B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5852" y="0"/>
            <a:ext cx="3209196" cy="12525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Institutions for children aged 3-6 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348" y="1214398"/>
            <a:ext cx="3875024" cy="56436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pl-PL" sz="2100" dirty="0"/>
          </a:p>
          <a:p>
            <a:pPr>
              <a:lnSpc>
                <a:spcPct val="90000"/>
              </a:lnSpc>
            </a:pPr>
            <a:r>
              <a:rPr lang="en-US" sz="2100" dirty="0"/>
              <a:t>pre-school, </a:t>
            </a:r>
            <a:endParaRPr lang="pl-PL" sz="2100" dirty="0"/>
          </a:p>
          <a:p>
            <a:pPr>
              <a:lnSpc>
                <a:spcPct val="90000"/>
              </a:lnSpc>
            </a:pPr>
            <a:r>
              <a:rPr lang="en-US" sz="2100" dirty="0"/>
              <a:t>pre-school class in a primary school</a:t>
            </a:r>
            <a:r>
              <a:rPr lang="pl-PL" sz="2100" dirty="0"/>
              <a:t>,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Every 4- and 5-year-old has an entitlement to a place in a pre-primary setting, and as of September 2017 – every 3-year-old. As of the school year 2016/17 compulsory education in grade 1 of primary school starts at the age of 7. Parents of 6-year-olds have a choice – they can enroll their children in the 1 grade of primary school or keep them in a pre-school institution.</a:t>
            </a:r>
            <a:endParaRPr lang="pl-PL" sz="2100" dirty="0"/>
          </a:p>
        </p:txBody>
      </p:sp>
      <p:sp>
        <p:nvSpPr>
          <p:cNvPr id="18" name="Rounded Rectangle 16">
            <a:extLst>
              <a:ext uri="{FF2B5EF4-FFF2-40B4-BE49-F238E27FC236}">
                <a16:creationId xmlns:a16="http://schemas.microsoft.com/office/drawing/2014/main" xmlns="" id="{56B500CE-5BE2-46B7-AD54-161253576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000" y="648931"/>
            <a:ext cx="4055267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C4FABE70-7003-4383-A60C-77A0CD9FC7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07" r="21475" b="2"/>
          <a:stretch/>
        </p:blipFill>
        <p:spPr>
          <a:xfrm>
            <a:off x="4786314" y="1000108"/>
            <a:ext cx="3558115" cy="4546708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9">
            <a:extLst>
              <a:ext uri="{FF2B5EF4-FFF2-40B4-BE49-F238E27FC236}">
                <a16:creationId xmlns:a16="http://schemas.microsoft.com/office/drawing/2014/main" xmlns="" id="{37FDA103-E93C-4CEF-81ED-76C691476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C34390FC-0287-47DE-BC09-4B8AD26125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D8FAF106-53CB-4766-A369-0DF61B5639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EE066CE1-19D1-4BE6-ACF8-EAA97B3912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CC70B74E-2A5C-40A6-98DB-A57702C1D6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EF2F2CE3-E9F2-4B88-A344-E673E08CFF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FB11C1E1-E825-4847-9FF9-8194D26DA3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2143140" cy="1285515"/>
          </a:xfrm>
        </p:spPr>
        <p:txBody>
          <a:bodyPr>
            <a:noAutofit/>
          </a:bodyPr>
          <a:lstStyle/>
          <a:p>
            <a:r>
              <a:rPr lang="pl-PL" sz="3600" dirty="0" err="1"/>
              <a:t>Primary</a:t>
            </a:r>
            <a:r>
              <a:rPr lang="pl-PL" sz="3600" dirty="0"/>
              <a:t> </a:t>
            </a:r>
            <a:r>
              <a:rPr lang="pl-PL" sz="3600" dirty="0" err="1" smtClean="0"/>
              <a:t>education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1801" y="1622878"/>
            <a:ext cx="3258744" cy="523196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pl-PL" sz="1300" dirty="0"/>
          </a:p>
          <a:p>
            <a:pPr>
              <a:lnSpc>
                <a:spcPct val="90000"/>
              </a:lnSpc>
            </a:pPr>
            <a:r>
              <a:rPr lang="en-US" sz="2100" dirty="0"/>
              <a:t>Old structure 6-year primary school was compulsory for all pupils who are usually aged 6/7-13. 4 It included two stages: </a:t>
            </a:r>
            <a:endParaRPr lang="pl-PL" sz="2100" dirty="0"/>
          </a:p>
          <a:p>
            <a:pPr>
              <a:lnSpc>
                <a:spcPct val="90000"/>
              </a:lnSpc>
            </a:pPr>
            <a:r>
              <a:rPr lang="en-US" sz="2100" dirty="0"/>
              <a:t>grades 1-3 (early school education), </a:t>
            </a:r>
            <a:endParaRPr lang="pl-PL" sz="2100" dirty="0"/>
          </a:p>
          <a:p>
            <a:pPr>
              <a:lnSpc>
                <a:spcPct val="90000"/>
              </a:lnSpc>
            </a:pPr>
            <a:r>
              <a:rPr lang="en-US" sz="2100" dirty="0"/>
              <a:t>grades 4-6 where teaching is done by subject. </a:t>
            </a:r>
            <a:endParaRPr lang="pl-PL" sz="2100" dirty="0"/>
          </a:p>
          <a:p>
            <a:pPr>
              <a:lnSpc>
                <a:spcPct val="90000"/>
              </a:lnSpc>
              <a:buNone/>
            </a:pPr>
            <a:r>
              <a:rPr lang="en-US" sz="2100" dirty="0"/>
              <a:t>At the end of primary education pupils took a compulsory external exam, the results of which were used only for information and not for selection purposes.</a:t>
            </a:r>
            <a:endParaRPr lang="pl-PL" sz="2100" dirty="0"/>
          </a:p>
        </p:txBody>
      </p:sp>
      <p:sp>
        <p:nvSpPr>
          <p:cNvPr id="21" name="Rounded Rectangle 16">
            <a:extLst>
              <a:ext uri="{FF2B5EF4-FFF2-40B4-BE49-F238E27FC236}">
                <a16:creationId xmlns:a16="http://schemas.microsoft.com/office/drawing/2014/main" xmlns="" id="{A26D183E-22A6-4713-B267-DCB0605A1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000" y="648931"/>
            <a:ext cx="4055267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2C6D33E1-C878-4143-8E3A-0CC103BA1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5805" y="1340768"/>
            <a:ext cx="3558115" cy="3672408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New </a:t>
            </a:r>
            <a:r>
              <a:rPr lang="pl-PL" dirty="0" err="1"/>
              <a:t>structure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8-year primary school is compulsory for all pupils who are usually aged 6/7-15. It includes two stages:</a:t>
            </a:r>
            <a:endParaRPr lang="pl-PL" dirty="0"/>
          </a:p>
          <a:p>
            <a:pPr algn="ctr"/>
            <a:r>
              <a:rPr lang="en-US" dirty="0"/>
              <a:t> grades 1-3 (early school education), </a:t>
            </a:r>
            <a:endParaRPr lang="pl-PL" dirty="0"/>
          </a:p>
          <a:p>
            <a:pPr algn="ctr"/>
            <a:r>
              <a:rPr lang="en-US" dirty="0"/>
              <a:t>grades 4-8 where teaching is done by subject.</a:t>
            </a:r>
            <a:endParaRPr lang="pl-PL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AABE10E-8B47-4567-8C44-7892CBD364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3B6F89E5-27DA-48BA-92A3-E78CDA05B4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D75EEA1C-1772-4713-B1FB-6A8FDFA0B7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4F733139-7D00-4544-B889-C7ACFA614D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33CAFEFE-0885-47B5-9181-DCF0391C74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CD0C4A1E-DDEB-4FDA-8245-881A82913F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CAAD0ACF-23E7-4999-B311-DD56934B6B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7290" y="0"/>
            <a:ext cx="3209196" cy="17525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600" b="1" dirty="0"/>
              <a:t>Lower </a:t>
            </a:r>
            <a:r>
              <a:rPr lang="pl-PL" sz="3600" b="1" dirty="0" err="1"/>
              <a:t>secondary</a:t>
            </a:r>
            <a:r>
              <a:rPr lang="pl-PL" sz="3600" b="1" dirty="0"/>
              <a:t> </a:t>
            </a:r>
            <a:r>
              <a:rPr lang="pl-PL" sz="3600" b="1" dirty="0" err="1"/>
              <a:t>education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928802"/>
            <a:ext cx="3469226" cy="45467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dirty="0"/>
              <a:t>Old structure</a:t>
            </a:r>
            <a:endParaRPr lang="pl-PL" sz="2200" b="1" dirty="0"/>
          </a:p>
          <a:p>
            <a:r>
              <a:rPr lang="en-US" sz="2200" dirty="0"/>
              <a:t> 3-year lower secondary school for students aged 13-16 is another stage of compulsory education. </a:t>
            </a:r>
            <a:endParaRPr lang="pl-PL" sz="2200" dirty="0"/>
          </a:p>
          <a:p>
            <a:r>
              <a:rPr lang="en-US" sz="2200" dirty="0"/>
              <a:t>At the end of it pupils take a compulsory external exam and its results influence admission to upper secondary schools</a:t>
            </a:r>
            <a:r>
              <a:rPr lang="en-US" sz="2100" dirty="0"/>
              <a:t>.</a:t>
            </a:r>
            <a:endParaRPr lang="pl-PL" sz="2100" dirty="0"/>
          </a:p>
        </p:txBody>
      </p:sp>
      <p:sp>
        <p:nvSpPr>
          <p:cNvPr id="18" name="Rounded Rectangle 16">
            <a:extLst>
              <a:ext uri="{FF2B5EF4-FFF2-40B4-BE49-F238E27FC236}">
                <a16:creationId xmlns:a16="http://schemas.microsoft.com/office/drawing/2014/main" xmlns="" id="{56B500CE-5BE2-46B7-AD54-161253576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000" y="648931"/>
            <a:ext cx="4055267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CA6FF01F-9039-476D-8062-16B1384598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36" r="31545" b="2"/>
          <a:stretch/>
        </p:blipFill>
        <p:spPr>
          <a:xfrm>
            <a:off x="4825805" y="1011765"/>
            <a:ext cx="3558115" cy="4546708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</TotalTime>
  <Words>975</Words>
  <Application>Microsoft Office PowerPoint</Application>
  <PresentationFormat>Pokaz na ekranie (4:3)</PresentationFormat>
  <Paragraphs>157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Przepływ</vt:lpstr>
      <vt:lpstr>Educational system  in Poland</vt:lpstr>
      <vt:lpstr>Some Basics</vt:lpstr>
      <vt:lpstr>STRUCTURAL REFORM IN 2017</vt:lpstr>
      <vt:lpstr>Slajd 4</vt:lpstr>
      <vt:lpstr>COMPULSORY EDUCATION</vt:lpstr>
      <vt:lpstr>Institutions for children aged 3-6 </vt:lpstr>
      <vt:lpstr>Primary education</vt:lpstr>
      <vt:lpstr>New structure</vt:lpstr>
      <vt:lpstr>Lower secondary education</vt:lpstr>
      <vt:lpstr>Lower secondary education</vt:lpstr>
      <vt:lpstr>Upper secondary education</vt:lpstr>
      <vt:lpstr>New structure starting in 2019/20</vt:lpstr>
      <vt:lpstr>Vocational education</vt:lpstr>
      <vt:lpstr> Grades at Polish school</vt:lpstr>
      <vt:lpstr>School Subjects</vt:lpstr>
      <vt:lpstr>Religious education</vt:lpstr>
      <vt:lpstr>Timetable</vt:lpstr>
      <vt:lpstr>Slajd 18</vt:lpstr>
      <vt:lpstr>Certificates</vt:lpstr>
      <vt:lpstr>School year</vt:lpstr>
      <vt:lpstr>ADULT EDUCATION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system  in Poland</dc:title>
  <dc:creator>Jarek Marcinko</dc:creator>
  <cp:lastModifiedBy>Dell</cp:lastModifiedBy>
  <cp:revision>4</cp:revision>
  <dcterms:created xsi:type="dcterms:W3CDTF">2019-02-06T12:06:30Z</dcterms:created>
  <dcterms:modified xsi:type="dcterms:W3CDTF">2019-02-08T18:51:34Z</dcterms:modified>
</cp:coreProperties>
</file>