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0" d="100"/>
          <a:sy n="30" d="100"/>
        </p:scale>
        <p:origin x="84"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DEE38-08C1-4C1E-A6A0-327B743218C1}" type="datetimeFigureOut">
              <a:rPr lang="it-IT" smtClean="0"/>
              <a:t>06/09/2019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788E0-CE60-47F2-939C-DAB0144F60F7}" type="slidenum">
              <a:rPr lang="it-IT" smtClean="0"/>
              <a:t>‹N›</a:t>
            </a:fld>
            <a:endParaRPr lang="it-IT"/>
          </a:p>
        </p:txBody>
      </p:sp>
    </p:spTree>
    <p:extLst>
      <p:ext uri="{BB962C8B-B14F-4D97-AF65-F5344CB8AC3E}">
        <p14:creationId xmlns:p14="http://schemas.microsoft.com/office/powerpoint/2010/main" val="87468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79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73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67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66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944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2"/>
        <p:cNvGrpSpPr/>
        <p:nvPr/>
      </p:nvGrpSpPr>
      <p:grpSpPr>
        <a:xfrm>
          <a:off x="0" y="0"/>
          <a:ext cx="0" cy="0"/>
          <a:chOff x="0" y="0"/>
          <a:chExt cx="0" cy="0"/>
        </a:xfrm>
      </p:grpSpPr>
      <p:pic>
        <p:nvPicPr>
          <p:cNvPr id="53" name="Google Shape;53;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4" name="Google Shape;54;p2"/>
          <p:cNvGrpSpPr/>
          <p:nvPr/>
        </p:nvGrpSpPr>
        <p:grpSpPr>
          <a:xfrm>
            <a:off x="0" y="0"/>
            <a:ext cx="2305051" cy="6858001"/>
            <a:chOff x="0" y="0"/>
            <a:chExt cx="2305051" cy="6858001"/>
          </a:xfrm>
        </p:grpSpPr>
        <p:sp>
          <p:nvSpPr>
            <p:cNvPr id="55" name="Google Shape;55;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58;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0;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1" name="Google Shape;61;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2" name="Google Shape;62;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4" name="Google Shape;64;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5" name="Google Shape;65;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67;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68" name="Google Shape;68;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0" name="Google Shape;70;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3" name="Google Shape;73;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76" name="Google Shape;76;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78" name="Google Shape;78;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0" name="Google Shape;80;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2" name="Google Shape;82;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5;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86" name="Google Shape;86;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87" name="Google Shape;87;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89" name="Google Shape;89;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0" name="Google Shape;90;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2" name="Google Shape;92;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4" name="Google Shape;94;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97" name="Google Shape;97;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99" name="Google Shape;99;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2" name="Google Shape;102;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3" name="Google Shape;103;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06" name="Google Shape;106;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08" name="Google Shape;108;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09" name="Google Shape;109;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1" name="Google Shape;111;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12" name="Google Shape;112;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13" name="Google Shape;113;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74232471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1"/>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8" name="Google Shape;168;p11"/>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9" name="Google Shape;169;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70" name="Google Shape;170;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71" name="Google Shape;171;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549008195"/>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12"/>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5" name="Google Shape;175;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76" name="Google Shape;176;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77" name="Google Shape;177;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150835397"/>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3"/>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1" name="Google Shape;181;p13"/>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2" name="Google Shape;182;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83" name="Google Shape;183;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84" name="Google Shape;184;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
        <p:nvSpPr>
          <p:cNvPr id="185" name="Google Shape;185;p13"/>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algn="r">
              <a:buClr>
                <a:srgbClr val="FFFFFF"/>
              </a:buClr>
              <a:buSzPts val="8000"/>
              <a:buFont typeface="Twentieth Century"/>
              <a:buNone/>
            </a:pPr>
            <a:r>
              <a:rPr lang="it-IT" sz="8000" kern="0">
                <a:solidFill>
                  <a:srgbClr val="FFFFFF"/>
                </a:solidFill>
                <a:latin typeface="Twentieth Century"/>
                <a:ea typeface="Twentieth Century"/>
                <a:cs typeface="Twentieth Century"/>
                <a:sym typeface="Twentieth Century"/>
              </a:rPr>
              <a:t>“</a:t>
            </a:r>
            <a:endParaRPr sz="1400" kern="0">
              <a:solidFill>
                <a:srgbClr val="000000"/>
              </a:solidFill>
              <a:cs typeface="Arial"/>
              <a:sym typeface="Arial"/>
            </a:endParaRPr>
          </a:p>
        </p:txBody>
      </p:sp>
      <p:sp>
        <p:nvSpPr>
          <p:cNvPr id="186" name="Google Shape;186;p13"/>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algn="r">
              <a:buClr>
                <a:srgbClr val="FFFFFF"/>
              </a:buClr>
              <a:buSzPts val="8000"/>
              <a:buFont typeface="Twentieth Century"/>
              <a:buNone/>
            </a:pPr>
            <a:r>
              <a:rPr lang="it-IT" sz="8000" kern="0">
                <a:solidFill>
                  <a:srgbClr val="FFFFFF"/>
                </a:solidFill>
                <a:latin typeface="Twentieth Century"/>
                <a:ea typeface="Twentieth Century"/>
                <a:cs typeface="Twentieth Century"/>
                <a:sym typeface="Twentieth Century"/>
              </a:rPr>
              <a:t>”</a:t>
            </a:r>
            <a:endParaRPr sz="1400" kern="0">
              <a:solidFill>
                <a:srgbClr val="000000"/>
              </a:solidFill>
              <a:cs typeface="Arial"/>
              <a:sym typeface="Arial"/>
            </a:endParaRPr>
          </a:p>
        </p:txBody>
      </p:sp>
    </p:spTree>
    <p:extLst>
      <p:ext uri="{BB962C8B-B14F-4D97-AF65-F5344CB8AC3E}">
        <p14:creationId xmlns:p14="http://schemas.microsoft.com/office/powerpoint/2010/main" val="105679900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4"/>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0" name="Google Shape;190;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91" name="Google Shape;191;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92" name="Google Shape;192;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55606185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15"/>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6" name="Google Shape;196;p15"/>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7" name="Google Shape;197;p15"/>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8" name="Google Shape;198;p15"/>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9" name="Google Shape;199;p15"/>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15"/>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02" name="Google Shape;202;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03" name="Google Shape;203;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3347244791"/>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7" name="Google Shape;207;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08" name="Google Shape;208;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9" name="Google Shape;209;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0" name="Google Shape;210;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1" name="Google Shape;211;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2" name="Google Shape;212;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3" name="Google Shape;213;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4" name="Google Shape;214;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5" name="Google Shape;215;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16" name="Google Shape;216;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17" name="Google Shape;217;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1064034674"/>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1" name="Google Shape;221;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22" name="Google Shape;222;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23" name="Google Shape;223;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2539476720"/>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8"/>
          <p:cNvSpPr txBox="1">
            <a:spLocks noGrp="1"/>
          </p:cNvSpPr>
          <p:nvPr>
            <p:ph type="body" idx="1"/>
          </p:nvPr>
        </p:nvSpPr>
        <p:spPr>
          <a:xfrm rot="5400000">
            <a:off x="2424904" y="-673895"/>
            <a:ext cx="5181601" cy="7748590"/>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7" name="Google Shape;227;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28" name="Google Shape;228;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29" name="Google Shape;229;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268606148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17" name="Google Shape;117;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18" name="Google Shape;118;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19" name="Google Shape;119;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207897826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23" name="Google Shape;123;p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4" name="Google Shape;124;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5" name="Google Shape;125;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266383950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9" name="Google Shape;129;p5"/>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0" name="Google Shape;130;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31" name="Google Shape;131;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32" name="Google Shape;132;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1072327668"/>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6" name="Google Shape;136;p6"/>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7" name="Google Shape;137;p6"/>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8" name="Google Shape;138;p6"/>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9" name="Google Shape;139;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40" name="Google Shape;140;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41" name="Google Shape;141;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328988031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45" name="Google Shape;145;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46" name="Google Shape;146;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280219575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49" name="Google Shape;149;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50" name="Google Shape;150;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392029717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4" name="Google Shape;154;p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5" name="Google Shape;155;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56" name="Google Shape;156;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57" name="Google Shape;157;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400257867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0"/>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35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30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1" name="Google Shape;161;p10"/>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2" name="Google Shape;162;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63" name="Google Shape;163;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64" name="Google Shape;164;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it-IT">
                <a:solidFill>
                  <a:srgbClr val="FFFFFF"/>
                </a:solidFill>
              </a:rPr>
              <a:pPr/>
              <a:t>‹N›</a:t>
            </a:fld>
            <a:endParaRPr>
              <a:solidFill>
                <a:srgbClr val="FFFFFF"/>
              </a:solidFill>
            </a:endParaRPr>
          </a:p>
        </p:txBody>
      </p:sp>
    </p:spTree>
    <p:extLst>
      <p:ext uri="{BB962C8B-B14F-4D97-AF65-F5344CB8AC3E}">
        <p14:creationId xmlns:p14="http://schemas.microsoft.com/office/powerpoint/2010/main" val="191331187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19">
            <a:alphaModFix amt="30000"/>
          </a:blip>
          <a:srcRect/>
          <a:stretch/>
        </p:blipFill>
        <p:spPr>
          <a:xfrm>
            <a:off x="0" y="-1"/>
            <a:ext cx="12192003" cy="6858001"/>
          </a:xfrm>
          <a:prstGeom prst="rect">
            <a:avLst/>
          </a:prstGeom>
          <a:noFill/>
          <a:ln>
            <a:noFill/>
          </a:ln>
        </p:spPr>
      </p:pic>
      <p:grpSp>
        <p:nvGrpSpPr>
          <p:cNvPr id="7" name="Google Shape;7;p1"/>
          <p:cNvGrpSpPr/>
          <p:nvPr/>
        </p:nvGrpSpPr>
        <p:grpSpPr>
          <a:xfrm>
            <a:off x="-14288" y="0"/>
            <a:ext cx="12053888" cy="6858001"/>
            <a:chOff x="-14288" y="0"/>
            <a:chExt cx="12053888" cy="6858001"/>
          </a:xfrm>
        </p:grpSpPr>
        <p:grpSp>
          <p:nvGrpSpPr>
            <p:cNvPr id="8" name="Google Shape;8;p1"/>
            <p:cNvGrpSpPr/>
            <p:nvPr/>
          </p:nvGrpSpPr>
          <p:grpSpPr>
            <a:xfrm>
              <a:off x="-14288" y="0"/>
              <a:ext cx="1220788" cy="6858001"/>
              <a:chOff x="-14288" y="0"/>
              <a:chExt cx="1220788" cy="6858001"/>
            </a:xfrm>
          </p:grpSpPr>
          <p:sp>
            <p:nvSpPr>
              <p:cNvPr id="9" name="Google Shape;9;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 name="Google Shape;10;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Google Shape;11;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12;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8;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20" name="Google Shape;20;p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1" name="Google Shape;21;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25;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33;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 name="Google Shape;36;p1"/>
            <p:cNvGrpSpPr/>
            <p:nvPr/>
          </p:nvGrpSpPr>
          <p:grpSpPr>
            <a:xfrm>
              <a:off x="11364912" y="0"/>
              <a:ext cx="674688" cy="6848476"/>
              <a:chOff x="11364912" y="0"/>
              <a:chExt cx="674688" cy="6848476"/>
            </a:xfrm>
          </p:grpSpPr>
          <p:sp>
            <p:nvSpPr>
              <p:cNvPr id="37" name="Google Shape;37;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47" name="Google Shape;47;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49" name="Google Shape;49;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pPr>
              <a:buClr>
                <a:srgbClr val="000000"/>
              </a:buClr>
              <a:buFont typeface="Arial"/>
              <a:buNone/>
            </a:pPr>
            <a:endParaRPr kern="0">
              <a:solidFill>
                <a:srgbClr val="FFFFFF"/>
              </a:solidFill>
            </a:endParaRPr>
          </a:p>
        </p:txBody>
      </p:sp>
      <p:sp>
        <p:nvSpPr>
          <p:cNvPr id="50" name="Google Shape;50;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pPr>
              <a:buClr>
                <a:srgbClr val="000000"/>
              </a:buClr>
              <a:buFont typeface="Arial"/>
              <a:buNone/>
            </a:pPr>
            <a:endParaRPr kern="0">
              <a:solidFill>
                <a:srgbClr val="FFFFFF"/>
              </a:solidFill>
            </a:endParaRPr>
          </a:p>
        </p:txBody>
      </p:sp>
      <p:sp>
        <p:nvSpPr>
          <p:cNvPr id="51" name="Google Shape;51;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a:buClr>
                <a:srgbClr val="000000"/>
              </a:buClr>
              <a:buFont typeface="Arial"/>
              <a:buNone/>
            </a:pPr>
            <a:fld id="{00000000-1234-1234-1234-123412341234}" type="slidenum">
              <a:rPr lang="it-IT" kern="0">
                <a:solidFill>
                  <a:srgbClr val="FFFFFF"/>
                </a:solidFill>
              </a:rPr>
              <a:pPr>
                <a:buClr>
                  <a:srgbClr val="000000"/>
                </a:buClr>
                <a:buFont typeface="Arial"/>
                <a:buNone/>
              </a:pPr>
              <a:t>‹N›</a:t>
            </a:fld>
            <a:endParaRPr kern="0">
              <a:solidFill>
                <a:srgbClr val="FFFFFF"/>
              </a:solidFill>
            </a:endParaRPr>
          </a:p>
        </p:txBody>
      </p:sp>
    </p:spTree>
    <p:extLst>
      <p:ext uri="{BB962C8B-B14F-4D97-AF65-F5344CB8AC3E}">
        <p14:creationId xmlns:p14="http://schemas.microsoft.com/office/powerpoint/2010/main" val="21472234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0.png"/><Relationship Id="rId12"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7.png"/><Relationship Id="rId4" Type="http://schemas.microsoft.com/office/2007/relationships/hdphoto" Target="../media/hdphoto2.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ctrTitle"/>
          </p:nvPr>
        </p:nvSpPr>
        <p:spPr>
          <a:xfrm>
            <a:off x="1628202" y="5019903"/>
            <a:ext cx="8957534" cy="118283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320"/>
              <a:buFont typeface="Twentieth Century"/>
              <a:buNone/>
            </a:pPr>
            <a:r>
              <a:rPr lang="it-IT" sz="4320" dirty="0"/>
              <a:t/>
            </a:r>
            <a:br>
              <a:rPr lang="it-IT" sz="4320" dirty="0"/>
            </a:br>
            <a:r>
              <a:rPr lang="it-IT" sz="4320" dirty="0"/>
              <a:t> </a:t>
            </a:r>
            <a:r>
              <a:rPr lang="it-IT" sz="4320" dirty="0">
                <a:solidFill>
                  <a:schemeClr val="tx1"/>
                </a:solidFill>
                <a:latin typeface="Times New Roman" panose="02020603050405020304" pitchFamily="18" charset="0"/>
                <a:cs typeface="Times New Roman" panose="02020603050405020304" pitchFamily="18" charset="0"/>
              </a:rPr>
              <a:t>ERASMUS+ KA2 GREEN </a:t>
            </a:r>
            <a:r>
              <a:rPr lang="it-IT" sz="4320" dirty="0" smtClean="0">
                <a:solidFill>
                  <a:schemeClr val="tx1"/>
                </a:solidFill>
                <a:latin typeface="Times New Roman" panose="02020603050405020304" pitchFamily="18" charset="0"/>
                <a:cs typeface="Times New Roman" panose="02020603050405020304" pitchFamily="18" charset="0"/>
              </a:rPr>
              <a:t>ALLIANCE</a:t>
            </a:r>
            <a:r>
              <a:rPr lang="it-IT" sz="4320" dirty="0">
                <a:solidFill>
                  <a:schemeClr val="tx1"/>
                </a:solidFill>
                <a:latin typeface="Times New Roman" panose="02020603050405020304" pitchFamily="18" charset="0"/>
                <a:cs typeface="Times New Roman" panose="02020603050405020304" pitchFamily="18" charset="0"/>
              </a:rPr>
              <a:t/>
            </a:r>
            <a:br>
              <a:rPr lang="it-IT" sz="4320" dirty="0">
                <a:solidFill>
                  <a:schemeClr val="tx1"/>
                </a:solidFill>
                <a:latin typeface="Times New Roman" panose="02020603050405020304" pitchFamily="18" charset="0"/>
                <a:cs typeface="Times New Roman" panose="02020603050405020304" pitchFamily="18" charset="0"/>
              </a:rPr>
            </a:br>
            <a:r>
              <a:rPr lang="it-IT" sz="4320" dirty="0" smtClean="0">
                <a:solidFill>
                  <a:schemeClr val="tx1"/>
                </a:solidFill>
                <a:latin typeface="Times New Roman" panose="02020603050405020304" pitchFamily="18" charset="0"/>
                <a:cs typeface="Times New Roman" panose="02020603050405020304" pitchFamily="18" charset="0"/>
              </a:rPr>
              <a:t> ENVIRONMENTAL ISSUES</a:t>
            </a:r>
            <a:r>
              <a:rPr lang="it-IT" sz="4320"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235" name="Google Shape;235;p19"/>
          <p:cNvSpPr txBox="1">
            <a:spLocks noGrp="1"/>
          </p:cNvSpPr>
          <p:nvPr>
            <p:ph type="subTitle" idx="1"/>
          </p:nvPr>
        </p:nvSpPr>
        <p:spPr>
          <a:xfrm>
            <a:off x="1911275" y="5722411"/>
            <a:ext cx="8369450" cy="480330"/>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lt2"/>
              </a:buClr>
              <a:buSzPts val="2500"/>
              <a:buNone/>
            </a:pPr>
            <a:r>
              <a:rPr lang="it-IT"/>
              <a:t>            </a:t>
            </a:r>
            <a:endParaRPr/>
          </a:p>
        </p:txBody>
      </p:sp>
      <p:sp>
        <p:nvSpPr>
          <p:cNvPr id="236" name="Google Shape;236;p19"/>
          <p:cNvSpPr/>
          <p:nvPr/>
        </p:nvSpPr>
        <p:spPr>
          <a:xfrm>
            <a:off x="666974" y="639965"/>
            <a:ext cx="10879991" cy="3598548"/>
          </a:xfrm>
          <a:prstGeom prst="round2DiagRect">
            <a:avLst>
              <a:gd name="adj1" fmla="val 9529"/>
              <a:gd name="adj2" fmla="val 0"/>
            </a:avLst>
          </a:prstGeom>
          <a:solidFill>
            <a:srgbClr val="FFFFFF"/>
          </a:solid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wentieth Century"/>
              <a:ea typeface="Twentieth Century"/>
              <a:cs typeface="Twentieth Century"/>
              <a:sym typeface="Twentieth Century"/>
            </a:endParaRPr>
          </a:p>
        </p:txBody>
      </p:sp>
      <p:pic>
        <p:nvPicPr>
          <p:cNvPr id="237" name="Google Shape;237;p19"/>
          <p:cNvPicPr preferRelativeResize="0"/>
          <p:nvPr/>
        </p:nvPicPr>
        <p:blipFill rotWithShape="1">
          <a:blip r:embed="rId3">
            <a:alphaModFix/>
          </a:blip>
          <a:srcRect/>
          <a:stretch/>
        </p:blipFill>
        <p:spPr>
          <a:xfrm>
            <a:off x="1237115" y="951493"/>
            <a:ext cx="2725582" cy="2975493"/>
          </a:xfrm>
          <a:prstGeom prst="rect">
            <a:avLst/>
          </a:prstGeom>
          <a:noFill/>
          <a:ln>
            <a:noFill/>
          </a:ln>
        </p:spPr>
      </p:pic>
      <p:pic>
        <p:nvPicPr>
          <p:cNvPr id="238" name="Google Shape;238;p19" descr="Immagine che contiene testo&#10;&#10;Descrizione generata con affidabilità molto elevata"/>
          <p:cNvPicPr preferRelativeResize="0"/>
          <p:nvPr/>
        </p:nvPicPr>
        <p:blipFill rotWithShape="1">
          <a:blip r:embed="rId4">
            <a:alphaModFix/>
          </a:blip>
          <a:srcRect/>
          <a:stretch/>
        </p:blipFill>
        <p:spPr>
          <a:xfrm>
            <a:off x="4630570" y="951493"/>
            <a:ext cx="2930860" cy="2975493"/>
          </a:xfrm>
          <a:prstGeom prst="rect">
            <a:avLst/>
          </a:prstGeom>
          <a:noFill/>
          <a:ln>
            <a:noFill/>
          </a:ln>
        </p:spPr>
      </p:pic>
      <p:pic>
        <p:nvPicPr>
          <p:cNvPr id="239" name="Google Shape;239;p19"/>
          <p:cNvPicPr preferRelativeResize="0"/>
          <p:nvPr/>
        </p:nvPicPr>
        <p:blipFill rotWithShape="1">
          <a:blip r:embed="rId5">
            <a:alphaModFix/>
          </a:blip>
          <a:srcRect/>
          <a:stretch/>
        </p:blipFill>
        <p:spPr>
          <a:xfrm>
            <a:off x="8092685" y="951493"/>
            <a:ext cx="2975493" cy="2975493"/>
          </a:xfrm>
          <a:prstGeom prst="rect">
            <a:avLst/>
          </a:prstGeom>
          <a:noFill/>
          <a:ln>
            <a:noFill/>
          </a:ln>
        </p:spPr>
      </p:pic>
      <p:pic>
        <p:nvPicPr>
          <p:cNvPr id="240" name="Google Shape;240;p19" descr="Immagine che contiene interni, maglietta, cravatta, persona&#10;&#10;Descrizione generata con affidabilità molto elevata"/>
          <p:cNvPicPr preferRelativeResize="0"/>
          <p:nvPr/>
        </p:nvPicPr>
        <p:blipFill rotWithShape="1">
          <a:blip r:embed="rId6">
            <a:alphaModFix/>
          </a:blip>
          <a:srcRect/>
          <a:stretch/>
        </p:blipFill>
        <p:spPr>
          <a:xfrm>
            <a:off x="242018" y="5788033"/>
            <a:ext cx="1492370" cy="809069"/>
          </a:xfrm>
          <a:prstGeom prst="rect">
            <a:avLst/>
          </a:prstGeom>
          <a:noFill/>
          <a:ln>
            <a:noFill/>
          </a:ln>
        </p:spPr>
      </p:pic>
      <p:pic>
        <p:nvPicPr>
          <p:cNvPr id="241" name="Google Shape;241;p19" descr="Immagine che contiene blu, interni&#10;&#10;Descrizione generata con affidabilità molto elevata"/>
          <p:cNvPicPr preferRelativeResize="0"/>
          <p:nvPr/>
        </p:nvPicPr>
        <p:blipFill rotWithShape="1">
          <a:blip r:embed="rId7">
            <a:alphaModFix/>
          </a:blip>
          <a:srcRect/>
          <a:stretch/>
        </p:blipFill>
        <p:spPr>
          <a:xfrm>
            <a:off x="10401301" y="5589186"/>
            <a:ext cx="1574800" cy="915381"/>
          </a:xfrm>
          <a:prstGeom prst="rect">
            <a:avLst/>
          </a:prstGeom>
          <a:noFill/>
          <a:ln>
            <a:noFill/>
          </a:ln>
        </p:spPr>
      </p:pic>
    </p:spTree>
    <p:extLst>
      <p:ext uri="{BB962C8B-B14F-4D97-AF65-F5344CB8AC3E}">
        <p14:creationId xmlns:p14="http://schemas.microsoft.com/office/powerpoint/2010/main" val="16561929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 calcmode="lin" valueType="num">
                                      <p:cBhvr additive="base">
                                        <p:cTn id="1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 calcmode="lin" valueType="num">
                                      <p:cBhvr additive="base">
                                        <p:cTn id="17" dur="500"/>
                                        <p:tgtEl>
                                          <p:spTgt spid="2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4"/>
                                        </p:tgtEl>
                                        <p:attrNameLst>
                                          <p:attrName>style.visibility</p:attrName>
                                        </p:attrNameLst>
                                      </p:cBhvr>
                                      <p:to>
                                        <p:strVal val="visible"/>
                                      </p:to>
                                    </p:set>
                                    <p:anim calcmode="lin" valueType="num">
                                      <p:cBhvr additive="base">
                                        <p:cTn id="30" dur="500"/>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tente Libero\AppData\Local\Microsoft\Windows\INetCache\IE\DVRG2GA9\Mountains[1].png"/>
          <p:cNvPicPr>
            <a:picLocks noChangeAspect="1" noChangeArrowheads="1"/>
          </p:cNvPicPr>
          <p:nvPr/>
        </p:nvPicPr>
        <p:blipFill rotWithShape="1">
          <a:blip r:embed="rId2">
            <a:extLst>
              <a:ext uri="{28A0092B-C50C-407E-A947-70E740481C1C}">
                <a14:useLocalDpi xmlns:a14="http://schemas.microsoft.com/office/drawing/2010/main" val="0"/>
              </a:ext>
            </a:extLst>
          </a:blip>
          <a:srcRect l="1698" b="29492"/>
          <a:stretch/>
        </p:blipFill>
        <p:spPr bwMode="auto">
          <a:xfrm>
            <a:off x="1325955" y="3883473"/>
            <a:ext cx="10358296"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144791" y="323850"/>
            <a:ext cx="3845220" cy="923330"/>
          </a:xfrm>
          <a:prstGeom prst="rect">
            <a:avLst/>
          </a:prstGeom>
          <a:noFill/>
        </p:spPr>
        <p:txBody>
          <a:bodyPr wrap="none" rtlCol="0">
            <a:spAutoFit/>
          </a:bodyPr>
          <a:lstStyle/>
          <a:p>
            <a:pPr>
              <a:buClr>
                <a:srgbClr val="000000"/>
              </a:buClr>
              <a:buFont typeface="Arial"/>
              <a:buNone/>
            </a:pPr>
            <a:r>
              <a:rPr lang="it-IT" sz="5400" b="1" kern="0" dirty="0">
                <a:ln w="10541" cmpd="sng">
                  <a:solidFill>
                    <a:srgbClr val="134770">
                      <a:lumMod val="20000"/>
                      <a:lumOff val="80000"/>
                    </a:srgbClr>
                  </a:solidFill>
                  <a:prstDash val="solid"/>
                </a:ln>
                <a:solidFill>
                  <a:srgbClr val="000000"/>
                </a:solidFill>
                <a:latin typeface="Perpetua" panose="02020502060401020303" pitchFamily="18" charset="0"/>
                <a:cs typeface="Arial"/>
                <a:sym typeface="Arial"/>
              </a:rPr>
              <a:t>Earthquakes</a:t>
            </a:r>
            <a:endParaRPr lang="it-IT" sz="5400" b="1" kern="0" dirty="0">
              <a:ln w="10541" cmpd="sng">
                <a:solidFill>
                  <a:srgbClr val="134770">
                    <a:lumMod val="20000"/>
                    <a:lumOff val="80000"/>
                  </a:srgbClr>
                </a:solidFill>
                <a:prstDash val="solid"/>
              </a:ln>
              <a:solidFill>
                <a:srgbClr val="000000"/>
              </a:solidFill>
              <a:latin typeface="Perpetua" panose="02020502060401020303" pitchFamily="18" charset="0"/>
              <a:cs typeface="Arial"/>
              <a:sym typeface="Arial"/>
            </a:endParaRPr>
          </a:p>
        </p:txBody>
      </p:sp>
      <p:pic>
        <p:nvPicPr>
          <p:cNvPr id="1026" name="Picture 2" descr="C:\Users\Utente Libero\AppData\Local\Microsoft\Windows\INetCache\IE\DVRG2GA9\Mountains[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2" r="15820" b="28906"/>
          <a:stretch/>
        </p:blipFill>
        <p:spPr bwMode="auto">
          <a:xfrm>
            <a:off x="5480085" y="4567689"/>
            <a:ext cx="6711919" cy="23113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tente Libero\AppData\Local\Microsoft\Windows\INetCache\IE\DVRG2GA9\Mountains[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8" b="29492"/>
          <a:stretch/>
        </p:blipFill>
        <p:spPr bwMode="auto">
          <a:xfrm>
            <a:off x="-236662" y="4562935"/>
            <a:ext cx="7990011" cy="229233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o 18"/>
          <p:cNvGrpSpPr/>
          <p:nvPr/>
        </p:nvGrpSpPr>
        <p:grpSpPr>
          <a:xfrm>
            <a:off x="6599693" y="5461832"/>
            <a:ext cx="3094635" cy="1438275"/>
            <a:chOff x="6525615" y="5438775"/>
            <a:chExt cx="3094635" cy="1438275"/>
          </a:xfrm>
        </p:grpSpPr>
        <p:grpSp>
          <p:nvGrpSpPr>
            <p:cNvPr id="3" name="Gruppo 2"/>
            <p:cNvGrpSpPr/>
            <p:nvPr/>
          </p:nvGrpSpPr>
          <p:grpSpPr>
            <a:xfrm>
              <a:off x="6647791" y="5438775"/>
              <a:ext cx="2972459" cy="1438275"/>
              <a:chOff x="6647791" y="5438775"/>
              <a:chExt cx="2972459" cy="1438275"/>
            </a:xfrm>
          </p:grpSpPr>
          <p:pic>
            <p:nvPicPr>
              <p:cNvPr id="6" name="Picture 3" descr="C:\Users\Utente Libero\AppData\Local\Microsoft\Windows\INetCache\IE\DVRG2GA9\Mountains[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739" r="90082">
                            <a14:foregroundMark x1="48500" y1="58333" x2="65625" y2="86979"/>
                            <a14:backgroundMark x1="11583" y1="71146" x2="55333" y2="25208"/>
                            <a14:backgroundMark x1="40417" y1="20521" x2="78167" y2="53958"/>
                            <a14:backgroundMark x1="19458" y1="83229" x2="47708" y2="46250"/>
                            <a14:backgroundMark x1="70417" y1="47500" x2="84375" y2="69688"/>
                            <a14:backgroundMark x1="77208" y1="68229" x2="63625" y2="58021"/>
                          </a14:backgroundRemoval>
                        </a14:imgEffect>
                      </a14:imgLayer>
                    </a14:imgProps>
                  </a:ext>
                  <a:ext uri="{28A0092B-C50C-407E-A947-70E740481C1C}">
                    <a14:useLocalDpi xmlns:a14="http://schemas.microsoft.com/office/drawing/2010/main" val="0"/>
                  </a:ext>
                </a:extLst>
              </a:blip>
              <a:srcRect l="48274" t="45704" r="15156" b="10057"/>
              <a:stretch/>
            </p:blipFill>
            <p:spPr bwMode="auto">
              <a:xfrm>
                <a:off x="6647792" y="5438775"/>
                <a:ext cx="2972458" cy="143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ro2-bar-s3-cdn-cf6.myportfolio.com/a8fbf45aba485978b7f0d9b84fd66937/ad522c044f97c27b7261f087_rw_600.jpg?h=520c256531d469edda9bd2a57ffbae7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6823550" y="5817731"/>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pro2-bar-s3-cdn-cf6.myportfolio.com/a8fbf45aba485978b7f0d9b84fd66937/ad522c044f97c27b7261f087_rw_600.jpg?h=520c256531d469edda9bd2a57ffbae77"/>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52924" b="60628" l="18667" r="44167"/>
                        </a14:imgEffect>
                      </a14:imgLayer>
                    </a14:imgProps>
                  </a:ext>
                  <a:ext uri="{28A0092B-C50C-407E-A947-70E740481C1C}">
                    <a14:useLocalDpi xmlns:a14="http://schemas.microsoft.com/office/drawing/2010/main" val="0"/>
                  </a:ext>
                </a:extLst>
              </a:blip>
              <a:srcRect l="18801" t="53392" r="55810" b="39353"/>
              <a:stretch/>
            </p:blipFill>
            <p:spPr bwMode="auto">
              <a:xfrm>
                <a:off x="6647791" y="6157911"/>
                <a:ext cx="1450974" cy="484414"/>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s://pro2-bar-s3-cdn-cf6.myportfolio.com/a8fbf45aba485978b7f0d9b84fd66937/ad522c044f97c27b7261f087_rw_600.jpg?h=520c256531d469edda9bd2a57ffbae7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6525615" y="5845623"/>
              <a:ext cx="1099457"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po 3"/>
          <p:cNvGrpSpPr/>
          <p:nvPr/>
        </p:nvGrpSpPr>
        <p:grpSpPr>
          <a:xfrm>
            <a:off x="2871979" y="5489272"/>
            <a:ext cx="3849895" cy="1401983"/>
            <a:chOff x="2797898" y="5478999"/>
            <a:chExt cx="3849894" cy="1401983"/>
          </a:xfrm>
        </p:grpSpPr>
        <p:pic>
          <p:nvPicPr>
            <p:cNvPr id="18" name="Picture 3" descr="C:\Users\Utente Libero\AppData\Local\Microsoft\Windows\INetCache\IE\DVRG2GA9\Mountains[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739" r="90082">
                          <a14:foregroundMark x1="48500" y1="58333" x2="65625" y2="86979"/>
                          <a14:backgroundMark x1="11583" y1="71146" x2="55333" y2="25208"/>
                          <a14:backgroundMark x1="40417" y1="20521" x2="78167" y2="53958"/>
                          <a14:backgroundMark x1="19458" y1="83229" x2="47708" y2="46250"/>
                          <a14:backgroundMark x1="70417" y1="47500" x2="84375" y2="69688"/>
                          <a14:backgroundMark x1="77208" y1="68229" x2="63625" y2="58021"/>
                        </a14:backgroundRemoval>
                      </a14:imgEffect>
                    </a14:imgLayer>
                  </a14:imgProps>
                </a:ext>
                <a:ext uri="{28A0092B-C50C-407E-A947-70E740481C1C}">
                  <a14:useLocalDpi xmlns:a14="http://schemas.microsoft.com/office/drawing/2010/main" val="0"/>
                </a:ext>
              </a:extLst>
            </a:blip>
            <a:srcRect l="821" t="46820" r="51813" b="10058"/>
            <a:stretch/>
          </p:blipFill>
          <p:spPr bwMode="auto">
            <a:xfrm>
              <a:off x="2797898" y="5478999"/>
              <a:ext cx="3849894" cy="14019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ro2-bar-s3-cdn-cf6.myportfolio.com/a8fbf45aba485978b7f0d9b84fd66937/ad522c044f97c27b7261f087_rw_600.jpg?h=520c256531d469edda9bd2a57ffbae77"/>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74505" b="83636" l="44591" r="55867"/>
                      </a14:imgEffect>
                    </a14:imgLayer>
                  </a14:imgProps>
                </a:ext>
                <a:ext uri="{28A0092B-C50C-407E-A947-70E740481C1C}">
                  <a14:useLocalDpi xmlns:a14="http://schemas.microsoft.com/office/drawing/2010/main" val="0"/>
                </a:ext>
              </a:extLst>
            </a:blip>
            <a:srcRect l="43181" t="73364" r="42723" b="15223"/>
            <a:stretch/>
          </p:blipFill>
          <p:spPr bwMode="auto">
            <a:xfrm>
              <a:off x="5454960" y="5638116"/>
              <a:ext cx="805543" cy="762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pro2-bar-s3-cdn-cf6.myportfolio.com/a8fbf45aba485978b7f0d9b84fd66937/ad522c044f97c27b7261f087_rw_600.jpg?h=520c256531d469edda9bd2a57ffbae77"/>
            <p:cNvPicPr>
              <a:picLocks noChangeAspect="1" noChangeArrowheads="1"/>
            </p:cNvPicPr>
            <p:nvPr/>
          </p:nvPicPr>
          <p:blipFill rotWithShape="1">
            <a:blip r:embed="rId9">
              <a:extLst>
                <a:ext uri="{BEBA8EAE-BF5A-486C-A8C5-ECC9F3942E4B}">
                  <a14:imgProps xmlns:a14="http://schemas.microsoft.com/office/drawing/2010/main">
                    <a14:imgLayer r:embed="rId6">
                      <a14:imgEffect>
                        <a14:backgroundRemoval t="46648" b="61341" l="60333" r="79000">
                          <a14:foregroundMark x1="69167" y1="48359" x2="69167" y2="48359"/>
                          <a14:foregroundMark x1="69500" y1="49073" x2="69500" y2="49073"/>
                          <a14:foregroundMark x1="67500" y1="48930" x2="70167" y2="48787"/>
                        </a14:backgroundRemoval>
                      </a14:imgEffect>
                    </a14:imgLayer>
                  </a14:imgProps>
                </a:ext>
                <a:ext uri="{28A0092B-C50C-407E-A947-70E740481C1C}">
                  <a14:useLocalDpi xmlns:a14="http://schemas.microsoft.com/office/drawing/2010/main" val="0"/>
                </a:ext>
              </a:extLst>
            </a:blip>
            <a:srcRect l="58801" t="45975" r="18723" b="38863"/>
            <a:stretch/>
          </p:blipFill>
          <p:spPr bwMode="auto">
            <a:xfrm>
              <a:off x="5756296" y="6143621"/>
              <a:ext cx="855973" cy="6746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68148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2" presetClass="emph" presetSubtype="0" repeatCount="indefinite" fill="hold" nodeType="afterEffect">
                                  <p:stCondLst>
                                    <p:cond delay="1000"/>
                                  </p:stCondLst>
                                  <p:endCondLst>
                                    <p:cond evt="onNext" delay="0">
                                      <p:tgtEl>
                                        <p:sldTgt/>
                                      </p:tgtEl>
                                    </p:cond>
                                  </p:endCondLst>
                                  <p:childTnLst>
                                    <p:animRot by="120000">
                                      <p:cBhvr>
                                        <p:cTn id="10" dur="50" fill="hold">
                                          <p:stCondLst>
                                            <p:cond delay="0"/>
                                          </p:stCondLst>
                                        </p:cTn>
                                        <p:tgtEl>
                                          <p:spTgt spid="19"/>
                                        </p:tgtEl>
                                        <p:attrNameLst>
                                          <p:attrName>r</p:attrName>
                                        </p:attrNameLst>
                                      </p:cBhvr>
                                    </p:animRot>
                                    <p:animRot by="-240000">
                                      <p:cBhvr>
                                        <p:cTn id="11" dur="100" fill="hold">
                                          <p:stCondLst>
                                            <p:cond delay="100"/>
                                          </p:stCondLst>
                                        </p:cTn>
                                        <p:tgtEl>
                                          <p:spTgt spid="19"/>
                                        </p:tgtEl>
                                        <p:attrNameLst>
                                          <p:attrName>r</p:attrName>
                                        </p:attrNameLst>
                                      </p:cBhvr>
                                    </p:animRot>
                                    <p:animRot by="240000">
                                      <p:cBhvr>
                                        <p:cTn id="12" dur="100" fill="hold">
                                          <p:stCondLst>
                                            <p:cond delay="200"/>
                                          </p:stCondLst>
                                        </p:cTn>
                                        <p:tgtEl>
                                          <p:spTgt spid="19"/>
                                        </p:tgtEl>
                                        <p:attrNameLst>
                                          <p:attrName>r</p:attrName>
                                        </p:attrNameLst>
                                      </p:cBhvr>
                                    </p:animRot>
                                    <p:animRot by="-240000">
                                      <p:cBhvr>
                                        <p:cTn id="13" dur="100" fill="hold">
                                          <p:stCondLst>
                                            <p:cond delay="300"/>
                                          </p:stCondLst>
                                        </p:cTn>
                                        <p:tgtEl>
                                          <p:spTgt spid="19"/>
                                        </p:tgtEl>
                                        <p:attrNameLst>
                                          <p:attrName>r</p:attrName>
                                        </p:attrNameLst>
                                      </p:cBhvr>
                                    </p:animRot>
                                    <p:animRot by="120000">
                                      <p:cBhvr>
                                        <p:cTn id="14" dur="100" fill="hold">
                                          <p:stCondLst>
                                            <p:cond delay="400"/>
                                          </p:stCondLst>
                                        </p:cTn>
                                        <p:tgtEl>
                                          <p:spTgt spid="19"/>
                                        </p:tgtEl>
                                        <p:attrNameLst>
                                          <p:attrName>r</p:attrName>
                                        </p:attrNameLst>
                                      </p:cBhvr>
                                    </p:animRot>
                                  </p:childTnLst>
                                </p:cTn>
                              </p:par>
                              <p:par>
                                <p:cTn id="15" presetID="32" presetClass="emph" presetSubtype="0" repeatCount="indefinite" fill="hold" nodeType="withEffect">
                                  <p:stCondLst>
                                    <p:cond delay="1000"/>
                                  </p:stCondLst>
                                  <p:endCondLst>
                                    <p:cond evt="onNext" delay="0">
                                      <p:tgtEl>
                                        <p:sldTgt/>
                                      </p:tgtEl>
                                    </p:cond>
                                  </p:endCondLst>
                                  <p:childTnLst>
                                    <p:animRot by="120000">
                                      <p:cBhvr>
                                        <p:cTn id="16" dur="50" fill="hold">
                                          <p:stCondLst>
                                            <p:cond delay="0"/>
                                          </p:stCondLst>
                                        </p:cTn>
                                        <p:tgtEl>
                                          <p:spTgt spid="4"/>
                                        </p:tgtEl>
                                        <p:attrNameLst>
                                          <p:attrName>r</p:attrName>
                                        </p:attrNameLst>
                                      </p:cBhvr>
                                    </p:animRot>
                                    <p:animRot by="-240000">
                                      <p:cBhvr>
                                        <p:cTn id="17" dur="100" fill="hold">
                                          <p:stCondLst>
                                            <p:cond delay="100"/>
                                          </p:stCondLst>
                                        </p:cTn>
                                        <p:tgtEl>
                                          <p:spTgt spid="4"/>
                                        </p:tgtEl>
                                        <p:attrNameLst>
                                          <p:attrName>r</p:attrName>
                                        </p:attrNameLst>
                                      </p:cBhvr>
                                    </p:animRot>
                                    <p:animRot by="240000">
                                      <p:cBhvr>
                                        <p:cTn id="18" dur="100" fill="hold">
                                          <p:stCondLst>
                                            <p:cond delay="200"/>
                                          </p:stCondLst>
                                        </p:cTn>
                                        <p:tgtEl>
                                          <p:spTgt spid="4"/>
                                        </p:tgtEl>
                                        <p:attrNameLst>
                                          <p:attrName>r</p:attrName>
                                        </p:attrNameLst>
                                      </p:cBhvr>
                                    </p:animRot>
                                    <p:animRot by="-240000">
                                      <p:cBhvr>
                                        <p:cTn id="19" dur="100" fill="hold">
                                          <p:stCondLst>
                                            <p:cond delay="300"/>
                                          </p:stCondLst>
                                        </p:cTn>
                                        <p:tgtEl>
                                          <p:spTgt spid="4"/>
                                        </p:tgtEl>
                                        <p:attrNameLst>
                                          <p:attrName>r</p:attrName>
                                        </p:attrNameLst>
                                      </p:cBhvr>
                                    </p:animRot>
                                    <p:animRot by="120000">
                                      <p:cBhvr>
                                        <p:cTn id="20" dur="100" fill="hold">
                                          <p:stCondLst>
                                            <p:cond delay="400"/>
                                          </p:stCondLst>
                                        </p:cTn>
                                        <p:tgtEl>
                                          <p:spTgt spid="4"/>
                                        </p:tgtEl>
                                        <p:attrNameLst>
                                          <p:attrName>r</p:attrName>
                                        </p:attrNameLst>
                                      </p:cBhvr>
                                    </p:animRot>
                                  </p:childTnLst>
                                </p:cTn>
                              </p:par>
                              <p:par>
                                <p:cTn id="21" presetID="63" presetClass="path" presetSubtype="0" accel="50000" decel="50000" fill="hold" nodeType="withEffect">
                                  <p:stCondLst>
                                    <p:cond delay="2000"/>
                                  </p:stCondLst>
                                  <p:childTnLst>
                                    <p:animMotion origin="layout" path="M 8.33333E-7 1.11111E-6 L 0.02812 1.11111E-6 " pathEditMode="relative" rAng="0" ptsTypes="AA">
                                      <p:cBhvr>
                                        <p:cTn id="22" dur="3000" fill="hold"/>
                                        <p:tgtEl>
                                          <p:spTgt spid="19"/>
                                        </p:tgtEl>
                                        <p:attrNameLst>
                                          <p:attrName>ppt_x</p:attrName>
                                          <p:attrName>ppt_y</p:attrName>
                                        </p:attrNameLst>
                                      </p:cBhvr>
                                      <p:rCtr x="1406" y="0"/>
                                    </p:animMotion>
                                  </p:childTnLst>
                                </p:cTn>
                              </p:par>
                              <p:par>
                                <p:cTn id="23" presetID="35" presetClass="path" presetSubtype="0" accel="50000" decel="50000" fill="hold" nodeType="withEffect">
                                  <p:stCondLst>
                                    <p:cond delay="1900"/>
                                  </p:stCondLst>
                                  <p:childTnLst>
                                    <p:animMotion origin="layout" path="M 2.08333E-7 1.85185E-6 L -0.02734 1.85185E-6 " pathEditMode="relative" rAng="0" ptsTypes="AA">
                                      <p:cBhvr>
                                        <p:cTn id="24" dur="3000" fill="hold"/>
                                        <p:tgtEl>
                                          <p:spTgt spid="4"/>
                                        </p:tgtEl>
                                        <p:attrNameLst>
                                          <p:attrName>ppt_x</p:attrName>
                                          <p:attrName>ppt_y</p:attrName>
                                        </p:attrNameLst>
                                      </p:cBhvr>
                                      <p:rCtr x="-13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1540933" y="584651"/>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it-IT" dirty="0"/>
              <a:t>    </a:t>
            </a:r>
            <a:r>
              <a:rPr lang="it-IT" dirty="0">
                <a:solidFill>
                  <a:schemeClr val="tx1"/>
                </a:solidFill>
                <a:latin typeface="Times New Roman" panose="02020603050405020304" pitchFamily="18" charset="0"/>
                <a:cs typeface="Times New Roman" panose="02020603050405020304" pitchFamily="18" charset="0"/>
              </a:rPr>
              <a:t>EARTHQUAKE AQUILA ITALY 2009</a:t>
            </a:r>
            <a:endParaRPr dirty="0">
              <a:solidFill>
                <a:schemeClr val="tx1"/>
              </a:solidFill>
              <a:latin typeface="Times New Roman" panose="02020603050405020304" pitchFamily="18" charset="0"/>
              <a:cs typeface="Times New Roman" panose="02020603050405020304" pitchFamily="18" charset="0"/>
            </a:endParaRPr>
          </a:p>
        </p:txBody>
      </p:sp>
      <p:pic>
        <p:nvPicPr>
          <p:cNvPr id="322" name="Google Shape;322;p22" descr="Immagine che contiene edificio, esterni, roccia, cielo&#10;&#10;Descrizione generata con affidabilità molto elevata"/>
          <p:cNvPicPr preferRelativeResize="0">
            <a:picLocks noGrp="1"/>
          </p:cNvPicPr>
          <p:nvPr>
            <p:ph type="body" idx="1"/>
          </p:nvPr>
        </p:nvPicPr>
        <p:blipFill rotWithShape="1">
          <a:blip r:embed="rId3">
            <a:alphaModFix/>
          </a:blip>
          <a:stretch/>
        </p:blipFill>
        <p:spPr>
          <a:xfrm>
            <a:off x="2015066" y="2063221"/>
            <a:ext cx="8195734" cy="4303712"/>
          </a:xfrm>
          <a:prstGeom prst="rect">
            <a:avLst/>
          </a:prstGeom>
          <a:noFill/>
          <a:ln>
            <a:noFill/>
          </a:ln>
        </p:spPr>
      </p:pic>
      <p:sp>
        <p:nvSpPr>
          <p:cNvPr id="323" name="Google Shape;323;p22"/>
          <p:cNvSpPr txBox="1"/>
          <p:nvPr/>
        </p:nvSpPr>
        <p:spPr>
          <a:xfrm>
            <a:off x="3967163" y="5218113"/>
            <a:ext cx="4254500" cy="317500"/>
          </a:xfrm>
          <a:prstGeom prst="rect">
            <a:avLst/>
          </a:prstGeom>
          <a:noFill/>
          <a:ln>
            <a:noFill/>
          </a:ln>
        </p:spPr>
        <p:txBody>
          <a:bodyPr spcFirstLastPara="1" wrap="square" lIns="91425" tIns="45700" rIns="91425" bIns="45700" anchor="t" anchorCtr="0">
            <a:noAutofit/>
          </a:bodyPr>
          <a:lstStyle/>
          <a:p>
            <a:pPr>
              <a:lnSpc>
                <a:spcPct val="80000"/>
              </a:lnSpc>
              <a:buClr>
                <a:srgbClr val="000000"/>
              </a:buClr>
              <a:buFont typeface="Arial"/>
              <a:buNone/>
            </a:pPr>
            <a:endParaRPr sz="1665" kern="0">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79638143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ente Libero\AppData\Local\Microsoft\Windows\INetCache\IE\4684NS1I\mountain-2024338_960_720[1].png"/>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5320" r="5320" b="34931"/>
          <a:stretch/>
        </p:blipFill>
        <p:spPr bwMode="auto">
          <a:xfrm>
            <a:off x="4877461" y="5550157"/>
            <a:ext cx="7366827" cy="1344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976204" y="5739491"/>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011150" y="5622472"/>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128541" y="5765398"/>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115965" y="5765398"/>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9356276" y="5793920"/>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404540" y="5618441"/>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pro2-bar-s3-cdn-cf6.myportfolio.com/a8fbf45aba485978b7f0d9b84fd66937/ad522c044f97c27b7261f087_rw_600.jpg?h=520c256531d469edda9bd2a57ffbae77"/>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74505" b="83636" l="44591" r="55867"/>
                    </a14:imgEffect>
                  </a14:imgLayer>
                </a14:imgProps>
              </a:ext>
              <a:ext uri="{28A0092B-C50C-407E-A947-70E740481C1C}">
                <a14:useLocalDpi xmlns:a14="http://schemas.microsoft.com/office/drawing/2010/main" val="0"/>
              </a:ext>
            </a:extLst>
          </a:blip>
          <a:srcRect l="43181" t="73364" r="42723" b="15223"/>
          <a:stretch/>
        </p:blipFill>
        <p:spPr bwMode="auto">
          <a:xfrm>
            <a:off x="7607612" y="5559876"/>
            <a:ext cx="805543" cy="7620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pro2-bar-s3-cdn-cf6.myportfolio.com/a8fbf45aba485978b7f0d9b84fd66937/ad522c044f97c27b7261f087_rw_600.jpg?h=520c256531d469edda9bd2a57ffbae77"/>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25250" b="36377" l="32500" r="64000"/>
                    </a14:imgEffect>
                  </a14:imgLayer>
                </a14:imgProps>
              </a:ext>
              <a:ext uri="{28A0092B-C50C-407E-A947-70E740481C1C}">
                <a14:useLocalDpi xmlns:a14="http://schemas.microsoft.com/office/drawing/2010/main" val="0"/>
              </a:ext>
            </a:extLst>
          </a:blip>
          <a:srcRect l="28896" t="24129" r="33770" b="63970"/>
          <a:stretch/>
        </p:blipFill>
        <p:spPr bwMode="auto">
          <a:xfrm>
            <a:off x="6707951" y="5769429"/>
            <a:ext cx="2133600" cy="7946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pro2-bar-s3-cdn-cf6.myportfolio.com/a8fbf45aba485978b7f0d9b84fd66937/ad522c044f97c27b7261f087_rw_600.jpg?h=520c256531d469edda9bd2a57ffbae77"/>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52924" b="60628" l="18667" r="44167"/>
                    </a14:imgEffect>
                  </a14:imgLayer>
                </a14:imgProps>
              </a:ext>
              <a:ext uri="{28A0092B-C50C-407E-A947-70E740481C1C}">
                <a14:useLocalDpi xmlns:a14="http://schemas.microsoft.com/office/drawing/2010/main" val="0"/>
              </a:ext>
            </a:extLst>
          </a:blip>
          <a:srcRect l="18801" t="53392" r="55810" b="39353"/>
          <a:stretch/>
        </p:blipFill>
        <p:spPr bwMode="auto">
          <a:xfrm>
            <a:off x="8560877" y="6079672"/>
            <a:ext cx="1450975" cy="4844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pro2-bar-s3-cdn-cf6.myportfolio.com/a8fbf45aba485978b7f0d9b84fd66937/ad522c044f97c27b7261f087_rw_600.jpg?h=520c256531d469edda9bd2a57ffbae7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94" b="35671" l="5678" r="21068"/>
                    </a14:imgEffect>
                  </a14:imgLayer>
                </a14:imgProps>
              </a:ext>
              <a:ext uri="{28A0092B-C50C-407E-A947-70E740481C1C}">
                <a14:useLocalDpi xmlns:a14="http://schemas.microsoft.com/office/drawing/2010/main" val="0"/>
              </a:ext>
            </a:extLst>
          </a:blip>
          <a:srcRect l="3754" t="29509" r="77008" b="63644"/>
          <a:stretch/>
        </p:blipFill>
        <p:spPr bwMode="auto">
          <a:xfrm>
            <a:off x="8560878" y="5791200"/>
            <a:ext cx="10994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ro2-bar-s3-cdn-cf.myportfolio.com/a8fbf45aba485978b7f0d9b84fd66937/b0a4b6b8b46d236881d1f470_rw_600.jpg?h=7966a285e6a17a1752cbb8c5a8bddbfd"/>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528" b="36851" l="20000" r="83000">
                        <a14:foregroundMark x1="56500" y1="30486" x2="55500" y2="19263"/>
                        <a14:foregroundMark x1="61167" y1="30151" x2="61167" y2="30151"/>
                      </a14:backgroundRemoval>
                    </a14:imgEffect>
                  </a14:imgLayer>
                </a14:imgProps>
              </a:ext>
              <a:ext uri="{28A0092B-C50C-407E-A947-70E740481C1C}">
                <a14:useLocalDpi xmlns:a14="http://schemas.microsoft.com/office/drawing/2010/main" val="0"/>
              </a:ext>
            </a:extLst>
          </a:blip>
          <a:srcRect l="24267" t="8508" r="17433" b="62638"/>
          <a:stretch/>
        </p:blipFill>
        <p:spPr bwMode="auto">
          <a:xfrm>
            <a:off x="9882" y="2402118"/>
            <a:ext cx="7207347" cy="45256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pro2-bar-s3-cdn-cf.myportfolio.com/a8fbf45aba485978b7f0d9b84fd66937/b0a4b6b8b46d236881d1f470_rw_600.jpg?h=7966a285e6a17a1752cbb8c5a8bddbfd"/>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67672" b="82747" l="0" r="100000">
                        <a14:foregroundMark x1="3833" y1="78559" x2="94000" y2="79899"/>
                        <a14:foregroundMark x1="58833" y1="80235" x2="81833" y2="80905"/>
                      </a14:backgroundRemoval>
                    </a14:imgEffect>
                  </a14:imgLayer>
                </a14:imgProps>
              </a:ext>
              <a:ext uri="{28A0092B-C50C-407E-A947-70E740481C1C}">
                <a14:useLocalDpi xmlns:a14="http://schemas.microsoft.com/office/drawing/2010/main" val="0"/>
              </a:ext>
            </a:extLst>
          </a:blip>
          <a:srcRect t="66339" b="19234"/>
          <a:stretch/>
        </p:blipFill>
        <p:spPr bwMode="auto">
          <a:xfrm>
            <a:off x="0" y="5445687"/>
            <a:ext cx="12192000" cy="14123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3288703" y="2554804"/>
            <a:ext cx="751652" cy="73207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3139980" y="2402118"/>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804872" y="2436668"/>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473621" y="2537619"/>
            <a:ext cx="708705" cy="6902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851824" y="2647129"/>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936825" y="2813738"/>
            <a:ext cx="703759" cy="6854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3703320" y="3027940"/>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988577" y="2580901"/>
            <a:ext cx="600255" cy="58462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3182326" y="2613814"/>
            <a:ext cx="630479" cy="6140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152572" y="3051262"/>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562960" y="2912711"/>
            <a:ext cx="483829" cy="4712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https://pro2-bar-s3-cdn-cf1.myportfolio.com/a8fbf45aba485978b7f0d9b84fd66937/932d65ff5e58b921b1c901d7_rw_600.jpg?h=7793e510500857dbced4f026bc77c43a"/>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8718" b="59800" l="29773" r="35481"/>
                    </a14:imgEffect>
                  </a14:imgLayer>
                </a14:imgProps>
              </a:ext>
              <a:ext uri="{28A0092B-C50C-407E-A947-70E740481C1C}">
                <a14:useLocalDpi xmlns:a14="http://schemas.microsoft.com/office/drawing/2010/main" val="0"/>
              </a:ext>
            </a:extLst>
          </a:blip>
          <a:srcRect l="29060" t="47333" r="63805" b="38815"/>
          <a:stretch/>
        </p:blipFill>
        <p:spPr bwMode="auto">
          <a:xfrm>
            <a:off x="2313645" y="2818743"/>
            <a:ext cx="596267" cy="5807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535316" y="228600"/>
            <a:ext cx="3272050" cy="923330"/>
          </a:xfrm>
          <a:prstGeom prst="rect">
            <a:avLst/>
          </a:prstGeom>
          <a:noFill/>
        </p:spPr>
        <p:txBody>
          <a:bodyPr wrap="none" rtlCol="0">
            <a:spAutoFit/>
          </a:bodyPr>
          <a:lstStyle/>
          <a:p>
            <a:pPr>
              <a:buClr>
                <a:srgbClr val="000000"/>
              </a:buClr>
              <a:buFont typeface="Arial"/>
              <a:buNone/>
            </a:pPr>
            <a:r>
              <a:rPr lang="it-IT" sz="5400" b="1" kern="0" dirty="0">
                <a:ln w="10541" cmpd="sng">
                  <a:solidFill>
                    <a:srgbClr val="134770">
                      <a:lumMod val="20000"/>
                      <a:lumOff val="80000"/>
                    </a:srgbClr>
                  </a:solidFill>
                  <a:prstDash val="solid"/>
                </a:ln>
                <a:solidFill>
                  <a:srgbClr val="000000"/>
                </a:solidFill>
                <a:latin typeface="Perpetua" panose="02020502060401020303" pitchFamily="18" charset="0"/>
                <a:cs typeface="Arial"/>
                <a:sym typeface="Arial"/>
              </a:rPr>
              <a:t>L</a:t>
            </a:r>
            <a:r>
              <a:rPr lang="it-IT" sz="5400" b="1" kern="0" dirty="0">
                <a:ln w="10541" cmpd="sng">
                  <a:solidFill>
                    <a:srgbClr val="134770">
                      <a:lumMod val="20000"/>
                      <a:lumOff val="80000"/>
                    </a:srgbClr>
                  </a:solidFill>
                  <a:prstDash val="solid"/>
                </a:ln>
                <a:solidFill>
                  <a:srgbClr val="000000"/>
                </a:solidFill>
                <a:latin typeface="Perpetua" panose="02020502060401020303" pitchFamily="18" charset="0"/>
                <a:cs typeface="Arial"/>
                <a:sym typeface="Arial"/>
              </a:rPr>
              <a:t>andslides</a:t>
            </a:r>
            <a:endParaRPr lang="it-IT" sz="5400" b="1" kern="0" dirty="0">
              <a:ln w="10541" cmpd="sng">
                <a:solidFill>
                  <a:srgbClr val="134770">
                    <a:lumMod val="20000"/>
                    <a:lumOff val="80000"/>
                  </a:srgbClr>
                </a:solidFill>
                <a:prstDash val="solid"/>
              </a:ln>
              <a:solidFill>
                <a:srgbClr val="000000"/>
              </a:solidFill>
              <a:latin typeface="Perpetua" panose="02020502060401020303" pitchFamily="18" charset="0"/>
              <a:cs typeface="Arial"/>
              <a:sym typeface="Arial"/>
            </a:endParaRPr>
          </a:p>
        </p:txBody>
      </p:sp>
    </p:spTree>
    <p:extLst>
      <p:ext uri="{BB962C8B-B14F-4D97-AF65-F5344CB8AC3E}">
        <p14:creationId xmlns:p14="http://schemas.microsoft.com/office/powerpoint/2010/main" val="18241027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62" presetClass="path" presetSubtype="0" accel="50000" decel="50000" fill="hold" nodeType="afterEffect">
                                  <p:stCondLst>
                                    <p:cond delay="0"/>
                                  </p:stCondLst>
                                  <p:childTnLst>
                                    <p:animMotion origin="layout" path="M -1.25E-6 3.33333E-6 L 0.01797 3.33333E-6 L 0.01797 0.05671 L 0.03607 0.05671 L 0.03607 0.11435 L 0.05443 0.11435 L 0.05443 0.17152 L 0.07292 0.17152 L 0.07292 0.22939 L 0.09102 0.22939 L 0.09102 0.28657 L 0.10951 0.28657 L 0.10951 0.34421 L 0.12839 0.34421 L 0.12839 0.40208 " pathEditMode="relative" rAng="0" ptsTypes="FFFFFFFFFFFFFFF">
                                      <p:cBhvr>
                                        <p:cTn id="10" dur="2700" fill="hold"/>
                                        <p:tgtEl>
                                          <p:spTgt spid="50"/>
                                        </p:tgtEl>
                                        <p:attrNameLst>
                                          <p:attrName>ppt_x</p:attrName>
                                          <p:attrName>ppt_y</p:attrName>
                                        </p:attrNameLst>
                                      </p:cBhvr>
                                      <p:rCtr x="6419" y="20093"/>
                                    </p:animMotion>
                                  </p:childTnLst>
                                </p:cTn>
                              </p:par>
                              <p:par>
                                <p:cTn id="11" presetID="36" presetClass="path" presetSubtype="0" accel="50000" decel="50000" fill="hold" nodeType="withEffect">
                                  <p:stCondLst>
                                    <p:cond delay="2300"/>
                                  </p:stCondLst>
                                  <p:childTnLst>
                                    <p:animMotion origin="layout" path="M 0.12842 0.40203 L 0.16567 0.48277 C 0.16567 0.51168 0.19953 0.50358 0.3256 0.52417 L 0.42784 0.53181 " pathEditMode="relative" rAng="0" ptsTypes="FfFF">
                                      <p:cBhvr>
                                        <p:cTn id="12" dur="2000" fill="hold"/>
                                        <p:tgtEl>
                                          <p:spTgt spid="50"/>
                                        </p:tgtEl>
                                        <p:attrNameLst>
                                          <p:attrName>ppt_x</p:attrName>
                                          <p:attrName>ppt_y</p:attrName>
                                        </p:attrNameLst>
                                      </p:cBhvr>
                                      <p:rCtr x="14965" y="6477"/>
                                    </p:animMotion>
                                  </p:childTnLst>
                                </p:cTn>
                              </p:par>
                              <p:par>
                                <p:cTn id="13" presetID="10" presetClass="entr" presetSubtype="0" fill="hold" nodeType="withEffect">
                                  <p:stCondLst>
                                    <p:cond delay="20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62" presetClass="path" presetSubtype="0" accel="50000" decel="50000" fill="hold" nodeType="withEffect">
                                  <p:stCondLst>
                                    <p:cond delay="700"/>
                                  </p:stCondLst>
                                  <p:childTnLst>
                                    <p:animMotion origin="layout" path="M 4.16667E-7 -3.33333E-6 L 0.01615 -3.33333E-6 L 0.01615 0.05741 L 0.03229 0.05741 L 0.03229 0.11598 L 0.0487 0.11598 L 0.0487 0.17408 L 0.06536 0.17408 L 0.06536 0.23287 L 0.08151 0.23287 L 0.08151 0.29098 L 0.09805 0.29098 L 0.09805 0.34954 L 0.11497 0.34954 L 0.11497 0.40834 " pathEditMode="relative" rAng="0" ptsTypes="FFFFFFFFFFFFFFF">
                                      <p:cBhvr>
                                        <p:cTn id="17" dur="2700" fill="hold"/>
                                        <p:tgtEl>
                                          <p:spTgt spid="51"/>
                                        </p:tgtEl>
                                        <p:attrNameLst>
                                          <p:attrName>ppt_x</p:attrName>
                                          <p:attrName>ppt_y</p:attrName>
                                        </p:attrNameLst>
                                      </p:cBhvr>
                                      <p:rCtr x="5742" y="20417"/>
                                    </p:animMotion>
                                  </p:childTnLst>
                                </p:cTn>
                              </p:par>
                              <p:par>
                                <p:cTn id="18" presetID="36" presetClass="path" presetSubtype="0" accel="50000" decel="50000" fill="hold" nodeType="withEffect">
                                  <p:stCondLst>
                                    <p:cond delay="3100"/>
                                  </p:stCondLst>
                                  <p:childTnLst>
                                    <p:animMotion origin="layout" path="M 0.115 0.40829 L 0.115 0.47282 C 0.115 0.5022 0.20435 0.53991 0.27754 0.53991 L 0.44139 0.53991 " pathEditMode="relative" rAng="0" ptsTypes="FfFF">
                                      <p:cBhvr>
                                        <p:cTn id="19" dur="2000" fill="hold"/>
                                        <p:tgtEl>
                                          <p:spTgt spid="51"/>
                                        </p:tgtEl>
                                        <p:attrNameLst>
                                          <p:attrName>ppt_x</p:attrName>
                                          <p:attrName>ppt_y</p:attrName>
                                        </p:attrNameLst>
                                      </p:cBhvr>
                                      <p:rCtr x="16319" y="6570"/>
                                    </p:animMotion>
                                  </p:childTnLst>
                                </p:cTn>
                              </p:par>
                              <p:par>
                                <p:cTn id="20" presetID="10" presetClass="entr" presetSubtype="0" fill="hold" nodeType="withEffect">
                                  <p:stCondLst>
                                    <p:cond delay="5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600"/>
                                        <p:tgtEl>
                                          <p:spTgt spid="52"/>
                                        </p:tgtEl>
                                      </p:cBhvr>
                                    </p:animEffect>
                                  </p:childTnLst>
                                </p:cTn>
                              </p:par>
                              <p:par>
                                <p:cTn id="23" presetID="62" presetClass="path" presetSubtype="0" accel="50000" decel="50000" fill="hold" nodeType="withEffect">
                                  <p:stCondLst>
                                    <p:cond delay="1100"/>
                                  </p:stCondLst>
                                  <p:childTnLst>
                                    <p:animMotion origin="layout" path="M -1.875E-6 4.81481E-6 L 0.02956 4.81481E-6 L 0.02956 0.07013 L 0.05925 0.07013 L 0.05925 0.14143 L 0.08919 0.14143 L 0.08919 0.21203 L 0.11966 0.21203 L 0.11966 0.28379 L 0.14935 0.28379 L 0.14935 0.35439 L 0.17969 0.35439 L 0.17969 0.42569 L 0.21055 0.42569 L 0.21055 0.49745 " pathEditMode="relative" rAng="0" ptsTypes="FFFFFFFFFFFFFFF">
                                      <p:cBhvr>
                                        <p:cTn id="24" dur="2700" fill="hold"/>
                                        <p:tgtEl>
                                          <p:spTgt spid="52"/>
                                        </p:tgtEl>
                                        <p:attrNameLst>
                                          <p:attrName>ppt_x</p:attrName>
                                          <p:attrName>ppt_y</p:attrName>
                                        </p:attrNameLst>
                                      </p:cBhvr>
                                      <p:rCtr x="10521" y="24861"/>
                                    </p:animMotion>
                                  </p:childTnLst>
                                </p:cTn>
                              </p:par>
                              <p:par>
                                <p:cTn id="25" presetID="36" presetClass="path" presetSubtype="0" accel="50000" decel="50000" fill="hold" nodeType="withEffect">
                                  <p:stCondLst>
                                    <p:cond delay="3400"/>
                                  </p:stCondLst>
                                  <p:childTnLst>
                                    <p:animMotion origin="layout" path="M 0.21055 0.49745 L 0.21055 0.52986 C 0.21055 0.54444 0.25182 0.56319 0.28555 0.56319 L 0.3612 0.56319 " pathEditMode="relative" rAng="0" ptsTypes="FfFF">
                                      <p:cBhvr>
                                        <p:cTn id="26" dur="2000" fill="hold"/>
                                        <p:tgtEl>
                                          <p:spTgt spid="52"/>
                                        </p:tgtEl>
                                        <p:attrNameLst>
                                          <p:attrName>ppt_x</p:attrName>
                                          <p:attrName>ppt_y</p:attrName>
                                        </p:attrNameLst>
                                      </p:cBhvr>
                                      <p:rCtr x="7526" y="3287"/>
                                    </p:animMotion>
                                  </p:childTnLst>
                                </p:cTn>
                              </p:par>
                              <p:par>
                                <p:cTn id="27" presetID="10" presetClass="entr" presetSubtype="0" fill="hold" nodeType="withEffect">
                                  <p:stCondLst>
                                    <p:cond delay="10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62" presetClass="path" presetSubtype="0" accel="50000" decel="50000" fill="hold" nodeType="withEffect">
                                  <p:stCondLst>
                                    <p:cond delay="1500"/>
                                  </p:stCondLst>
                                  <p:childTnLst>
                                    <p:animMotion origin="layout" path="M 2.70833E-6 3.7037E-6 L 0.02396 3.7037E-6 L 0.02396 0.06481 L 0.04791 0.06481 L 0.04791 0.13101 L 0.07213 0.13101 L 0.07213 0.19652 L 0.09674 0.19652 L 0.09674 0.26273 L 0.1207 0.26273 L 0.1207 0.32847 L 0.14531 0.32847 L 0.14531 0.39444 L 0.17031 0.39444 L 0.17031 0.46088 " pathEditMode="relative" rAng="0" ptsTypes="FFFFFFFFFFFFFFF">
                                      <p:cBhvr>
                                        <p:cTn id="31" dur="2700" fill="hold"/>
                                        <p:tgtEl>
                                          <p:spTgt spid="53"/>
                                        </p:tgtEl>
                                        <p:attrNameLst>
                                          <p:attrName>ppt_x</p:attrName>
                                          <p:attrName>ppt_y</p:attrName>
                                        </p:attrNameLst>
                                      </p:cBhvr>
                                      <p:rCtr x="8516" y="23032"/>
                                    </p:animMotion>
                                  </p:childTnLst>
                                </p:cTn>
                              </p:par>
                              <p:par>
                                <p:cTn id="32" presetID="36" presetClass="path" presetSubtype="0" accel="50000" decel="50000" fill="hold" nodeType="withEffect">
                                  <p:stCondLst>
                                    <p:cond delay="3800"/>
                                  </p:stCondLst>
                                  <p:childTnLst>
                                    <p:animMotion origin="layout" path="M 0.17036 0.46079 L 0.17036 0.49063 C 0.17036 0.50405 0.25254 0.5214 0.31988 0.5214 L 0.47096 0.5214 " pathEditMode="relative" rAng="0" ptsTypes="FfFF">
                                      <p:cBhvr>
                                        <p:cTn id="33" dur="2000" fill="hold"/>
                                        <p:tgtEl>
                                          <p:spTgt spid="53"/>
                                        </p:tgtEl>
                                        <p:attrNameLst>
                                          <p:attrName>ppt_x</p:attrName>
                                          <p:attrName>ppt_y</p:attrName>
                                        </p:attrNameLst>
                                      </p:cBhvr>
                                      <p:rCtr x="15030" y="3030"/>
                                    </p:animMotion>
                                  </p:childTnLst>
                                </p:cTn>
                              </p:par>
                              <p:par>
                                <p:cTn id="34" presetID="10" presetClass="entr" presetSubtype="0" fill="hold" nodeType="withEffect">
                                  <p:stCondLst>
                                    <p:cond delay="14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62" presetClass="path" presetSubtype="0" accel="50000" decel="50000" fill="hold" nodeType="withEffect">
                                  <p:stCondLst>
                                    <p:cond delay="2000"/>
                                  </p:stCondLst>
                                  <p:childTnLst>
                                    <p:animMotion origin="layout" path="M 3.95833E-6 -3.33333E-6 L 0.01015 -3.33333E-6 L 0.01015 0.05695 L 0.02031 0.05695 L 0.02031 0.11482 L 0.0306 0.11482 L 0.0306 0.17223 L 0.04101 0.17223 L 0.04101 0.23033 L 0.05117 0.23033 L 0.05117 0.28773 L 0.06158 0.28773 L 0.06158 0.34561 L 0.07213 0.34561 L 0.07213 0.40371 " pathEditMode="relative" rAng="0" ptsTypes="FFFFFFFFFFFFFFF">
                                      <p:cBhvr>
                                        <p:cTn id="38" dur="2700" fill="hold"/>
                                        <p:tgtEl>
                                          <p:spTgt spid="54"/>
                                        </p:tgtEl>
                                        <p:attrNameLst>
                                          <p:attrName>ppt_x</p:attrName>
                                          <p:attrName>ppt_y</p:attrName>
                                        </p:attrNameLst>
                                      </p:cBhvr>
                                      <p:rCtr x="3607" y="20185"/>
                                    </p:animMotion>
                                  </p:childTnLst>
                                </p:cTn>
                              </p:par>
                              <p:par>
                                <p:cTn id="39" presetID="36" presetClass="path" presetSubtype="0" accel="50000" decel="50000" fill="hold" nodeType="withEffect">
                                  <p:stCondLst>
                                    <p:cond delay="4300"/>
                                  </p:stCondLst>
                                  <p:childTnLst>
                                    <p:animMotion origin="layout" path="M 0.07216 0.40365 L 0.07216 0.47444 C 0.07216 0.50682 0.17687 0.548 0.26244 0.548 L 0.45442 0.548 " pathEditMode="relative" rAng="0" ptsTypes="FfFF">
                                      <p:cBhvr>
                                        <p:cTn id="40" dur="2000" fill="hold"/>
                                        <p:tgtEl>
                                          <p:spTgt spid="54"/>
                                        </p:tgtEl>
                                        <p:attrNameLst>
                                          <p:attrName>ppt_x</p:attrName>
                                          <p:attrName>ppt_y</p:attrName>
                                        </p:attrNameLst>
                                      </p:cBhvr>
                                      <p:rCtr x="19107" y="7217"/>
                                    </p:animMotion>
                                  </p:childTnLst>
                                </p:cTn>
                              </p:par>
                              <p:par>
                                <p:cTn id="41" presetID="10" presetClass="entr" presetSubtype="0" fill="hold" nodeType="withEffect">
                                  <p:stCondLst>
                                    <p:cond delay="190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62" presetClass="path" presetSubtype="0" accel="50000" decel="50000" fill="hold" nodeType="withEffect">
                                  <p:stCondLst>
                                    <p:cond delay="2300"/>
                                  </p:stCondLst>
                                  <p:childTnLst>
                                    <p:animMotion origin="layout" path="M 3.95833E-6 -7.40741E-7 L 0.01015 -7.40741E-7 L 0.01015 0.05695 L 0.02031 0.05695 L 0.02031 0.11482 L 0.0306 0.11482 L 0.0306 0.17222 L 0.04101 0.17222 L 0.04101 0.23032 L 0.05117 0.23032 L 0.05117 0.28773 L 0.06158 0.28773 L 0.06158 0.3456 L 0.07213 0.3456 L 0.07213 0.4037 " pathEditMode="relative" rAng="0" ptsTypes="FFFFFFFFFFFFFFF">
                                      <p:cBhvr>
                                        <p:cTn id="45" dur="2700" fill="hold"/>
                                        <p:tgtEl>
                                          <p:spTgt spid="55"/>
                                        </p:tgtEl>
                                        <p:attrNameLst>
                                          <p:attrName>ppt_x</p:attrName>
                                          <p:attrName>ppt_y</p:attrName>
                                        </p:attrNameLst>
                                      </p:cBhvr>
                                      <p:rCtr x="3607" y="20185"/>
                                    </p:animMotion>
                                  </p:childTnLst>
                                </p:cTn>
                              </p:par>
                              <p:par>
                                <p:cTn id="46" presetID="36" presetClass="path" presetSubtype="0" accel="50000" decel="50000" fill="hold" nodeType="withEffect">
                                  <p:stCondLst>
                                    <p:cond delay="4700"/>
                                  </p:stCondLst>
                                  <p:childTnLst>
                                    <p:animMotion origin="layout" path="M 0.07216 0.40365 L 0.07216 0.45547 C 0.07216 0.47883 0.16567 0.50936 0.24238 0.50936 L 0.41391 0.50936 " pathEditMode="relative" rAng="0" ptsTypes="FfFF">
                                      <p:cBhvr>
                                        <p:cTn id="47" dur="2000" fill="hold"/>
                                        <p:tgtEl>
                                          <p:spTgt spid="55"/>
                                        </p:tgtEl>
                                        <p:attrNameLst>
                                          <p:attrName>ppt_x</p:attrName>
                                          <p:attrName>ppt_y</p:attrName>
                                        </p:attrNameLst>
                                      </p:cBhvr>
                                      <p:rCtr x="17088" y="5274"/>
                                    </p:animMotion>
                                  </p:childTnLst>
                                </p:cTn>
                              </p:par>
                              <p:par>
                                <p:cTn id="48" presetID="10" presetClass="entr" presetSubtype="0" fill="hold" nodeType="withEffect">
                                  <p:stCondLst>
                                    <p:cond delay="22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62" presetClass="path" presetSubtype="0" accel="50000" decel="50000" fill="hold" nodeType="withEffect">
                                  <p:stCondLst>
                                    <p:cond delay="2700"/>
                                  </p:stCondLst>
                                  <p:childTnLst>
                                    <p:animMotion origin="layout" path="M 1.68013E-6 1.48148E-6 L 0.03191 1.48148E-6 L 0.03191 0.06389 L 0.06382 0.06389 L 0.06382 0.12917 L 0.09612 0.12917 L 0.09612 0.19398 L 0.12894 0.19398 L 0.12894 0.25949 L 0.16111 0.25949 L 0.16111 0.32407 L 0.1938 0.32407 L 0.1938 0.38935 L 0.22714 0.38935 L 0.22714 0.45509 " pathEditMode="relative" rAng="0" ptsTypes="FFFFFFFFFFFFFFF">
                                      <p:cBhvr>
                                        <p:cTn id="52" dur="2700" fill="hold"/>
                                        <p:tgtEl>
                                          <p:spTgt spid="56"/>
                                        </p:tgtEl>
                                        <p:attrNameLst>
                                          <p:attrName>ppt_x</p:attrName>
                                          <p:attrName>ppt_y</p:attrName>
                                        </p:attrNameLst>
                                      </p:cBhvr>
                                      <p:rCtr x="11357" y="22755"/>
                                    </p:animMotion>
                                  </p:childTnLst>
                                </p:cTn>
                              </p:par>
                              <p:par>
                                <p:cTn id="53" presetID="36" presetClass="path" presetSubtype="0" accel="50000" decel="50000" fill="hold" nodeType="withEffect">
                                  <p:stCondLst>
                                    <p:cond delay="5200"/>
                                  </p:stCondLst>
                                  <p:childTnLst>
                                    <p:animMotion origin="layout" path="M 0.22714 0.45501 L 0.22714 0.47814 C 0.22714 0.48832 0.27846 0.50174 0.32079 0.50174 L 0.41639 0.50174 " pathEditMode="relative" rAng="0" ptsTypes="FfFF">
                                      <p:cBhvr>
                                        <p:cTn id="54" dur="2000" fill="hold"/>
                                        <p:tgtEl>
                                          <p:spTgt spid="56"/>
                                        </p:tgtEl>
                                        <p:attrNameLst>
                                          <p:attrName>ppt_x</p:attrName>
                                          <p:attrName>ppt_y</p:attrName>
                                        </p:attrNameLst>
                                      </p:cBhvr>
                                      <p:rCtr x="9456" y="2336"/>
                                    </p:animMotion>
                                  </p:childTnLst>
                                </p:cTn>
                              </p:par>
                              <p:par>
                                <p:cTn id="55" presetID="10" presetClass="entr" presetSubtype="0" fill="hold" nodeType="withEffect">
                                  <p:stCondLst>
                                    <p:cond delay="21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62" presetClass="path" presetSubtype="0" accel="50000" decel="50000" fill="hold" nodeType="withEffect">
                                  <p:stCondLst>
                                    <p:cond delay="2600"/>
                                  </p:stCondLst>
                                  <p:childTnLst>
                                    <p:animMotion origin="layout" path="M 3.95833E-6 -3.33333E-6 L 0.01015 -3.33333E-6 L 0.01015 0.05695 L 0.02031 0.05695 L 0.02031 0.11482 L 0.0306 0.11482 L 0.0306 0.17223 L 0.04101 0.17223 L 0.04101 0.23033 L 0.05117 0.23033 L 0.05117 0.28773 L 0.06158 0.28773 L 0.06158 0.34561 L 0.07213 0.34561 L 0.07213 0.40371 " pathEditMode="relative" rAng="0" ptsTypes="FFFFFFFFFFFFFFF">
                                      <p:cBhvr>
                                        <p:cTn id="59" dur="2700" fill="hold"/>
                                        <p:tgtEl>
                                          <p:spTgt spid="57"/>
                                        </p:tgtEl>
                                        <p:attrNameLst>
                                          <p:attrName>ppt_x</p:attrName>
                                          <p:attrName>ppt_y</p:attrName>
                                        </p:attrNameLst>
                                      </p:cBhvr>
                                      <p:rCtr x="3607" y="20185"/>
                                    </p:animMotion>
                                  </p:childTnLst>
                                </p:cTn>
                              </p:par>
                              <p:par>
                                <p:cTn id="60" presetID="36" presetClass="path" presetSubtype="0" accel="50000" decel="50000" fill="hold" nodeType="withEffect">
                                  <p:stCondLst>
                                    <p:cond delay="5000"/>
                                  </p:stCondLst>
                                  <p:childTnLst>
                                    <p:animMotion origin="layout" path="M 0.07216 0.40365 L 0.07216 0.46449 C 0.07216 0.49155 0.18338 0.52672 0.27468 0.52672 L 0.47903 0.52672 " pathEditMode="relative" rAng="0" ptsTypes="FfFF">
                                      <p:cBhvr>
                                        <p:cTn id="61" dur="2000" fill="hold"/>
                                        <p:tgtEl>
                                          <p:spTgt spid="57"/>
                                        </p:tgtEl>
                                        <p:attrNameLst>
                                          <p:attrName>ppt_x</p:attrName>
                                          <p:attrName>ppt_y</p:attrName>
                                        </p:attrNameLst>
                                      </p:cBhvr>
                                      <p:rCtr x="20344" y="6153"/>
                                    </p:animMotion>
                                  </p:childTnLst>
                                </p:cTn>
                              </p:par>
                              <p:par>
                                <p:cTn id="62" presetID="10" presetClass="entr" presetSubtype="0" fill="hold" nodeType="withEffect">
                                  <p:stCondLst>
                                    <p:cond delay="25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62" presetClass="path" presetSubtype="0" accel="50000" decel="50000" fill="hold" nodeType="withEffect">
                                  <p:stCondLst>
                                    <p:cond delay="3000"/>
                                  </p:stCondLst>
                                  <p:childTnLst>
                                    <p:animMotion origin="layout" path="M 3.95833E-6 -7.40741E-7 L 0.01015 -7.40741E-7 L 0.01015 0.05695 L 0.02031 0.05695 L 0.02031 0.11482 L 0.0306 0.11482 L 0.0306 0.17222 L 0.04101 0.17222 L 0.04101 0.23032 L 0.05117 0.23032 L 0.05117 0.28773 L 0.06158 0.28773 L 0.06158 0.3456 L 0.07213 0.3456 L 0.07213 0.4037 " pathEditMode="relative" rAng="0" ptsTypes="FFFFFFFFFFFFFFF">
                                      <p:cBhvr>
                                        <p:cTn id="66" dur="2700" fill="hold"/>
                                        <p:tgtEl>
                                          <p:spTgt spid="58"/>
                                        </p:tgtEl>
                                        <p:attrNameLst>
                                          <p:attrName>ppt_x</p:attrName>
                                          <p:attrName>ppt_y</p:attrName>
                                        </p:attrNameLst>
                                      </p:cBhvr>
                                      <p:rCtr x="3607" y="20185"/>
                                    </p:animMotion>
                                  </p:childTnLst>
                                </p:cTn>
                              </p:par>
                              <p:par>
                                <p:cTn id="67" presetID="36" presetClass="path" presetSubtype="0" accel="50000" decel="50000" fill="hold" nodeType="withEffect">
                                  <p:stCondLst>
                                    <p:cond delay="5300"/>
                                  </p:stCondLst>
                                  <p:childTnLst>
                                    <p:animMotion origin="layout" path="M 0.07216 0.40371 L 0.07216 0.45255 C 0.07216 0.47431 0.16085 0.50232 0.23314 0.50232 L 0.39529 0.50232 " pathEditMode="relative" rAng="0" ptsTypes="FfFF">
                                      <p:cBhvr>
                                        <p:cTn id="68" dur="2000" fill="hold"/>
                                        <p:tgtEl>
                                          <p:spTgt spid="58"/>
                                        </p:tgtEl>
                                        <p:attrNameLst>
                                          <p:attrName>ppt_x</p:attrName>
                                          <p:attrName>ppt_y</p:attrName>
                                        </p:attrNameLst>
                                      </p:cBhvr>
                                      <p:rCtr x="16150" y="4931"/>
                                    </p:animMotion>
                                  </p:childTnLst>
                                </p:cTn>
                              </p:par>
                              <p:par>
                                <p:cTn id="69" presetID="10" presetClass="entr" presetSubtype="0" fill="hold" nodeType="withEffect">
                                  <p:stCondLst>
                                    <p:cond delay="280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700"/>
                                        <p:tgtEl>
                                          <p:spTgt spid="59"/>
                                        </p:tgtEl>
                                      </p:cBhvr>
                                    </p:animEffect>
                                  </p:childTnLst>
                                </p:cTn>
                              </p:par>
                              <p:par>
                                <p:cTn id="72" presetID="62" presetClass="path" presetSubtype="0" accel="50000" decel="50000" fill="hold" nodeType="withEffect">
                                  <p:stCondLst>
                                    <p:cond delay="3500"/>
                                  </p:stCondLst>
                                  <p:childTnLst>
                                    <p:animMotion origin="layout" path="M 3.95833E-6 -7.40741E-7 L 0.01015 -7.40741E-7 L 0.01015 0.05695 L 0.02031 0.05695 L 0.02031 0.11482 L 0.0306 0.11482 L 0.0306 0.17222 L 0.04101 0.17222 L 0.04101 0.23032 L 0.05117 0.23032 L 0.05117 0.28773 L 0.06158 0.28773 L 0.06158 0.3456 L 0.07213 0.3456 L 0.07213 0.4037 " pathEditMode="relative" rAng="0" ptsTypes="FFFFFFFFFFFFFFF">
                                      <p:cBhvr>
                                        <p:cTn id="73" dur="2700" fill="hold"/>
                                        <p:tgtEl>
                                          <p:spTgt spid="59"/>
                                        </p:tgtEl>
                                        <p:attrNameLst>
                                          <p:attrName>ppt_x</p:attrName>
                                          <p:attrName>ppt_y</p:attrName>
                                        </p:attrNameLst>
                                      </p:cBhvr>
                                      <p:rCtr x="3607" y="20185"/>
                                    </p:animMotion>
                                  </p:childTnLst>
                                </p:cTn>
                              </p:par>
                              <p:par>
                                <p:cTn id="74" presetID="36" presetClass="path" presetSubtype="0" accel="50000" decel="50000" fill="hold" nodeType="withEffect">
                                  <p:stCondLst>
                                    <p:cond delay="6000"/>
                                  </p:stCondLst>
                                  <p:childTnLst>
                                    <p:animMotion origin="layout" path="M 0.07215 0.40366 L 0.07215 0.43743 C 0.07215 0.45293 0.18064 0.47236 0.2696 0.47236 L 0.46848 0.47236 " pathEditMode="relative" rAng="0" ptsTypes="FfFF">
                                      <p:cBhvr>
                                        <p:cTn id="75" dur="2000" fill="hold"/>
                                        <p:tgtEl>
                                          <p:spTgt spid="59"/>
                                        </p:tgtEl>
                                        <p:attrNameLst>
                                          <p:attrName>ppt_x</p:attrName>
                                          <p:attrName>ppt_y</p:attrName>
                                        </p:attrNameLst>
                                      </p:cBhvr>
                                      <p:rCtr x="19810" y="3424"/>
                                    </p:animMotion>
                                  </p:childTnLst>
                                </p:cTn>
                              </p:par>
                              <p:par>
                                <p:cTn id="76" presetID="10" presetClass="entr" presetSubtype="0" fill="hold" nodeType="withEffect">
                                  <p:stCondLst>
                                    <p:cond delay="340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62" presetClass="path" presetSubtype="0" accel="50000" decel="50000" fill="hold" nodeType="withEffect">
                                  <p:stCondLst>
                                    <p:cond delay="3900"/>
                                  </p:stCondLst>
                                  <p:childTnLst>
                                    <p:animMotion origin="layout" path="M 9.92446E-7 -4.50844E-6 L 0.03061 -4.50844E-6 L 0.03061 0.06524 L 0.0616 0.06524 L 0.0616 0.13139 L 0.09299 0.13139 L 0.09299 0.19778 L 0.12451 0.19778 L 0.12451 0.2644 L 0.15551 0.2644 L 0.15551 0.33033 L 0.18716 0.33033 L 0.18716 0.39672 L 0.21959 0.39672 L 0.21959 0.4638 " pathEditMode="relative" rAng="0" ptsTypes="FFFFFFFFFFFFFFF">
                                      <p:cBhvr>
                                        <p:cTn id="80" dur="2700" fill="hold"/>
                                        <p:tgtEl>
                                          <p:spTgt spid="60"/>
                                        </p:tgtEl>
                                        <p:attrNameLst>
                                          <p:attrName>ppt_x</p:attrName>
                                          <p:attrName>ppt_y</p:attrName>
                                        </p:attrNameLst>
                                      </p:cBhvr>
                                      <p:rCtr x="10979" y="23178"/>
                                    </p:animMotion>
                                  </p:childTnLst>
                                </p:cTn>
                              </p:par>
                              <p:par>
                                <p:cTn id="81" presetID="36" presetClass="path" presetSubtype="0" accel="50000" decel="50000" fill="hold" nodeType="withEffect">
                                  <p:stCondLst>
                                    <p:cond delay="6300"/>
                                  </p:stCondLst>
                                  <p:childTnLst>
                                    <p:animMotion origin="layout" path="M 0.21959 0.4638 L 0.21959 0.47352 C 0.21959 0.47791 0.2726 0.48393 0.31597 0.48393 L 0.413 0.48393 " pathEditMode="relative" rAng="0" ptsTypes="FfFF">
                                      <p:cBhvr>
                                        <p:cTn id="82" dur="2000" fill="hold"/>
                                        <p:tgtEl>
                                          <p:spTgt spid="60"/>
                                        </p:tgtEl>
                                        <p:attrNameLst>
                                          <p:attrName>ppt_x</p:attrName>
                                          <p:attrName>ppt_y</p:attrName>
                                        </p:attrNameLst>
                                      </p:cBhvr>
                                      <p:rCtr x="9664" y="995"/>
                                    </p:animMotion>
                                  </p:childTnLst>
                                </p:cTn>
                              </p:par>
                              <p:par>
                                <p:cTn id="83" presetID="10" presetClass="entr" presetSubtype="0" fill="hold" nodeType="withEffect">
                                  <p:stCondLst>
                                    <p:cond delay="38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par>
                                <p:cTn id="86" presetID="62" presetClass="path" presetSubtype="0" accel="50000" decel="50000" fill="hold" nodeType="withEffect">
                                  <p:stCondLst>
                                    <p:cond delay="4300"/>
                                  </p:stCondLst>
                                  <p:childTnLst>
                                    <p:animMotion origin="layout" path="M 3.95833E-6 -7.40741E-7 L 0.01015 -7.40741E-7 L 0.01015 0.05695 L 0.02031 0.05695 L 0.02031 0.11482 L 0.0306 0.11482 L 0.0306 0.17222 L 0.04101 0.17222 L 0.04101 0.23032 L 0.05117 0.23032 L 0.05117 0.28773 L 0.06158 0.28773 L 0.06158 0.3456 L 0.07213 0.3456 L 0.07213 0.4037 " pathEditMode="relative" rAng="0" ptsTypes="FFFFFFFFFFFFFFF">
                                      <p:cBhvr>
                                        <p:cTn id="87" dur="2700" fill="hold"/>
                                        <p:tgtEl>
                                          <p:spTgt spid="61"/>
                                        </p:tgtEl>
                                        <p:attrNameLst>
                                          <p:attrName>ppt_x</p:attrName>
                                          <p:attrName>ppt_y</p:attrName>
                                        </p:attrNameLst>
                                      </p:cBhvr>
                                      <p:rCtr x="3607" y="20185"/>
                                    </p:animMotion>
                                  </p:childTnLst>
                                </p:cTn>
                              </p:par>
                              <p:par>
                                <p:cTn id="88" presetID="36" presetClass="path" presetSubtype="0" accel="50000" decel="50000" fill="hold" nodeType="withEffect">
                                  <p:stCondLst>
                                    <p:cond delay="6700"/>
                                  </p:stCondLst>
                                  <p:childTnLst>
                                    <p:animMotion origin="layout" path="M 0.07216 0.40365 L 0.07216 0.46218 C 0.07216 0.48924 0.17023 0.52394 0.25033 0.52394 L 0.4311 0.52394 " pathEditMode="relative" rAng="0" ptsTypes="FfFF">
                                      <p:cBhvr>
                                        <p:cTn id="89" dur="2000" fill="hold"/>
                                        <p:tgtEl>
                                          <p:spTgt spid="61"/>
                                        </p:tgtEl>
                                        <p:attrNameLst>
                                          <p:attrName>ppt_x</p:attrName>
                                          <p:attrName>ppt_y</p:attrName>
                                        </p:attrNameLst>
                                      </p:cBhvr>
                                      <p:rCtr x="17947" y="6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wentieth Century"/>
              <a:ea typeface="Twentieth Century"/>
              <a:cs typeface="Twentieth Century"/>
              <a:sym typeface="Twentieth Century"/>
            </a:endParaRPr>
          </a:p>
        </p:txBody>
      </p:sp>
      <p:pic>
        <p:nvPicPr>
          <p:cNvPr id="329" name="Google Shape;329;p23"/>
          <p:cNvPicPr preferRelativeResize="0"/>
          <p:nvPr/>
        </p:nvPicPr>
        <p:blipFill rotWithShape="1">
          <a:blip r:embed="rId4">
            <a:alphaModFix amt="30000"/>
          </a:blip>
          <a:srcRect/>
          <a:stretch/>
        </p:blipFill>
        <p:spPr>
          <a:xfrm>
            <a:off x="0" y="0"/>
            <a:ext cx="12192003" cy="6858001"/>
          </a:xfrm>
          <a:prstGeom prst="rect">
            <a:avLst/>
          </a:prstGeom>
          <a:noFill/>
          <a:ln>
            <a:noFill/>
          </a:ln>
        </p:spPr>
      </p:pic>
      <p:sp>
        <p:nvSpPr>
          <p:cNvPr id="330" name="Google Shape;330;p23"/>
          <p:cNvSpPr txBox="1">
            <a:spLocks noGrp="1"/>
          </p:cNvSpPr>
          <p:nvPr>
            <p:ph type="title"/>
          </p:nvPr>
        </p:nvSpPr>
        <p:spPr>
          <a:xfrm>
            <a:off x="6628069" y="1314967"/>
            <a:ext cx="4795083" cy="12848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Twentieth Century"/>
              <a:buNone/>
            </a:pPr>
            <a:r>
              <a:rPr lang="it-IT" sz="3200" dirty="0">
                <a:solidFill>
                  <a:schemeClr val="tx1"/>
                </a:solidFill>
                <a:latin typeface="Times New Roman" panose="02020603050405020304" pitchFamily="18" charset="0"/>
                <a:cs typeface="Times New Roman" panose="02020603050405020304" pitchFamily="18" charset="0"/>
              </a:rPr>
              <a:t>LANDSLIDE IN ATRANI AMALFI COAST 2010</a:t>
            </a:r>
            <a:endParaRPr dirty="0">
              <a:solidFill>
                <a:schemeClr val="tx1"/>
              </a:solidFill>
              <a:latin typeface="Times New Roman" panose="02020603050405020304" pitchFamily="18" charset="0"/>
              <a:cs typeface="Times New Roman" panose="02020603050405020304" pitchFamily="18" charset="0"/>
            </a:endParaRPr>
          </a:p>
        </p:txBody>
      </p:sp>
      <p:sp>
        <p:nvSpPr>
          <p:cNvPr id="331" name="Google Shape;331;p23"/>
          <p:cNvSpPr txBox="1">
            <a:spLocks noGrp="1"/>
          </p:cNvSpPr>
          <p:nvPr>
            <p:ph type="body" idx="1"/>
          </p:nvPr>
        </p:nvSpPr>
        <p:spPr>
          <a:xfrm>
            <a:off x="679451" y="370617"/>
            <a:ext cx="5179770" cy="8964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488"/>
              <a:buNone/>
            </a:pPr>
            <a:r>
              <a:rPr lang="it-IT" sz="2790" dirty="0">
                <a:solidFill>
                  <a:schemeClr val="tx1"/>
                </a:solidFill>
                <a:latin typeface="Times New Roman" panose="02020603050405020304" pitchFamily="18" charset="0"/>
                <a:cs typeface="Times New Roman" panose="02020603050405020304" pitchFamily="18" charset="0"/>
              </a:rPr>
              <a:t>LANDSLIDE IN SARNO 1998</a:t>
            </a:r>
            <a:endParaRPr sz="2790" dirty="0">
              <a:solidFill>
                <a:schemeClr val="tx1"/>
              </a:solidFill>
              <a:latin typeface="Times New Roman" panose="02020603050405020304" pitchFamily="18" charset="0"/>
              <a:cs typeface="Times New Roman" panose="02020603050405020304" pitchFamily="18" charset="0"/>
            </a:endParaRPr>
          </a:p>
        </p:txBody>
      </p:sp>
      <p:pic>
        <p:nvPicPr>
          <p:cNvPr id="332" name="Google Shape;332;p23" descr="Immagine che contiene edificio, esterni, terra, via&#10;&#10;Descrizione generata con affidabilità molto elevata"/>
          <p:cNvPicPr preferRelativeResize="0"/>
          <p:nvPr/>
        </p:nvPicPr>
        <p:blipFill rotWithShape="1">
          <a:blip r:embed="rId5">
            <a:alphaModFix/>
          </a:blip>
          <a:srcRect/>
          <a:stretch/>
        </p:blipFill>
        <p:spPr>
          <a:xfrm>
            <a:off x="6398645" y="2915061"/>
            <a:ext cx="5456279" cy="3614784"/>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pic>
      <p:grpSp>
        <p:nvGrpSpPr>
          <p:cNvPr id="333" name="Google Shape;333;p23"/>
          <p:cNvGrpSpPr/>
          <p:nvPr/>
        </p:nvGrpSpPr>
        <p:grpSpPr>
          <a:xfrm>
            <a:off x="0" y="0"/>
            <a:ext cx="1220788" cy="6858001"/>
            <a:chOff x="-14288" y="0"/>
            <a:chExt cx="1220788" cy="6858001"/>
          </a:xfrm>
        </p:grpSpPr>
        <p:sp>
          <p:nvSpPr>
            <p:cNvPr id="334" name="Google Shape;334;p23"/>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2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2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Google Shape;337;p2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338" name="Google Shape;338;p2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 name="Google Shape;339;p2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340" name="Google Shape;340;p2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341" name="Google Shape;341;p2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Google Shape;342;p2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 name="Google Shape;343;p2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344" name="Google Shape;344;p2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345" name="Google Shape;345;p23"/>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346" name="Google Shape;346;p2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347" name="Google Shape;347;p2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348" name="Google Shape;348;p2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349" name="Google Shape;349;p2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Google Shape;350;p23"/>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Google Shape;351;p2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52" name="Google Shape;352;p2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Google Shape;353;p2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54" name="Google Shape;354;p2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 name="Google Shape;355;p2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6" name="Google Shape;356;p2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57" name="Google Shape;357;p2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358;p2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2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60" name="Google Shape;360;p2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361" name="Google Shape;361;p23" descr="Immagine che contiene esterni, albero, terra, edificio&#10;&#10;Descrizione generata con affidabilità molto elevata"/>
          <p:cNvPicPr preferRelativeResize="0"/>
          <p:nvPr/>
        </p:nvPicPr>
        <p:blipFill rotWithShape="1">
          <a:blip r:embed="rId6">
            <a:alphaModFix/>
          </a:blip>
          <a:srcRect/>
          <a:stretch/>
        </p:blipFill>
        <p:spPr>
          <a:xfrm>
            <a:off x="313413" y="1282295"/>
            <a:ext cx="5545808" cy="3701820"/>
          </a:xfrm>
          <a:prstGeom prst="rect">
            <a:avLst/>
          </a:prstGeom>
          <a:noFill/>
          <a:ln>
            <a:noFill/>
          </a:ln>
        </p:spPr>
      </p:pic>
      <p:sp>
        <p:nvSpPr>
          <p:cNvPr id="362" name="Google Shape;362;p23"/>
          <p:cNvSpPr txBox="1"/>
          <p:nvPr/>
        </p:nvSpPr>
        <p:spPr>
          <a:xfrm>
            <a:off x="268637" y="6332350"/>
            <a:ext cx="5545808" cy="39499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244725282"/>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32261" y="122135"/>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rgbClr val="000000"/>
              </a:buClr>
              <a:buFont typeface="Arial"/>
              <a:buNone/>
            </a:pPr>
            <a:r>
              <a:rPr lang="it-IT" b="1" dirty="0" smtClean="0">
                <a:ln w="9525">
                  <a:solidFill>
                    <a:srgbClr val="FFFFFF"/>
                  </a:solidFill>
                  <a:prstDash val="solid"/>
                </a:ln>
                <a:solidFill>
                  <a:srgbClr val="63A0CC"/>
                </a:solidFill>
                <a:effectLst>
                  <a:outerShdw blurRad="12700" dist="38100" dir="2700000" algn="tl" rotWithShape="0">
                    <a:srgbClr val="63A0CC">
                      <a:lumMod val="60000"/>
                      <a:lumOff val="40000"/>
                    </a:srgbClr>
                  </a:outerShdw>
                </a:effectLst>
                <a:latin typeface="Perpetua" panose="02020502060401020303" pitchFamily="18" charset="0"/>
                <a:sym typeface="Arial"/>
              </a:rPr>
              <a:t/>
            </a:r>
            <a:br>
              <a:rPr lang="it-IT" b="1" dirty="0" smtClean="0">
                <a:ln w="9525">
                  <a:solidFill>
                    <a:srgbClr val="FFFFFF"/>
                  </a:solidFill>
                  <a:prstDash val="solid"/>
                </a:ln>
                <a:solidFill>
                  <a:srgbClr val="63A0CC"/>
                </a:solidFill>
                <a:effectLst>
                  <a:outerShdw blurRad="12700" dist="38100" dir="2700000" algn="tl" rotWithShape="0">
                    <a:srgbClr val="63A0CC">
                      <a:lumMod val="60000"/>
                      <a:lumOff val="40000"/>
                    </a:srgbClr>
                  </a:outerShdw>
                </a:effectLst>
                <a:latin typeface="Perpetua" panose="02020502060401020303" pitchFamily="18" charset="0"/>
                <a:sym typeface="Arial"/>
              </a:rPr>
            </a:br>
            <a:endParaRPr lang="it-IT" dirty="0">
              <a:solidFill>
                <a:srgbClr val="000000"/>
              </a:solidFill>
              <a:sym typeface="Arial"/>
            </a:endParaRPr>
          </a:p>
        </p:txBody>
      </p:sp>
      <p:pic>
        <p:nvPicPr>
          <p:cNvPr id="5" name="Immagine 4"/>
          <p:cNvPicPr>
            <a:picLocks noChangeAspect="1"/>
          </p:cNvPicPr>
          <p:nvPr/>
        </p:nvPicPr>
        <p:blipFill>
          <a:blip r:embed="rId2">
            <a:extLst>
              <a:ext uri="{BEBA8EAE-BF5A-486C-A8C5-ECC9F3942E4B}">
                <a14:imgProps xmlns:a14="http://schemas.microsoft.com/office/drawing/2010/main">
                  <a14:imgLayer r:embed="rId3">
                    <a14:imgEffect>
                      <a14:backgroundRemoval t="9729" b="89140" l="6375" r="96000"/>
                    </a14:imgEffect>
                  </a14:imgLayer>
                </a14:imgProps>
              </a:ext>
            </a:extLst>
          </a:blip>
          <a:stretch>
            <a:fillRect/>
          </a:stretch>
        </p:blipFill>
        <p:spPr>
          <a:xfrm>
            <a:off x="0" y="0"/>
            <a:ext cx="5901257" cy="3260444"/>
          </a:xfrm>
          <a:prstGeom prst="rect">
            <a:avLst/>
          </a:prstGeom>
        </p:spPr>
      </p:pic>
      <p:pic>
        <p:nvPicPr>
          <p:cNvPr id="7" name="Immagine 6"/>
          <p:cNvPicPr>
            <a:picLocks noChangeAspect="1"/>
          </p:cNvPicPr>
          <p:nvPr/>
        </p:nvPicPr>
        <p:blipFill>
          <a:blip r:embed="rId4"/>
          <a:stretch>
            <a:fillRect/>
          </a:stretch>
        </p:blipFill>
        <p:spPr>
          <a:xfrm>
            <a:off x="441809" y="2859058"/>
            <a:ext cx="5342884" cy="3594449"/>
          </a:xfrm>
          <a:prstGeom prst="rect">
            <a:avLst/>
          </a:prstGeom>
        </p:spPr>
      </p:pic>
      <p:sp>
        <p:nvSpPr>
          <p:cNvPr id="10" name="CasellaDiTesto 9"/>
          <p:cNvSpPr txBox="1"/>
          <p:nvPr/>
        </p:nvSpPr>
        <p:spPr>
          <a:xfrm>
            <a:off x="6133518" y="645747"/>
            <a:ext cx="5598943" cy="2677656"/>
          </a:xfrm>
          <a:prstGeom prst="rect">
            <a:avLst/>
          </a:prstGeom>
          <a:noFill/>
          <a:ln>
            <a:solidFill>
              <a:schemeClr val="bg1"/>
            </a:solidFill>
          </a:ln>
        </p:spPr>
        <p:txBody>
          <a:bodyPr wrap="square" rtlCol="0">
            <a:spAutoFit/>
          </a:bodyPr>
          <a:lstStyle/>
          <a:p>
            <a:pPr>
              <a:buClr>
                <a:srgbClr val="000000"/>
              </a:buClr>
              <a:buFont typeface="Arial"/>
              <a:buNone/>
            </a:pPr>
            <a:r>
              <a:rPr lang="en-US" sz="2400" kern="0" dirty="0">
                <a:ln w="18415" cmpd="sng">
                  <a:solidFill>
                    <a:srgbClr val="000000"/>
                  </a:solidFill>
                  <a:prstDash val="solid"/>
                </a:ln>
                <a:solidFill>
                  <a:srgbClr val="FFFFFF"/>
                </a:solidFill>
                <a:cs typeface="Arial"/>
                <a:sym typeface="Arial"/>
              </a:rPr>
              <a:t>After this tragic events, the Italian civil protection has decided to introduce various weather warnings (weather bulletins) which according to the colors of these, the mayor of each city can decide to impose a more or less serious meteorological alert.</a:t>
            </a:r>
            <a:endParaRPr lang="it-IT" sz="2400" kern="0" dirty="0">
              <a:ln w="18415" cmpd="sng">
                <a:solidFill>
                  <a:srgbClr val="000000"/>
                </a:solidFill>
                <a:prstDash val="solid"/>
              </a:ln>
              <a:solidFill>
                <a:srgbClr val="FFFFFF"/>
              </a:solidFill>
              <a:cs typeface="Arial"/>
              <a:sym typeface="Arial"/>
            </a:endParaRPr>
          </a:p>
        </p:txBody>
      </p:sp>
      <p:pic>
        <p:nvPicPr>
          <p:cNvPr id="14" name="Immagine 13"/>
          <p:cNvPicPr>
            <a:picLocks noChangeAspect="1"/>
          </p:cNvPicPr>
          <p:nvPr/>
        </p:nvPicPr>
        <p:blipFill>
          <a:blip r:embed="rId5"/>
          <a:stretch>
            <a:fillRect/>
          </a:stretch>
        </p:blipFill>
        <p:spPr>
          <a:xfrm>
            <a:off x="5901257" y="4024551"/>
            <a:ext cx="6092742" cy="2284171"/>
          </a:xfrm>
          <a:prstGeom prst="rect">
            <a:avLst/>
          </a:prstGeom>
        </p:spPr>
      </p:pic>
    </p:spTree>
    <p:extLst>
      <p:ext uri="{BB962C8B-B14F-4D97-AF65-F5344CB8AC3E}">
        <p14:creationId xmlns:p14="http://schemas.microsoft.com/office/powerpoint/2010/main" val="9763926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5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975"/>
                            </p:stCondLst>
                            <p:childTnLst>
                              <p:par>
                                <p:cTn id="13" presetID="52" presetClass="entr" presetSubtype="0" fill="hold" nodeType="afterEffect">
                                  <p:stCondLst>
                                    <p:cond delay="575"/>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par>
                                <p:cTn id="18" presetID="3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800" decel="100000"/>
                                        <p:tgtEl>
                                          <p:spTgt spid="14"/>
                                        </p:tgtEl>
                                      </p:cBhvr>
                                    </p:animEffect>
                                    <p:anim calcmode="lin" valueType="num">
                                      <p:cBhvr>
                                        <p:cTn id="21" dur="800" decel="100000" fill="hold"/>
                                        <p:tgtEl>
                                          <p:spTgt spid="14"/>
                                        </p:tgtEl>
                                        <p:attrNameLst>
                                          <p:attrName>style.rotation</p:attrName>
                                        </p:attrNameLst>
                                      </p:cBhvr>
                                      <p:tavLst>
                                        <p:tav tm="0">
                                          <p:val>
                                            <p:fltVal val="-90"/>
                                          </p:val>
                                        </p:tav>
                                        <p:tav tm="100000">
                                          <p:val>
                                            <p:fltVal val="0"/>
                                          </p:val>
                                        </p:tav>
                                      </p:tavLst>
                                    </p:anim>
                                    <p:anim calcmode="lin" valueType="num">
                                      <p:cBhvr>
                                        <p:cTn id="22" dur="800" decel="100000" fill="hold"/>
                                        <p:tgtEl>
                                          <p:spTgt spid="14"/>
                                        </p:tgtEl>
                                        <p:attrNameLst>
                                          <p:attrName>ppt_x</p:attrName>
                                        </p:attrNameLst>
                                      </p:cBhvr>
                                      <p:tavLst>
                                        <p:tav tm="0">
                                          <p:val>
                                            <p:strVal val="#ppt_x+0.4"/>
                                          </p:val>
                                        </p:tav>
                                        <p:tav tm="100000">
                                          <p:val>
                                            <p:strVal val="#ppt_x-0.05"/>
                                          </p:val>
                                        </p:tav>
                                      </p:tavLst>
                                    </p:anim>
                                    <p:anim calcmode="lin" valueType="num">
                                      <p:cBhvr>
                                        <p:cTn id="23" dur="800" decel="100000" fill="hold"/>
                                        <p:tgtEl>
                                          <p:spTgt spid="1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mmagini inquinamento nel m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771" y="3562791"/>
            <a:ext cx="3074678" cy="278673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28048" y="1078173"/>
            <a:ext cx="3643951" cy="1323439"/>
          </a:xfrm>
          <a:prstGeom prst="rect">
            <a:avLst/>
          </a:prstGeom>
          <a:noFill/>
        </p:spPr>
        <p:txBody>
          <a:bodyPr wrap="square" rtlCol="0">
            <a:spAutoFit/>
          </a:bodyPr>
          <a:lstStyle/>
          <a:p>
            <a:pPr algn="ctr">
              <a:buClr>
                <a:srgbClr val="000000"/>
              </a:buClr>
              <a:buFont typeface="Arial"/>
              <a:buNone/>
            </a:pPr>
            <a:r>
              <a:rPr lang="it-IT" sz="4000" kern="0" dirty="0">
                <a:solidFill>
                  <a:srgbClr val="000000"/>
                </a:solidFill>
                <a:latin typeface="Times New Roman" panose="02020603050405020304" pitchFamily="18" charset="0"/>
                <a:cs typeface="Times New Roman" panose="02020603050405020304" pitchFamily="18" charset="0"/>
                <a:sym typeface="Arial"/>
              </a:rPr>
              <a:t>OUR PLANET EARTH </a:t>
            </a:r>
            <a:endParaRPr lang="it-IT" sz="4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CasellaDiTesto 2"/>
          <p:cNvSpPr txBox="1"/>
          <p:nvPr/>
        </p:nvSpPr>
        <p:spPr>
          <a:xfrm>
            <a:off x="600500" y="2401612"/>
            <a:ext cx="4299045" cy="3046988"/>
          </a:xfrm>
          <a:prstGeom prst="rect">
            <a:avLst/>
          </a:prstGeom>
          <a:noFill/>
        </p:spPr>
        <p:txBody>
          <a:bodyPr wrap="square" rtlCol="0">
            <a:spAutoFit/>
          </a:bodyPr>
          <a:lstStyle/>
          <a:p>
            <a:pPr algn="ctr">
              <a:buClr>
                <a:srgbClr val="000000"/>
              </a:buClr>
              <a:buFont typeface="Arial"/>
              <a:buNone/>
            </a:pPr>
            <a:endParaRPr lang="it-IT" sz="3200" kern="0" dirty="0">
              <a:solidFill>
                <a:srgbClr val="FFFFFF"/>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r>
              <a:rPr lang="it-IT" sz="3200" kern="0" dirty="0" err="1">
                <a:solidFill>
                  <a:srgbClr val="000000"/>
                </a:solidFill>
                <a:latin typeface="Times New Roman" panose="02020603050405020304" pitchFamily="18" charset="0"/>
                <a:cs typeface="Times New Roman" panose="02020603050405020304" pitchFamily="18" charset="0"/>
                <a:sym typeface="Arial"/>
              </a:rPr>
              <a:t>Our</a:t>
            </a:r>
            <a:r>
              <a:rPr lang="it-IT" sz="3200" kern="0" dirty="0">
                <a:solidFill>
                  <a:srgbClr val="000000"/>
                </a:solidFill>
                <a:latin typeface="Times New Roman" panose="02020603050405020304" pitchFamily="18" charset="0"/>
                <a:cs typeface="Times New Roman" panose="02020603050405020304" pitchFamily="18" charset="0"/>
                <a:sym typeface="Arial"/>
              </a:rPr>
              <a:t> Earth </a:t>
            </a:r>
            <a:r>
              <a:rPr lang="it-IT" sz="3200" kern="0" dirty="0" err="1">
                <a:solidFill>
                  <a:srgbClr val="000000"/>
                </a:solidFill>
                <a:latin typeface="Times New Roman" panose="02020603050405020304" pitchFamily="18" charset="0"/>
                <a:cs typeface="Times New Roman" panose="02020603050405020304" pitchFamily="18" charset="0"/>
                <a:sym typeface="Arial"/>
              </a:rPr>
              <a:t>is</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going</a:t>
            </a:r>
            <a:r>
              <a:rPr lang="it-IT" sz="3200" kern="0" dirty="0">
                <a:solidFill>
                  <a:srgbClr val="000000"/>
                </a:solidFill>
                <a:latin typeface="Times New Roman" panose="02020603050405020304" pitchFamily="18" charset="0"/>
                <a:cs typeface="Times New Roman" panose="02020603050405020304" pitchFamily="18" charset="0"/>
                <a:sym typeface="Arial"/>
              </a:rPr>
              <a:t> to </a:t>
            </a:r>
            <a:r>
              <a:rPr lang="it-IT" sz="3200" kern="0" dirty="0" err="1">
                <a:solidFill>
                  <a:srgbClr val="000000"/>
                </a:solidFill>
                <a:latin typeface="Times New Roman" panose="02020603050405020304" pitchFamily="18" charset="0"/>
                <a:cs typeface="Times New Roman" panose="02020603050405020304" pitchFamily="18" charset="0"/>
                <a:sym typeface="Arial"/>
              </a:rPr>
              <a:t>explode</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because</a:t>
            </a:r>
            <a:r>
              <a:rPr lang="it-IT" sz="3200" kern="0" dirty="0">
                <a:solidFill>
                  <a:srgbClr val="000000"/>
                </a:solidFill>
                <a:latin typeface="Times New Roman" panose="02020603050405020304" pitchFamily="18" charset="0"/>
                <a:cs typeface="Times New Roman" panose="02020603050405020304" pitchFamily="18" charset="0"/>
                <a:sym typeface="Arial"/>
              </a:rPr>
              <a:t> of </a:t>
            </a:r>
            <a:r>
              <a:rPr lang="it-IT" sz="3200" kern="0" dirty="0" err="1">
                <a:solidFill>
                  <a:srgbClr val="000000"/>
                </a:solidFill>
                <a:latin typeface="Times New Roman" panose="02020603050405020304" pitchFamily="18" charset="0"/>
                <a:cs typeface="Times New Roman" panose="02020603050405020304" pitchFamily="18" charset="0"/>
                <a:sym typeface="Arial"/>
              </a:rPr>
              <a:t>many</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environmental</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issues</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mainly</a:t>
            </a:r>
            <a:r>
              <a:rPr lang="it-IT" sz="3200" kern="0" dirty="0">
                <a:solidFill>
                  <a:srgbClr val="000000"/>
                </a:solidFill>
                <a:latin typeface="Times New Roman" panose="02020603050405020304" pitchFamily="18" charset="0"/>
                <a:cs typeface="Times New Roman" panose="02020603050405020304" pitchFamily="18" charset="0"/>
                <a:sym typeface="Arial"/>
              </a:rPr>
              <a:t> </a:t>
            </a:r>
            <a:r>
              <a:rPr lang="it-IT" sz="3200" kern="0" dirty="0" err="1">
                <a:solidFill>
                  <a:srgbClr val="000000"/>
                </a:solidFill>
                <a:latin typeface="Times New Roman" panose="02020603050405020304" pitchFamily="18" charset="0"/>
                <a:cs typeface="Times New Roman" panose="02020603050405020304" pitchFamily="18" charset="0"/>
                <a:sym typeface="Arial"/>
              </a:rPr>
              <a:t>created</a:t>
            </a:r>
            <a:r>
              <a:rPr lang="it-IT" sz="3200" kern="0" dirty="0">
                <a:solidFill>
                  <a:srgbClr val="000000"/>
                </a:solidFill>
                <a:latin typeface="Times New Roman" panose="02020603050405020304" pitchFamily="18" charset="0"/>
                <a:cs typeface="Times New Roman" panose="02020603050405020304" pitchFamily="18" charset="0"/>
                <a:sym typeface="Arial"/>
              </a:rPr>
              <a:t> by human </a:t>
            </a:r>
            <a:r>
              <a:rPr lang="it-IT" sz="3200" kern="0" dirty="0" err="1">
                <a:solidFill>
                  <a:srgbClr val="000000"/>
                </a:solidFill>
                <a:latin typeface="Times New Roman" panose="02020603050405020304" pitchFamily="18" charset="0"/>
                <a:cs typeface="Times New Roman" panose="02020603050405020304" pitchFamily="18" charset="0"/>
                <a:sym typeface="Arial"/>
              </a:rPr>
              <a:t>actions</a:t>
            </a:r>
            <a:r>
              <a:rPr lang="it-IT" sz="3200" kern="0" dirty="0">
                <a:solidFill>
                  <a:srgbClr val="000000"/>
                </a:solidFill>
                <a:latin typeface="Times New Roman" panose="02020603050405020304" pitchFamily="18" charset="0"/>
                <a:cs typeface="Times New Roman" panose="02020603050405020304" pitchFamily="18" charset="0"/>
                <a:sym typeface="Arial"/>
              </a:rPr>
              <a:t>.</a:t>
            </a:r>
            <a:endParaRPr lang="it-IT" sz="32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3078" name="Picture 6" descr="https://cultura.biografieonline.it/wp-content/uploads/2014/10/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275" y="386883"/>
            <a:ext cx="2770496" cy="276779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58862" y="1586003"/>
            <a:ext cx="2770496" cy="307777"/>
          </a:xfrm>
          <a:prstGeom prst="rect">
            <a:avLst/>
          </a:prstGeom>
          <a:noFill/>
        </p:spPr>
        <p:txBody>
          <a:bodyPr wrap="square" rtlCol="0">
            <a:spAutoFit/>
          </a:bodyPr>
          <a:lstStyle/>
          <a:p>
            <a:pPr>
              <a:buClr>
                <a:srgbClr val="000000"/>
              </a:buClr>
              <a:buFont typeface="Arial"/>
              <a:buNone/>
            </a:pPr>
            <a:r>
              <a:rPr lang="it-IT" sz="1400" kern="0" dirty="0">
                <a:solidFill>
                  <a:srgbClr val="FFFFFF"/>
                </a:solidFill>
                <a:latin typeface="Times New Roman" panose="02020603050405020304" pitchFamily="18" charset="0"/>
                <a:cs typeface="Times New Roman" panose="02020603050405020304" pitchFamily="18" charset="0"/>
                <a:sym typeface="Arial"/>
              </a:rPr>
              <a:t>YESTERDAY</a:t>
            </a:r>
            <a:endParaRPr lang="it-IT" sz="1400"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5" name="CasellaDiTesto 4"/>
          <p:cNvSpPr txBox="1"/>
          <p:nvPr/>
        </p:nvSpPr>
        <p:spPr>
          <a:xfrm>
            <a:off x="6960358" y="4648380"/>
            <a:ext cx="813043" cy="307777"/>
          </a:xfrm>
          <a:prstGeom prst="rect">
            <a:avLst/>
          </a:prstGeom>
          <a:noFill/>
        </p:spPr>
        <p:txBody>
          <a:bodyPr wrap="none" rtlCol="0">
            <a:spAutoFit/>
          </a:bodyPr>
          <a:lstStyle/>
          <a:p>
            <a:pPr>
              <a:buClr>
                <a:srgbClr val="000000"/>
              </a:buClr>
              <a:buFont typeface="Arial"/>
              <a:buNone/>
            </a:pPr>
            <a:r>
              <a:rPr lang="it-IT" sz="1400" kern="0" dirty="0">
                <a:solidFill>
                  <a:srgbClr val="FFFFFF"/>
                </a:solidFill>
                <a:latin typeface="Times New Roman" panose="02020603050405020304" pitchFamily="18" charset="0"/>
                <a:cs typeface="Times New Roman" panose="02020603050405020304" pitchFamily="18" charset="0"/>
                <a:sym typeface="Arial"/>
              </a:rPr>
              <a:t>TODAY</a:t>
            </a:r>
            <a:endParaRPr lang="it-IT" sz="1400" kern="0" dirty="0">
              <a:solidFill>
                <a:srgbClr val="FFFFFF"/>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2158581"/>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quinamento atmosferico sta per causare la sesta estinzione di massa nel m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830" y="664272"/>
            <a:ext cx="6667500" cy="38957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33015" y="318610"/>
            <a:ext cx="2605200" cy="1323439"/>
          </a:xfrm>
          <a:prstGeom prst="rect">
            <a:avLst/>
          </a:prstGeom>
          <a:noFill/>
        </p:spPr>
        <p:txBody>
          <a:bodyPr wrap="none" rtlCol="0">
            <a:spAutoFit/>
          </a:bodyPr>
          <a:lstStyle/>
          <a:p>
            <a:pPr>
              <a:buClr>
                <a:srgbClr val="000000"/>
              </a:buClr>
              <a:buFont typeface="Arial"/>
              <a:buNone/>
            </a:pPr>
            <a:r>
              <a:rPr lang="it-IT" sz="4000" kern="0" dirty="0">
                <a:solidFill>
                  <a:srgbClr val="000000"/>
                </a:solidFill>
                <a:latin typeface="Times New Roman" panose="02020603050405020304" pitchFamily="18" charset="0"/>
                <a:cs typeface="Times New Roman" panose="02020603050405020304" pitchFamily="18" charset="0"/>
                <a:sym typeface="Arial"/>
              </a:rPr>
              <a:t>CLIMATE </a:t>
            </a:r>
          </a:p>
          <a:p>
            <a:pPr>
              <a:buClr>
                <a:srgbClr val="000000"/>
              </a:buClr>
              <a:buFont typeface="Arial"/>
              <a:buNone/>
            </a:pPr>
            <a:r>
              <a:rPr lang="it-IT" sz="4000" kern="0" dirty="0">
                <a:solidFill>
                  <a:srgbClr val="000000"/>
                </a:solidFill>
                <a:latin typeface="Times New Roman" panose="02020603050405020304" pitchFamily="18" charset="0"/>
                <a:cs typeface="Times New Roman" panose="02020603050405020304" pitchFamily="18" charset="0"/>
                <a:sym typeface="Arial"/>
              </a:rPr>
              <a:t>CHANGES</a:t>
            </a:r>
            <a:endParaRPr lang="it-IT" sz="4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CasellaDiTesto 2"/>
          <p:cNvSpPr txBox="1"/>
          <p:nvPr/>
        </p:nvSpPr>
        <p:spPr>
          <a:xfrm>
            <a:off x="477671" y="2181526"/>
            <a:ext cx="3425589" cy="3539430"/>
          </a:xfrm>
          <a:prstGeom prst="rect">
            <a:avLst/>
          </a:prstGeom>
          <a:noFill/>
        </p:spPr>
        <p:txBody>
          <a:bodyPr wrap="square" rtlCol="0">
            <a:spAutoFit/>
          </a:bodyPr>
          <a:lstStyle/>
          <a:p>
            <a:pPr algn="ctr">
              <a:buClr>
                <a:srgbClr val="000000"/>
              </a:buClr>
              <a:buFont typeface="Arial"/>
              <a:buNone/>
            </a:pPr>
            <a:r>
              <a:rPr lang="it-IT" sz="2800" kern="0" dirty="0" err="1">
                <a:solidFill>
                  <a:srgbClr val="000000"/>
                </a:solidFill>
                <a:latin typeface="Times New Roman" panose="02020603050405020304" pitchFamily="18" charset="0"/>
                <a:cs typeface="Times New Roman" panose="02020603050405020304" pitchFamily="18" charset="0"/>
                <a:sym typeface="Arial"/>
              </a:rPr>
              <a:t>Climate</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change</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is</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one</a:t>
            </a:r>
            <a:r>
              <a:rPr lang="it-IT" sz="2800" kern="0" dirty="0">
                <a:solidFill>
                  <a:srgbClr val="000000"/>
                </a:solidFill>
                <a:latin typeface="Times New Roman" panose="02020603050405020304" pitchFamily="18" charset="0"/>
                <a:cs typeface="Times New Roman" panose="02020603050405020304" pitchFamily="18" charset="0"/>
                <a:sym typeface="Arial"/>
              </a:rPr>
              <a:t> of the </a:t>
            </a:r>
            <a:r>
              <a:rPr lang="it-IT" sz="2800" kern="0" dirty="0" err="1">
                <a:solidFill>
                  <a:srgbClr val="000000"/>
                </a:solidFill>
                <a:latin typeface="Times New Roman" panose="02020603050405020304" pitchFamily="18" charset="0"/>
                <a:cs typeface="Times New Roman" panose="02020603050405020304" pitchFamily="18" charset="0"/>
                <a:sym typeface="Arial"/>
              </a:rPr>
              <a:t>greatest</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threats</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facing</a:t>
            </a:r>
            <a:r>
              <a:rPr lang="it-IT" sz="2800" kern="0" dirty="0">
                <a:solidFill>
                  <a:srgbClr val="000000"/>
                </a:solidFill>
                <a:latin typeface="Times New Roman" panose="02020603050405020304" pitchFamily="18" charset="0"/>
                <a:cs typeface="Times New Roman" panose="02020603050405020304" pitchFamily="18" charset="0"/>
                <a:sym typeface="Arial"/>
              </a:rPr>
              <a:t> the </a:t>
            </a:r>
            <a:r>
              <a:rPr lang="it-IT" sz="2800" kern="0" dirty="0" err="1">
                <a:solidFill>
                  <a:srgbClr val="000000"/>
                </a:solidFill>
                <a:latin typeface="Times New Roman" panose="02020603050405020304" pitchFamily="18" charset="0"/>
                <a:cs typeface="Times New Roman" panose="02020603050405020304" pitchFamily="18" charset="0"/>
                <a:sym typeface="Arial"/>
              </a:rPr>
              <a:t>planet</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It</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is</a:t>
            </a:r>
            <a:r>
              <a:rPr lang="it-IT" sz="2800" kern="0" dirty="0">
                <a:solidFill>
                  <a:srgbClr val="000000"/>
                </a:solidFill>
                <a:latin typeface="Times New Roman" panose="02020603050405020304" pitchFamily="18" charset="0"/>
                <a:cs typeface="Times New Roman" panose="02020603050405020304" pitchFamily="18" charset="0"/>
                <a:sym typeface="Arial"/>
              </a:rPr>
              <a:t> the </a:t>
            </a:r>
            <a:r>
              <a:rPr lang="it-IT" sz="2800" kern="0" dirty="0" err="1">
                <a:solidFill>
                  <a:srgbClr val="000000"/>
                </a:solidFill>
                <a:latin typeface="Times New Roman" panose="02020603050405020304" pitchFamily="18" charset="0"/>
                <a:cs typeface="Times New Roman" panose="02020603050405020304" pitchFamily="18" charset="0"/>
                <a:sym typeface="Arial"/>
              </a:rPr>
              <a:t>most</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serious</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issue</a:t>
            </a:r>
            <a:r>
              <a:rPr lang="it-IT" sz="2800" kern="0" dirty="0">
                <a:solidFill>
                  <a:srgbClr val="000000"/>
                </a:solidFill>
                <a:latin typeface="Times New Roman" panose="02020603050405020304" pitchFamily="18" charset="0"/>
                <a:cs typeface="Times New Roman" panose="02020603050405020304" pitchFamily="18" charset="0"/>
                <a:sym typeface="Arial"/>
              </a:rPr>
              <a:t> and the </a:t>
            </a:r>
            <a:r>
              <a:rPr lang="it-IT" sz="2800" kern="0" dirty="0" err="1">
                <a:solidFill>
                  <a:srgbClr val="000000"/>
                </a:solidFill>
                <a:latin typeface="Times New Roman" panose="02020603050405020304" pitchFamily="18" charset="0"/>
                <a:cs typeface="Times New Roman" panose="02020603050405020304" pitchFamily="18" charset="0"/>
                <a:sym typeface="Arial"/>
              </a:rPr>
              <a:t>main</a:t>
            </a:r>
            <a:r>
              <a:rPr lang="it-IT" sz="2800" kern="0" dirty="0">
                <a:solidFill>
                  <a:srgbClr val="000000"/>
                </a:solidFill>
                <a:latin typeface="Times New Roman" panose="02020603050405020304" pitchFamily="18" charset="0"/>
                <a:cs typeface="Times New Roman" panose="02020603050405020304" pitchFamily="18" charset="0"/>
                <a:sym typeface="Arial"/>
              </a:rPr>
              <a:t> cause of </a:t>
            </a:r>
            <a:r>
              <a:rPr lang="it-IT" sz="2800" kern="0" dirty="0" err="1">
                <a:solidFill>
                  <a:srgbClr val="000000"/>
                </a:solidFill>
                <a:latin typeface="Times New Roman" panose="02020603050405020304" pitchFamily="18" charset="0"/>
                <a:cs typeface="Times New Roman" panose="02020603050405020304" pitchFamily="18" charset="0"/>
                <a:sym typeface="Arial"/>
              </a:rPr>
              <a:t>environmental</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disasters</a:t>
            </a:r>
            <a:r>
              <a:rPr lang="it-IT" sz="2800" kern="0" dirty="0">
                <a:solidFill>
                  <a:srgbClr val="000000"/>
                </a:solidFill>
                <a:latin typeface="Times New Roman" panose="02020603050405020304" pitchFamily="18" charset="0"/>
                <a:cs typeface="Times New Roman" panose="02020603050405020304" pitchFamily="18" charset="0"/>
                <a:sym typeface="Arial"/>
              </a:rPr>
              <a:t> </a:t>
            </a:r>
            <a:r>
              <a:rPr lang="it-IT" sz="2800" kern="0" dirty="0" err="1">
                <a:solidFill>
                  <a:srgbClr val="000000"/>
                </a:solidFill>
                <a:latin typeface="Times New Roman" panose="02020603050405020304" pitchFamily="18" charset="0"/>
                <a:cs typeface="Times New Roman" panose="02020603050405020304" pitchFamily="18" charset="0"/>
                <a:sym typeface="Arial"/>
              </a:rPr>
              <a:t>all</a:t>
            </a:r>
            <a:r>
              <a:rPr lang="it-IT" sz="2800" kern="0" dirty="0">
                <a:solidFill>
                  <a:srgbClr val="000000"/>
                </a:solidFill>
                <a:latin typeface="Times New Roman" panose="02020603050405020304" pitchFamily="18" charset="0"/>
                <a:cs typeface="Times New Roman" panose="02020603050405020304" pitchFamily="18" charset="0"/>
                <a:sym typeface="Arial"/>
              </a:rPr>
              <a:t> over the world. </a:t>
            </a:r>
            <a:endParaRPr lang="it-IT" sz="28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0782469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9213" y="942137"/>
            <a:ext cx="7088187" cy="3077766"/>
          </a:xfrm>
          <a:prstGeom prst="rect">
            <a:avLst/>
          </a:prstGeom>
        </p:spPr>
        <p:txBody>
          <a:bodyPr wrap="square">
            <a:spAutoFit/>
          </a:bodyPr>
          <a:lstStyle/>
          <a:p>
            <a:pPr>
              <a:buClr>
                <a:srgbClr val="000000"/>
              </a:buClr>
              <a:buFont typeface="Arial"/>
              <a:buNone/>
            </a:pPr>
            <a:r>
              <a:rPr lang="it-IT" sz="2000" kern="0" dirty="0">
                <a:solidFill>
                  <a:srgbClr val="000000"/>
                </a:solidFill>
                <a:latin typeface="Times New Roman" panose="02020603050405020304" pitchFamily="18" charset="0"/>
                <a:cs typeface="Times New Roman" panose="02020603050405020304" pitchFamily="18" charset="0"/>
                <a:sym typeface="Arial"/>
              </a:rPr>
              <a:t>Dr.  David Richard Boyd,</a:t>
            </a:r>
            <a:r>
              <a:rPr lang="en-US" sz="2000" kern="0" dirty="0">
                <a:solidFill>
                  <a:srgbClr val="000000"/>
                </a:solidFill>
                <a:latin typeface="Times New Roman" panose="02020603050405020304" pitchFamily="18" charset="0"/>
                <a:cs typeface="Times New Roman" panose="02020603050405020304" pitchFamily="18" charset="0"/>
                <a:sym typeface="Arial"/>
              </a:rPr>
              <a:t> a</a:t>
            </a:r>
            <a:r>
              <a:rPr lang="en-US" sz="2000" kern="0" dirty="0">
                <a:solidFill>
                  <a:srgbClr val="000000"/>
                </a:solidFill>
                <a:latin typeface="Times New Roman" panose="02020603050405020304" pitchFamily="18" charset="0"/>
                <a:cs typeface="Times New Roman" panose="02020603050405020304" pitchFamily="18" charset="0"/>
                <a:sym typeface="Arial"/>
              </a:rPr>
              <a:t> </a:t>
            </a:r>
            <a:r>
              <a:rPr lang="en-US" sz="2000" kern="0" dirty="0">
                <a:solidFill>
                  <a:srgbClr val="000000"/>
                </a:solidFill>
                <a:latin typeface="Times New Roman" panose="02020603050405020304" pitchFamily="18" charset="0"/>
                <a:cs typeface="Times New Roman" panose="02020603050405020304" pitchFamily="18" charset="0"/>
                <a:sym typeface="Arial"/>
              </a:rPr>
              <a:t>Special Rapporteur on human rights and the </a:t>
            </a:r>
            <a:r>
              <a:rPr lang="en-US" sz="2000" kern="0" dirty="0">
                <a:solidFill>
                  <a:srgbClr val="000000"/>
                </a:solidFill>
                <a:latin typeface="Times New Roman" panose="02020603050405020304" pitchFamily="18" charset="0"/>
                <a:cs typeface="Times New Roman" panose="02020603050405020304" pitchFamily="18" charset="0"/>
                <a:sym typeface="Arial"/>
              </a:rPr>
              <a:t>environment</a:t>
            </a:r>
            <a:r>
              <a:rPr lang="en-US" sz="2000" kern="0" dirty="0">
                <a:solidFill>
                  <a:srgbClr val="000000"/>
                </a:solidFill>
                <a:latin typeface="Times New Roman" panose="02020603050405020304" pitchFamily="18" charset="0"/>
                <a:cs typeface="Times New Roman" panose="02020603050405020304" pitchFamily="18" charset="0"/>
                <a:sym typeface="Arial"/>
              </a:rPr>
              <a:t> </a:t>
            </a:r>
            <a:r>
              <a:rPr lang="en-US" sz="2000" kern="0" dirty="0">
                <a:solidFill>
                  <a:srgbClr val="000000"/>
                </a:solidFill>
                <a:latin typeface="Times New Roman" panose="02020603050405020304" pitchFamily="18" charset="0"/>
                <a:cs typeface="Times New Roman" panose="02020603050405020304" pitchFamily="18" charset="0"/>
                <a:sym typeface="Arial"/>
              </a:rPr>
              <a:t>by UN</a:t>
            </a:r>
          </a:p>
          <a:p>
            <a:pPr>
              <a:buClr>
                <a:srgbClr val="000000"/>
              </a:buClr>
              <a:buFont typeface="Arial"/>
              <a:buNone/>
            </a:pP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r>
              <a:rPr lang="en-US" sz="2000" kern="0" dirty="0">
                <a:solidFill>
                  <a:srgbClr val="000000"/>
                </a:solidFill>
                <a:latin typeface="Times New Roman" panose="02020603050405020304" pitchFamily="18" charset="0"/>
                <a:cs typeface="Times New Roman" panose="02020603050405020304" pitchFamily="18" charset="0"/>
                <a:sym typeface="Arial"/>
              </a:rPr>
              <a:t> says</a:t>
            </a:r>
          </a:p>
          <a:p>
            <a:pPr algn="ctr">
              <a:buClr>
                <a:srgbClr val="000000"/>
              </a:buClr>
              <a:buFont typeface="Arial"/>
              <a:buNone/>
            </a:pP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marL="342900" indent="-342900">
              <a:buClr>
                <a:srgbClr val="000000"/>
              </a:buClr>
              <a:buFont typeface="Arial" panose="020B0604020202020204" pitchFamily="34" charset="0"/>
              <a:buChar char="•"/>
            </a:pPr>
            <a:r>
              <a:rPr lang="en-US" sz="2000" kern="0" dirty="0">
                <a:solidFill>
                  <a:srgbClr val="000000"/>
                </a:solidFill>
                <a:latin typeface="Times New Roman" panose="02020603050405020304" pitchFamily="18" charset="0"/>
                <a:cs typeface="Times New Roman" panose="02020603050405020304" pitchFamily="18" charset="0"/>
                <a:sym typeface="Arial"/>
              </a:rPr>
              <a:t> </a:t>
            </a:r>
            <a:r>
              <a:rPr lang="en-US" sz="2000" kern="0" dirty="0">
                <a:solidFill>
                  <a:srgbClr val="000000"/>
                </a:solidFill>
                <a:latin typeface="Times New Roman" panose="02020603050405020304" pitchFamily="18" charset="0"/>
                <a:cs typeface="Times New Roman" panose="02020603050405020304" pitchFamily="18" charset="0"/>
                <a:sym typeface="Arial"/>
              </a:rPr>
              <a:t>that every 5 seconds there is a victim due to air </a:t>
            </a:r>
            <a:r>
              <a:rPr lang="en-US" sz="2000" kern="0" dirty="0">
                <a:solidFill>
                  <a:srgbClr val="000000"/>
                </a:solidFill>
                <a:latin typeface="Times New Roman" panose="02020603050405020304" pitchFamily="18" charset="0"/>
                <a:cs typeface="Times New Roman" panose="02020603050405020304" pitchFamily="18" charset="0"/>
                <a:sym typeface="Arial"/>
              </a:rPr>
              <a:t>pollution,</a:t>
            </a:r>
          </a:p>
          <a:p>
            <a:pPr marL="342900" indent="-342900">
              <a:buClr>
                <a:srgbClr val="000000"/>
              </a:buClr>
              <a:buFont typeface="Arial" panose="020B0604020202020204" pitchFamily="34" charset="0"/>
              <a:buChar char="•"/>
            </a:pPr>
            <a:r>
              <a:rPr lang="en-US" sz="2000" kern="0" dirty="0">
                <a:solidFill>
                  <a:srgbClr val="000000"/>
                </a:solidFill>
                <a:latin typeface="Times New Roman" panose="02020603050405020304" pitchFamily="18" charset="0"/>
                <a:cs typeface="Times New Roman" panose="02020603050405020304" pitchFamily="18" charset="0"/>
                <a:sym typeface="Arial"/>
              </a:rPr>
              <a:t> every </a:t>
            </a:r>
            <a:r>
              <a:rPr lang="en-US" sz="2000" kern="0" dirty="0">
                <a:solidFill>
                  <a:srgbClr val="000000"/>
                </a:solidFill>
                <a:latin typeface="Times New Roman" panose="02020603050405020304" pitchFamily="18" charset="0"/>
                <a:cs typeface="Times New Roman" panose="02020603050405020304" pitchFamily="18" charset="0"/>
                <a:sym typeface="Arial"/>
              </a:rPr>
              <a:t>hour </a:t>
            </a:r>
            <a:r>
              <a:rPr lang="en-US" sz="2000" kern="0" dirty="0">
                <a:solidFill>
                  <a:srgbClr val="000000"/>
                </a:solidFill>
                <a:latin typeface="Times New Roman" panose="02020603050405020304" pitchFamily="18" charset="0"/>
                <a:cs typeface="Times New Roman" panose="02020603050405020304" pitchFamily="18" charset="0"/>
                <a:sym typeface="Arial"/>
              </a:rPr>
              <a:t>,700 </a:t>
            </a:r>
            <a:r>
              <a:rPr lang="en-US" sz="2000" kern="0" dirty="0">
                <a:solidFill>
                  <a:srgbClr val="000000"/>
                </a:solidFill>
                <a:latin typeface="Times New Roman" panose="02020603050405020304" pitchFamily="18" charset="0"/>
                <a:cs typeface="Times New Roman" panose="02020603050405020304" pitchFamily="18" charset="0"/>
                <a:sym typeface="Arial"/>
              </a:rPr>
              <a:t>people die in the </a:t>
            </a:r>
            <a:r>
              <a:rPr lang="en-US" sz="2000" kern="0" dirty="0">
                <a:solidFill>
                  <a:srgbClr val="000000"/>
                </a:solidFill>
                <a:latin typeface="Times New Roman" panose="02020603050405020304" pitchFamily="18" charset="0"/>
                <a:cs typeface="Times New Roman" panose="02020603050405020304" pitchFamily="18" charset="0"/>
                <a:sym typeface="Arial"/>
              </a:rPr>
              <a:t>world</a:t>
            </a:r>
          </a:p>
          <a:p>
            <a:pPr marL="342900" indent="-342900">
              <a:buClr>
                <a:srgbClr val="000000"/>
              </a:buClr>
              <a:buFont typeface="Arial" panose="020B0604020202020204" pitchFamily="34" charset="0"/>
              <a:buChar char="•"/>
            </a:pPr>
            <a:r>
              <a:rPr lang="en-US" sz="2000" kern="0" dirty="0">
                <a:solidFill>
                  <a:srgbClr val="000000"/>
                </a:solidFill>
                <a:latin typeface="Times New Roman" panose="02020603050405020304" pitchFamily="18" charset="0"/>
                <a:cs typeface="Times New Roman" panose="02020603050405020304" pitchFamily="18" charset="0"/>
                <a:sym typeface="Arial"/>
              </a:rPr>
              <a:t>a</a:t>
            </a:r>
            <a:r>
              <a:rPr lang="en-US" sz="2000" kern="0" dirty="0">
                <a:solidFill>
                  <a:srgbClr val="000000"/>
                </a:solidFill>
                <a:latin typeface="Times New Roman" panose="02020603050405020304" pitchFamily="18" charset="0"/>
                <a:cs typeface="Times New Roman" panose="02020603050405020304" pitchFamily="18" charset="0"/>
                <a:sym typeface="Arial"/>
              </a:rPr>
              <a:t>ir </a:t>
            </a:r>
            <a:r>
              <a:rPr lang="en-US" sz="2000" kern="0" dirty="0">
                <a:solidFill>
                  <a:srgbClr val="000000"/>
                </a:solidFill>
                <a:latin typeface="Times New Roman" panose="02020603050405020304" pitchFamily="18" charset="0"/>
                <a:cs typeface="Times New Roman" panose="02020603050405020304" pitchFamily="18" charset="0"/>
                <a:sym typeface="Arial"/>
              </a:rPr>
              <a:t>pollution is about to cause the sixth mass extinction of the </a:t>
            </a: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a:buClr>
                <a:srgbClr val="000000"/>
              </a:buClr>
              <a:buFont typeface="Arial"/>
              <a:buNone/>
            </a:pPr>
            <a:r>
              <a:rPr lang="en-US" sz="2000" kern="0" dirty="0">
                <a:solidFill>
                  <a:srgbClr val="000000"/>
                </a:solidFill>
                <a:latin typeface="Times New Roman" panose="02020603050405020304" pitchFamily="18" charset="0"/>
                <a:cs typeface="Times New Roman" panose="02020603050405020304" pitchFamily="18" charset="0"/>
                <a:sym typeface="Arial"/>
              </a:rPr>
              <a:t>      planet. </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a:p>
            <a:pPr>
              <a:buClr>
                <a:srgbClr val="000000"/>
              </a:buClr>
              <a:buFont typeface="Arial"/>
              <a:buNone/>
            </a:pPr>
            <a:endParaRPr lang="it-IT" sz="1400" kern="0" dirty="0">
              <a:solidFill>
                <a:srgbClr val="000000"/>
              </a:solidFill>
              <a:latin typeface="Georgia" panose="02040502050405020303" pitchFamily="18" charset="0"/>
              <a:cs typeface="Arial"/>
              <a:sym typeface="Arial"/>
            </a:endParaRPr>
          </a:p>
        </p:txBody>
      </p:sp>
      <p:sp>
        <p:nvSpPr>
          <p:cNvPr id="3" name="Rettangolo 2"/>
          <p:cNvSpPr/>
          <p:nvPr/>
        </p:nvSpPr>
        <p:spPr>
          <a:xfrm>
            <a:off x="786569" y="3918705"/>
            <a:ext cx="6622901" cy="707886"/>
          </a:xfrm>
          <a:prstGeom prst="rect">
            <a:avLst/>
          </a:prstGeom>
        </p:spPr>
        <p:txBody>
          <a:bodyPr wrap="square">
            <a:spAutoFit/>
          </a:bodyPr>
          <a:lstStyle/>
          <a:p>
            <a:pPr marL="342900" indent="-342900" algn="ctr">
              <a:buClr>
                <a:srgbClr val="000000"/>
              </a:buClr>
              <a:buFont typeface="Arial" panose="020B0604020202020204" pitchFamily="34" charset="0"/>
              <a:buChar char="•"/>
            </a:pPr>
            <a:r>
              <a:rPr lang="en-US" sz="2000" kern="0" dirty="0">
                <a:solidFill>
                  <a:srgbClr val="FFFFFF"/>
                </a:solidFill>
                <a:latin typeface="Times New Roman" panose="02020603050405020304" pitchFamily="18" charset="0"/>
                <a:cs typeface="Times New Roman" panose="02020603050405020304" pitchFamily="18" charset="0"/>
                <a:sym typeface="Arial"/>
              </a:rPr>
              <a:t> </a:t>
            </a:r>
            <a:r>
              <a:rPr lang="en-US" sz="2000" kern="0" dirty="0">
                <a:solidFill>
                  <a:srgbClr val="000000"/>
                </a:solidFill>
                <a:latin typeface="Times New Roman" panose="02020603050405020304" pitchFamily="18" charset="0"/>
                <a:cs typeface="Times New Roman" panose="02020603050405020304" pitchFamily="18" charset="0"/>
                <a:sym typeface="Arial"/>
              </a:rPr>
              <a:t>what </a:t>
            </a:r>
            <a:r>
              <a:rPr lang="en-US" sz="2000" kern="0" dirty="0">
                <a:solidFill>
                  <a:srgbClr val="000000"/>
                </a:solidFill>
                <a:latin typeface="Times New Roman" panose="02020603050405020304" pitchFamily="18" charset="0"/>
                <a:cs typeface="Times New Roman" panose="02020603050405020304" pitchFamily="18" charset="0"/>
                <a:sym typeface="Arial"/>
              </a:rPr>
              <a:t>we live </a:t>
            </a:r>
            <a:r>
              <a:rPr lang="en-US" sz="2000" kern="0" dirty="0">
                <a:solidFill>
                  <a:srgbClr val="000000"/>
                </a:solidFill>
                <a:latin typeface="Times New Roman" panose="02020603050405020304" pitchFamily="18" charset="0"/>
                <a:cs typeface="Times New Roman" panose="02020603050405020304" pitchFamily="18" charset="0"/>
                <a:sym typeface="Arial"/>
              </a:rPr>
              <a:t>in, </a:t>
            </a:r>
            <a:r>
              <a:rPr lang="en-US" sz="2000" kern="0" dirty="0">
                <a:solidFill>
                  <a:srgbClr val="000000"/>
                </a:solidFill>
                <a:latin typeface="Times New Roman" panose="02020603050405020304" pitchFamily="18" charset="0"/>
                <a:cs typeface="Times New Roman" panose="02020603050405020304" pitchFamily="18" charset="0"/>
                <a:sym typeface="Arial"/>
              </a:rPr>
              <a:t>is the only planet in which life is possible ". </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1026" name="Picture 2" descr="http://davidrichardboyd.com/wp-content/uploads/Boyd-UN-photo-2-e1536019212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0044" y="942137"/>
            <a:ext cx="2763341" cy="368445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340044" y="4722127"/>
            <a:ext cx="3111690" cy="1600438"/>
          </a:xfrm>
          <a:prstGeom prst="rect">
            <a:avLst/>
          </a:prstGeom>
          <a:noFill/>
        </p:spPr>
        <p:txBody>
          <a:bodyPr wrap="square" rtlCol="0">
            <a:spAutoFit/>
          </a:bodyPr>
          <a:lstStyle/>
          <a:p>
            <a:pPr algn="ctr">
              <a:buClr>
                <a:srgbClr val="000000"/>
              </a:buClr>
              <a:buFont typeface="Arial"/>
              <a:buNone/>
            </a:pPr>
            <a:r>
              <a:rPr lang="it-IT" sz="1400" kern="0" dirty="0">
                <a:solidFill>
                  <a:srgbClr val="FFFFFF"/>
                </a:solidFill>
                <a:latin typeface="Georgia" panose="02040502050405020303" pitchFamily="18" charset="0"/>
                <a:cs typeface="Arial"/>
                <a:sym typeface="Arial"/>
              </a:rPr>
              <a:t>Dr David Richard Boyd </a:t>
            </a:r>
            <a:r>
              <a:rPr lang="en-US" sz="1400" kern="0" dirty="0">
                <a:solidFill>
                  <a:srgbClr val="FFFFFF"/>
                </a:solidFill>
                <a:cs typeface="Arial"/>
                <a:sym typeface="Arial"/>
              </a:rPr>
              <a:t>Professor of Law, Policy, and Sustainability cross-appointed at the Institute for Resources, Environment, and Sustainability and the School of Public Policy and Global Affairs at the University of British Columbia.</a:t>
            </a:r>
            <a:endParaRPr lang="it-IT" sz="1400" kern="0" dirty="0">
              <a:solidFill>
                <a:srgbClr val="FFFFFF"/>
              </a:solidFill>
              <a:latin typeface="Georgia" panose="02040502050405020303" pitchFamily="18" charset="0"/>
              <a:cs typeface="Arial"/>
              <a:sym typeface="Arial"/>
            </a:endParaRPr>
          </a:p>
        </p:txBody>
      </p:sp>
    </p:spTree>
    <p:extLst>
      <p:ext uri="{BB962C8B-B14F-4D97-AF65-F5344CB8AC3E}">
        <p14:creationId xmlns:p14="http://schemas.microsoft.com/office/powerpoint/2010/main" val="90272430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4482" y="368490"/>
            <a:ext cx="7940831" cy="3170099"/>
          </a:xfrm>
          <a:prstGeom prst="rect">
            <a:avLst/>
          </a:prstGeom>
        </p:spPr>
        <p:txBody>
          <a:bodyPr wrap="square">
            <a:spAutoFit/>
          </a:bodyPr>
          <a:lstStyle/>
          <a:p>
            <a:pPr marL="342900" indent="-342900">
              <a:buClr>
                <a:srgbClr val="000000"/>
              </a:buClr>
              <a:buFont typeface="Arial" panose="020B0604020202020204" pitchFamily="34" charset="0"/>
              <a:buChar char="•"/>
            </a:pPr>
            <a:r>
              <a:rPr lang="it-IT" sz="2000" kern="0" dirty="0">
                <a:solidFill>
                  <a:srgbClr val="000000"/>
                </a:solidFill>
                <a:latin typeface="Times New Roman" panose="02020603050405020304" pitchFamily="18" charset="0"/>
                <a:cs typeface="Times New Roman" panose="02020603050405020304" pitchFamily="18" charset="0"/>
                <a:sym typeface="Arial"/>
              </a:rPr>
              <a:t>Global </a:t>
            </a:r>
            <a:r>
              <a:rPr lang="it-IT" sz="2000" kern="0" dirty="0" err="1">
                <a:solidFill>
                  <a:srgbClr val="000000"/>
                </a:solidFill>
                <a:latin typeface="Times New Roman" panose="02020603050405020304" pitchFamily="18" charset="0"/>
                <a:cs typeface="Times New Roman" panose="02020603050405020304" pitchFamily="18" charset="0"/>
                <a:sym typeface="Arial"/>
              </a:rPr>
              <a:t>warming</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means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that</a:t>
            </a:r>
            <a:r>
              <a:rPr lang="it-IT" sz="2000" kern="0" dirty="0">
                <a:solidFill>
                  <a:srgbClr val="000000"/>
                </a:solidFill>
                <a:latin typeface="Times New Roman" panose="02020603050405020304" pitchFamily="18" charset="0"/>
                <a:cs typeface="Times New Roman" panose="02020603050405020304" pitchFamily="18" charset="0"/>
                <a:sym typeface="Arial"/>
              </a:rPr>
              <a:t> the </a:t>
            </a:r>
            <a:r>
              <a:rPr lang="it-IT" sz="2000" kern="0" dirty="0" err="1">
                <a:solidFill>
                  <a:srgbClr val="000000"/>
                </a:solidFill>
                <a:latin typeface="Times New Roman" panose="02020603050405020304" pitchFamily="18" charset="0"/>
                <a:cs typeface="Times New Roman" panose="02020603050405020304" pitchFamily="18" charset="0"/>
                <a:sym typeface="Arial"/>
              </a:rPr>
              <a:t>planet</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has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been</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slowly</a:t>
            </a:r>
            <a:r>
              <a:rPr lang="it-IT" sz="2000" kern="0" dirty="0">
                <a:solidFill>
                  <a:srgbClr val="000000"/>
                </a:solidFill>
                <a:latin typeface="Times New Roman" panose="02020603050405020304" pitchFamily="18" charset="0"/>
                <a:cs typeface="Times New Roman" panose="02020603050405020304" pitchFamily="18" charset="0"/>
                <a:sym typeface="Arial"/>
              </a:rPr>
              <a:t> and </a:t>
            </a:r>
            <a:r>
              <a:rPr lang="it-IT" sz="2000" kern="0" dirty="0" err="1">
                <a:solidFill>
                  <a:srgbClr val="000000"/>
                </a:solidFill>
                <a:latin typeface="Times New Roman" panose="02020603050405020304" pitchFamily="18" charset="0"/>
                <a:cs typeface="Times New Roman" panose="02020603050405020304" pitchFamily="18" charset="0"/>
                <a:sym typeface="Arial"/>
              </a:rPr>
              <a:t>steadily</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getting</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warmer</a:t>
            </a:r>
            <a:r>
              <a:rPr lang="it-IT" sz="2000" kern="0" dirty="0">
                <a:solidFill>
                  <a:srgbClr val="000000"/>
                </a:solidFill>
                <a:latin typeface="Times New Roman" panose="02020603050405020304" pitchFamily="18" charset="0"/>
                <a:cs typeface="Times New Roman" panose="02020603050405020304" pitchFamily="18" charset="0"/>
                <a:sym typeface="Arial"/>
              </a:rPr>
              <a:t> and the temperature </a:t>
            </a:r>
            <a:r>
              <a:rPr lang="it-IT" sz="2000" kern="0" dirty="0" err="1">
                <a:solidFill>
                  <a:srgbClr val="000000"/>
                </a:solidFill>
                <a:latin typeface="Times New Roman" panose="02020603050405020304" pitchFamily="18" charset="0"/>
                <a:cs typeface="Times New Roman" panose="02020603050405020304" pitchFamily="18" charset="0"/>
                <a:sym typeface="Arial"/>
              </a:rPr>
              <a:t>is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going</a:t>
            </a:r>
            <a:r>
              <a:rPr lang="it-IT" sz="2000" kern="0" dirty="0">
                <a:solidFill>
                  <a:srgbClr val="000000"/>
                </a:solidFill>
                <a:latin typeface="Times New Roman" panose="02020603050405020304" pitchFamily="18" charset="0"/>
                <a:cs typeface="Times New Roman" panose="02020603050405020304" pitchFamily="18" charset="0"/>
                <a:sym typeface="Arial"/>
              </a:rPr>
              <a:t> to rise over the </a:t>
            </a:r>
            <a:r>
              <a:rPr lang="it-IT" sz="2000" kern="0" dirty="0" err="1">
                <a:solidFill>
                  <a:srgbClr val="000000"/>
                </a:solidFill>
                <a:latin typeface="Times New Roman" panose="02020603050405020304" pitchFamily="18" charset="0"/>
                <a:cs typeface="Times New Roman" panose="02020603050405020304" pitchFamily="18" charset="0"/>
                <a:sym typeface="Arial"/>
              </a:rPr>
              <a:t>next</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hundred</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years</a:t>
            </a:r>
            <a:r>
              <a:rPr lang="it-IT" sz="2000" kern="0" dirty="0">
                <a:solidFill>
                  <a:srgbClr val="000000"/>
                </a:solidFill>
                <a:latin typeface="Times New Roman" panose="02020603050405020304" pitchFamily="18" charset="0"/>
                <a:cs typeface="Times New Roman" panose="02020603050405020304" pitchFamily="18" charset="0"/>
                <a:sym typeface="Arial"/>
              </a:rPr>
              <a:t>.</a:t>
            </a:r>
          </a:p>
          <a:p>
            <a:pPr marL="342900" indent="-342900">
              <a:buClr>
                <a:srgbClr val="000000"/>
              </a:buClr>
              <a:buFont typeface="Arial" panose="020B0604020202020204" pitchFamily="34" charset="0"/>
              <a:buChar char="•"/>
            </a:pPr>
            <a:endParaRPr lang="it-IT" sz="2000" kern="0" dirty="0">
              <a:solidFill>
                <a:srgbClr val="000000"/>
              </a:solidFill>
              <a:latin typeface="Times New Roman" panose="02020603050405020304" pitchFamily="18" charset="0"/>
              <a:cs typeface="Times New Roman" panose="02020603050405020304" pitchFamily="18" charset="0"/>
              <a:sym typeface="Arial"/>
            </a:endParaRPr>
          </a:p>
          <a:p>
            <a:pPr marL="342900" indent="-342900">
              <a:buClr>
                <a:srgbClr val="000000"/>
              </a:buClr>
              <a:buFont typeface="Arial" panose="020B0604020202020204" pitchFamily="34" charset="0"/>
              <a:buChar char="•"/>
            </a:pPr>
            <a:r>
              <a:rPr lang="it-IT" sz="2000" kern="0" dirty="0">
                <a:solidFill>
                  <a:srgbClr val="000000"/>
                </a:solidFill>
                <a:latin typeface="Times New Roman" panose="02020603050405020304" pitchFamily="18" charset="0"/>
                <a:cs typeface="Times New Roman" panose="02020603050405020304" pitchFamily="18" charset="0"/>
                <a:sym typeface="Arial"/>
              </a:rPr>
              <a:t>Some </a:t>
            </a:r>
            <a:r>
              <a:rPr lang="it-IT" sz="2000" kern="0" dirty="0" err="1">
                <a:solidFill>
                  <a:srgbClr val="000000"/>
                </a:solidFill>
                <a:latin typeface="Times New Roman" panose="02020603050405020304" pitchFamily="18" charset="0"/>
                <a:cs typeface="Times New Roman" panose="02020603050405020304" pitchFamily="18" charset="0"/>
                <a:sym typeface="Arial"/>
              </a:rPr>
              <a:t>regions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have</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experienced</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extremely</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cold</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winters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while</a:t>
            </a:r>
            <a:r>
              <a:rPr lang="it-IT" sz="2000" kern="0" dirty="0">
                <a:solidFill>
                  <a:srgbClr val="000000"/>
                </a:solidFill>
                <a:latin typeface="Times New Roman" panose="02020603050405020304" pitchFamily="18" charset="0"/>
                <a:cs typeface="Times New Roman" panose="02020603050405020304" pitchFamily="18" charset="0"/>
                <a:sym typeface="Arial"/>
              </a:rPr>
              <a:t> in </a:t>
            </a:r>
            <a:r>
              <a:rPr lang="it-IT" sz="2000" kern="0" dirty="0" err="1">
                <a:solidFill>
                  <a:srgbClr val="000000"/>
                </a:solidFill>
                <a:latin typeface="Times New Roman" panose="02020603050405020304" pitchFamily="18" charset="0"/>
                <a:cs typeface="Times New Roman" panose="02020603050405020304" pitchFamily="18" charset="0"/>
                <a:sym typeface="Arial"/>
              </a:rPr>
              <a:t>others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there</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have</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been</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heavy</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rain</a:t>
            </a:r>
            <a:r>
              <a:rPr lang="it-IT" sz="2000" kern="0" dirty="0">
                <a:solidFill>
                  <a:srgbClr val="000000"/>
                </a:solidFill>
                <a:latin typeface="Times New Roman" panose="02020603050405020304" pitchFamily="18" charset="0"/>
                <a:cs typeface="Times New Roman" panose="02020603050405020304" pitchFamily="18" charset="0"/>
                <a:sym typeface="Arial"/>
              </a:rPr>
              <a:t> and severe </a:t>
            </a:r>
            <a:r>
              <a:rPr lang="it-IT" sz="2000" kern="0" dirty="0" err="1">
                <a:solidFill>
                  <a:srgbClr val="000000"/>
                </a:solidFill>
                <a:latin typeface="Times New Roman" panose="02020603050405020304" pitchFamily="18" charset="0"/>
                <a:cs typeface="Times New Roman" panose="02020603050405020304" pitchFamily="18" charset="0"/>
                <a:sym typeface="Arial"/>
              </a:rPr>
              <a:t>heat</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waves</a:t>
            </a:r>
            <a:r>
              <a:rPr lang="it-IT" sz="2000" kern="0" dirty="0">
                <a:solidFill>
                  <a:srgbClr val="000000"/>
                </a:solidFill>
                <a:latin typeface="Times New Roman" panose="02020603050405020304" pitchFamily="18" charset="0"/>
                <a:cs typeface="Times New Roman" panose="02020603050405020304" pitchFamily="18" charset="0"/>
                <a:sym typeface="Arial"/>
              </a:rPr>
              <a:t>.</a:t>
            </a:r>
          </a:p>
          <a:p>
            <a:pPr marL="342900" indent="-342900">
              <a:buClr>
                <a:srgbClr val="000000"/>
              </a:buClr>
              <a:buFont typeface="Arial" panose="020B0604020202020204" pitchFamily="34" charset="0"/>
              <a:buChar char="•"/>
            </a:pPr>
            <a:endParaRPr lang="it-IT" sz="2000" kern="0" dirty="0">
              <a:solidFill>
                <a:srgbClr val="000000"/>
              </a:solidFill>
              <a:latin typeface="Times New Roman" panose="02020603050405020304" pitchFamily="18" charset="0"/>
              <a:cs typeface="Times New Roman" panose="02020603050405020304" pitchFamily="18" charset="0"/>
              <a:sym typeface="Arial"/>
            </a:endParaRPr>
          </a:p>
          <a:p>
            <a:pPr marL="342900" indent="-342900">
              <a:buClr>
                <a:srgbClr val="000000"/>
              </a:buClr>
              <a:buFont typeface="Arial" panose="020B0604020202020204" pitchFamily="34" charset="0"/>
              <a:buChar char="•"/>
            </a:pPr>
            <a:r>
              <a:rPr lang="it-IT" sz="2000" kern="0" dirty="0">
                <a:solidFill>
                  <a:srgbClr val="000000"/>
                </a:solidFill>
                <a:latin typeface="Times New Roman" panose="02020603050405020304" pitchFamily="18" charset="0"/>
                <a:cs typeface="Times New Roman" panose="02020603050405020304" pitchFamily="18" charset="0"/>
                <a:sym typeface="Arial"/>
              </a:rPr>
              <a:t>The </a:t>
            </a:r>
            <a:r>
              <a:rPr lang="it-IT" sz="2000" kern="0" dirty="0" err="1">
                <a:solidFill>
                  <a:srgbClr val="000000"/>
                </a:solidFill>
                <a:latin typeface="Times New Roman" panose="02020603050405020304" pitchFamily="18" charset="0"/>
                <a:cs typeface="Times New Roman" panose="02020603050405020304" pitchFamily="18" charset="0"/>
                <a:sym typeface="Arial"/>
              </a:rPr>
              <a:t>Polar</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ice</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cap</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has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been</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melting</a:t>
            </a:r>
            <a:r>
              <a:rPr lang="it-IT" sz="2000" kern="0" dirty="0">
                <a:solidFill>
                  <a:srgbClr val="000000"/>
                </a:solidFill>
                <a:latin typeface="Times New Roman" panose="02020603050405020304" pitchFamily="18" charset="0"/>
                <a:cs typeface="Times New Roman" panose="02020603050405020304" pitchFamily="18" charset="0"/>
                <a:sym typeface="Arial"/>
              </a:rPr>
              <a:t> and </a:t>
            </a:r>
            <a:r>
              <a:rPr lang="it-IT" sz="2000" kern="0" dirty="0" err="1">
                <a:solidFill>
                  <a:srgbClr val="000000"/>
                </a:solidFill>
                <a:latin typeface="Times New Roman" panose="02020603050405020304" pitchFamily="18" charset="0"/>
                <a:cs typeface="Times New Roman" panose="02020603050405020304" pitchFamily="18" charset="0"/>
                <a:sym typeface="Arial"/>
              </a:rPr>
              <a:t>sea</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level</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have</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been</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rising</a:t>
            </a:r>
            <a:r>
              <a:rPr lang="it-IT" sz="2000" kern="0" dirty="0">
                <a:solidFill>
                  <a:srgbClr val="000000"/>
                </a:solidFill>
                <a:latin typeface="Times New Roman" panose="02020603050405020304" pitchFamily="18" charset="0"/>
                <a:cs typeface="Times New Roman" panose="02020603050405020304" pitchFamily="18" charset="0"/>
                <a:sym typeface="Arial"/>
              </a:rPr>
              <a:t>.</a:t>
            </a:r>
          </a:p>
          <a:p>
            <a:pPr marL="342900" indent="-342900">
              <a:buClr>
                <a:srgbClr val="000000"/>
              </a:buClr>
              <a:buFont typeface="Arial" panose="020B0604020202020204" pitchFamily="34" charset="0"/>
              <a:buChar char="•"/>
            </a:pPr>
            <a:endParaRPr lang="it-IT" sz="2000" kern="0" dirty="0">
              <a:solidFill>
                <a:srgbClr val="000000"/>
              </a:solidFill>
              <a:latin typeface="Times New Roman" panose="02020603050405020304" pitchFamily="18" charset="0"/>
              <a:cs typeface="Times New Roman" panose="02020603050405020304" pitchFamily="18" charset="0"/>
              <a:sym typeface="Arial"/>
            </a:endParaRPr>
          </a:p>
          <a:p>
            <a:pPr marL="342900" indent="-342900">
              <a:buClr>
                <a:srgbClr val="000000"/>
              </a:buClr>
              <a:buFont typeface="Arial" panose="020B0604020202020204" pitchFamily="34" charset="0"/>
              <a:buChar char="•"/>
            </a:pPr>
            <a:r>
              <a:rPr lang="it-IT" sz="2000" kern="0" dirty="0" err="1">
                <a:solidFill>
                  <a:srgbClr val="000000"/>
                </a:solidFill>
                <a:latin typeface="Times New Roman" panose="02020603050405020304" pitchFamily="18" charset="0"/>
                <a:cs typeface="Times New Roman" panose="02020603050405020304" pitchFamily="18" charset="0"/>
                <a:sym typeface="Arial"/>
              </a:rPr>
              <a:t>Glaciers</a:t>
            </a:r>
            <a:r>
              <a:rPr lang="it-IT" sz="2000" kern="0" dirty="0">
                <a:solidFill>
                  <a:srgbClr val="000000"/>
                </a:solidFill>
                <a:latin typeface="Times New Roman" panose="02020603050405020304" pitchFamily="18" charset="0"/>
                <a:cs typeface="Times New Roman" panose="02020603050405020304" pitchFamily="18" charset="0"/>
                <a:sym typeface="Arial"/>
              </a:rPr>
              <a:t> </a:t>
            </a:r>
            <a:r>
              <a:rPr lang="it-IT" sz="2000" kern="0" dirty="0" err="1">
                <a:solidFill>
                  <a:srgbClr val="000000"/>
                </a:solidFill>
                <a:latin typeface="Times New Roman" panose="02020603050405020304" pitchFamily="18" charset="0"/>
                <a:cs typeface="Times New Roman" panose="02020603050405020304" pitchFamily="18" charset="0"/>
                <a:sym typeface="Arial"/>
              </a:rPr>
              <a:t>all</a:t>
            </a:r>
            <a:r>
              <a:rPr lang="it-IT" sz="2000" kern="0" dirty="0">
                <a:solidFill>
                  <a:srgbClr val="000000"/>
                </a:solidFill>
                <a:latin typeface="Times New Roman" panose="02020603050405020304" pitchFamily="18" charset="0"/>
                <a:cs typeface="Times New Roman" panose="02020603050405020304" pitchFamily="18" charset="0"/>
                <a:sym typeface="Arial"/>
              </a:rPr>
              <a:t> over the world are </a:t>
            </a:r>
            <a:r>
              <a:rPr lang="it-IT" sz="2000" kern="0" dirty="0" err="1">
                <a:solidFill>
                  <a:srgbClr val="000000"/>
                </a:solidFill>
                <a:latin typeface="Times New Roman" panose="02020603050405020304" pitchFamily="18" charset="0"/>
                <a:cs typeface="Times New Roman" panose="02020603050405020304" pitchFamily="18" charset="0"/>
                <a:sym typeface="Arial"/>
              </a:rPr>
              <a:t>receding</a:t>
            </a:r>
            <a:r>
              <a:rPr lang="it-IT" sz="2000" kern="0" dirty="0">
                <a:solidFill>
                  <a:srgbClr val="000000"/>
                </a:solidFill>
                <a:latin typeface="Times New Roman" panose="02020603050405020304" pitchFamily="18" charset="0"/>
                <a:cs typeface="Times New Roman" panose="02020603050405020304" pitchFamily="18" charset="0"/>
                <a:sym typeface="Arial"/>
              </a:rPr>
              <a:t>.</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5" name="Immagine 4"/>
          <p:cNvPicPr>
            <a:picLocks noChangeAspect="1"/>
          </p:cNvPicPr>
          <p:nvPr/>
        </p:nvPicPr>
        <p:blipFill>
          <a:blip r:embed="rId2"/>
          <a:stretch>
            <a:fillRect/>
          </a:stretch>
        </p:blipFill>
        <p:spPr>
          <a:xfrm>
            <a:off x="6070004" y="3468913"/>
            <a:ext cx="4482774" cy="3185129"/>
          </a:xfrm>
          <a:prstGeom prst="rect">
            <a:avLst/>
          </a:prstGeom>
        </p:spPr>
      </p:pic>
      <p:sp>
        <p:nvSpPr>
          <p:cNvPr id="2" name="Rettangolo 1"/>
          <p:cNvSpPr/>
          <p:nvPr/>
        </p:nvSpPr>
        <p:spPr>
          <a:xfrm>
            <a:off x="141026" y="3792235"/>
            <a:ext cx="6096000" cy="1631216"/>
          </a:xfrm>
          <a:prstGeom prst="rect">
            <a:avLst/>
          </a:prstGeom>
        </p:spPr>
        <p:txBody>
          <a:bodyPr>
            <a:spAutoFit/>
          </a:bodyPr>
          <a:lstStyle/>
          <a:p>
            <a:pPr algn="ctr">
              <a:buClr>
                <a:srgbClr val="000000"/>
              </a:buClr>
              <a:buFont typeface="Arial"/>
              <a:buNone/>
            </a:pPr>
            <a:r>
              <a:rPr lang="en-US" sz="2000" kern="0" dirty="0">
                <a:solidFill>
                  <a:srgbClr val="000000"/>
                </a:solidFill>
                <a:latin typeface="Times New Roman" panose="02020603050405020304" pitchFamily="18" charset="0"/>
                <a:cs typeface="Times New Roman" panose="02020603050405020304" pitchFamily="18" charset="0"/>
                <a:sym typeface="Arial"/>
              </a:rPr>
              <a:t>DISEASES CAUSED BY </a:t>
            </a:r>
            <a:r>
              <a:rPr lang="en-US" sz="2000" kern="0" dirty="0">
                <a:solidFill>
                  <a:srgbClr val="000000"/>
                </a:solidFill>
                <a:latin typeface="Times New Roman" panose="02020603050405020304" pitchFamily="18" charset="0"/>
                <a:cs typeface="Times New Roman" panose="02020603050405020304" pitchFamily="18" charset="0"/>
                <a:sym typeface="Arial"/>
              </a:rPr>
              <a:t>AIR POLLUTION</a:t>
            </a: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algn="ctr">
              <a:buClr>
                <a:srgbClr val="000000"/>
              </a:buClr>
              <a:buFont typeface="Arial"/>
              <a:buNone/>
            </a:pPr>
            <a:r>
              <a:rPr lang="en-US" sz="2000" kern="0" dirty="0">
                <a:solidFill>
                  <a:srgbClr val="000000"/>
                </a:solidFill>
                <a:latin typeface="Times New Roman" panose="02020603050405020304" pitchFamily="18" charset="0"/>
                <a:cs typeface="Times New Roman" panose="02020603050405020304" pitchFamily="18" charset="0"/>
                <a:sym typeface="Arial"/>
              </a:rPr>
              <a:t>Boyd has also highlighted how it is known that pollution causes respiratory diseases, asthma, lung cancer, birth problems and neurological disorders</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01284531"/>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77141" y="1436532"/>
            <a:ext cx="7949272" cy="5078313"/>
          </a:xfrm>
          <a:prstGeom prst="rect">
            <a:avLst/>
          </a:prstGeom>
        </p:spPr>
        <p:txBody>
          <a:bodyPr wrap="square">
            <a:spAutoFit/>
          </a:bodyPr>
          <a:lstStyle/>
          <a:p>
            <a:pPr algn="ctr">
              <a:buClr>
                <a:srgbClr val="000000"/>
              </a:buClr>
              <a:buFont typeface="Arial"/>
              <a:buNone/>
            </a:pPr>
            <a:r>
              <a:rPr lang="en-US" sz="2000" kern="0" dirty="0">
                <a:solidFill>
                  <a:srgbClr val="FFFFFF"/>
                </a:solidFill>
                <a:cs typeface="Arial"/>
                <a:sym typeface="Arial"/>
              </a:rPr>
              <a:t> </a:t>
            </a:r>
            <a:r>
              <a:rPr lang="en-US" sz="2000" kern="0" dirty="0">
                <a:solidFill>
                  <a:srgbClr val="000000"/>
                </a:solidFill>
                <a:cs typeface="Arial"/>
                <a:sym typeface="Arial"/>
              </a:rPr>
              <a:t>The </a:t>
            </a:r>
            <a:r>
              <a:rPr lang="en-US" sz="2000" kern="0" dirty="0">
                <a:solidFill>
                  <a:srgbClr val="000000"/>
                </a:solidFill>
                <a:cs typeface="Arial"/>
                <a:sym typeface="Arial"/>
              </a:rPr>
              <a:t>seven key measures that </a:t>
            </a:r>
            <a:r>
              <a:rPr lang="en-US" sz="2000" kern="0" dirty="0">
                <a:solidFill>
                  <a:srgbClr val="000000"/>
                </a:solidFill>
                <a:cs typeface="Arial"/>
                <a:sym typeface="Arial"/>
              </a:rPr>
              <a:t>States </a:t>
            </a:r>
            <a:r>
              <a:rPr lang="en-US" sz="2000" kern="0" dirty="0">
                <a:solidFill>
                  <a:srgbClr val="000000"/>
                </a:solidFill>
                <a:cs typeface="Arial"/>
                <a:sym typeface="Arial"/>
              </a:rPr>
              <a:t>should apply to comply with the obligation to ensure a healthy </a:t>
            </a:r>
            <a:r>
              <a:rPr lang="en-US" sz="2000" kern="0" dirty="0">
                <a:solidFill>
                  <a:srgbClr val="000000"/>
                </a:solidFill>
                <a:cs typeface="Arial"/>
                <a:sym typeface="Arial"/>
              </a:rPr>
              <a:t>environment</a:t>
            </a:r>
            <a:r>
              <a:rPr lang="en-US" sz="2000" kern="0" dirty="0">
                <a:solidFill>
                  <a:srgbClr val="000000"/>
                </a:solidFill>
                <a:cs typeface="Arial"/>
                <a:sym typeface="Arial"/>
              </a:rPr>
              <a:t> </a:t>
            </a:r>
            <a:r>
              <a:rPr lang="en-US" sz="2000" kern="0" dirty="0">
                <a:solidFill>
                  <a:srgbClr val="000000"/>
                </a:solidFill>
                <a:cs typeface="Arial"/>
                <a:sym typeface="Arial"/>
              </a:rPr>
              <a:t>are:</a:t>
            </a:r>
          </a:p>
          <a:p>
            <a:pPr>
              <a:buClr>
                <a:srgbClr val="000000"/>
              </a:buClr>
              <a:buFont typeface="Arial"/>
              <a:buNone/>
            </a:pPr>
            <a:endParaRPr lang="en-US" sz="20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1. </a:t>
            </a:r>
            <a:r>
              <a:rPr lang="en-US" sz="2400" kern="0" dirty="0">
                <a:solidFill>
                  <a:srgbClr val="000000"/>
                </a:solidFill>
                <a:cs typeface="Arial"/>
                <a:sym typeface="Arial"/>
              </a:rPr>
              <a:t>M</a:t>
            </a:r>
            <a:r>
              <a:rPr lang="en-US" sz="2400" kern="0" dirty="0">
                <a:solidFill>
                  <a:srgbClr val="000000"/>
                </a:solidFill>
                <a:cs typeface="Arial"/>
                <a:sym typeface="Arial"/>
              </a:rPr>
              <a:t>onitor </a:t>
            </a:r>
            <a:r>
              <a:rPr lang="en-US" sz="2400" kern="0" dirty="0">
                <a:solidFill>
                  <a:srgbClr val="000000"/>
                </a:solidFill>
                <a:cs typeface="Arial"/>
                <a:sym typeface="Arial"/>
              </a:rPr>
              <a:t>the quality of the </a:t>
            </a:r>
            <a:r>
              <a:rPr lang="en-US" sz="2400" kern="0" dirty="0">
                <a:solidFill>
                  <a:srgbClr val="000000"/>
                </a:solidFill>
                <a:cs typeface="Arial"/>
                <a:sym typeface="Arial"/>
              </a:rPr>
              <a:t>air. </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2. Identify </a:t>
            </a:r>
            <a:r>
              <a:rPr lang="en-US" sz="2400" kern="0" dirty="0">
                <a:solidFill>
                  <a:srgbClr val="000000"/>
                </a:solidFill>
                <a:cs typeface="Arial"/>
                <a:sym typeface="Arial"/>
              </a:rPr>
              <a:t>the causes of </a:t>
            </a:r>
            <a:r>
              <a:rPr lang="en-US" sz="2400" kern="0" dirty="0">
                <a:solidFill>
                  <a:srgbClr val="000000"/>
                </a:solidFill>
                <a:cs typeface="Arial"/>
                <a:sym typeface="Arial"/>
              </a:rPr>
              <a:t>pollution</a:t>
            </a:r>
            <a:r>
              <a:rPr lang="en-US" sz="2400" kern="0" dirty="0">
                <a:solidFill>
                  <a:srgbClr val="000000"/>
                </a:solidFill>
                <a:cs typeface="Arial"/>
                <a:sym typeface="Arial"/>
              </a:rPr>
              <a:t>.</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3. Inform </a:t>
            </a:r>
            <a:r>
              <a:rPr lang="en-US" sz="2400" kern="0" dirty="0">
                <a:solidFill>
                  <a:srgbClr val="000000"/>
                </a:solidFill>
                <a:cs typeface="Arial"/>
                <a:sym typeface="Arial"/>
              </a:rPr>
              <a:t>the inhabitants and involve them in the </a:t>
            </a:r>
            <a:r>
              <a:rPr lang="en-US" sz="2400" kern="0" dirty="0">
                <a:solidFill>
                  <a:srgbClr val="000000"/>
                </a:solidFill>
                <a:cs typeface="Arial"/>
                <a:sym typeface="Arial"/>
              </a:rPr>
              <a:t>  </a:t>
            </a:r>
          </a:p>
          <a:p>
            <a:pPr>
              <a:buClr>
                <a:srgbClr val="000000"/>
              </a:buClr>
              <a:buFont typeface="Arial"/>
              <a:buNone/>
            </a:pPr>
            <a:r>
              <a:rPr lang="en-US" sz="2400" kern="0" dirty="0">
                <a:solidFill>
                  <a:srgbClr val="000000"/>
                </a:solidFill>
                <a:cs typeface="Arial"/>
                <a:sym typeface="Arial"/>
              </a:rPr>
              <a:t>    decision-making </a:t>
            </a:r>
            <a:r>
              <a:rPr lang="en-US" sz="2400" kern="0" dirty="0">
                <a:solidFill>
                  <a:srgbClr val="000000"/>
                </a:solidFill>
                <a:cs typeface="Arial"/>
                <a:sym typeface="Arial"/>
              </a:rPr>
              <a:t>processes on the </a:t>
            </a:r>
            <a:r>
              <a:rPr lang="en-US" sz="2400" kern="0" dirty="0">
                <a:solidFill>
                  <a:srgbClr val="000000"/>
                </a:solidFill>
                <a:cs typeface="Arial"/>
                <a:sym typeface="Arial"/>
              </a:rPr>
              <a:t>subject</a:t>
            </a:r>
            <a:r>
              <a:rPr lang="en-US" sz="2400" kern="0" dirty="0">
                <a:solidFill>
                  <a:srgbClr val="000000"/>
                </a:solidFill>
                <a:cs typeface="Arial"/>
                <a:sym typeface="Arial"/>
              </a:rPr>
              <a:t>.</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4</a:t>
            </a:r>
            <a:r>
              <a:rPr lang="en-US" sz="2400" kern="0" dirty="0">
                <a:solidFill>
                  <a:srgbClr val="000000"/>
                </a:solidFill>
                <a:cs typeface="Arial"/>
                <a:sym typeface="Arial"/>
              </a:rPr>
              <a:t>. Issue </a:t>
            </a:r>
            <a:r>
              <a:rPr lang="en-US" sz="2400" kern="0" dirty="0">
                <a:solidFill>
                  <a:srgbClr val="000000"/>
                </a:solidFill>
                <a:cs typeface="Arial"/>
                <a:sym typeface="Arial"/>
              </a:rPr>
              <a:t>regulations that set clear limits against air </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    pollution, reducing the emissions of gases by at </a:t>
            </a:r>
          </a:p>
          <a:p>
            <a:pPr>
              <a:buClr>
                <a:srgbClr val="000000"/>
              </a:buClr>
              <a:buFont typeface="Arial"/>
              <a:buNone/>
            </a:pPr>
            <a:r>
              <a:rPr lang="en-US" sz="2400" kern="0" dirty="0">
                <a:solidFill>
                  <a:srgbClr val="000000"/>
                </a:solidFill>
                <a:cs typeface="Arial"/>
                <a:sym typeface="Arial"/>
              </a:rPr>
              <a:t>    least 80% by the middle of the century</a:t>
            </a:r>
          </a:p>
          <a:p>
            <a:pPr>
              <a:buClr>
                <a:srgbClr val="000000"/>
              </a:buClr>
              <a:buFont typeface="Arial"/>
              <a:buNone/>
            </a:pPr>
            <a:r>
              <a:rPr lang="en-US" sz="2400" kern="0" dirty="0">
                <a:solidFill>
                  <a:srgbClr val="000000"/>
                </a:solidFill>
                <a:cs typeface="Arial"/>
                <a:sym typeface="Arial"/>
              </a:rPr>
              <a:t>5</a:t>
            </a:r>
            <a:r>
              <a:rPr lang="en-US" sz="2400" kern="0" dirty="0">
                <a:solidFill>
                  <a:srgbClr val="000000"/>
                </a:solidFill>
                <a:cs typeface="Arial"/>
                <a:sym typeface="Arial"/>
              </a:rPr>
              <a:t>. Draw </a:t>
            </a:r>
            <a:r>
              <a:rPr lang="en-US" sz="2400" kern="0" dirty="0">
                <a:solidFill>
                  <a:srgbClr val="000000"/>
                </a:solidFill>
                <a:cs typeface="Arial"/>
                <a:sym typeface="Arial"/>
              </a:rPr>
              <a:t>up action plans against this serious </a:t>
            </a:r>
            <a:r>
              <a:rPr lang="en-US" sz="2400" kern="0" dirty="0">
                <a:solidFill>
                  <a:srgbClr val="000000"/>
                </a:solidFill>
                <a:cs typeface="Arial"/>
                <a:sym typeface="Arial"/>
              </a:rPr>
              <a:t>danger.</a:t>
            </a:r>
          </a:p>
          <a:p>
            <a:pPr>
              <a:buClr>
                <a:srgbClr val="000000"/>
              </a:buClr>
              <a:buFont typeface="Arial"/>
              <a:buNone/>
            </a:pPr>
            <a:r>
              <a:rPr lang="en-US" sz="2400" kern="0" dirty="0">
                <a:solidFill>
                  <a:srgbClr val="000000"/>
                </a:solidFill>
                <a:cs typeface="Arial"/>
                <a:sym typeface="Arial"/>
              </a:rPr>
              <a:t>6</a:t>
            </a:r>
            <a:r>
              <a:rPr lang="en-US" sz="2400" kern="0" dirty="0">
                <a:solidFill>
                  <a:srgbClr val="000000"/>
                </a:solidFill>
                <a:cs typeface="Arial"/>
                <a:sym typeface="Arial"/>
              </a:rPr>
              <a:t>. Provide </a:t>
            </a:r>
            <a:r>
              <a:rPr lang="en-US" sz="2400" kern="0" dirty="0">
                <a:solidFill>
                  <a:srgbClr val="000000"/>
                </a:solidFill>
                <a:cs typeface="Arial"/>
                <a:sym typeface="Arial"/>
              </a:rPr>
              <a:t>adequate funds for the application of </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 </a:t>
            </a:r>
            <a:r>
              <a:rPr lang="en-US" sz="2400" kern="0" dirty="0">
                <a:solidFill>
                  <a:srgbClr val="000000"/>
                </a:solidFill>
                <a:cs typeface="Arial"/>
                <a:sym typeface="Arial"/>
              </a:rPr>
              <a:t>   these </a:t>
            </a:r>
            <a:r>
              <a:rPr lang="en-US" sz="2400" kern="0" dirty="0">
                <a:solidFill>
                  <a:srgbClr val="000000"/>
                </a:solidFill>
                <a:cs typeface="Arial"/>
                <a:sym typeface="Arial"/>
              </a:rPr>
              <a:t>anti-pollution </a:t>
            </a:r>
            <a:r>
              <a:rPr lang="en-US" sz="2400" kern="0" dirty="0">
                <a:solidFill>
                  <a:srgbClr val="000000"/>
                </a:solidFill>
                <a:cs typeface="Arial"/>
                <a:sym typeface="Arial"/>
              </a:rPr>
              <a:t>plans</a:t>
            </a:r>
            <a:r>
              <a:rPr lang="en-US" sz="2400" kern="0" dirty="0">
                <a:solidFill>
                  <a:srgbClr val="000000"/>
                </a:solidFill>
                <a:cs typeface="Arial"/>
                <a:sym typeface="Arial"/>
              </a:rPr>
              <a:t>.</a:t>
            </a:r>
            <a:endParaRPr lang="en-US" sz="2400" kern="0" dirty="0">
              <a:solidFill>
                <a:srgbClr val="000000"/>
              </a:solidFill>
              <a:cs typeface="Arial"/>
              <a:sym typeface="Arial"/>
            </a:endParaRPr>
          </a:p>
          <a:p>
            <a:pPr>
              <a:buClr>
                <a:srgbClr val="000000"/>
              </a:buClr>
              <a:buFont typeface="Arial"/>
              <a:buNone/>
            </a:pPr>
            <a:r>
              <a:rPr lang="en-US" sz="2400" kern="0" dirty="0">
                <a:solidFill>
                  <a:srgbClr val="000000"/>
                </a:solidFill>
                <a:cs typeface="Arial"/>
                <a:sym typeface="Arial"/>
              </a:rPr>
              <a:t>7</a:t>
            </a:r>
            <a:r>
              <a:rPr lang="en-US" sz="2400" kern="0" dirty="0">
                <a:solidFill>
                  <a:srgbClr val="000000"/>
                </a:solidFill>
                <a:cs typeface="Arial"/>
                <a:sym typeface="Arial"/>
              </a:rPr>
              <a:t>. Assess </a:t>
            </a:r>
            <a:r>
              <a:rPr lang="en-US" sz="2400" kern="0" dirty="0">
                <a:solidFill>
                  <a:srgbClr val="000000"/>
                </a:solidFill>
                <a:cs typeface="Arial"/>
                <a:sym typeface="Arial"/>
              </a:rPr>
              <a:t>progress in this </a:t>
            </a:r>
            <a:r>
              <a:rPr lang="en-US" sz="2400" kern="0" dirty="0">
                <a:solidFill>
                  <a:srgbClr val="000000"/>
                </a:solidFill>
                <a:cs typeface="Arial"/>
                <a:sym typeface="Arial"/>
              </a:rPr>
              <a:t>field.</a:t>
            </a:r>
            <a:endParaRPr lang="it-IT" sz="2400" kern="0" dirty="0">
              <a:solidFill>
                <a:srgbClr val="000000"/>
              </a:solidFill>
              <a:cs typeface="Arial"/>
              <a:sym typeface="Arial"/>
            </a:endParaRPr>
          </a:p>
        </p:txBody>
      </p:sp>
      <p:sp>
        <p:nvSpPr>
          <p:cNvPr id="4" name="CasellaDiTesto 3"/>
          <p:cNvSpPr txBox="1"/>
          <p:nvPr/>
        </p:nvSpPr>
        <p:spPr>
          <a:xfrm>
            <a:off x="1965278" y="668741"/>
            <a:ext cx="9341019" cy="646331"/>
          </a:xfrm>
          <a:prstGeom prst="rect">
            <a:avLst/>
          </a:prstGeom>
          <a:noFill/>
        </p:spPr>
        <p:txBody>
          <a:bodyPr wrap="none" rtlCol="0">
            <a:spAutoFit/>
          </a:bodyPr>
          <a:lstStyle/>
          <a:p>
            <a:pPr>
              <a:buClr>
                <a:srgbClr val="000000"/>
              </a:buClr>
              <a:buFont typeface="Arial"/>
              <a:buNone/>
            </a:pPr>
            <a:r>
              <a:rPr lang="it-IT" sz="3600" kern="0" dirty="0">
                <a:solidFill>
                  <a:srgbClr val="000000"/>
                </a:solidFill>
                <a:latin typeface="Times New Roman" panose="02020603050405020304" pitchFamily="18" charset="0"/>
                <a:cs typeface="Times New Roman" panose="02020603050405020304" pitchFamily="18" charset="0"/>
                <a:sym typeface="Arial"/>
              </a:rPr>
              <a:t>SOLUTIONS SUGGESTED BY DAVID BOYD</a:t>
            </a:r>
            <a:endParaRPr lang="it-IT" sz="3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0754911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wentieth Century"/>
              <a:ea typeface="Twentieth Century"/>
              <a:cs typeface="Twentieth Century"/>
              <a:sym typeface="Twentieth Century"/>
            </a:endParaRPr>
          </a:p>
        </p:txBody>
      </p:sp>
      <p:pic>
        <p:nvPicPr>
          <p:cNvPr id="247" name="Google Shape;247;p20"/>
          <p:cNvPicPr preferRelativeResize="0"/>
          <p:nvPr/>
        </p:nvPicPr>
        <p:blipFill rotWithShape="1">
          <a:blip r:embed="rId4">
            <a:alphaModFix amt="30000"/>
          </a:blip>
          <a:srcRect/>
          <a:stretch/>
        </p:blipFill>
        <p:spPr>
          <a:xfrm>
            <a:off x="-259307" y="-584463"/>
            <a:ext cx="12192003" cy="6858001"/>
          </a:xfrm>
          <a:prstGeom prst="rect">
            <a:avLst/>
          </a:prstGeom>
          <a:noFill/>
          <a:ln>
            <a:noFill/>
          </a:ln>
        </p:spPr>
      </p:pic>
      <p:sp>
        <p:nvSpPr>
          <p:cNvPr id="248" name="Google Shape;248;p20"/>
          <p:cNvSpPr txBox="1">
            <a:spLocks noGrp="1"/>
          </p:cNvSpPr>
          <p:nvPr>
            <p:ph type="title"/>
          </p:nvPr>
        </p:nvSpPr>
        <p:spPr>
          <a:xfrm>
            <a:off x="1141413" y="618518"/>
            <a:ext cx="5353140" cy="14785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Twentieth Century"/>
              <a:buNone/>
            </a:pPr>
            <a:r>
              <a:rPr lang="it-IT" sz="3200" dirty="0" smtClean="0">
                <a:solidFill>
                  <a:schemeClr val="tx1"/>
                </a:solidFill>
                <a:latin typeface="Times New Roman" panose="02020603050405020304" pitchFamily="18" charset="0"/>
                <a:cs typeface="Times New Roman" panose="02020603050405020304" pitchFamily="18" charset="0"/>
              </a:rPr>
              <a:t>MAIN ENVIRONMENTAL ISSUES IN ITALY</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
            </a:r>
            <a:br>
              <a:rPr lang="it-IT" sz="3200" dirty="0" smtClean="0">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a:t>
            </a:r>
            <a:r>
              <a:rPr lang="it-IT" sz="3200" dirty="0" err="1" smtClean="0">
                <a:solidFill>
                  <a:schemeClr val="tx1"/>
                </a:solidFill>
                <a:latin typeface="Times New Roman" panose="02020603050405020304" pitchFamily="18" charset="0"/>
                <a:cs typeface="Times New Roman" panose="02020603050405020304" pitchFamily="18" charset="0"/>
              </a:rPr>
              <a:t>Hydrogeological</a:t>
            </a:r>
            <a:r>
              <a:rPr lang="it-IT" sz="3200" dirty="0" smtClean="0">
                <a:solidFill>
                  <a:schemeClr val="tx1"/>
                </a:solidFill>
                <a:latin typeface="Times New Roman" panose="02020603050405020304" pitchFamily="18" charset="0"/>
                <a:cs typeface="Times New Roman" panose="02020603050405020304" pitchFamily="18" charset="0"/>
              </a:rPr>
              <a:t> </a:t>
            </a:r>
            <a:r>
              <a:rPr lang="it-IT" sz="3200" dirty="0" err="1" smtClean="0">
                <a:solidFill>
                  <a:schemeClr val="tx1"/>
                </a:solidFill>
                <a:latin typeface="Times New Roman" panose="02020603050405020304" pitchFamily="18" charset="0"/>
                <a:cs typeface="Times New Roman" panose="02020603050405020304" pitchFamily="18" charset="0"/>
              </a:rPr>
              <a:t>instability</a:t>
            </a:r>
            <a:r>
              <a:rPr lang="it-IT" sz="3200" dirty="0" smtClean="0">
                <a:solidFill>
                  <a:schemeClr val="tx1"/>
                </a:solidFill>
                <a:latin typeface="Times New Roman" panose="02020603050405020304" pitchFamily="18" charset="0"/>
                <a:cs typeface="Times New Roman" panose="02020603050405020304" pitchFamily="18" charset="0"/>
              </a:rPr>
              <a:t>»</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249" name="Google Shape;249;p20"/>
          <p:cNvSpPr txBox="1">
            <a:spLocks noGrp="1"/>
          </p:cNvSpPr>
          <p:nvPr>
            <p:ph type="body" idx="1"/>
          </p:nvPr>
        </p:nvSpPr>
        <p:spPr>
          <a:xfrm>
            <a:off x="1141413" y="2203967"/>
            <a:ext cx="4459287" cy="3357828"/>
          </a:xfrm>
          <a:prstGeom prst="rect">
            <a:avLst/>
          </a:prstGeom>
          <a:noFill/>
          <a:ln>
            <a:noFill/>
          </a:ln>
        </p:spPr>
        <p:txBody>
          <a:bodyPr spcFirstLastPara="1" wrap="square" lIns="91425" tIns="45700" rIns="91425" bIns="45700" anchor="t" anchorCtr="0">
            <a:noAutofit/>
          </a:bodyPr>
          <a:lstStyle/>
          <a:p>
            <a:pPr marL="0" lvl="0" indent="0" algn="just">
              <a:lnSpc>
                <a:spcPct val="110000"/>
              </a:lnSpc>
              <a:spcBef>
                <a:spcPts val="0"/>
              </a:spcBef>
              <a:buSzPts val="2500"/>
              <a:buNone/>
            </a:pPr>
            <a:r>
              <a:rPr lang="it-IT" sz="2000" dirty="0">
                <a:solidFill>
                  <a:schemeClr val="tx1"/>
                </a:solidFill>
                <a:latin typeface="Times New Roman" panose="02020603050405020304" pitchFamily="18" charset="0"/>
                <a:cs typeface="Times New Roman" panose="02020603050405020304" pitchFamily="18" charset="0"/>
              </a:rPr>
              <a:t>MORPHOLOGY OF </a:t>
            </a:r>
            <a:r>
              <a:rPr lang="it-IT" sz="2000" dirty="0" smtClean="0">
                <a:solidFill>
                  <a:schemeClr val="tx1"/>
                </a:solidFill>
                <a:latin typeface="Times New Roman" panose="02020603050405020304" pitchFamily="18" charset="0"/>
                <a:cs typeface="Times New Roman" panose="02020603050405020304" pitchFamily="18" charset="0"/>
              </a:rPr>
              <a:t>ITALY</a:t>
            </a:r>
            <a:endParaRPr lang="it-IT" sz="2000" b="1" dirty="0">
              <a:solidFill>
                <a:schemeClr val="tx1"/>
              </a:solidFill>
              <a:latin typeface="Times New Roman" panose="02020603050405020304" pitchFamily="18" charset="0"/>
              <a:cs typeface="Times New Roman" panose="02020603050405020304" pitchFamily="18" charset="0"/>
            </a:endParaRPr>
          </a:p>
          <a:p>
            <a:pPr marL="0" lvl="0" indent="0" algn="just">
              <a:lnSpc>
                <a:spcPct val="110000"/>
              </a:lnSpc>
              <a:spcBef>
                <a:spcPts val="0"/>
              </a:spcBef>
              <a:buSzPts val="2500"/>
              <a:buNone/>
            </a:pPr>
            <a:r>
              <a:rPr lang="it-IT" sz="2000" dirty="0" err="1" smtClean="0">
                <a:solidFill>
                  <a:schemeClr val="tx1"/>
                </a:solidFill>
                <a:latin typeface="Times New Roman" panose="02020603050405020304" pitchFamily="18" charset="0"/>
                <a:cs typeface="Times New Roman" panose="02020603050405020304" pitchFamily="18" charset="0"/>
              </a:rPr>
              <a:t>Italy</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cs typeface="Times New Roman" panose="02020603050405020304" pitchFamily="18" charset="0"/>
              </a:rPr>
              <a:t>has</a:t>
            </a:r>
            <a:r>
              <a:rPr lang="it-IT" sz="2000" dirty="0">
                <a:solidFill>
                  <a:schemeClr val="tx1"/>
                </a:solidFill>
                <a:latin typeface="Times New Roman" panose="02020603050405020304" pitchFamily="18" charset="0"/>
                <a:cs typeface="Times New Roman" panose="02020603050405020304" pitchFamily="18" charset="0"/>
              </a:rPr>
              <a:t> a </a:t>
            </a:r>
            <a:r>
              <a:rPr lang="it-IT" sz="2000" dirty="0" err="1">
                <a:solidFill>
                  <a:schemeClr val="tx1"/>
                </a:solidFill>
                <a:latin typeface="Times New Roman" panose="02020603050405020304" pitchFamily="18" charset="0"/>
                <a:cs typeface="Times New Roman" panose="02020603050405020304" pitchFamily="18" charset="0"/>
              </a:rPr>
              <a:t>rich</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morphology</a:t>
            </a:r>
            <a:r>
              <a:rPr lang="it-IT" sz="2000" dirty="0" smtClean="0">
                <a:solidFill>
                  <a:schemeClr val="tx1"/>
                </a:solidFill>
                <a:latin typeface="Times New Roman" panose="02020603050405020304" pitchFamily="18" charset="0"/>
                <a:cs typeface="Times New Roman" panose="02020603050405020304" pitchFamily="18" charset="0"/>
              </a:rPr>
              <a:t>, the high </a:t>
            </a:r>
            <a:r>
              <a:rPr lang="it-IT" sz="2000" dirty="0" err="1" smtClean="0">
                <a:solidFill>
                  <a:schemeClr val="tx1"/>
                </a:solidFill>
                <a:latin typeface="Times New Roman" panose="02020603050405020304" pitchFamily="18" charset="0"/>
                <a:cs typeface="Times New Roman" panose="02020603050405020304" pitchFamily="18" charset="0"/>
              </a:rPr>
              <a:t>peaks</a:t>
            </a:r>
            <a:r>
              <a:rPr lang="it-IT" sz="2000" dirty="0" smtClean="0">
                <a:solidFill>
                  <a:schemeClr val="tx1"/>
                </a:solidFill>
                <a:latin typeface="Times New Roman" panose="02020603050405020304" pitchFamily="18" charset="0"/>
                <a:cs typeface="Times New Roman" panose="02020603050405020304" pitchFamily="18" charset="0"/>
              </a:rPr>
              <a:t> of </a:t>
            </a:r>
            <a:r>
              <a:rPr lang="it-IT" sz="2000" dirty="0" err="1" smtClean="0">
                <a:solidFill>
                  <a:schemeClr val="tx1"/>
                </a:solidFill>
                <a:latin typeface="Times New Roman" panose="02020603050405020304" pitchFamily="18" charset="0"/>
                <a:cs typeface="Times New Roman" panose="02020603050405020304" pitchFamily="18" charset="0"/>
              </a:rPr>
              <a:t>Alps</a:t>
            </a:r>
            <a:r>
              <a:rPr lang="it-IT" sz="2000" dirty="0" smtClean="0">
                <a:solidFill>
                  <a:schemeClr val="tx1"/>
                </a:solidFill>
                <a:latin typeface="Times New Roman" panose="02020603050405020304" pitchFamily="18" charset="0"/>
                <a:cs typeface="Times New Roman" panose="02020603050405020304" pitchFamily="18" charset="0"/>
              </a:rPr>
              <a:t>, the </a:t>
            </a:r>
            <a:r>
              <a:rPr lang="it-IT" sz="2000" dirty="0" err="1" smtClean="0">
                <a:solidFill>
                  <a:schemeClr val="tx1"/>
                </a:solidFill>
                <a:latin typeface="Times New Roman" panose="02020603050405020304" pitchFamily="18" charset="0"/>
                <a:cs typeface="Times New Roman" panose="02020603050405020304" pitchFamily="18" charset="0"/>
              </a:rPr>
              <a:t>chain</a:t>
            </a:r>
            <a:r>
              <a:rPr lang="it-IT" sz="2000" dirty="0" smtClean="0">
                <a:solidFill>
                  <a:schemeClr val="tx1"/>
                </a:solidFill>
                <a:latin typeface="Times New Roman" panose="02020603050405020304" pitchFamily="18" charset="0"/>
                <a:cs typeface="Times New Roman" panose="02020603050405020304" pitchFamily="18" charset="0"/>
              </a:rPr>
              <a:t> of the </a:t>
            </a:r>
            <a:r>
              <a:rPr lang="it-IT" sz="2000" dirty="0" err="1" smtClean="0">
                <a:solidFill>
                  <a:schemeClr val="tx1"/>
                </a:solidFill>
                <a:latin typeface="Times New Roman" panose="02020603050405020304" pitchFamily="18" charset="0"/>
                <a:cs typeface="Times New Roman" panose="02020603050405020304" pitchFamily="18" charset="0"/>
              </a:rPr>
              <a:t>Appennines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through</a:t>
            </a:r>
            <a:r>
              <a:rPr lang="it-IT" sz="2000" dirty="0" smtClean="0">
                <a:solidFill>
                  <a:schemeClr val="tx1"/>
                </a:solidFill>
                <a:latin typeface="Times New Roman" panose="02020603050405020304" pitchFamily="18" charset="0"/>
                <a:cs typeface="Times New Roman" panose="02020603050405020304" pitchFamily="18" charset="0"/>
              </a:rPr>
              <a:t> the </a:t>
            </a:r>
            <a:r>
              <a:rPr lang="it-IT" sz="2000" dirty="0" err="1" smtClean="0">
                <a:solidFill>
                  <a:schemeClr val="tx1"/>
                </a:solidFill>
                <a:latin typeface="Times New Roman" panose="02020603050405020304" pitchFamily="18" charset="0"/>
                <a:cs typeface="Times New Roman" panose="02020603050405020304" pitchFamily="18" charset="0"/>
              </a:rPr>
              <a:t>whole</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peninsula</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kilometres</a:t>
            </a:r>
            <a:r>
              <a:rPr lang="it-IT" sz="2000" dirty="0" smtClean="0">
                <a:solidFill>
                  <a:schemeClr val="tx1"/>
                </a:solidFill>
                <a:latin typeface="Times New Roman" panose="02020603050405020304" pitchFamily="18" charset="0"/>
                <a:cs typeface="Times New Roman" panose="02020603050405020304" pitchFamily="18" charset="0"/>
              </a:rPr>
              <a:t> of </a:t>
            </a:r>
            <a:r>
              <a:rPr lang="it-IT" sz="2000" dirty="0" err="1" smtClean="0">
                <a:solidFill>
                  <a:schemeClr val="tx1"/>
                </a:solidFill>
                <a:latin typeface="Times New Roman" panose="02020603050405020304" pitchFamily="18" charset="0"/>
                <a:cs typeface="Times New Roman" panose="02020603050405020304" pitchFamily="18" charset="0"/>
              </a:rPr>
              <a:t>sandy</a:t>
            </a:r>
            <a:r>
              <a:rPr lang="it-IT" sz="2000" dirty="0" smtClean="0">
                <a:solidFill>
                  <a:schemeClr val="tx1"/>
                </a:solidFill>
                <a:latin typeface="Times New Roman" panose="02020603050405020304" pitchFamily="18" charset="0"/>
                <a:cs typeface="Times New Roman" panose="02020603050405020304" pitchFamily="18" charset="0"/>
              </a:rPr>
              <a:t> or </a:t>
            </a:r>
            <a:r>
              <a:rPr lang="it-IT" sz="2000" dirty="0" err="1" smtClean="0">
                <a:solidFill>
                  <a:schemeClr val="tx1"/>
                </a:solidFill>
                <a:latin typeface="Times New Roman" panose="02020603050405020304" pitchFamily="18" charset="0"/>
                <a:cs typeface="Times New Roman" panose="02020603050405020304" pitchFamily="18" charset="0"/>
              </a:rPr>
              <a:t>rocky</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beaches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as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well</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as</a:t>
            </a:r>
            <a:r>
              <a:rPr lang="it-IT" sz="2000" dirty="0" smtClean="0">
                <a:solidFill>
                  <a:schemeClr val="tx1"/>
                </a:solidFill>
                <a:latin typeface="Times New Roman" panose="02020603050405020304" pitchFamily="18" charset="0"/>
                <a:cs typeface="Times New Roman" panose="02020603050405020304" pitchFamily="18" charset="0"/>
              </a:rPr>
              <a:t> some plains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with long and narrow </a:t>
            </a:r>
            <a:r>
              <a:rPr lang="en-US" sz="2000" dirty="0" smtClean="0">
                <a:solidFill>
                  <a:schemeClr val="tx1"/>
                </a:solidFill>
                <a:latin typeface="Times New Roman" panose="02020603050405020304" pitchFamily="18" charset="0"/>
                <a:cs typeface="Times New Roman" panose="02020603050405020304" pitchFamily="18" charset="0"/>
              </a:rPr>
              <a:t>shape.</a:t>
            </a:r>
            <a:r>
              <a:rPr lang="it-IT" sz="2000" dirty="0" smtClean="0">
                <a:solidFill>
                  <a:schemeClr val="tx1"/>
                </a:solidFill>
                <a:latin typeface="Times New Roman" panose="02020603050405020304" pitchFamily="18" charset="0"/>
                <a:cs typeface="Times New Roman" panose="02020603050405020304" pitchFamily="18" charset="0"/>
              </a:rPr>
              <a:t> </a:t>
            </a:r>
          </a:p>
          <a:p>
            <a:pPr marL="0" lvl="0" indent="0" algn="just" rtl="0">
              <a:lnSpc>
                <a:spcPct val="110000"/>
              </a:lnSpc>
              <a:spcBef>
                <a:spcPts val="0"/>
              </a:spcBef>
              <a:spcAft>
                <a:spcPts val="0"/>
              </a:spcAft>
              <a:buClr>
                <a:schemeClr val="lt1"/>
              </a:buClr>
              <a:buSzPts val="2500"/>
              <a:buNone/>
            </a:pP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cs typeface="Times New Roman" panose="02020603050405020304" pitchFamily="18" charset="0"/>
              </a:rPr>
              <a:t>Italy</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cs typeface="Times New Roman" panose="02020603050405020304" pitchFamily="18" charset="0"/>
              </a:rPr>
              <a:t>has</a:t>
            </a:r>
            <a:r>
              <a:rPr lang="it-IT" sz="2000" dirty="0">
                <a:solidFill>
                  <a:schemeClr val="tx1"/>
                </a:solidFill>
                <a:latin typeface="Times New Roman" panose="02020603050405020304" pitchFamily="18" charset="0"/>
                <a:cs typeface="Times New Roman" panose="02020603050405020304" pitchFamily="18" charset="0"/>
              </a:rPr>
              <a:t> a high </a:t>
            </a:r>
            <a:r>
              <a:rPr lang="it-IT" sz="2000" dirty="0" err="1">
                <a:solidFill>
                  <a:schemeClr val="tx1"/>
                </a:solidFill>
                <a:latin typeface="Times New Roman" panose="02020603050405020304" pitchFamily="18" charset="0"/>
                <a:cs typeface="Times New Roman" panose="02020603050405020304" pitchFamily="18" charset="0"/>
              </a:rPr>
              <a:t>hydrogeological</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instability</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this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means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that</a:t>
            </a:r>
            <a:r>
              <a:rPr lang="it-IT" sz="2000" dirty="0" smtClean="0">
                <a:solidFill>
                  <a:schemeClr val="tx1"/>
                </a:solidFill>
                <a:latin typeface="Times New Roman" panose="02020603050405020304" pitchFamily="18" charset="0"/>
                <a:cs typeface="Times New Roman" panose="02020603050405020304" pitchFamily="18" charset="0"/>
              </a:rPr>
              <a:t> the balance </a:t>
            </a:r>
            <a:r>
              <a:rPr lang="it-IT" sz="2000" dirty="0" err="1" smtClean="0">
                <a:solidFill>
                  <a:schemeClr val="tx1"/>
                </a:solidFill>
                <a:latin typeface="Times New Roman" panose="02020603050405020304" pitchFamily="18" charset="0"/>
                <a:cs typeface="Times New Roman" panose="02020603050405020304" pitchFamily="18" charset="0"/>
              </a:rPr>
              <a:t>between</a:t>
            </a:r>
            <a:r>
              <a:rPr lang="it-IT" sz="2000" dirty="0" smtClean="0">
                <a:solidFill>
                  <a:schemeClr val="tx1"/>
                </a:solidFill>
                <a:latin typeface="Times New Roman" panose="02020603050405020304" pitchFamily="18" charset="0"/>
                <a:cs typeface="Times New Roman" panose="02020603050405020304" pitchFamily="18" charset="0"/>
              </a:rPr>
              <a:t> the water </a:t>
            </a:r>
            <a:r>
              <a:rPr lang="it-IT" sz="2000" dirty="0" err="1" smtClean="0">
                <a:solidFill>
                  <a:schemeClr val="tx1"/>
                </a:solidFill>
                <a:latin typeface="Times New Roman" panose="02020603050405020304" pitchFamily="18" charset="0"/>
                <a:cs typeface="Times New Roman" panose="02020603050405020304" pitchFamily="18" charset="0"/>
              </a:rPr>
              <a:t>system</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rivers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lakes</a:t>
            </a:r>
            <a:r>
              <a:rPr lang="it-IT" sz="2000" dirty="0" smtClean="0">
                <a:solidFill>
                  <a:schemeClr val="tx1"/>
                </a:solidFill>
                <a:latin typeface="Times New Roman" panose="02020603050405020304" pitchFamily="18" charset="0"/>
                <a:cs typeface="Times New Roman" panose="02020603050405020304" pitchFamily="18" charset="0"/>
              </a:rPr>
              <a:t> ….)and the rock </a:t>
            </a:r>
            <a:r>
              <a:rPr lang="it-IT" sz="2000" dirty="0" err="1" smtClean="0">
                <a:solidFill>
                  <a:schemeClr val="tx1"/>
                </a:solidFill>
                <a:latin typeface="Times New Roman" panose="02020603050405020304" pitchFamily="18" charset="0"/>
                <a:cs typeface="Times New Roman" panose="02020603050405020304" pitchFamily="18" charset="0"/>
              </a:rPr>
              <a:t>system</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mountains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hills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is</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err="1" smtClean="0">
                <a:solidFill>
                  <a:schemeClr val="tx1"/>
                </a:solidFill>
                <a:latin typeface="Times New Roman" panose="02020603050405020304" pitchFamily="18" charset="0"/>
                <a:cs typeface="Times New Roman" panose="02020603050405020304" pitchFamily="18" charset="0"/>
              </a:rPr>
              <a:t>precarious</a:t>
            </a:r>
            <a:r>
              <a:rPr lang="it-IT" sz="2000" dirty="0" smtClean="0">
                <a:solidFill>
                  <a:schemeClr val="tx1"/>
                </a:solidFill>
                <a:latin typeface="Times New Roman" panose="02020603050405020304" pitchFamily="18" charset="0"/>
                <a:cs typeface="Times New Roman" panose="02020603050405020304" pitchFamily="18" charset="0"/>
              </a:rPr>
              <a:t>.</a:t>
            </a:r>
            <a:endParaRPr sz="2000" dirty="0">
              <a:solidFill>
                <a:schemeClr val="tx1"/>
              </a:solidFill>
              <a:latin typeface="Times New Roman" panose="02020603050405020304" pitchFamily="18" charset="0"/>
              <a:cs typeface="Times New Roman" panose="02020603050405020304" pitchFamily="18" charset="0"/>
            </a:endParaRPr>
          </a:p>
        </p:txBody>
      </p:sp>
      <p:pic>
        <p:nvPicPr>
          <p:cNvPr id="250" name="Google Shape;250;p20" descr="Immagine che contiene testo, mappa&#10;&#10;Descrizione generata con affidabilità molto elevata"/>
          <p:cNvPicPr preferRelativeResize="0"/>
          <p:nvPr/>
        </p:nvPicPr>
        <p:blipFill rotWithShape="1">
          <a:blip r:embed="rId5">
            <a:alphaModFix/>
          </a:blip>
          <a:srcRect/>
          <a:stretch/>
        </p:blipFill>
        <p:spPr>
          <a:xfrm>
            <a:off x="6704102" y="114823"/>
            <a:ext cx="5053733" cy="6629234"/>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pic>
      <p:grpSp>
        <p:nvGrpSpPr>
          <p:cNvPr id="251" name="Google Shape;251;p20"/>
          <p:cNvGrpSpPr/>
          <p:nvPr/>
        </p:nvGrpSpPr>
        <p:grpSpPr>
          <a:xfrm>
            <a:off x="0" y="0"/>
            <a:ext cx="1220788" cy="6858001"/>
            <a:chOff x="-14288" y="0"/>
            <a:chExt cx="1220788" cy="6858001"/>
          </a:xfrm>
        </p:grpSpPr>
        <p:sp>
          <p:nvSpPr>
            <p:cNvPr id="252" name="Google Shape;252;p20"/>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 name="Google Shape;253;p20"/>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 name="Google Shape;254;p20"/>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20"/>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256" name="Google Shape;256;p20"/>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257;p20"/>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258" name="Google Shape;258;p20"/>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59" name="Google Shape;259;p20"/>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 name="Google Shape;260;p20"/>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 name="Google Shape;261;p20"/>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62" name="Google Shape;262;p20"/>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263" name="Google Shape;263;p20"/>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64" name="Google Shape;264;p20"/>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5" name="Google Shape;265;p20"/>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66" name="Google Shape;266;p20"/>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67" name="Google Shape;267;p20"/>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 name="Google Shape;268;p20"/>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 name="Google Shape;269;p20"/>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0" name="Google Shape;270;p20"/>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 name="Google Shape;271;p20"/>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72" name="Google Shape;272;p20"/>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20"/>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274" name="Google Shape;274;p20"/>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275" name="Google Shape;275;p20"/>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20"/>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20"/>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278" name="Google Shape;278;p20"/>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76595437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5520" y="296904"/>
            <a:ext cx="8966479" cy="830997"/>
          </a:xfrm>
          <a:prstGeom prst="rect">
            <a:avLst/>
          </a:prstGeom>
          <a:solidFill>
            <a:schemeClr val="bg1"/>
          </a:solidFill>
        </p:spPr>
        <p:txBody>
          <a:bodyPr wrap="square" rtlCol="0">
            <a:spAutoFit/>
          </a:bodyPr>
          <a:lstStyle/>
          <a:p>
            <a:pPr algn="ctr">
              <a:buClr>
                <a:srgbClr val="000000"/>
              </a:buClr>
              <a:buFont typeface="Arial"/>
              <a:buNone/>
            </a:pPr>
            <a:r>
              <a:rPr lang="it-IT" sz="4800" b="1" kern="0" dirty="0">
                <a:ln w="12700">
                  <a:solidFill>
                    <a:srgbClr val="82FFFF">
                      <a:satMod val="155000"/>
                    </a:srgbClr>
                  </a:solidFill>
                  <a:prstDash val="solid"/>
                </a:ln>
                <a:solidFill>
                  <a:srgbClr val="134770">
                    <a:tint val="85000"/>
                    <a:satMod val="155000"/>
                  </a:srgbClr>
                </a:solidFill>
                <a:effectLst>
                  <a:outerShdw blurRad="41275" dist="20320" dir="1800000" algn="tl" rotWithShape="0">
                    <a:srgbClr val="000000">
                      <a:alpha val="40000"/>
                    </a:srgbClr>
                  </a:outerShdw>
                </a:effectLst>
                <a:cs typeface="Arial"/>
                <a:sym typeface="Arial"/>
              </a:rPr>
              <a:t>THE TERRITORY OF </a:t>
            </a:r>
            <a:r>
              <a:rPr lang="it-IT" sz="4800" b="1" kern="0" dirty="0">
                <a:ln w="12700">
                  <a:solidFill>
                    <a:srgbClr val="82FFFF">
                      <a:satMod val="155000"/>
                    </a:srgbClr>
                  </a:solidFill>
                  <a:prstDash val="solid"/>
                </a:ln>
                <a:solidFill>
                  <a:srgbClr val="134770">
                    <a:tint val="85000"/>
                    <a:satMod val="155000"/>
                  </a:srgbClr>
                </a:solidFill>
                <a:effectLst>
                  <a:outerShdw blurRad="41275" dist="20320" dir="1800000" algn="tl" rotWithShape="0">
                    <a:srgbClr val="000000">
                      <a:alpha val="40000"/>
                    </a:srgbClr>
                  </a:outerShdw>
                </a:effectLst>
                <a:cs typeface="Arial"/>
                <a:sym typeface="Arial"/>
              </a:rPr>
              <a:t>ITALY</a:t>
            </a:r>
            <a:endParaRPr lang="it-IT" sz="4800" b="1" kern="0" dirty="0">
              <a:ln w="12700">
                <a:solidFill>
                  <a:srgbClr val="82FFFF">
                    <a:satMod val="155000"/>
                  </a:srgbClr>
                </a:solidFill>
                <a:prstDash val="solid"/>
              </a:ln>
              <a:solidFill>
                <a:srgbClr val="134770">
                  <a:tint val="85000"/>
                  <a:satMod val="155000"/>
                </a:srgbClr>
              </a:solidFill>
              <a:effectLst>
                <a:outerShdw blurRad="41275" dist="20320" dir="1800000" algn="tl" rotWithShape="0">
                  <a:srgbClr val="000000">
                    <a:alpha val="40000"/>
                  </a:srgbClr>
                </a:outerShdw>
              </a:effectLst>
              <a:cs typeface="Arial"/>
              <a:sym typeface="Arial"/>
            </a:endParaRPr>
          </a:p>
        </p:txBody>
      </p:sp>
      <p:sp>
        <p:nvSpPr>
          <p:cNvPr id="10" name="CasellaDiTesto 9"/>
          <p:cNvSpPr txBox="1"/>
          <p:nvPr/>
        </p:nvSpPr>
        <p:spPr>
          <a:xfrm>
            <a:off x="1775520" y="2780929"/>
            <a:ext cx="1629832" cy="1631216"/>
          </a:xfrm>
          <a:prstGeom prst="rect">
            <a:avLst/>
          </a:prstGeom>
          <a:noFill/>
        </p:spPr>
        <p:txBody>
          <a:bodyPr wrap="square" rtlCol="0">
            <a:spAutoFit/>
          </a:bodyPr>
          <a:lstStyle/>
          <a:p>
            <a:pPr>
              <a:buClr>
                <a:srgbClr val="000000"/>
              </a:buClr>
              <a:buFont typeface="Arial"/>
              <a:buNone/>
            </a:pPr>
            <a:r>
              <a:rPr lang="it-IT" sz="2000" kern="0" dirty="0">
                <a:solidFill>
                  <a:srgbClr val="000000"/>
                </a:solidFill>
                <a:latin typeface="Times New Roman" panose="02020603050405020304" pitchFamily="18" charset="0"/>
                <a:cs typeface="Times New Roman" panose="02020603050405020304" pitchFamily="18" charset="0"/>
                <a:sym typeface="Arial"/>
              </a:rPr>
              <a:t>The high </a:t>
            </a:r>
            <a:r>
              <a:rPr lang="it-IT" sz="2000" kern="0" dirty="0" err="1">
                <a:solidFill>
                  <a:srgbClr val="000000"/>
                </a:solidFill>
                <a:latin typeface="Times New Roman" panose="02020603050405020304" pitchFamily="18" charset="0"/>
                <a:cs typeface="Times New Roman" panose="02020603050405020304" pitchFamily="18" charset="0"/>
                <a:sym typeface="Arial"/>
              </a:rPr>
              <a:t>peaks</a:t>
            </a:r>
            <a:r>
              <a:rPr lang="it-IT" sz="2000" kern="0" dirty="0">
                <a:solidFill>
                  <a:srgbClr val="000000"/>
                </a:solidFill>
                <a:latin typeface="Times New Roman" panose="02020603050405020304" pitchFamily="18" charset="0"/>
                <a:cs typeface="Times New Roman" panose="02020603050405020304" pitchFamily="18" charset="0"/>
                <a:sym typeface="Arial"/>
              </a:rPr>
              <a:t> of the </a:t>
            </a:r>
            <a:r>
              <a:rPr lang="it-IT" sz="2000" kern="0" dirty="0" err="1">
                <a:solidFill>
                  <a:srgbClr val="000000"/>
                </a:solidFill>
                <a:latin typeface="Times New Roman" panose="02020603050405020304" pitchFamily="18" charset="0"/>
                <a:cs typeface="Times New Roman" panose="02020603050405020304" pitchFamily="18" charset="0"/>
                <a:sym typeface="Arial"/>
              </a:rPr>
              <a:t>Alps</a:t>
            </a:r>
            <a:r>
              <a:rPr lang="it-IT" sz="2000" kern="0" dirty="0">
                <a:solidFill>
                  <a:srgbClr val="000000"/>
                </a:solidFill>
                <a:latin typeface="Times New Roman" panose="02020603050405020304" pitchFamily="18" charset="0"/>
                <a:cs typeface="Times New Roman" panose="02020603050405020304" pitchFamily="18" charset="0"/>
                <a:sym typeface="Arial"/>
              </a:rPr>
              <a:t> and the </a:t>
            </a:r>
            <a:r>
              <a:rPr lang="it-IT" sz="2000" kern="0" dirty="0" err="1">
                <a:solidFill>
                  <a:srgbClr val="000000"/>
                </a:solidFill>
                <a:latin typeface="Times New Roman" panose="02020603050405020304" pitchFamily="18" charset="0"/>
                <a:cs typeface="Times New Roman" panose="02020603050405020304" pitchFamily="18" charset="0"/>
                <a:sym typeface="Arial"/>
              </a:rPr>
              <a:t>chain</a:t>
            </a:r>
            <a:r>
              <a:rPr lang="it-IT" sz="2000" kern="0" dirty="0">
                <a:solidFill>
                  <a:srgbClr val="000000"/>
                </a:solidFill>
                <a:latin typeface="Times New Roman" panose="02020603050405020304" pitchFamily="18" charset="0"/>
                <a:cs typeface="Times New Roman" panose="02020603050405020304" pitchFamily="18" charset="0"/>
                <a:sym typeface="Arial"/>
              </a:rPr>
              <a:t> of </a:t>
            </a:r>
            <a:r>
              <a:rPr lang="it-IT" sz="2000" kern="0" dirty="0" err="1">
                <a:solidFill>
                  <a:srgbClr val="000000"/>
                </a:solidFill>
                <a:latin typeface="Times New Roman" panose="02020603050405020304" pitchFamily="18" charset="0"/>
                <a:cs typeface="Times New Roman" panose="02020603050405020304" pitchFamily="18" charset="0"/>
                <a:sym typeface="Arial"/>
              </a:rPr>
              <a:t>Apennines</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CasellaDiTesto 15"/>
          <p:cNvSpPr txBox="1"/>
          <p:nvPr/>
        </p:nvSpPr>
        <p:spPr>
          <a:xfrm>
            <a:off x="8688288" y="3068960"/>
            <a:ext cx="1800200" cy="1015663"/>
          </a:xfrm>
          <a:prstGeom prst="rect">
            <a:avLst/>
          </a:prstGeom>
          <a:noFill/>
        </p:spPr>
        <p:txBody>
          <a:bodyPr wrap="square" rtlCol="0">
            <a:spAutoFit/>
          </a:bodyPr>
          <a:lstStyle/>
          <a:p>
            <a:pPr>
              <a:buClr>
                <a:srgbClr val="000000"/>
              </a:buClr>
              <a:buFont typeface="Arial"/>
              <a:buNone/>
            </a:pPr>
            <a:r>
              <a:rPr lang="en-US" sz="2000" kern="0" dirty="0">
                <a:solidFill>
                  <a:srgbClr val="000000"/>
                </a:solidFill>
                <a:latin typeface="Times New Roman" panose="02020603050405020304" pitchFamily="18" charset="0"/>
                <a:cs typeface="Times New Roman" panose="02020603050405020304" pitchFamily="18" charset="0"/>
                <a:sym typeface="Arial"/>
              </a:rPr>
              <a:t>The biggest  plain in Italy is the Po valley</a:t>
            </a:r>
            <a:endParaRPr lang="it-IT" sz="2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8" name="CasellaDiTesto 17"/>
          <p:cNvSpPr txBox="1"/>
          <p:nvPr/>
        </p:nvSpPr>
        <p:spPr>
          <a:xfrm>
            <a:off x="8390374" y="4621560"/>
            <a:ext cx="2304256" cy="1938992"/>
          </a:xfrm>
          <a:prstGeom prst="rect">
            <a:avLst/>
          </a:prstGeom>
          <a:noFill/>
        </p:spPr>
        <p:txBody>
          <a:bodyPr wrap="square" rtlCol="0">
            <a:spAutoFit/>
          </a:bodyPr>
          <a:lstStyle/>
          <a:p>
            <a:pPr algn="ctr">
              <a:buClr>
                <a:srgbClr val="000000"/>
              </a:buClr>
              <a:buFont typeface="Arial"/>
              <a:buNone/>
            </a:pPr>
            <a:r>
              <a:rPr lang="en-US" sz="2000" b="1" kern="0" dirty="0">
                <a:solidFill>
                  <a:srgbClr val="000000"/>
                </a:solidFill>
                <a:latin typeface="Times New Roman" panose="02020603050405020304" pitchFamily="18" charset="0"/>
                <a:cs typeface="Times New Roman" panose="02020603050405020304" pitchFamily="18" charset="0"/>
                <a:sym typeface="Arial"/>
              </a:rPr>
              <a:t>THE BALANCE BETWEEN THE WATER SYSTEM AND THE ROCK SYSTEM IS PRECARIOUS.</a:t>
            </a:r>
            <a:endParaRPr lang="it-IT" sz="20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688" y="896237"/>
            <a:ext cx="5400600" cy="5400600"/>
          </a:xfrm>
          <a:prstGeom prst="rect">
            <a:avLst/>
          </a:prstGeom>
        </p:spPr>
      </p:pic>
      <p:sp>
        <p:nvSpPr>
          <p:cNvPr id="5" name="CasellaDiTesto 4"/>
          <p:cNvSpPr txBox="1"/>
          <p:nvPr/>
        </p:nvSpPr>
        <p:spPr>
          <a:xfrm>
            <a:off x="2498417" y="1871416"/>
            <a:ext cx="2715739" cy="584775"/>
          </a:xfrm>
          <a:prstGeom prst="rect">
            <a:avLst/>
          </a:prstGeom>
          <a:solidFill>
            <a:schemeClr val="bg1"/>
          </a:solidFill>
        </p:spPr>
        <p:txBody>
          <a:bodyPr wrap="square" rtlCol="0">
            <a:spAutoFit/>
          </a:bodyPr>
          <a:lstStyle/>
          <a:p>
            <a:pPr>
              <a:buClr>
                <a:srgbClr val="000000"/>
              </a:buClr>
              <a:buFont typeface="Arial"/>
              <a:buNone/>
            </a:pPr>
            <a:r>
              <a:rPr lang="it-IT" sz="3200" kern="0" dirty="0">
                <a:solidFill>
                  <a:srgbClr val="000000"/>
                </a:solidFill>
                <a:cs typeface="Arial"/>
                <a:sym typeface="Arial"/>
              </a:rPr>
              <a:t>MOUNTAINS</a:t>
            </a:r>
            <a:endParaRPr lang="it-IT" sz="4000" kern="0" dirty="0">
              <a:solidFill>
                <a:srgbClr val="000000"/>
              </a:solidFill>
              <a:cs typeface="Arial"/>
              <a:sym typeface="Arial"/>
            </a:endParaRPr>
          </a:p>
        </p:txBody>
      </p:sp>
      <p:sp>
        <p:nvSpPr>
          <p:cNvPr id="13" name="CasellaDiTesto 12"/>
          <p:cNvSpPr txBox="1"/>
          <p:nvPr/>
        </p:nvSpPr>
        <p:spPr>
          <a:xfrm>
            <a:off x="7176120" y="1828151"/>
            <a:ext cx="1512168" cy="584775"/>
          </a:xfrm>
          <a:prstGeom prst="rect">
            <a:avLst/>
          </a:prstGeom>
          <a:solidFill>
            <a:schemeClr val="bg1"/>
          </a:solidFill>
        </p:spPr>
        <p:txBody>
          <a:bodyPr wrap="square" rtlCol="0">
            <a:spAutoFit/>
          </a:bodyPr>
          <a:lstStyle/>
          <a:p>
            <a:pPr>
              <a:buClr>
                <a:srgbClr val="000000"/>
              </a:buClr>
              <a:buFont typeface="Arial"/>
              <a:buNone/>
            </a:pPr>
            <a:r>
              <a:rPr lang="it-IT" sz="3200" kern="0" dirty="0">
                <a:solidFill>
                  <a:srgbClr val="000000"/>
                </a:solidFill>
                <a:cs typeface="Arial"/>
                <a:sym typeface="Arial"/>
              </a:rPr>
              <a:t>PLAIN</a:t>
            </a:r>
          </a:p>
        </p:txBody>
      </p:sp>
      <p:sp>
        <p:nvSpPr>
          <p:cNvPr id="17" name="CasellaDiTesto 16"/>
          <p:cNvSpPr txBox="1"/>
          <p:nvPr/>
        </p:nvSpPr>
        <p:spPr>
          <a:xfrm>
            <a:off x="5267908" y="5157193"/>
            <a:ext cx="1440160" cy="584775"/>
          </a:xfrm>
          <a:prstGeom prst="rect">
            <a:avLst/>
          </a:prstGeom>
          <a:solidFill>
            <a:schemeClr val="bg1"/>
          </a:solidFill>
        </p:spPr>
        <p:txBody>
          <a:bodyPr wrap="square" rtlCol="0">
            <a:spAutoFit/>
          </a:bodyPr>
          <a:lstStyle/>
          <a:p>
            <a:pPr>
              <a:buClr>
                <a:srgbClr val="000000"/>
              </a:buClr>
              <a:buFont typeface="Arial"/>
              <a:buNone/>
            </a:pPr>
            <a:r>
              <a:rPr lang="it-IT" sz="3200" kern="0" dirty="0">
                <a:solidFill>
                  <a:srgbClr val="000000"/>
                </a:solidFill>
                <a:cs typeface="Arial"/>
                <a:sym typeface="Arial"/>
              </a:rPr>
              <a:t>HILLS</a:t>
            </a:r>
          </a:p>
        </p:txBody>
      </p:sp>
      <p:sp>
        <p:nvSpPr>
          <p:cNvPr id="6" name="CasellaDiTesto 5"/>
          <p:cNvSpPr txBox="1"/>
          <p:nvPr/>
        </p:nvSpPr>
        <p:spPr>
          <a:xfrm>
            <a:off x="4074835" y="1161280"/>
            <a:ext cx="3744416" cy="307777"/>
          </a:xfrm>
          <a:prstGeom prst="rect">
            <a:avLst/>
          </a:prstGeom>
          <a:solidFill>
            <a:schemeClr val="bg1"/>
          </a:solidFill>
        </p:spPr>
        <p:txBody>
          <a:bodyPr wrap="square" rtlCol="0">
            <a:spAutoFit/>
          </a:bodyPr>
          <a:lstStyle/>
          <a:p>
            <a:pPr>
              <a:buClr>
                <a:srgbClr val="000000"/>
              </a:buClr>
              <a:buFont typeface="Arial"/>
              <a:buNone/>
            </a:pPr>
            <a:endParaRPr lang="it-IT" sz="1400" kern="0" dirty="0">
              <a:solidFill>
                <a:srgbClr val="000000"/>
              </a:solidFill>
              <a:cs typeface="Arial"/>
              <a:sym typeface="Arial"/>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732568" y="5591056"/>
            <a:ext cx="609600" cy="609600"/>
          </a:xfrm>
          <a:prstGeom prst="rect">
            <a:avLst/>
          </a:prstGeom>
        </p:spPr>
      </p:pic>
    </p:spTree>
    <p:custDataLst>
      <p:tags r:id="rId1"/>
    </p:custDataLst>
    <p:extLst>
      <p:ext uri="{BB962C8B-B14F-4D97-AF65-F5344CB8AC3E}">
        <p14:creationId xmlns:p14="http://schemas.microsoft.com/office/powerpoint/2010/main" val="1325142048"/>
      </p:ext>
    </p:extLst>
  </p:cSld>
  <p:clrMapOvr>
    <a:masterClrMapping/>
  </p:clrMapOvr>
  <mc:AlternateContent xmlns:mc="http://schemas.openxmlformats.org/markup-compatibility/2006" xmlns:p14="http://schemas.microsoft.com/office/powerpoint/2010/main">
    <mc:Choice Requires="p14">
      <p:transition spd="slow" p14:dur="800" advTm="16986">
        <p:circle/>
      </p:transition>
    </mc:Choice>
    <mc:Fallback xmlns="">
      <p:transition spd="slow" advTm="1698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100"/>
                                        <p:tgtEl>
                                          <p:spTgt spid="10"/>
                                        </p:tgtEl>
                                      </p:cBhvr>
                                    </p:animEffect>
                                  </p:childTnLst>
                                </p:cTn>
                              </p:par>
                              <p:par>
                                <p:cTn id="8" presetID="6" presetClass="entr" presetSubtype="16" fill="hold" grpId="0" nodeType="withEffect">
                                  <p:stCondLst>
                                    <p:cond delay="280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900"/>
                                        <p:tgtEl>
                                          <p:spTgt spid="16"/>
                                        </p:tgtEl>
                                      </p:cBhvr>
                                    </p:animEffect>
                                  </p:childTnLst>
                                </p:cTn>
                              </p:par>
                              <p:par>
                                <p:cTn id="11" presetID="26" presetClass="entr" presetSubtype="0" fill="hold" grpId="0" nodeType="withEffect">
                                  <p:stCondLst>
                                    <p:cond delay="62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9"/>
                </p:tgtEl>
              </p:cMediaNode>
            </p:audio>
          </p:childTnLst>
        </p:cTn>
      </p:par>
    </p:tnLst>
    <p:bldLst>
      <p:bldP spid="10" grpId="0"/>
      <p:bldP spid="16" grpId="0"/>
      <p:bldP spid="18" grpId="0"/>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wentieth Century"/>
              <a:ea typeface="Twentieth Century"/>
              <a:cs typeface="Twentieth Century"/>
              <a:sym typeface="Twentieth Century"/>
            </a:endParaRPr>
          </a:p>
        </p:txBody>
      </p:sp>
      <p:pic>
        <p:nvPicPr>
          <p:cNvPr id="284" name="Google Shape;284;p21"/>
          <p:cNvPicPr preferRelativeResize="0"/>
          <p:nvPr/>
        </p:nvPicPr>
        <p:blipFill rotWithShape="1">
          <a:blip r:embed="rId4">
            <a:alphaModFix amt="30000"/>
          </a:blip>
          <a:srcRect/>
          <a:stretch/>
        </p:blipFill>
        <p:spPr>
          <a:xfrm>
            <a:off x="0" y="0"/>
            <a:ext cx="12192003" cy="6858001"/>
          </a:xfrm>
          <a:prstGeom prst="rect">
            <a:avLst/>
          </a:prstGeom>
          <a:noFill/>
          <a:ln>
            <a:noFill/>
          </a:ln>
        </p:spPr>
      </p:pic>
      <p:sp>
        <p:nvSpPr>
          <p:cNvPr id="285" name="Google Shape;285;p21"/>
          <p:cNvSpPr txBox="1">
            <a:spLocks noGrp="1"/>
          </p:cNvSpPr>
          <p:nvPr>
            <p:ph type="title"/>
          </p:nvPr>
        </p:nvSpPr>
        <p:spPr>
          <a:xfrm>
            <a:off x="1141413" y="618518"/>
            <a:ext cx="4459286"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Twentieth Century"/>
              <a:buNone/>
            </a:pPr>
            <a:r>
              <a:rPr lang="it-IT" sz="3200"/>
              <a:t>   </a:t>
            </a:r>
            <a:endParaRPr/>
          </a:p>
        </p:txBody>
      </p:sp>
      <p:sp>
        <p:nvSpPr>
          <p:cNvPr id="286" name="Google Shape;286;p21"/>
          <p:cNvSpPr txBox="1">
            <a:spLocks noGrp="1"/>
          </p:cNvSpPr>
          <p:nvPr>
            <p:ph type="body" idx="1"/>
          </p:nvPr>
        </p:nvSpPr>
        <p:spPr>
          <a:xfrm>
            <a:off x="236538" y="975519"/>
            <a:ext cx="5947567" cy="4024576"/>
          </a:xfrm>
          <a:prstGeom prst="rect">
            <a:avLst/>
          </a:prstGeom>
          <a:noFill/>
          <a:ln>
            <a:noFill/>
          </a:ln>
        </p:spPr>
        <p:txBody>
          <a:bodyPr spcFirstLastPara="1" wrap="square" lIns="91425" tIns="45700" rIns="91425" bIns="45700" anchor="ctr" anchorCtr="0">
            <a:noAutofit/>
          </a:bodyPr>
          <a:lstStyle/>
          <a:p>
            <a:pPr marL="0" lvl="0" indent="0" algn="ctr" rtl="0">
              <a:lnSpc>
                <a:spcPct val="110000"/>
              </a:lnSpc>
              <a:spcBef>
                <a:spcPts val="0"/>
              </a:spcBef>
              <a:spcAft>
                <a:spcPts val="0"/>
              </a:spcAft>
              <a:buClr>
                <a:schemeClr val="lt1"/>
              </a:buClr>
              <a:buSzPts val="2500"/>
              <a:buNone/>
            </a:pPr>
            <a:r>
              <a:rPr lang="it-IT" sz="2000" b="1" dirty="0">
                <a:solidFill>
                  <a:schemeClr val="tx1"/>
                </a:solidFill>
                <a:latin typeface="Times New Roman" panose="02020603050405020304" pitchFamily="18" charset="0"/>
                <a:cs typeface="Times New Roman" panose="02020603050405020304" pitchFamily="18" charset="0"/>
              </a:rPr>
              <a:t>For </a:t>
            </a:r>
            <a:r>
              <a:rPr lang="it-IT" sz="2000" b="1" dirty="0" err="1">
                <a:solidFill>
                  <a:schemeClr val="tx1"/>
                </a:solidFill>
                <a:latin typeface="Times New Roman" panose="02020603050405020304" pitchFamily="18" charset="0"/>
                <a:cs typeface="Times New Roman" panose="02020603050405020304" pitchFamily="18" charset="0"/>
              </a:rPr>
              <a:t>these</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reasons</a:t>
            </a:r>
            <a:r>
              <a:rPr lang="it-IT" sz="2000" b="1" dirty="0">
                <a:solidFill>
                  <a:schemeClr val="tx1"/>
                </a:solidFill>
                <a:latin typeface="Times New Roman" panose="02020603050405020304" pitchFamily="18" charset="0"/>
                <a:cs typeface="Times New Roman" panose="02020603050405020304" pitchFamily="18" charset="0"/>
              </a:rPr>
              <a:t> the </a:t>
            </a:r>
            <a:r>
              <a:rPr lang="it-IT" sz="2000" b="1" dirty="0" err="1">
                <a:solidFill>
                  <a:schemeClr val="tx1"/>
                </a:solidFill>
                <a:latin typeface="Times New Roman" panose="02020603050405020304" pitchFamily="18" charset="0"/>
                <a:cs typeface="Times New Roman" panose="02020603050405020304" pitchFamily="18" charset="0"/>
              </a:rPr>
              <a:t>Italian</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territory</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is</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frequently</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subjected</a:t>
            </a:r>
            <a:r>
              <a:rPr lang="it-IT" sz="2000" b="1" dirty="0">
                <a:solidFill>
                  <a:schemeClr val="tx1"/>
                </a:solidFill>
                <a:latin typeface="Times New Roman" panose="02020603050405020304" pitchFamily="18" charset="0"/>
                <a:cs typeface="Times New Roman" panose="02020603050405020304" pitchFamily="18" charset="0"/>
              </a:rPr>
              <a:t> to </a:t>
            </a:r>
            <a:r>
              <a:rPr lang="it-IT" sz="2000" b="1" dirty="0" err="1">
                <a:solidFill>
                  <a:schemeClr val="tx1"/>
                </a:solidFill>
                <a:latin typeface="Times New Roman" panose="02020603050405020304" pitchFamily="18" charset="0"/>
                <a:cs typeface="Times New Roman" panose="02020603050405020304" pitchFamily="18" charset="0"/>
              </a:rPr>
              <a:t>earthquakes</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floods</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landslides</a:t>
            </a:r>
            <a:r>
              <a:rPr lang="it-IT" sz="2000" b="1" dirty="0">
                <a:solidFill>
                  <a:schemeClr val="tx1"/>
                </a:solidFill>
                <a:latin typeface="Times New Roman" panose="02020603050405020304" pitchFamily="18" charset="0"/>
                <a:cs typeface="Times New Roman" panose="02020603050405020304" pitchFamily="18" charset="0"/>
              </a:rPr>
              <a:t> and </a:t>
            </a:r>
            <a:r>
              <a:rPr lang="it-IT" sz="2000" b="1" dirty="0" err="1">
                <a:solidFill>
                  <a:schemeClr val="tx1"/>
                </a:solidFill>
                <a:latin typeface="Times New Roman" panose="02020603050405020304" pitchFamily="18" charset="0"/>
                <a:cs typeface="Times New Roman" panose="02020603050405020304" pitchFamily="18" charset="0"/>
              </a:rPr>
              <a:t>even</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volcanic</a:t>
            </a:r>
            <a:r>
              <a:rPr lang="it-IT" sz="2000" b="1" dirty="0">
                <a:solidFill>
                  <a:schemeClr val="tx1"/>
                </a:solidFill>
                <a:latin typeface="Times New Roman" panose="02020603050405020304" pitchFamily="18" charset="0"/>
                <a:cs typeface="Times New Roman" panose="02020603050405020304" pitchFamily="18" charset="0"/>
              </a:rPr>
              <a:t> </a:t>
            </a:r>
            <a:endParaRPr dirty="0">
              <a:solidFill>
                <a:schemeClr val="tx1"/>
              </a:solidFill>
              <a:latin typeface="Times New Roman" panose="02020603050405020304" pitchFamily="18" charset="0"/>
              <a:cs typeface="Times New Roman" panose="02020603050405020304" pitchFamily="18" charset="0"/>
            </a:endParaRPr>
          </a:p>
          <a:p>
            <a:pPr marL="0" lvl="0" indent="0" algn="ctr" rtl="0">
              <a:lnSpc>
                <a:spcPct val="110000"/>
              </a:lnSpc>
              <a:spcBef>
                <a:spcPts val="1000"/>
              </a:spcBef>
              <a:spcAft>
                <a:spcPts val="0"/>
              </a:spcAft>
              <a:buClr>
                <a:schemeClr val="lt1"/>
              </a:buClr>
              <a:buSzPts val="2500"/>
              <a:buNone/>
            </a:pPr>
            <a:r>
              <a:rPr lang="it-IT" sz="2000" b="1" dirty="0" err="1">
                <a:solidFill>
                  <a:schemeClr val="tx1"/>
                </a:solidFill>
                <a:latin typeface="Times New Roman" panose="02020603050405020304" pitchFamily="18" charset="0"/>
                <a:cs typeface="Times New Roman" panose="02020603050405020304" pitchFamily="18" charset="0"/>
              </a:rPr>
              <a:t>eruptions</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These</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dangers</a:t>
            </a:r>
            <a:r>
              <a:rPr lang="it-IT" sz="2000" b="1" dirty="0">
                <a:solidFill>
                  <a:schemeClr val="tx1"/>
                </a:solidFill>
                <a:latin typeface="Times New Roman" panose="02020603050405020304" pitchFamily="18" charset="0"/>
                <a:cs typeface="Times New Roman" panose="02020603050405020304" pitchFamily="18" charset="0"/>
              </a:rPr>
              <a:t> are </a:t>
            </a:r>
            <a:r>
              <a:rPr lang="it-IT" sz="2000" b="1" dirty="0" err="1">
                <a:solidFill>
                  <a:schemeClr val="tx1"/>
                </a:solidFill>
                <a:latin typeface="Times New Roman" panose="02020603050405020304" pitchFamily="18" charset="0"/>
                <a:cs typeface="Times New Roman" panose="02020603050405020304" pitchFamily="18" charset="0"/>
              </a:rPr>
              <a:t>increased</a:t>
            </a:r>
            <a:r>
              <a:rPr lang="it-IT" sz="2000" b="1" dirty="0">
                <a:solidFill>
                  <a:schemeClr val="tx1"/>
                </a:solidFill>
                <a:latin typeface="Times New Roman" panose="02020603050405020304" pitchFamily="18" charset="0"/>
                <a:cs typeface="Times New Roman" panose="02020603050405020304" pitchFamily="18" charset="0"/>
              </a:rPr>
              <a:t> by </a:t>
            </a:r>
            <a:r>
              <a:rPr lang="it-IT" sz="2000" b="1" dirty="0" err="1">
                <a:solidFill>
                  <a:schemeClr val="tx1"/>
                </a:solidFill>
                <a:latin typeface="Times New Roman" panose="02020603050405020304" pitchFamily="18" charset="0"/>
                <a:cs typeface="Times New Roman" panose="02020603050405020304" pitchFamily="18" charset="0"/>
              </a:rPr>
              <a:t>poor</a:t>
            </a:r>
            <a:r>
              <a:rPr lang="it-IT" sz="2000" b="1" dirty="0">
                <a:solidFill>
                  <a:schemeClr val="tx1"/>
                </a:solidFill>
                <a:latin typeface="Times New Roman" panose="02020603050405020304" pitchFamily="18" charset="0"/>
                <a:cs typeface="Times New Roman" panose="02020603050405020304" pitchFamily="18" charset="0"/>
              </a:rPr>
              <a:t> </a:t>
            </a:r>
            <a:endParaRPr dirty="0">
              <a:solidFill>
                <a:schemeClr val="tx1"/>
              </a:solidFill>
              <a:latin typeface="Times New Roman" panose="02020603050405020304" pitchFamily="18" charset="0"/>
              <a:cs typeface="Times New Roman" panose="02020603050405020304" pitchFamily="18" charset="0"/>
            </a:endParaRPr>
          </a:p>
          <a:p>
            <a:pPr marL="0" lvl="0" indent="0" algn="ctr" rtl="0">
              <a:lnSpc>
                <a:spcPct val="110000"/>
              </a:lnSpc>
              <a:spcBef>
                <a:spcPts val="1000"/>
              </a:spcBef>
              <a:spcAft>
                <a:spcPts val="0"/>
              </a:spcAft>
              <a:buClr>
                <a:schemeClr val="lt1"/>
              </a:buClr>
              <a:buSzPts val="2500"/>
              <a:buNone/>
            </a:pPr>
            <a:r>
              <a:rPr lang="it-IT" sz="2000" b="1" dirty="0" err="1">
                <a:solidFill>
                  <a:schemeClr val="tx1"/>
                </a:solidFill>
                <a:latin typeface="Times New Roman" panose="02020603050405020304" pitchFamily="18" charset="0"/>
                <a:cs typeface="Times New Roman" panose="02020603050405020304" pitchFamily="18" charset="0"/>
              </a:rPr>
              <a:t>prevention</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lack</a:t>
            </a:r>
            <a:r>
              <a:rPr lang="it-IT" sz="2000" b="1" dirty="0">
                <a:solidFill>
                  <a:schemeClr val="tx1"/>
                </a:solidFill>
                <a:latin typeface="Times New Roman" panose="02020603050405020304" pitchFamily="18" charset="0"/>
                <a:cs typeface="Times New Roman" panose="02020603050405020304" pitchFamily="18" charset="0"/>
              </a:rPr>
              <a:t> of </a:t>
            </a:r>
            <a:r>
              <a:rPr lang="it-IT" sz="2000" b="1" dirty="0" err="1">
                <a:solidFill>
                  <a:schemeClr val="tx1"/>
                </a:solidFill>
                <a:latin typeface="Times New Roman" panose="02020603050405020304" pitchFamily="18" charset="0"/>
                <a:cs typeface="Times New Roman" panose="02020603050405020304" pitchFamily="18" charset="0"/>
              </a:rPr>
              <a:t>environmental</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policies</a:t>
            </a:r>
            <a:r>
              <a:rPr lang="it-IT" sz="2000" b="1" dirty="0">
                <a:solidFill>
                  <a:schemeClr val="tx1"/>
                </a:solidFill>
                <a:latin typeface="Times New Roman" panose="02020603050405020304" pitchFamily="18" charset="0"/>
                <a:cs typeface="Times New Roman" panose="02020603050405020304" pitchFamily="18" charset="0"/>
              </a:rPr>
              <a:t> and </a:t>
            </a:r>
            <a:r>
              <a:rPr lang="it-IT" sz="2000" b="1" dirty="0" err="1">
                <a:solidFill>
                  <a:schemeClr val="tx1"/>
                </a:solidFill>
                <a:latin typeface="Times New Roman" panose="02020603050405020304" pitchFamily="18" charset="0"/>
                <a:cs typeface="Times New Roman" panose="02020603050405020304" pitchFamily="18" charset="0"/>
              </a:rPr>
              <a:t>illegal</a:t>
            </a:r>
            <a:r>
              <a:rPr lang="it-IT" sz="2000" b="1" dirty="0">
                <a:solidFill>
                  <a:schemeClr val="tx1"/>
                </a:solidFill>
                <a:latin typeface="Times New Roman" panose="02020603050405020304" pitchFamily="18" charset="0"/>
                <a:cs typeface="Times New Roman" panose="02020603050405020304" pitchFamily="18" charset="0"/>
              </a:rPr>
              <a:t> building. </a:t>
            </a:r>
            <a:r>
              <a:rPr lang="it-IT" sz="2000" b="1" dirty="0" err="1">
                <a:solidFill>
                  <a:schemeClr val="tx1"/>
                </a:solidFill>
                <a:latin typeface="Times New Roman" panose="02020603050405020304" pitchFamily="18" charset="0"/>
                <a:cs typeface="Times New Roman" panose="02020603050405020304" pitchFamily="18" charset="0"/>
              </a:rPr>
              <a:t>As</a:t>
            </a:r>
            <a:r>
              <a:rPr lang="it-IT" sz="2000" b="1" dirty="0">
                <a:solidFill>
                  <a:schemeClr val="tx1"/>
                </a:solidFill>
                <a:latin typeface="Times New Roman" panose="02020603050405020304" pitchFamily="18" charset="0"/>
                <a:cs typeface="Times New Roman" panose="02020603050405020304" pitchFamily="18" charset="0"/>
              </a:rPr>
              <a:t> a </a:t>
            </a:r>
            <a:r>
              <a:rPr lang="it-IT" sz="2000" b="1" dirty="0" err="1">
                <a:solidFill>
                  <a:schemeClr val="tx1"/>
                </a:solidFill>
                <a:latin typeface="Times New Roman" panose="02020603050405020304" pitchFamily="18" charset="0"/>
                <a:cs typeface="Times New Roman" panose="02020603050405020304" pitchFamily="18" charset="0"/>
              </a:rPr>
              <a:t>conseguence</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disasters</a:t>
            </a:r>
            <a:r>
              <a:rPr lang="it-IT" sz="2000" b="1" dirty="0">
                <a:solidFill>
                  <a:schemeClr val="tx1"/>
                </a:solidFill>
                <a:latin typeface="Times New Roman" panose="02020603050405020304" pitchFamily="18" charset="0"/>
                <a:cs typeface="Times New Roman" panose="02020603050405020304" pitchFamily="18" charset="0"/>
              </a:rPr>
              <a:t> are </a:t>
            </a:r>
            <a:r>
              <a:rPr lang="it-IT" sz="2000" b="1" dirty="0" err="1">
                <a:solidFill>
                  <a:schemeClr val="tx1"/>
                </a:solidFill>
                <a:latin typeface="Times New Roman" panose="02020603050405020304" pitchFamily="18" charset="0"/>
                <a:cs typeface="Times New Roman" panose="02020603050405020304" pitchFamily="18" charset="0"/>
              </a:rPr>
              <a:t>very</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costly</a:t>
            </a:r>
            <a:r>
              <a:rPr lang="it-IT" sz="2000" b="1" dirty="0">
                <a:solidFill>
                  <a:schemeClr val="tx1"/>
                </a:solidFill>
                <a:latin typeface="Times New Roman" panose="02020603050405020304" pitchFamily="18" charset="0"/>
                <a:cs typeface="Times New Roman" panose="02020603050405020304" pitchFamily="18" charset="0"/>
              </a:rPr>
              <a:t> due to </a:t>
            </a:r>
            <a:r>
              <a:rPr lang="it-IT" sz="2000" b="1" dirty="0" err="1">
                <a:solidFill>
                  <a:schemeClr val="tx1"/>
                </a:solidFill>
                <a:latin typeface="Times New Roman" panose="02020603050405020304" pitchFamily="18" charset="0"/>
                <a:cs typeface="Times New Roman" panose="02020603050405020304" pitchFamily="18" charset="0"/>
              </a:rPr>
              <a:t>damange</a:t>
            </a:r>
            <a:r>
              <a:rPr lang="it-IT" sz="2000" b="1" dirty="0">
                <a:solidFill>
                  <a:schemeClr val="tx1"/>
                </a:solidFill>
                <a:latin typeface="Times New Roman" panose="02020603050405020304" pitchFamily="18" charset="0"/>
                <a:cs typeface="Times New Roman" panose="02020603050405020304" pitchFamily="18" charset="0"/>
              </a:rPr>
              <a:t> to </a:t>
            </a:r>
            <a:r>
              <a:rPr lang="it-IT" sz="2000" b="1" dirty="0" err="1">
                <a:solidFill>
                  <a:schemeClr val="tx1"/>
                </a:solidFill>
                <a:latin typeface="Times New Roman" panose="02020603050405020304" pitchFamily="18" charset="0"/>
                <a:cs typeface="Times New Roman" panose="02020603050405020304" pitchFamily="18" charset="0"/>
              </a:rPr>
              <a:t>land</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loss</a:t>
            </a:r>
            <a:r>
              <a:rPr lang="it-IT" sz="2000" b="1" dirty="0">
                <a:solidFill>
                  <a:schemeClr val="tx1"/>
                </a:solidFill>
                <a:latin typeface="Times New Roman" panose="02020603050405020304" pitchFamily="18" charset="0"/>
                <a:cs typeface="Times New Roman" panose="02020603050405020304" pitchFamily="18" charset="0"/>
              </a:rPr>
              <a:t> of human </a:t>
            </a:r>
            <a:r>
              <a:rPr lang="it-IT" sz="2000" b="1" dirty="0" err="1" smtClean="0">
                <a:solidFill>
                  <a:schemeClr val="tx1"/>
                </a:solidFill>
                <a:latin typeface="Times New Roman" panose="02020603050405020304" pitchFamily="18" charset="0"/>
                <a:cs typeface="Times New Roman" panose="02020603050405020304" pitchFamily="18" charset="0"/>
              </a:rPr>
              <a:t>lives</a:t>
            </a:r>
            <a:r>
              <a:rPr lang="it-IT" sz="2000" b="1" dirty="0" smtClean="0">
                <a:solidFill>
                  <a:schemeClr val="tx1"/>
                </a:solidFill>
                <a:latin typeface="Times New Roman" panose="02020603050405020304" pitchFamily="18" charset="0"/>
                <a:cs typeface="Times New Roman" panose="02020603050405020304" pitchFamily="18" charset="0"/>
              </a:rPr>
              <a:t>,</a:t>
            </a:r>
            <a:r>
              <a:rPr lang="it-IT" sz="2000" b="1" dirty="0">
                <a:solidFill>
                  <a:schemeClr val="tx1"/>
                </a:solidFill>
                <a:latin typeface="Times New Roman" panose="02020603050405020304" pitchFamily="18" charset="0"/>
                <a:cs typeface="Times New Roman" panose="02020603050405020304" pitchFamily="18" charset="0"/>
              </a:rPr>
              <a:t> </a:t>
            </a:r>
            <a:endParaRPr dirty="0">
              <a:solidFill>
                <a:schemeClr val="tx1"/>
              </a:solidFill>
              <a:latin typeface="Times New Roman" panose="02020603050405020304" pitchFamily="18" charset="0"/>
              <a:cs typeface="Times New Roman" panose="02020603050405020304" pitchFamily="18" charset="0"/>
            </a:endParaRPr>
          </a:p>
          <a:p>
            <a:pPr marL="0" lvl="0" indent="0" algn="ctr" rtl="0">
              <a:lnSpc>
                <a:spcPct val="110000"/>
              </a:lnSpc>
              <a:spcBef>
                <a:spcPts val="1000"/>
              </a:spcBef>
              <a:spcAft>
                <a:spcPts val="0"/>
              </a:spcAft>
              <a:buClr>
                <a:schemeClr val="lt1"/>
              </a:buClr>
              <a:buSzPts val="2500"/>
              <a:buNone/>
            </a:pP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smtClean="0">
                <a:solidFill>
                  <a:schemeClr val="tx1"/>
                </a:solidFill>
                <a:latin typeface="Times New Roman" panose="02020603050405020304" pitchFamily="18" charset="0"/>
                <a:cs typeface="Times New Roman" panose="02020603050405020304" pitchFamily="18" charset="0"/>
              </a:rPr>
              <a:t>possessions</a:t>
            </a:r>
            <a:r>
              <a:rPr lang="it-IT" sz="2000" b="1" dirty="0" smtClean="0">
                <a:solidFill>
                  <a:schemeClr val="tx1"/>
                </a:solidFill>
                <a:latin typeface="Times New Roman" panose="02020603050405020304" pitchFamily="18" charset="0"/>
                <a:cs typeface="Times New Roman" panose="02020603050405020304" pitchFamily="18" charset="0"/>
              </a:rPr>
              <a:t> </a:t>
            </a:r>
            <a:r>
              <a:rPr lang="it-IT" sz="2000" b="1" dirty="0">
                <a:solidFill>
                  <a:schemeClr val="tx1"/>
                </a:solidFill>
                <a:latin typeface="Times New Roman" panose="02020603050405020304" pitchFamily="18" charset="0"/>
                <a:cs typeface="Times New Roman" panose="02020603050405020304" pitchFamily="18" charset="0"/>
              </a:rPr>
              <a:t>and the </a:t>
            </a:r>
            <a:r>
              <a:rPr lang="it-IT" sz="2000" b="1" dirty="0" err="1">
                <a:solidFill>
                  <a:schemeClr val="tx1"/>
                </a:solidFill>
                <a:latin typeface="Times New Roman" panose="02020603050405020304" pitchFamily="18" charset="0"/>
                <a:cs typeface="Times New Roman" panose="02020603050405020304" pitchFamily="18" charset="0"/>
              </a:rPr>
              <a:t>disruption</a:t>
            </a:r>
            <a:r>
              <a:rPr lang="it-IT" sz="2000" b="1" dirty="0">
                <a:solidFill>
                  <a:schemeClr val="tx1"/>
                </a:solidFill>
                <a:latin typeface="Times New Roman" panose="02020603050405020304" pitchFamily="18" charset="0"/>
                <a:cs typeface="Times New Roman" panose="02020603050405020304" pitchFamily="18" charset="0"/>
              </a:rPr>
              <a:t> of </a:t>
            </a:r>
            <a:r>
              <a:rPr lang="it-IT" sz="2000" b="1" dirty="0" err="1">
                <a:solidFill>
                  <a:schemeClr val="tx1"/>
                </a:solidFill>
                <a:latin typeface="Times New Roman" panose="02020603050405020304" pitchFamily="18" charset="0"/>
                <a:cs typeface="Times New Roman" panose="02020603050405020304" pitchFamily="18" charset="0"/>
              </a:rPr>
              <a:t>economic</a:t>
            </a:r>
            <a:r>
              <a:rPr lang="it-IT" sz="2000" b="1" dirty="0">
                <a:solidFill>
                  <a:schemeClr val="tx1"/>
                </a:solidFill>
                <a:latin typeface="Times New Roman" panose="02020603050405020304" pitchFamily="18" charset="0"/>
                <a:cs typeface="Times New Roman" panose="02020603050405020304" pitchFamily="18" charset="0"/>
              </a:rPr>
              <a:t> </a:t>
            </a:r>
            <a:r>
              <a:rPr lang="it-IT" sz="2000" b="1" dirty="0" err="1">
                <a:solidFill>
                  <a:schemeClr val="tx1"/>
                </a:solidFill>
                <a:latin typeface="Times New Roman" panose="02020603050405020304" pitchFamily="18" charset="0"/>
                <a:cs typeface="Times New Roman" panose="02020603050405020304" pitchFamily="18" charset="0"/>
              </a:rPr>
              <a:t>activities</a:t>
            </a:r>
            <a:r>
              <a:rPr lang="it-IT" sz="2000" b="1" dirty="0">
                <a:solidFill>
                  <a:schemeClr val="tx1"/>
                </a:solidFill>
                <a:latin typeface="Times New Roman" panose="02020603050405020304" pitchFamily="18" charset="0"/>
                <a:cs typeface="Times New Roman" panose="02020603050405020304" pitchFamily="18" charset="0"/>
              </a:rPr>
              <a:t>.</a:t>
            </a:r>
            <a:r>
              <a:rPr lang="it-IT" sz="2000" dirty="0">
                <a:solidFill>
                  <a:schemeClr val="tx1"/>
                </a:solidFill>
                <a:latin typeface="Times New Roman" panose="02020603050405020304" pitchFamily="18" charset="0"/>
                <a:cs typeface="Times New Roman" panose="02020603050405020304" pitchFamily="18" charset="0"/>
              </a:rPr>
              <a:t> </a:t>
            </a:r>
            <a:endParaRPr dirty="0">
              <a:solidFill>
                <a:schemeClr val="tx1"/>
              </a:solidFill>
              <a:latin typeface="Times New Roman" panose="02020603050405020304" pitchFamily="18" charset="0"/>
              <a:cs typeface="Times New Roman" panose="02020603050405020304" pitchFamily="18" charset="0"/>
            </a:endParaRPr>
          </a:p>
          <a:p>
            <a:pPr marL="0" lvl="0" indent="0" algn="ctr" rtl="0">
              <a:lnSpc>
                <a:spcPct val="110000"/>
              </a:lnSpc>
              <a:spcBef>
                <a:spcPts val="1000"/>
              </a:spcBef>
              <a:spcAft>
                <a:spcPts val="0"/>
              </a:spcAft>
              <a:buClr>
                <a:schemeClr val="lt1"/>
              </a:buClr>
              <a:buSzPts val="2500"/>
              <a:buNone/>
            </a:pPr>
            <a:endParaRPr sz="2000" dirty="0"/>
          </a:p>
        </p:txBody>
      </p:sp>
      <p:pic>
        <p:nvPicPr>
          <p:cNvPr id="287" name="Google Shape;287;p21" descr="Immagine che contiene esterni, edificio, cielo, persona&#10;&#10;Descrizione generata con affidabilità molto elevata"/>
          <p:cNvPicPr preferRelativeResize="0"/>
          <p:nvPr/>
        </p:nvPicPr>
        <p:blipFill rotWithShape="1">
          <a:blip r:embed="rId5">
            <a:alphaModFix/>
          </a:blip>
          <a:srcRect/>
          <a:stretch/>
        </p:blipFill>
        <p:spPr>
          <a:xfrm>
            <a:off x="6346031" y="977989"/>
            <a:ext cx="5765841" cy="4436542"/>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pic>
      <p:grpSp>
        <p:nvGrpSpPr>
          <p:cNvPr id="288" name="Google Shape;288;p21"/>
          <p:cNvGrpSpPr/>
          <p:nvPr/>
        </p:nvGrpSpPr>
        <p:grpSpPr>
          <a:xfrm>
            <a:off x="0" y="0"/>
            <a:ext cx="1220788" cy="6858001"/>
            <a:chOff x="-14288" y="0"/>
            <a:chExt cx="1220788" cy="6858001"/>
          </a:xfrm>
        </p:grpSpPr>
        <p:sp>
          <p:nvSpPr>
            <p:cNvPr id="289" name="Google Shape;289;p2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 name="Google Shape;290;p2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2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2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293" name="Google Shape;293;p2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2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295" name="Google Shape;295;p2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96" name="Google Shape;296;p2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297;p2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298;p2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99" name="Google Shape;299;p2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300" name="Google Shape;300;p2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301" name="Google Shape;301;p2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302" name="Google Shape;302;p2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303" name="Google Shape;303;p2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304" name="Google Shape;304;p2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2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2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07" name="Google Shape;307;p2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2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09" name="Google Shape;309;p2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Google Shape;310;p2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1" name="Google Shape;311;p2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12" name="Google Shape;312;p2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2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2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15" name="Google Shape;315;p2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16" name="Google Shape;316;p21"/>
          <p:cNvSpPr txBox="1"/>
          <p:nvPr/>
        </p:nvSpPr>
        <p:spPr>
          <a:xfrm>
            <a:off x="7210105" y="5845414"/>
            <a:ext cx="5910262" cy="369332"/>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it-IT" kern="0" dirty="0">
                <a:solidFill>
                  <a:srgbClr val="000000"/>
                </a:solidFill>
                <a:latin typeface="Times New Roman" panose="02020603050405020304" pitchFamily="18" charset="0"/>
                <a:ea typeface="Twentieth Century"/>
                <a:cs typeface="Times New Roman" panose="02020603050405020304" pitchFamily="18" charset="0"/>
                <a:sym typeface="Twentieth Century"/>
              </a:rPr>
              <a:t>EARTHQUAKE IRPINIA ITALY 198O</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2405346"/>
      </p:ext>
    </p:extLst>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3"/>
</p:tagLst>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Widescreen</PresentationFormat>
  <Paragraphs>68</Paragraphs>
  <Slides>14</Slides>
  <Notes>5</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Georgia</vt:lpstr>
      <vt:lpstr>Perpetua</vt:lpstr>
      <vt:lpstr>Times New Roman</vt:lpstr>
      <vt:lpstr>Twentieth Century</vt:lpstr>
      <vt:lpstr>Circuit</vt:lpstr>
      <vt:lpstr>  ERASMUS+ KA2 GREEN ALLIANCE  ENVIRONMENTAL ISSUES </vt:lpstr>
      <vt:lpstr>Presentazione standard di PowerPoint</vt:lpstr>
      <vt:lpstr>Presentazione standard di PowerPoint</vt:lpstr>
      <vt:lpstr>Presentazione standard di PowerPoint</vt:lpstr>
      <vt:lpstr>Presentazione standard di PowerPoint</vt:lpstr>
      <vt:lpstr>Presentazione standard di PowerPoint</vt:lpstr>
      <vt:lpstr>MAIN ENVIRONMENTAL ISSUES IN ITALY  «Hydrogeological instability»  </vt:lpstr>
      <vt:lpstr>Presentazione standard di PowerPoint</vt:lpstr>
      <vt:lpstr>   </vt:lpstr>
      <vt:lpstr>Presentazione standard di PowerPoint</vt:lpstr>
      <vt:lpstr>    EARTHQUAKE AQUILA ITALY 2009</vt:lpstr>
      <vt:lpstr>Presentazione standard di PowerPoint</vt:lpstr>
      <vt:lpstr>LANDSLIDE IN ATRANI AMALFI COAST 2010</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ERASMUS+ KA2 GREEN ALLIANCE  ENVIRONMENTAL ISSUES </dc:title>
  <dc:creator>Gianna Barrella</dc:creator>
  <cp:lastModifiedBy>Gianna Barrella</cp:lastModifiedBy>
  <cp:revision>1</cp:revision>
  <dcterms:created xsi:type="dcterms:W3CDTF">2019-09-06T08:08:42Z</dcterms:created>
  <dcterms:modified xsi:type="dcterms:W3CDTF">2019-09-06T08:09:09Z</dcterms:modified>
</cp:coreProperties>
</file>