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75" r:id="rId2"/>
    <p:sldId id="256" r:id="rId3"/>
    <p:sldId id="257" r:id="rId4"/>
    <p:sldId id="271" r:id="rId5"/>
    <p:sldId id="258" r:id="rId6"/>
    <p:sldId id="259" r:id="rId7"/>
    <p:sldId id="260" r:id="rId8"/>
    <p:sldId id="261" r:id="rId9"/>
    <p:sldId id="270" r:id="rId10"/>
    <p:sldId id="269" r:id="rId11"/>
    <p:sldId id="268" r:id="rId12"/>
    <p:sldId id="262" r:id="rId13"/>
    <p:sldId id="272" r:id="rId14"/>
    <p:sldId id="273" r:id="rId15"/>
    <p:sldId id="263" r:id="rId16"/>
    <p:sldId id="264" r:id="rId17"/>
    <p:sldId id="274" r:id="rId18"/>
    <p:sldId id="266" r:id="rId19"/>
    <p:sldId id="265" r:id="rId20"/>
    <p:sldId id="267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3" autoAdjust="0"/>
    <p:restoredTop sz="94639" autoAdjust="0"/>
  </p:normalViewPr>
  <p:slideViewPr>
    <p:cSldViewPr>
      <p:cViewPr varScale="1">
        <p:scale>
          <a:sx n="106" d="100"/>
          <a:sy n="106" d="100"/>
        </p:scale>
        <p:origin x="103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E6D3F-BF88-43A3-B5E5-7E688BC86108}" type="datetimeFigureOut">
              <a:rPr lang="pl-PL" smtClean="0"/>
              <a:pPr/>
              <a:t>2015-04-14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70EB2-E17C-42D4-9A33-A43E390734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078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Bookman Old Style" pitchFamily="18" charset="0"/>
              </a:rPr>
              <a:t>Osoby</a:t>
            </a:r>
            <a:r>
              <a:rPr lang="pl-PL" baseline="0" dirty="0" smtClean="0">
                <a:latin typeface="Bookman Old Style" pitchFamily="18" charset="0"/>
              </a:rPr>
              <a:t>, które zostały wymienione jako autorzy czynnie przyczynili się do powstanie tej prezentacji.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0EB2-E17C-42D4-9A33-A43E3907348D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253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9740982-F800-42B8-AD39-12EC4C42BD8A}" type="datetimeFigureOut">
              <a:rPr lang="pl-PL" smtClean="0"/>
              <a:pPr/>
              <a:t>2015-04-14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6A85DA7-9AE3-4669-BE19-C9D2632E6C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0982-F800-42B8-AD39-12EC4C42BD8A}" type="datetimeFigureOut">
              <a:rPr lang="pl-PL" smtClean="0"/>
              <a:pPr/>
              <a:t>2015-04-14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5DA7-9AE3-4669-BE19-C9D2632E6C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0982-F800-42B8-AD39-12EC4C42BD8A}" type="datetimeFigureOut">
              <a:rPr lang="pl-PL" smtClean="0"/>
              <a:pPr/>
              <a:t>2015-04-14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5DA7-9AE3-4669-BE19-C9D2632E6C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740982-F800-42B8-AD39-12EC4C42BD8A}" type="datetimeFigureOut">
              <a:rPr lang="pl-PL" smtClean="0"/>
              <a:pPr/>
              <a:t>2015-04-14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A85DA7-9AE3-4669-BE19-C9D2632E6C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9740982-F800-42B8-AD39-12EC4C42BD8A}" type="datetimeFigureOut">
              <a:rPr lang="pl-PL" smtClean="0"/>
              <a:pPr/>
              <a:t>2015-04-14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6A85DA7-9AE3-4669-BE19-C9D2632E6C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0982-F800-42B8-AD39-12EC4C42BD8A}" type="datetimeFigureOut">
              <a:rPr lang="pl-PL" smtClean="0"/>
              <a:pPr/>
              <a:t>2015-04-14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5DA7-9AE3-4669-BE19-C9D2632E6C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0982-F800-42B8-AD39-12EC4C42BD8A}" type="datetimeFigureOut">
              <a:rPr lang="pl-PL" smtClean="0"/>
              <a:pPr/>
              <a:t>2015-04-14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5DA7-9AE3-4669-BE19-C9D2632E6C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740982-F800-42B8-AD39-12EC4C42BD8A}" type="datetimeFigureOut">
              <a:rPr lang="pl-PL" smtClean="0"/>
              <a:pPr/>
              <a:t>2015-04-14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A85DA7-9AE3-4669-BE19-C9D2632E6C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0982-F800-42B8-AD39-12EC4C42BD8A}" type="datetimeFigureOut">
              <a:rPr lang="pl-PL" smtClean="0"/>
              <a:pPr/>
              <a:t>2015-04-14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5DA7-9AE3-4669-BE19-C9D2632E6C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740982-F800-42B8-AD39-12EC4C42BD8A}" type="datetimeFigureOut">
              <a:rPr lang="pl-PL" smtClean="0"/>
              <a:pPr/>
              <a:t>2015-04-14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A85DA7-9AE3-4669-BE19-C9D2632E6C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740982-F800-42B8-AD39-12EC4C42BD8A}" type="datetimeFigureOut">
              <a:rPr lang="pl-PL" smtClean="0"/>
              <a:pPr/>
              <a:t>2015-04-14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A85DA7-9AE3-4669-BE19-C9D2632E6C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740982-F800-42B8-AD39-12EC4C42BD8A}" type="datetimeFigureOut">
              <a:rPr lang="pl-PL" smtClean="0"/>
              <a:pPr/>
              <a:t>2015-04-14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A85DA7-9AE3-4669-BE19-C9D2632E6CB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audio" Target="../media/audio7.wav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audio" Target="../media/audio2.wav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audio" Target="../media/audio9.wav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audio" Target="../media/audio6.wav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0.bin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audio" Target="../media/audio8.wav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37965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b="1" dirty="0" smtClean="0"/>
              <a:t>Odległości Między miastami: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pl-PL" dirty="0" smtClean="0"/>
              <a:t>Rudki ~ Kielce – </a:t>
            </a:r>
            <a:r>
              <a:rPr lang="pl-PL" b="1" dirty="0" smtClean="0"/>
              <a:t>40 km </a:t>
            </a:r>
            <a:r>
              <a:rPr lang="pl-PL" i="1" dirty="0" smtClean="0"/>
              <a:t>(Polska)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l-PL" dirty="0" smtClean="0"/>
              <a:t>Kielce ~ Koszyce – </a:t>
            </a:r>
            <a:r>
              <a:rPr lang="pl-PL" b="1" dirty="0" smtClean="0"/>
              <a:t>300 km </a:t>
            </a:r>
            <a:r>
              <a:rPr lang="pl-PL" i="1" dirty="0" smtClean="0"/>
              <a:t>(Polska, Czechy)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l-PL" dirty="0" smtClean="0"/>
              <a:t>Koszyce ~ Debreczyn – </a:t>
            </a:r>
            <a:r>
              <a:rPr lang="pl-PL" b="1" dirty="0" smtClean="0"/>
              <a:t>100 km</a:t>
            </a:r>
            <a:r>
              <a:rPr lang="pl-PL" dirty="0" smtClean="0"/>
              <a:t>		 </a:t>
            </a:r>
            <a:r>
              <a:rPr lang="pl-PL" i="1" dirty="0" smtClean="0"/>
              <a:t>(Czechy, Słowacja)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l-PL" dirty="0" smtClean="0"/>
              <a:t>Debreczyn ~ Oraclea – </a:t>
            </a:r>
            <a:r>
              <a:rPr lang="pl-PL" b="1" dirty="0" smtClean="0"/>
              <a:t>110 km </a:t>
            </a:r>
            <a:r>
              <a:rPr lang="pl-PL" dirty="0" smtClean="0"/>
              <a:t>	      </a:t>
            </a:r>
            <a:r>
              <a:rPr lang="pl-PL" i="1" dirty="0" smtClean="0"/>
              <a:t>(Słowacja, Rumunia)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l-PL" dirty="0" smtClean="0"/>
              <a:t> Oraclea ~ Targu Mures – </a:t>
            </a:r>
            <a:r>
              <a:rPr lang="pl-PL" b="1" dirty="0" smtClean="0"/>
              <a:t>305 km </a:t>
            </a:r>
            <a:r>
              <a:rPr lang="pl-PL" i="1" dirty="0" smtClean="0"/>
              <a:t>(Rumunia)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l-PL" dirty="0" smtClean="0"/>
              <a:t> Targu Mures ~ Ploeszti – </a:t>
            </a:r>
            <a:r>
              <a:rPr lang="pl-PL" b="1" dirty="0" smtClean="0"/>
              <a:t>249 km </a:t>
            </a:r>
            <a:r>
              <a:rPr lang="pl-PL" i="1" dirty="0" smtClean="0"/>
              <a:t>(Rumunia</a:t>
            </a:r>
            <a:r>
              <a:rPr lang="pl-PL" sz="2000" i="1" dirty="0" smtClean="0"/>
              <a:t>)</a:t>
            </a:r>
            <a:endParaRPr lang="pl-PL" sz="2000" i="1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6286512" y="0"/>
          <a:ext cx="2452698" cy="2832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Clip" r:id="rId4" imgW="1905120" imgH="2200320" progId="MicrosoftWorks.WkShbSrv.6">
                  <p:embed/>
                </p:oleObj>
              </mc:Choice>
              <mc:Fallback>
                <p:oleObj name="Clip" r:id="rId4" imgW="1905120" imgH="2200320" progId="MicrosoftWorks.WkShbSrv.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0"/>
                        <a:ext cx="2452698" cy="2832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zoom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2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Zdjęcie078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643050"/>
            <a:ext cx="5643602" cy="475052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chemeClr val="tx1"/>
                </a:solidFill>
              </a:rPr>
              <a:t>Mapa trasy:</a:t>
            </a:r>
            <a:endParaRPr lang="pl-PL" sz="6000" b="1" dirty="0">
              <a:solidFill>
                <a:schemeClr val="tx1"/>
              </a:solidFill>
            </a:endParaRP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6286512" y="285728"/>
          <a:ext cx="2347917" cy="2570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Clip" r:id="rId5" imgW="1704960" imgH="1866960" progId="MicrosoftWorks.WkShbSrv.6">
                  <p:embed/>
                </p:oleObj>
              </mc:Choice>
              <mc:Fallback>
                <p:oleObj name="Clip" r:id="rId5" imgW="1704960" imgH="1866960" progId="MicrosoftWorks.WkShbSrv.6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285728"/>
                        <a:ext cx="2347917" cy="2570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6286512" y="3071810"/>
          <a:ext cx="2143140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Clip" r:id="rId7" imgW="1952640" imgH="2809800" progId="MicrosoftWorks.WkShbSrv.6">
                  <p:embed/>
                </p:oleObj>
              </mc:Choice>
              <mc:Fallback>
                <p:oleObj name="Clip" r:id="rId7" imgW="1952640" imgH="2809800" progId="MicrosoftWorks.WkShbSrv.6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3071810"/>
                        <a:ext cx="2143140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785 -0.00185 L 5.55556E-7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97 -0.29213 L -5.55556E-7 1.85185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0.42315 L 1.94444E-6 -7.40741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-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tx1"/>
                </a:solidFill>
              </a:rPr>
              <a:t>Czas podróży:</a:t>
            </a:r>
            <a:endParaRPr lang="pl-PL" sz="54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l-PL" sz="3600" b="1" dirty="0" smtClean="0">
                <a:solidFill>
                  <a:schemeClr val="tx2"/>
                </a:solidFill>
              </a:rPr>
              <a:t>15 h 7 min</a:t>
            </a:r>
            <a:r>
              <a:rPr lang="pl-PL" sz="3600" dirty="0" smtClean="0">
                <a:solidFill>
                  <a:schemeClr val="tx2"/>
                </a:solidFill>
              </a:rPr>
              <a:t> – </a:t>
            </a:r>
            <a:r>
              <a:rPr lang="pl-PL" sz="3600" i="1" dirty="0" smtClean="0">
                <a:solidFill>
                  <a:schemeClr val="tx2"/>
                </a:solidFill>
              </a:rPr>
              <a:t>one way </a:t>
            </a:r>
          </a:p>
          <a:p>
            <a:pPr>
              <a:buNone/>
            </a:pPr>
            <a:r>
              <a:rPr lang="pl-PL" sz="3600" i="1" dirty="0" smtClean="0">
                <a:solidFill>
                  <a:schemeClr val="tx2"/>
                </a:solidFill>
              </a:rPr>
              <a:t>                          w jedną stroną</a:t>
            </a:r>
          </a:p>
          <a:p>
            <a:pPr>
              <a:buFont typeface="Wingdings" pitchFamily="2" charset="2"/>
              <a:buChar char="v"/>
            </a:pPr>
            <a:r>
              <a:rPr lang="pl-PL" sz="3600" b="1" dirty="0" smtClean="0">
                <a:solidFill>
                  <a:schemeClr val="tx2"/>
                </a:solidFill>
              </a:rPr>
              <a:t>34 h 14 min </a:t>
            </a:r>
            <a:r>
              <a:rPr lang="pl-PL" sz="3600" dirty="0" smtClean="0">
                <a:solidFill>
                  <a:schemeClr val="tx2"/>
                </a:solidFill>
              </a:rPr>
              <a:t>–    </a:t>
            </a:r>
            <a:r>
              <a:rPr lang="pl-PL" sz="3600" i="1" dirty="0" smtClean="0">
                <a:solidFill>
                  <a:schemeClr val="tx2"/>
                </a:solidFill>
              </a:rPr>
              <a:t>łączny czas w 						trasie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714744" y="3929066"/>
          <a:ext cx="3357586" cy="2928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Clip" r:id="rId4" imgW="1790640" imgH="1714680" progId="MicrosoftWorks.WkShbSrv.6">
                  <p:embed/>
                </p:oleObj>
              </mc:Choice>
              <mc:Fallback>
                <p:oleObj name="Clip" r:id="rId4" imgW="1790640" imgH="1714680" progId="MicrosoftWorks.WkShbSrv.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3929066"/>
                        <a:ext cx="3357586" cy="2928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6500826" y="0"/>
          <a:ext cx="2643174" cy="2643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Clip" r:id="rId6" imgW="1457280" imgH="1066680" progId="MicrosoftWorks.WkShbSrv.6">
                  <p:embed/>
                </p:oleObj>
              </mc:Choice>
              <mc:Fallback>
                <p:oleObj name="Clip" r:id="rId6" imgW="1457280" imgH="1066680" progId="MicrosoftWorks.WkShbSrv.6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6" y="0"/>
                        <a:ext cx="2643174" cy="2643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0" y="3500438"/>
          <a:ext cx="3571868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Clip" r:id="rId8" imgW="1781280" imgH="1447920" progId="MicrosoftWorks.WkShbSrv.6">
                  <p:embed/>
                </p:oleObj>
              </mc:Choice>
              <mc:Fallback>
                <p:oleObj name="Clip" r:id="rId8" imgW="1781280" imgH="1447920" progId="MicrosoftWorks.WkShbSrv.6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00438"/>
                        <a:ext cx="3571868" cy="335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amond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925" accel="100000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925" accel="100000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3075" decel="100000"/>
                                        <p:tgtEl>
                                          <p:spTgt spid="717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3075" decel="100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1925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3075" decel="100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1925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b="1" dirty="0" smtClean="0">
                <a:solidFill>
                  <a:schemeClr val="tx1"/>
                </a:solidFill>
              </a:rPr>
              <a:t>Czas wyjazdu i przyjazdu:</a:t>
            </a:r>
            <a:endParaRPr lang="pl-PL" sz="40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pl-PL" dirty="0" smtClean="0"/>
              <a:t> </a:t>
            </a:r>
            <a:r>
              <a:rPr lang="pl-PL" b="1" dirty="0" smtClean="0"/>
              <a:t>wyjazd:</a:t>
            </a:r>
          </a:p>
          <a:p>
            <a:pPr marL="457200" indent="-457200">
              <a:buNone/>
            </a:pPr>
            <a:r>
              <a:rPr lang="pl-PL" dirty="0" smtClean="0"/>
              <a:t>	- </a:t>
            </a:r>
            <a:r>
              <a:rPr lang="pl-PL" b="1" dirty="0" smtClean="0"/>
              <a:t>1 czerwca o 8:25 </a:t>
            </a:r>
            <a:r>
              <a:rPr lang="pl-PL" dirty="0" smtClean="0"/>
              <a:t>z dworca PKP w Kielcach.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pl-PL" b="1" dirty="0" smtClean="0"/>
              <a:t>przyjazd:</a:t>
            </a:r>
          </a:p>
          <a:p>
            <a:pPr marL="457200" indent="-457200">
              <a:buNone/>
            </a:pPr>
            <a:r>
              <a:rPr lang="pl-PL" dirty="0" smtClean="0"/>
              <a:t>	- </a:t>
            </a:r>
            <a:r>
              <a:rPr lang="pl-PL" b="1" dirty="0" smtClean="0"/>
              <a:t>1 czerwca o 22:32 </a:t>
            </a:r>
            <a:r>
              <a:rPr lang="pl-PL" dirty="0" smtClean="0"/>
              <a:t>na dworzec w Ploeszti. </a:t>
            </a:r>
            <a:endParaRPr lang="pl-PL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85720" y="3403180"/>
          <a:ext cx="4000528" cy="3454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Clip" r:id="rId4" imgW="1504800" imgH="1305000" progId="MicrosoftWorks.WkShbSrv.6">
                  <p:embed/>
                </p:oleObj>
              </mc:Choice>
              <mc:Fallback>
                <p:oleObj name="Clip" r:id="rId4" imgW="1504800" imgH="1305000" progId="MicrosoftWorks.WkShbSrv.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3403180"/>
                        <a:ext cx="4000528" cy="34548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143372" y="3500438"/>
          <a:ext cx="4168295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Clip" r:id="rId6" imgW="3571920" imgH="3114720" progId="MicrosoftWorks.WkShbSrv.6">
                  <p:embed/>
                </p:oleObj>
              </mc:Choice>
              <mc:Fallback>
                <p:oleObj name="Clip" r:id="rId6" imgW="3571920" imgH="3114720" progId="MicrosoftWorks.WkShbSrv.6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3500438"/>
                        <a:ext cx="4168295" cy="335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986 0.01574 L -0.58716 0.01574 C -0.56719 0.01574 -0.54427 -0.03842 -0.52431 -0.04583 C -0.5092 -0.04583 -0.48125 0.0044 -0.46875 0.0044 C -0.45122 0.0044 -0.43368 -0.01111 -0.4007 -0.01111 L -0.37813 -0.60926 L -0.35278 0.1125 L -0.32257 0.01574 L -0.29757 -0.01111 L -0.23681 0.01158 C -0.2092 0.00023 -0.18664 -0.04977 -0.15903 -0.06921 C -0.14896 -0.07268 -0.12605 -0.07662 -0.11094 -0.06921 C -0.09601 -0.06134 -0.08334 -0.00787 -0.07848 -0.0037 C -0.07049 0.01158 -0.05313 -0.0037 -0.04306 0.0044 L -0.02778 0.01574 L 3.61111E-6 0.01574 " pathEditMode="relative" rAng="0" ptsTypes="FfffFFFFFffffFFF">
                                      <p:cBhvr>
                                        <p:cTn id="23" dur="3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00" y="-2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Czas w Polsce:</a:t>
            </a:r>
            <a:endParaRPr lang="pl-PL" sz="44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7467600" cy="48737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3200" b="1" i="1" dirty="0" smtClean="0">
                <a:solidFill>
                  <a:schemeClr val="accent1"/>
                </a:solidFill>
              </a:rPr>
              <a:t>W Rumunii będzie 22:32.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b="1" i="1" dirty="0" smtClean="0">
                <a:solidFill>
                  <a:schemeClr val="accent1"/>
                </a:solidFill>
              </a:rPr>
              <a:t>W Polce będzie o godzinę wcześniej, czyli 21:32.</a:t>
            </a:r>
            <a:endParaRPr lang="pl-PL" sz="3200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4214810" y="3244414"/>
          <a:ext cx="3929058" cy="3613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Clip" r:id="rId3" imgW="2600280" imgH="2390760" progId="MicrosoftWorks.WkShbSrv.6">
                  <p:embed/>
                </p:oleObj>
              </mc:Choice>
              <mc:Fallback>
                <p:oleObj name="Clip" r:id="rId3" imgW="2600280" imgH="2390760" progId="MicrosoftWorks.WkShbSrv.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0" y="3244414"/>
                        <a:ext cx="3929058" cy="3613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214282" y="3214686"/>
          <a:ext cx="3857652" cy="3643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Clip" r:id="rId5" imgW="1762200" imgH="1743120" progId="MicrosoftWorks.WkShbSrv.6">
                  <p:embed/>
                </p:oleObj>
              </mc:Choice>
              <mc:Fallback>
                <p:oleObj name="Clip" r:id="rId5" imgW="1762200" imgH="1743120" progId="MicrosoftWorks.WkShbSrv.6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3214686"/>
                        <a:ext cx="3857652" cy="3643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6357950" y="0"/>
          <a:ext cx="2328875" cy="2143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Clip" r:id="rId7" imgW="942840" imgH="866880" progId="MicrosoftWorks.WkShbSrv.6">
                  <p:embed/>
                </p:oleObj>
              </mc:Choice>
              <mc:Fallback>
                <p:oleObj name="Clip" r:id="rId7" imgW="942840" imgH="866880" progId="MicrosoftWorks.WkShbSrv.6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50" y="0"/>
                        <a:ext cx="2328875" cy="2143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66 -0.03472 L 0.45261 -0.02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94 -0.00555 L -0.45138 -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3" dur="1230" decel="100000"/>
                                        <p:tgtEl>
                                          <p:spTgt spid="3072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4" dur="1230" decel="1000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6" dur="1230" decel="1000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b="1" dirty="0" smtClean="0"/>
              <a:t>Koszty podróży:</a:t>
            </a:r>
            <a:endParaRPr lang="pl-PL" sz="4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l-PL" sz="3200" dirty="0" smtClean="0"/>
              <a:t> </a:t>
            </a:r>
            <a:r>
              <a:rPr lang="pl-PL" sz="3200" b="1" dirty="0" smtClean="0"/>
              <a:t>2500 zł </a:t>
            </a:r>
            <a:r>
              <a:rPr lang="pl-PL" sz="3200" dirty="0" smtClean="0"/>
              <a:t>– </a:t>
            </a:r>
            <a:r>
              <a:rPr lang="pl-PL" sz="2800" dirty="0" smtClean="0"/>
              <a:t>koszt biletów w jedną stronę</a:t>
            </a:r>
          </a:p>
          <a:p>
            <a:pPr>
              <a:buFont typeface="Wingdings" pitchFamily="2" charset="2"/>
              <a:buChar char="q"/>
            </a:pPr>
            <a:r>
              <a:rPr lang="pl-PL" sz="3200" b="1" dirty="0" smtClean="0"/>
              <a:t>1000zł</a:t>
            </a:r>
            <a:r>
              <a:rPr lang="pl-PL" sz="3200" dirty="0" smtClean="0"/>
              <a:t> –  </a:t>
            </a:r>
            <a:r>
              <a:rPr lang="pl-PL" sz="2800" dirty="0" smtClean="0"/>
              <a:t>koszt noclegu na polu     		             biwakowym</a:t>
            </a:r>
          </a:p>
          <a:p>
            <a:pPr>
              <a:buFont typeface="Wingdings" pitchFamily="2" charset="2"/>
              <a:buChar char="q"/>
            </a:pPr>
            <a:r>
              <a:rPr lang="pl-PL" sz="3200" dirty="0" smtClean="0"/>
              <a:t> </a:t>
            </a:r>
            <a:r>
              <a:rPr lang="pl-PL" sz="3200" b="1" dirty="0" smtClean="0"/>
              <a:t>1000 zł </a:t>
            </a:r>
            <a:r>
              <a:rPr lang="pl-PL" sz="3200" dirty="0" smtClean="0"/>
              <a:t>– </a:t>
            </a:r>
            <a:r>
              <a:rPr lang="pl-PL" sz="2800" dirty="0" smtClean="0"/>
              <a:t>łączny koszt biletów        	   	              telekomunikacyjnych</a:t>
            </a:r>
          </a:p>
          <a:p>
            <a:pPr>
              <a:buFont typeface="Wingdings" pitchFamily="2" charset="2"/>
              <a:buChar char="q"/>
            </a:pPr>
            <a:r>
              <a:rPr lang="pl-PL" sz="3200" dirty="0" smtClean="0"/>
              <a:t> </a:t>
            </a:r>
            <a:r>
              <a:rPr lang="pl-PL" sz="3200" b="1" dirty="0" smtClean="0"/>
              <a:t>2000 zł </a:t>
            </a:r>
            <a:r>
              <a:rPr lang="pl-PL" sz="3200" dirty="0" smtClean="0"/>
              <a:t>– </a:t>
            </a:r>
            <a:r>
              <a:rPr lang="pl-PL" sz="2800" dirty="0" smtClean="0"/>
              <a:t>łączny koszt wyżywienia</a:t>
            </a:r>
          </a:p>
          <a:p>
            <a:pPr>
              <a:buNone/>
            </a:pPr>
            <a:endParaRPr lang="pl-PL" sz="2800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357950" y="0"/>
          <a:ext cx="2357443" cy="1857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Clip" r:id="rId4" imgW="1847880" imgH="1581120" progId="MicrosoftWorks.WkShbSrv.6">
                  <p:embed/>
                </p:oleObj>
              </mc:Choice>
              <mc:Fallback>
                <p:oleObj name="Clip" r:id="rId4" imgW="1847880" imgH="1581120" progId="MicrosoftWorks.WkShbSrv.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50" y="0"/>
                        <a:ext cx="2357443" cy="1857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6211669"/>
            <a:ext cx="807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>
                <a:solidFill>
                  <a:schemeClr val="tx2"/>
                </a:solidFill>
              </a:rPr>
              <a:t>Dla 20 osób na 5 dni.</a:t>
            </a:r>
          </a:p>
          <a:p>
            <a:pPr algn="ctr"/>
            <a:r>
              <a:rPr lang="pl-PL" i="1" dirty="0" smtClean="0">
                <a:solidFill>
                  <a:schemeClr val="tx2"/>
                </a:solidFill>
              </a:rPr>
              <a:t>For 20 </a:t>
            </a:r>
            <a:r>
              <a:rPr lang="pl-PL" i="1" dirty="0" err="1" smtClean="0">
                <a:solidFill>
                  <a:schemeClr val="tx2"/>
                </a:solidFill>
              </a:rPr>
              <a:t>people</a:t>
            </a:r>
            <a:r>
              <a:rPr lang="pl-PL" i="1" dirty="0" smtClean="0">
                <a:solidFill>
                  <a:schemeClr val="tx2"/>
                </a:solidFill>
              </a:rPr>
              <a:t> for 5 days</a:t>
            </a:r>
            <a:r>
              <a:rPr lang="pl-PL" dirty="0" smtClean="0">
                <a:solidFill>
                  <a:schemeClr val="tx2"/>
                </a:solidFill>
              </a:rPr>
              <a:t>.</a:t>
            </a:r>
            <a:endParaRPr lang="pl-PL" dirty="0">
              <a:solidFill>
                <a:schemeClr val="tx2"/>
              </a:solidFill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85720" y="4800600"/>
          <a:ext cx="2609861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Clip" r:id="rId6" imgW="1933560" imgH="2057400" progId="MicrosoftWorks.WkShbSrv.6">
                  <p:embed/>
                </p:oleObj>
              </mc:Choice>
              <mc:Fallback>
                <p:oleObj name="Clip" r:id="rId6" imgW="1933560" imgH="2057400" progId="MicrosoftWorks.WkShbSrv.6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4800600"/>
                        <a:ext cx="2609861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000760" y="4643422"/>
          <a:ext cx="2000232" cy="221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Clip" r:id="rId8" imgW="1181160" imgH="1438200" progId="MicrosoftWorks.WkShbSrv.6">
                  <p:embed/>
                </p:oleObj>
              </mc:Choice>
              <mc:Fallback>
                <p:oleObj name="Clip" r:id="rId8" imgW="1181160" imgH="1438200" progId="MicrosoftWorks.WkShbSrv.6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4643422"/>
                        <a:ext cx="2000232" cy="2214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hecker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Koszt podróży dla jednej osoby:</a:t>
            </a:r>
            <a:endParaRPr lang="pl-PL" sz="4000" b="1" spc="-1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8643998" cy="54292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2600" b="1" dirty="0" smtClean="0">
                <a:solidFill>
                  <a:schemeClr val="tx2"/>
                </a:solidFill>
              </a:rPr>
              <a:t> 125 zł </a:t>
            </a:r>
            <a:r>
              <a:rPr lang="pl-PL" sz="2600" dirty="0" smtClean="0">
                <a:solidFill>
                  <a:schemeClr val="tx2"/>
                </a:solidFill>
              </a:rPr>
              <a:t>– koszt biletu w jedną stronę </a:t>
            </a:r>
            <a:r>
              <a:rPr lang="pl-PL" sz="2600" i="1" dirty="0" smtClean="0">
                <a:solidFill>
                  <a:schemeClr val="tx2"/>
                </a:solidFill>
              </a:rPr>
              <a:t>(pociągiem)</a:t>
            </a:r>
          </a:p>
          <a:p>
            <a:pPr>
              <a:buFont typeface="Wingdings" pitchFamily="2" charset="2"/>
              <a:buChar char="ü"/>
            </a:pPr>
            <a:r>
              <a:rPr lang="pl-PL" sz="2600" dirty="0" smtClean="0">
                <a:solidFill>
                  <a:schemeClr val="tx2"/>
                </a:solidFill>
              </a:rPr>
              <a:t> </a:t>
            </a:r>
            <a:r>
              <a:rPr lang="pl-PL" sz="2600" b="1" dirty="0" smtClean="0">
                <a:solidFill>
                  <a:schemeClr val="tx2"/>
                </a:solidFill>
              </a:rPr>
              <a:t>50 zł </a:t>
            </a:r>
            <a:r>
              <a:rPr lang="pl-PL" sz="2600" dirty="0" smtClean="0">
                <a:solidFill>
                  <a:schemeClr val="tx2"/>
                </a:solidFill>
              </a:rPr>
              <a:t>– koszt noclegu na polu biwakowym</a:t>
            </a:r>
          </a:p>
          <a:p>
            <a:pPr>
              <a:buFont typeface="Wingdings" pitchFamily="2" charset="2"/>
              <a:buChar char="ü"/>
            </a:pPr>
            <a:r>
              <a:rPr lang="pl-PL" sz="2600" dirty="0" smtClean="0">
                <a:solidFill>
                  <a:schemeClr val="tx2"/>
                </a:solidFill>
              </a:rPr>
              <a:t> </a:t>
            </a:r>
            <a:r>
              <a:rPr lang="pl-PL" sz="2600" b="1" dirty="0" smtClean="0">
                <a:solidFill>
                  <a:schemeClr val="tx2"/>
                </a:solidFill>
              </a:rPr>
              <a:t>50 zł </a:t>
            </a:r>
            <a:r>
              <a:rPr lang="pl-PL" sz="2600" dirty="0" smtClean="0">
                <a:solidFill>
                  <a:schemeClr val="tx2"/>
                </a:solidFill>
              </a:rPr>
              <a:t>– koszt biletów telekomunikacyjnych</a:t>
            </a:r>
          </a:p>
          <a:p>
            <a:pPr>
              <a:buFont typeface="Wingdings" pitchFamily="2" charset="2"/>
              <a:buChar char="ü"/>
            </a:pPr>
            <a:r>
              <a:rPr lang="pl-PL" sz="2600" dirty="0" smtClean="0">
                <a:solidFill>
                  <a:schemeClr val="tx2"/>
                </a:solidFill>
              </a:rPr>
              <a:t> </a:t>
            </a:r>
            <a:r>
              <a:rPr lang="pl-PL" sz="2600" b="1" dirty="0" smtClean="0">
                <a:solidFill>
                  <a:schemeClr val="tx2"/>
                </a:solidFill>
              </a:rPr>
              <a:t>100 zł </a:t>
            </a:r>
            <a:r>
              <a:rPr lang="pl-PL" sz="2600" dirty="0" smtClean="0">
                <a:solidFill>
                  <a:schemeClr val="tx2"/>
                </a:solidFill>
              </a:rPr>
              <a:t>–  koszt wyżywienia</a:t>
            </a:r>
          </a:p>
          <a:p>
            <a:pPr>
              <a:buNone/>
            </a:pPr>
            <a:r>
              <a:rPr lang="pl-PL" sz="4000" b="1" dirty="0" smtClean="0"/>
              <a:t>= 325 zł </a:t>
            </a:r>
            <a:r>
              <a:rPr lang="pl-PL" sz="4000" dirty="0" smtClean="0"/>
              <a:t>– łączny 				koszt 						podróży 					        dla jednej osoby</a:t>
            </a:r>
          </a:p>
          <a:p>
            <a:pPr>
              <a:buFont typeface="Wingdings" pitchFamily="2" charset="2"/>
              <a:buChar char="ü"/>
            </a:pPr>
            <a:endParaRPr lang="pl-PL" dirty="0" smtClean="0"/>
          </a:p>
          <a:p>
            <a:pPr>
              <a:buFont typeface="Wingdings" pitchFamily="2" charset="2"/>
              <a:buChar char="ü"/>
            </a:pPr>
            <a:endParaRPr lang="pl-PL" dirty="0" smtClean="0"/>
          </a:p>
          <a:p>
            <a:pPr>
              <a:buFont typeface="Wingdings" pitchFamily="2" charset="2"/>
              <a:buChar char="ü"/>
            </a:pPr>
            <a:endParaRPr lang="pl-PL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691356" y="2857496"/>
          <a:ext cx="4452643" cy="4000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Clip" r:id="rId4" imgW="2666880" imgH="1924200" progId="MicrosoftWorks.WkShbSrv.6">
                  <p:embed/>
                </p:oleObj>
              </mc:Choice>
              <mc:Fallback>
                <p:oleObj name="Clip" r:id="rId4" imgW="2666880" imgH="1924200" progId="MicrosoftWorks.WkShbSrv.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356" y="2857496"/>
                        <a:ext cx="4452643" cy="4000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mb dir="vert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611 -0.00879 L -3.61111E-6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0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1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8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9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6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7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4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5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2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3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/>
              <a:t>Podsumowanie: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sz="2800" dirty="0" smtClean="0"/>
              <a:t> Wycieczka odbędzie się w dniach </a:t>
            </a:r>
            <a:r>
              <a:rPr lang="pl-PL" sz="2800" b="1" dirty="0" smtClean="0"/>
              <a:t>1 – 5 czerwca 2015 roku.</a:t>
            </a:r>
          </a:p>
          <a:p>
            <a:r>
              <a:rPr lang="pl-PL" sz="2800" dirty="0" smtClean="0"/>
              <a:t> Weźmie w niej udział </a:t>
            </a:r>
            <a:r>
              <a:rPr lang="pl-PL" sz="2800" b="1" dirty="0" smtClean="0"/>
              <a:t>20 osób</a:t>
            </a:r>
            <a:r>
              <a:rPr lang="pl-PL" sz="2800" dirty="0" smtClean="0"/>
              <a:t>.</a:t>
            </a:r>
          </a:p>
          <a:p>
            <a:r>
              <a:rPr lang="pl-PL" sz="2800" dirty="0" smtClean="0"/>
              <a:t> Każde z nich zapłaci za nią </a:t>
            </a:r>
            <a:r>
              <a:rPr lang="pl-PL" sz="2800" b="1" dirty="0" smtClean="0"/>
              <a:t>325 zł.</a:t>
            </a:r>
          </a:p>
          <a:p>
            <a:r>
              <a:rPr lang="pl-PL" sz="2800" dirty="0" smtClean="0"/>
              <a:t> Łączny koszt wyniesie </a:t>
            </a:r>
            <a:r>
              <a:rPr lang="pl-PL" sz="2800" b="1" dirty="0" smtClean="0"/>
              <a:t>6500 zł</a:t>
            </a:r>
            <a:r>
              <a:rPr lang="pl-PL" dirty="0" smtClean="0"/>
              <a:t>. </a:t>
            </a:r>
            <a:endParaRPr lang="pl-PL" dirty="0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357158" y="3929066"/>
          <a:ext cx="3500430" cy="2928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name="Clip" r:id="rId4" imgW="2171880" imgH="2276640" progId="MicrosoftWorks.WkShbSrv.6">
                  <p:embed/>
                </p:oleObj>
              </mc:Choice>
              <mc:Fallback>
                <p:oleObj name="Clip" r:id="rId4" imgW="2171880" imgH="2276640" progId="MicrosoftWorks.WkShbSrv.6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3929066"/>
                        <a:ext cx="3500430" cy="2928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6786578" y="0"/>
          <a:ext cx="2000264" cy="2105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5" name="Clip" r:id="rId6" imgW="905040" imgH="952560" progId="MicrosoftWorks.WkShbSrv.6">
                  <p:embed/>
                </p:oleObj>
              </mc:Choice>
              <mc:Fallback>
                <p:oleObj name="Clip" r:id="rId6" imgW="905040" imgH="952560" progId="MicrosoftWorks.WkShbSrv.6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78" y="0"/>
                        <a:ext cx="2000264" cy="21055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4857752" y="4076700"/>
          <a:ext cx="2571768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name="Clip" r:id="rId8" imgW="1886040" imgH="2781360" progId="MicrosoftWorks.WkShbSrv.6">
                  <p:embed/>
                </p:oleObj>
              </mc:Choice>
              <mc:Fallback>
                <p:oleObj name="Clip" r:id="rId8" imgW="1886040" imgH="2781360" progId="MicrosoftWorks.WkShbSrv.6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4076700"/>
                        <a:ext cx="2571768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dissolv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784 -0.77685 L -3.88889E-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0" y="3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428992" y="3571876"/>
            <a:ext cx="47863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by: </a:t>
            </a:r>
          </a:p>
          <a:p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Wykonali:</a:t>
            </a:r>
          </a:p>
          <a:p>
            <a:pPr>
              <a:buFont typeface="Wingdings" pitchFamily="2" charset="2"/>
              <a:buChar char="Ø"/>
            </a:pPr>
            <a:r>
              <a:rPr lang="pl-PL" sz="2800" dirty="0" smtClean="0"/>
              <a:t>Kinga Machajska </a:t>
            </a:r>
          </a:p>
          <a:p>
            <a:pPr>
              <a:buFont typeface="Wingdings" pitchFamily="2" charset="2"/>
              <a:buChar char="Ø"/>
            </a:pPr>
            <a:r>
              <a:rPr lang="pl-PL" sz="2800" dirty="0">
                <a:solidFill>
                  <a:schemeClr val="tx2"/>
                </a:solidFill>
              </a:rPr>
              <a:t> </a:t>
            </a:r>
            <a:r>
              <a:rPr lang="pl-PL" sz="2800" dirty="0" smtClean="0">
                <a:solidFill>
                  <a:schemeClr val="tx2"/>
                </a:solidFill>
              </a:rPr>
              <a:t>Ola Zielińska</a:t>
            </a:r>
          </a:p>
          <a:p>
            <a:pPr>
              <a:buFont typeface="Wingdings" pitchFamily="2" charset="2"/>
              <a:buChar char="Ø"/>
            </a:pPr>
            <a:r>
              <a:rPr lang="pl-PL" sz="2800" dirty="0"/>
              <a:t> </a:t>
            </a:r>
            <a:r>
              <a:rPr lang="pl-PL" sz="2800" dirty="0" smtClean="0"/>
              <a:t>Kinga Kałuża</a:t>
            </a:r>
          </a:p>
          <a:p>
            <a:pPr>
              <a:buFont typeface="Wingdings" pitchFamily="2" charset="2"/>
              <a:buChar char="Ø"/>
            </a:pPr>
            <a:r>
              <a:rPr lang="pl-PL" sz="2800" dirty="0">
                <a:solidFill>
                  <a:schemeClr val="tx2"/>
                </a:solidFill>
              </a:rPr>
              <a:t> </a:t>
            </a:r>
            <a:r>
              <a:rPr lang="pl-PL" sz="2800" dirty="0" smtClean="0">
                <a:solidFill>
                  <a:schemeClr val="tx2"/>
                </a:solidFill>
              </a:rPr>
              <a:t>Wiktoria Głuszek </a:t>
            </a:r>
            <a:endParaRPr lang="pl-PL" sz="2800" dirty="0">
              <a:solidFill>
                <a:schemeClr val="tx2"/>
              </a:solidFill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4857752" y="-191066"/>
          <a:ext cx="3581855" cy="4748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Clip" r:id="rId5" imgW="2581200" imgH="2981160" progId="MicrosoftWorks.WkShbSrv.6">
                  <p:embed/>
                </p:oleObj>
              </mc:Choice>
              <mc:Fallback>
                <p:oleObj name="Clip" r:id="rId5" imgW="2581200" imgH="2981160" progId="MicrosoftWorks.WkShbSrv.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-191066"/>
                        <a:ext cx="3581855" cy="47487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87313" y="3327401"/>
          <a:ext cx="2770175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Clip" r:id="rId7" imgW="1447920" imgH="1800360" progId="MicrosoftWorks.WkShbSrv.6">
                  <p:embed/>
                </p:oleObj>
              </mc:Choice>
              <mc:Fallback>
                <p:oleObj name="Clip" r:id="rId7" imgW="1447920" imgH="1800360" progId="MicrosoftWorks.WkShbSrv.6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3" y="3327401"/>
                        <a:ext cx="2770175" cy="353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newsflash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5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85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85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23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-571536" y="2071678"/>
            <a:ext cx="10133779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6000" b="1" cap="all" dirty="0" smtClean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Thank You for </a:t>
            </a:r>
            <a:r>
              <a:rPr lang="pl-PL" sz="6000" b="1" cap="all" dirty="0" err="1" smtClean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attenTION</a:t>
            </a:r>
            <a:r>
              <a:rPr lang="pl-PL" sz="6000" b="1" cap="all" dirty="0" smtClean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!</a:t>
            </a:r>
          </a:p>
          <a:p>
            <a:pPr algn="ctr"/>
            <a:r>
              <a:rPr lang="pl-PL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Dziękujemy za uwagę! </a:t>
            </a:r>
            <a:endParaRPr lang="pl-PL" sz="28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-22354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l-P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14282" y="4000504"/>
          <a:ext cx="2500298" cy="2857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Clip" r:id="rId4" imgW="1514520" imgH="1809720" progId="MicrosoftWorks.WkShbSrv.6">
                  <p:embed/>
                </p:oleObj>
              </mc:Choice>
              <mc:Fallback>
                <p:oleObj name="Clip" r:id="rId4" imgW="1514520" imgH="1809720" progId="MicrosoftWorks.WkShbSrv.6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4000504"/>
                        <a:ext cx="2500298" cy="2857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929322" y="0"/>
          <a:ext cx="2857504" cy="2285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Clip" r:id="rId6" imgW="2286000" imgH="2048040" progId="MicrosoftWorks.WkShbSrv.6">
                  <p:embed/>
                </p:oleObj>
              </mc:Choice>
              <mc:Fallback>
                <p:oleObj name="Clip" r:id="rId6" imgW="2286000" imgH="2048040" progId="MicrosoftWorks.WkShbSrv.6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22" y="0"/>
                        <a:ext cx="2857504" cy="2285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285720" y="0"/>
          <a:ext cx="2786050" cy="2138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Clip" r:id="rId8" imgW="2390760" imgH="1847880" progId="MicrosoftWorks.WkShbSrv.6">
                  <p:embed/>
                </p:oleObj>
              </mc:Choice>
              <mc:Fallback>
                <p:oleObj name="Clip" r:id="rId8" imgW="2390760" imgH="1847880" progId="MicrosoftWorks.WkShbSrv.6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0"/>
                        <a:ext cx="2786050" cy="2138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4786314" y="4313238"/>
          <a:ext cx="3382545" cy="254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Clip" r:id="rId10" imgW="2552760" imgH="1933560" progId="MicrosoftWorks.WkShbSrv.6">
                  <p:embed/>
                </p:oleObj>
              </mc:Choice>
              <mc:Fallback>
                <p:oleObj name="Clip" r:id="rId10" imgW="2552760" imgH="1933560" progId="MicrosoftWorks.WkShbSrv.6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4313238"/>
                        <a:ext cx="3382545" cy="2544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63 -0.01042 L 2.22222E-6 2.96296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00"/>
                            </p:stCondLst>
                            <p:childTnLst>
                              <p:par>
                                <p:cTn id="1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91 0.41736 L -2.22222E-6 -2.2222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-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9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40649 L 3.61111E-6 -4.44444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9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13 0.00231 L 5.55556E-7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176279"/>
            <a:ext cx="7671796" cy="543156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7200" dirty="0" smtClean="0">
                <a:solidFill>
                  <a:srgbClr val="002060"/>
                </a:solidFill>
              </a:rPr>
              <a:t>Erasmus </a:t>
            </a:r>
            <a:r>
              <a:rPr lang="pl-PL" sz="7200" dirty="0" smtClean="0">
                <a:solidFill>
                  <a:srgbClr val="002060"/>
                </a:solidFill>
              </a:rPr>
              <a:t>+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4800" dirty="0" smtClean="0">
                <a:solidFill>
                  <a:srgbClr val="002060"/>
                </a:solidFill>
              </a:rPr>
              <a:t>Maths </a:t>
            </a:r>
            <a:r>
              <a:rPr lang="pl-PL" sz="4800" dirty="0" err="1" smtClean="0">
                <a:solidFill>
                  <a:srgbClr val="002060"/>
                </a:solidFill>
              </a:rPr>
              <a:t>is</a:t>
            </a:r>
            <a:r>
              <a:rPr lang="pl-PL" sz="4800" dirty="0" smtClean="0">
                <a:solidFill>
                  <a:srgbClr val="002060"/>
                </a:solidFill>
              </a:rPr>
              <a:t> </a:t>
            </a:r>
            <a:r>
              <a:rPr lang="pl-PL" sz="4800" dirty="0" err="1" smtClean="0">
                <a:solidFill>
                  <a:srgbClr val="002060"/>
                </a:solidFill>
              </a:rPr>
              <a:t>everywhere</a:t>
            </a:r>
            <a:r>
              <a:rPr lang="pl-PL" sz="4800" dirty="0" smtClean="0">
                <a:solidFill>
                  <a:srgbClr val="002060"/>
                </a:solidFill>
              </a:rPr>
              <a:t>!</a:t>
            </a:r>
            <a:br>
              <a:rPr lang="pl-PL" sz="4800" dirty="0" smtClean="0">
                <a:solidFill>
                  <a:srgbClr val="002060"/>
                </a:solidFill>
              </a:rPr>
            </a:br>
            <a:r>
              <a:rPr lang="pl-PL" sz="2800" dirty="0" smtClean="0"/>
              <a:t>Matematyka jest </a:t>
            </a:r>
            <a:r>
              <a:rPr lang="pl-PL" sz="2800" dirty="0" smtClean="0"/>
              <a:t>wszędzie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5400" dirty="0" smtClean="0">
                <a:solidFill>
                  <a:srgbClr val="002060"/>
                </a:solidFill>
              </a:rPr>
              <a:t>Maths and </a:t>
            </a:r>
            <a:r>
              <a:rPr lang="pl-PL" sz="5400" dirty="0" smtClean="0">
                <a:solidFill>
                  <a:srgbClr val="002060"/>
                </a:solidFill>
              </a:rPr>
              <a:t>travelling      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Matematyka i </a:t>
            </a:r>
            <a:r>
              <a:rPr lang="pl-PL" sz="2800" dirty="0" smtClean="0"/>
              <a:t>podróżowanie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4000" dirty="0" smtClean="0">
                <a:solidFill>
                  <a:srgbClr val="002060"/>
                </a:solidFill>
              </a:rPr>
              <a:t>Train</a:t>
            </a:r>
            <a:br>
              <a:rPr lang="pl-PL" sz="4000" dirty="0" smtClean="0">
                <a:solidFill>
                  <a:srgbClr val="002060"/>
                </a:solidFill>
              </a:rPr>
            </a:br>
            <a:r>
              <a:rPr lang="pl-PL" sz="2400" dirty="0" smtClean="0"/>
              <a:t>Pociąg</a:t>
            </a:r>
            <a:endParaRPr lang="pl-PL" sz="24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786446" y="4357694"/>
          <a:ext cx="3357554" cy="2500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lip" r:id="rId4" imgW="2505240" imgH="1457280" progId="MicrosoftWorks.WkShbSrv.6">
                  <p:embed/>
                </p:oleObj>
              </mc:Choice>
              <mc:Fallback>
                <p:oleObj name="Clip" r:id="rId4" imgW="2505240" imgH="1457280" progId="MicrosoftWorks.WkShbSrv.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4357694"/>
                        <a:ext cx="3357554" cy="2500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5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42910" y="2500306"/>
            <a:ext cx="7715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b="1" dirty="0" smtClean="0"/>
              <a:t>The End!</a:t>
            </a:r>
          </a:p>
          <a:p>
            <a:pPr algn="ctr"/>
            <a:r>
              <a:rPr lang="pl-PL" sz="6000" b="1" dirty="0" smtClean="0">
                <a:solidFill>
                  <a:schemeClr val="tx2"/>
                </a:solidFill>
              </a:rPr>
              <a:t>Koniec!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0" y="6488668"/>
            <a:ext cx="821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/>
              <a:t>Stworzona przy udziale informacji ze strony na temat cen  biletów.</a:t>
            </a:r>
            <a:endParaRPr lang="pl-PL" i="1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85721" y="4214818"/>
          <a:ext cx="4255596" cy="2338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Clip" r:id="rId4" imgW="2790720" imgH="1533600" progId="MicrosoftWorks.WkShbSrv.6">
                  <p:embed/>
                </p:oleObj>
              </mc:Choice>
              <mc:Fallback>
                <p:oleObj name="Clip" r:id="rId4" imgW="2790720" imgH="1533600" progId="MicrosoftWorks.WkShbSrv.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1" y="4214818"/>
                        <a:ext cx="4255596" cy="2338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928926" y="0"/>
          <a:ext cx="6220654" cy="2928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Clip" r:id="rId6" imgW="1819440" imgH="1047600" progId="MicrosoftWorks.WkShbSrv.6">
                  <p:embed/>
                </p:oleObj>
              </mc:Choice>
              <mc:Fallback>
                <p:oleObj name="Clip" r:id="rId6" imgW="1819440" imgH="1047600" progId="MicrosoftWorks.WkShbSrv.6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0"/>
                        <a:ext cx="6220654" cy="2928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407 -0.00741 L 3.33333E-6 4.07407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600"/>
                            </p:stCondLst>
                            <p:childTnLst>
                              <p:par>
                                <p:cTn id="14" presetID="38" presetClass="entr" presetSubtype="0" ac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1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0.92917 -0.0210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00" y="-1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latin typeface="Baskerville Old Face" pitchFamily="18" charset="0"/>
              </a:rPr>
              <a:t>Cel Podróży:</a:t>
            </a:r>
            <a:endParaRPr lang="pl-PL" sz="4800" dirty="0">
              <a:latin typeface="Baskerville Old Fac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4400" dirty="0" smtClean="0"/>
              <a:t>Polska ~ Rumunia</a:t>
            </a:r>
          </a:p>
          <a:p>
            <a:pPr algn="ctr">
              <a:buNone/>
            </a:pPr>
            <a:r>
              <a:rPr lang="pl-PL" sz="4400" dirty="0" smtClean="0">
                <a:solidFill>
                  <a:schemeClr val="tx2"/>
                </a:solidFill>
              </a:rPr>
              <a:t>Poland ~Romania</a:t>
            </a:r>
          </a:p>
          <a:p>
            <a:pPr>
              <a:buNone/>
            </a:pPr>
            <a:endParaRPr lang="pl-PL" sz="44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pl-PL" sz="4400" dirty="0" smtClean="0"/>
              <a:t>Rudki ~ Ploeszti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4071942"/>
          <a:ext cx="3071802" cy="2786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Clip" r:id="rId4" imgW="1914480" imgH="1733400" progId="MicrosoftWorks.WkShbSrv.6">
                  <p:embed/>
                </p:oleObj>
              </mc:Choice>
              <mc:Fallback>
                <p:oleObj name="Clip" r:id="rId4" imgW="1914480" imgH="1733400" progId="MicrosoftWorks.WkShbSrv.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71942"/>
                        <a:ext cx="3071802" cy="2786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6643689" y="0"/>
          <a:ext cx="2500311" cy="2643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Clip" r:id="rId6" imgW="2714760" imgH="2562120" progId="MicrosoftWorks.WkShbSrv.6">
                  <p:embed/>
                </p:oleObj>
              </mc:Choice>
              <mc:Fallback>
                <p:oleObj name="Clip" r:id="rId6" imgW="2714760" imgH="2562120" progId="MicrosoftWorks.WkShbSrv.6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9" y="0"/>
                        <a:ext cx="2500311" cy="2643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93 0.86875 L 8.33333E-7 -1.8518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00" y="-4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b="1" dirty="0" smtClean="0"/>
              <a:t>Termin i uczestnicy wycieczki: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 </a:t>
            </a:r>
            <a:r>
              <a:rPr lang="pl-PL" sz="3200" b="1" dirty="0" smtClean="0"/>
              <a:t>1 – 5 czerwiec 2015 roku</a:t>
            </a:r>
          </a:p>
          <a:p>
            <a:r>
              <a:rPr lang="pl-PL" sz="3200" dirty="0" smtClean="0"/>
              <a:t>  grupa 20 osobowa </a:t>
            </a:r>
            <a:r>
              <a:rPr lang="pl-PL" sz="3200" i="1" dirty="0" smtClean="0"/>
              <a:t>(np. klasa Ia)</a:t>
            </a:r>
            <a:endParaRPr lang="pl-PL" sz="3200" i="1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57158" y="2571744"/>
          <a:ext cx="6286544" cy="4286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Clip" r:id="rId4" imgW="1762200" imgH="1190520" progId="MicrosoftWorks.WkShbSrv.6">
                  <p:embed/>
                </p:oleObj>
              </mc:Choice>
              <mc:Fallback>
                <p:oleObj name="Clip" r:id="rId4" imgW="1762200" imgH="1190520" progId="MicrosoftWorks.WkShbSrv.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2571744"/>
                        <a:ext cx="6286544" cy="4286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mb dir="vert"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b="1" dirty="0" smtClean="0">
                <a:solidFill>
                  <a:schemeClr val="tx1"/>
                </a:solidFill>
              </a:rPr>
              <a:t>Odległość</a:t>
            </a:r>
            <a:endParaRPr lang="pl-PL" sz="6600" b="1" dirty="0">
              <a:solidFill>
                <a:schemeClr val="tx1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4400" b="1" dirty="0" smtClean="0"/>
              <a:t>Na mapie:</a:t>
            </a:r>
            <a:r>
              <a:rPr lang="pl-PL" sz="3600" b="1" dirty="0" smtClean="0"/>
              <a:t>				   -     </a:t>
            </a:r>
            <a:r>
              <a:rPr lang="pl-PL" sz="3600" dirty="0" smtClean="0"/>
              <a:t>- 15 centymetrów</a:t>
            </a:r>
          </a:p>
          <a:p>
            <a:pPr>
              <a:buNone/>
            </a:pPr>
            <a:r>
              <a:rPr lang="pl-PL" sz="4400" b="1" dirty="0" smtClean="0">
                <a:solidFill>
                  <a:schemeClr val="tx2"/>
                </a:solidFill>
              </a:rPr>
              <a:t>On the map:	</a:t>
            </a:r>
            <a:r>
              <a:rPr lang="pl-PL" sz="3600" b="1" dirty="0" smtClean="0">
                <a:solidFill>
                  <a:schemeClr val="tx2"/>
                </a:solidFill>
              </a:rPr>
              <a:t>			      </a:t>
            </a:r>
            <a:r>
              <a:rPr lang="pl-PL" sz="3600" dirty="0" smtClean="0">
                <a:solidFill>
                  <a:schemeClr val="tx2"/>
                </a:solidFill>
              </a:rPr>
              <a:t>- 15 </a:t>
            </a:r>
            <a:r>
              <a:rPr lang="pl-PL" sz="3600" dirty="0" err="1" smtClean="0">
                <a:solidFill>
                  <a:schemeClr val="tx2"/>
                </a:solidFill>
              </a:rPr>
              <a:t>centimetres</a:t>
            </a:r>
            <a:endParaRPr lang="pl-PL" sz="3600" dirty="0">
              <a:solidFill>
                <a:schemeClr val="tx2"/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929058" y="928670"/>
          <a:ext cx="5214942" cy="5643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lip" r:id="rId4" imgW="2409840" imgH="2543040" progId="MicrosoftWorks.WkShbSrv.6">
                  <p:embed/>
                </p:oleObj>
              </mc:Choice>
              <mc:Fallback>
                <p:oleObj name="Clip" r:id="rId4" imgW="2409840" imgH="2543040" progId="MicrosoftWorks.WkShbSrv.6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928670"/>
                        <a:ext cx="5214942" cy="5643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ssolve/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53287 L -3.61111E-6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00"/>
                            </p:stCondLst>
                            <p:childTnLst>
                              <p:par>
                                <p:cTn id="14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Skala:</a:t>
            </a:r>
            <a:endParaRPr lang="pl-PL" sz="7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sz="6000" dirty="0" smtClean="0">
                <a:solidFill>
                  <a:schemeClr val="tx2"/>
                </a:solidFill>
              </a:rPr>
              <a:t>1:5000000</a:t>
            </a:r>
          </a:p>
          <a:p>
            <a:pPr>
              <a:buNone/>
            </a:pPr>
            <a:r>
              <a:rPr lang="pl-PL" sz="6000" dirty="0" smtClean="0">
                <a:solidFill>
                  <a:schemeClr val="tx2"/>
                </a:solidFill>
              </a:rPr>
              <a:t>-1cm = 50 km</a:t>
            </a:r>
            <a:endParaRPr lang="pl-PL" sz="6000" dirty="0">
              <a:solidFill>
                <a:schemeClr val="tx2"/>
              </a:solidFill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11188" y="3384549"/>
          <a:ext cx="3992510" cy="3473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Clip" r:id="rId4" imgW="1714680" imgH="1743120" progId="MicrosoftWorks.WkShbSrv.6">
                  <p:embed/>
                </p:oleObj>
              </mc:Choice>
              <mc:Fallback>
                <p:oleObj name="Clip" r:id="rId4" imgW="1714680" imgH="1743120" progId="MicrosoftWorks.WkShbSrv.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384549"/>
                        <a:ext cx="3992510" cy="3473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786314" y="357166"/>
          <a:ext cx="3929090" cy="3714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Clip" r:id="rId6" imgW="2190600" imgH="1895400" progId="MicrosoftWorks.WkShbSrv.6">
                  <p:embed/>
                </p:oleObj>
              </mc:Choice>
              <mc:Fallback>
                <p:oleObj name="Clip" r:id="rId6" imgW="2190600" imgH="1895400" progId="MicrosoftWorks.WkShbSrv.6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357166"/>
                        <a:ext cx="3929090" cy="3714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trips dir="ru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/>
              <a:t>Obliczenia:</a:t>
            </a:r>
            <a:endParaRPr lang="pl-PL" sz="6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800" b="1" dirty="0" smtClean="0"/>
              <a:t>15*50 km = 750 km </a:t>
            </a:r>
          </a:p>
          <a:p>
            <a:pPr>
              <a:buNone/>
            </a:pPr>
            <a:r>
              <a:rPr lang="pl-PL" sz="4800" i="1" dirty="0" smtClean="0">
                <a:solidFill>
                  <a:schemeClr val="tx2"/>
                </a:solidFill>
              </a:rPr>
              <a:t>- </a:t>
            </a:r>
            <a:r>
              <a:rPr lang="pl-PL" sz="4000" i="1" dirty="0" smtClean="0">
                <a:solidFill>
                  <a:schemeClr val="tx2"/>
                </a:solidFill>
              </a:rPr>
              <a:t>Odległość w linii prostej</a:t>
            </a:r>
            <a:endParaRPr lang="pl-PL" sz="4000" i="1" dirty="0">
              <a:solidFill>
                <a:schemeClr val="tx2"/>
              </a:solidFill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57158" y="3143248"/>
          <a:ext cx="3857651" cy="3714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Clip" r:id="rId4" imgW="2038320" imgH="2066760" progId="MicrosoftWorks.WkShbSrv.6">
                  <p:embed/>
                </p:oleObj>
              </mc:Choice>
              <mc:Fallback>
                <p:oleObj name="Clip" r:id="rId4" imgW="2038320" imgH="2066760" progId="MicrosoftWorks.WkShbSrv.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3143248"/>
                        <a:ext cx="3857651" cy="3714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6072198" y="0"/>
          <a:ext cx="3071802" cy="2928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Clip" r:id="rId6" imgW="1819440" imgH="1752480" progId="MicrosoftWorks.WkShbSrv.6">
                  <p:embed/>
                </p:oleObj>
              </mc:Choice>
              <mc:Fallback>
                <p:oleObj name="Clip" r:id="rId6" imgW="1819440" imgH="1752480" progId="MicrosoftWorks.WkShbSrv.6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0"/>
                        <a:ext cx="3071802" cy="2928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hecker dir="vert"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028 0.59885 L 3.88889E-6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0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 -0.01042 L 4.72222E-6 4.8148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5400" b="1" dirty="0" smtClean="0"/>
              <a:t>Trasa i </a:t>
            </a:r>
            <a:r>
              <a:rPr lang="pl-PL" sz="4800" b="1" dirty="0" smtClean="0"/>
              <a:t>jej</a:t>
            </a:r>
            <a:r>
              <a:rPr lang="pl-PL" sz="5400" b="1" dirty="0" smtClean="0"/>
              <a:t> długość:</a:t>
            </a:r>
            <a:endParaRPr lang="pl-PL" sz="5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FontTx/>
              <a:buChar char="-"/>
            </a:pPr>
            <a:r>
              <a:rPr lang="pl-PL" sz="9000" b="1" dirty="0" smtClean="0"/>
              <a:t>Rudki </a:t>
            </a:r>
          </a:p>
          <a:p>
            <a:pPr>
              <a:buFontTx/>
              <a:buChar char="-"/>
            </a:pPr>
            <a:r>
              <a:rPr lang="pl-PL" sz="9000" b="1" dirty="0" smtClean="0">
                <a:solidFill>
                  <a:schemeClr val="tx2"/>
                </a:solidFill>
              </a:rPr>
              <a:t>Kielce</a:t>
            </a:r>
          </a:p>
          <a:p>
            <a:pPr>
              <a:buFontTx/>
              <a:buChar char="-"/>
            </a:pPr>
            <a:r>
              <a:rPr lang="pl-PL" sz="9000" b="1" dirty="0" smtClean="0"/>
              <a:t>Koszyce </a:t>
            </a:r>
          </a:p>
          <a:p>
            <a:pPr>
              <a:buFontTx/>
              <a:buChar char="-"/>
            </a:pPr>
            <a:r>
              <a:rPr lang="pl-PL" sz="9000" b="1" dirty="0" smtClean="0">
                <a:solidFill>
                  <a:schemeClr val="tx2"/>
                </a:solidFill>
              </a:rPr>
              <a:t>Debreczyn</a:t>
            </a:r>
          </a:p>
          <a:p>
            <a:pPr>
              <a:buFontTx/>
              <a:buChar char="-"/>
            </a:pPr>
            <a:r>
              <a:rPr lang="pl-PL" sz="9000" b="1" dirty="0" smtClean="0"/>
              <a:t>Oraclea</a:t>
            </a:r>
          </a:p>
          <a:p>
            <a:pPr>
              <a:buFontTx/>
              <a:buChar char="-"/>
            </a:pPr>
            <a:r>
              <a:rPr lang="pl-PL" sz="9000" b="1" dirty="0" smtClean="0">
                <a:solidFill>
                  <a:schemeClr val="tx2"/>
                </a:solidFill>
              </a:rPr>
              <a:t>Targu Mures</a:t>
            </a:r>
          </a:p>
          <a:p>
            <a:pPr>
              <a:buFontTx/>
              <a:buChar char="-"/>
            </a:pPr>
            <a:r>
              <a:rPr lang="pl-PL" sz="9000" b="1" dirty="0" smtClean="0"/>
              <a:t>Ploeszti</a:t>
            </a:r>
          </a:p>
          <a:p>
            <a:pPr>
              <a:buFontTx/>
              <a:buChar char="-"/>
            </a:pPr>
            <a:endParaRPr lang="pl-PL" sz="4600" dirty="0" smtClean="0"/>
          </a:p>
          <a:p>
            <a:pPr>
              <a:buFontTx/>
              <a:buChar char="-"/>
            </a:pPr>
            <a:endParaRPr lang="pl-PL" sz="3600" dirty="0" smtClean="0"/>
          </a:p>
          <a:p>
            <a:pPr>
              <a:buNone/>
            </a:pPr>
            <a:r>
              <a:rPr lang="pl-PL" sz="15200" b="1" dirty="0" smtClean="0">
                <a:solidFill>
                  <a:schemeClr val="tx2"/>
                </a:solidFill>
              </a:rPr>
              <a:t>=</a:t>
            </a:r>
            <a:r>
              <a:rPr lang="pl-PL" sz="15200" dirty="0" smtClean="0">
                <a:solidFill>
                  <a:schemeClr val="tx2"/>
                </a:solidFill>
              </a:rPr>
              <a:t> </a:t>
            </a:r>
            <a:r>
              <a:rPr lang="pl-PL" sz="22200" b="1" dirty="0" smtClean="0"/>
              <a:t>1104 km</a:t>
            </a:r>
            <a:endParaRPr lang="pl-PL" sz="22200" b="1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428992" y="1142984"/>
          <a:ext cx="5300265" cy="4411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lip" r:id="rId4" imgW="1590840" imgH="1324080" progId="MicrosoftWorks.WkShbSrv.6">
                  <p:embed/>
                </p:oleObj>
              </mc:Choice>
              <mc:Fallback>
                <p:oleObj name="Clip" r:id="rId4" imgW="1590840" imgH="1324080" progId="MicrosoftWorks.WkShbSrv.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1142984"/>
                        <a:ext cx="5300265" cy="44115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heel spokes="8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92 0.02917 L -0.55643 0.02917 C -0.53681 0.02917 -0.51441 -0.00069 -0.49479 -0.00463 C -0.48038 -0.00463 -0.4533 0.02292 -0.44063 0.02292 C -0.42361 0.02292 -0.40695 0.01436 -0.37448 0.01436 L -0.35243 -0.31365 L -0.32795 0.08218 L -0.29827 0.02917 L -0.27396 0.01436 L -0.21476 0.02686 C -0.18785 0.02061 -0.16563 -0.00694 -0.13907 -0.01759 C -0.12882 -0.01944 -0.10677 -0.02152 -0.09184 -0.01759 C -0.07761 -0.01319 -0.06528 0.01621 -0.06042 0.01852 C -0.05243 0.02686 -0.03611 0.01852 -0.02587 0.02292 L -0.01129 0.02917 L 0.01597 0.02917 " pathEditMode="relative" rAng="0" ptsTypes="FfffFFFFFffffFFF">
                                      <p:cBhvr>
                                        <p:cTn id="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 smtClean="0"/>
              <a:t>Porównanie odległości:</a:t>
            </a:r>
            <a:endParaRPr lang="pl-PL" sz="4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7467600" cy="487375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l-PL" sz="3600" b="1" dirty="0" smtClean="0"/>
              <a:t>1104 km </a:t>
            </a:r>
            <a:r>
              <a:rPr lang="pl-PL" sz="3600" dirty="0" smtClean="0"/>
              <a:t>– </a:t>
            </a:r>
            <a:r>
              <a:rPr lang="pl-PL" sz="3200" i="1" dirty="0" smtClean="0"/>
              <a:t>odległość drogowa</a:t>
            </a:r>
          </a:p>
          <a:p>
            <a:pPr>
              <a:buFont typeface="Arial" pitchFamily="34" charset="0"/>
              <a:buChar char="•"/>
            </a:pPr>
            <a:r>
              <a:rPr lang="pl-PL" sz="3600" dirty="0" smtClean="0"/>
              <a:t> </a:t>
            </a:r>
            <a:r>
              <a:rPr lang="pl-PL" sz="3600" b="1" dirty="0" smtClean="0"/>
              <a:t>750 km </a:t>
            </a:r>
            <a:r>
              <a:rPr lang="pl-PL" sz="3600" dirty="0" smtClean="0"/>
              <a:t>– </a:t>
            </a:r>
            <a:r>
              <a:rPr lang="pl-PL" sz="3200" i="1" dirty="0" smtClean="0"/>
              <a:t>odległość w linii prostej</a:t>
            </a:r>
          </a:p>
          <a:p>
            <a:pPr>
              <a:buNone/>
            </a:pPr>
            <a:r>
              <a:rPr lang="pl-PL" sz="3600" dirty="0" smtClean="0"/>
              <a:t>        </a:t>
            </a:r>
            <a:r>
              <a:rPr lang="pl-PL" sz="3600" b="1" dirty="0" smtClean="0"/>
              <a:t>= 354 km </a:t>
            </a:r>
            <a:r>
              <a:rPr lang="pl-PL" sz="3600" dirty="0" smtClean="0"/>
              <a:t>– </a:t>
            </a:r>
            <a:r>
              <a:rPr lang="pl-PL" sz="3400" i="1" dirty="0" smtClean="0"/>
              <a:t>różnica</a:t>
            </a:r>
            <a:r>
              <a:rPr lang="pl-PL" sz="3400" dirty="0" smtClean="0"/>
              <a:t> </a:t>
            </a:r>
            <a:r>
              <a:rPr lang="pl-PL" sz="3400" i="1" dirty="0" smtClean="0"/>
              <a:t>odległości </a:t>
            </a:r>
          </a:p>
          <a:p>
            <a:pPr>
              <a:buNone/>
            </a:pPr>
            <a:endParaRPr lang="pl-PL" sz="3600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0" y="3333728"/>
          <a:ext cx="3500462" cy="3524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Clip" r:id="rId4" imgW="571680" imgH="809640" progId="MicrosoftWorks.WkShbSrv.6">
                  <p:embed/>
                </p:oleObj>
              </mc:Choice>
              <mc:Fallback>
                <p:oleObj name="Clip" r:id="rId4" imgW="571680" imgH="809640" progId="MicrosoftWorks.WkShbSrv.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33728"/>
                        <a:ext cx="3500462" cy="3524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74 0.04259 C 0.42309 0.31389 0.24514 0.53125 0.02448 0.52314 C -0.18663 0.51944 -0.37257 0.31736 -0.36927 0.05301 C -0.37205 -0.19051 -0.21892 -0.40209 -0.02014 -0.39676 C 0.1592 -0.38889 0.32084 -0.22107 0.31997 0.00625 C 0.32066 0.21389 0.19393 0.3949 0.02622 0.39305 C -0.12899 0.38726 -0.26545 0.24745 -0.26354 0.05648 C -0.26319 -0.11412 -0.16163 -0.26945 -0.02309 -0.26227 C 0.10295 -0.26088 0.21441 -0.15024 0.21528 0.00301 C 0.21285 0.14097 0.13577 0.26689 0.02761 0.2625 C -0.06788 0.25995 -0.15937 0.17847 -0.15833 0.05949 C -0.15868 -0.0426 -0.10416 -0.13334 -0.02448 -0.13287 C 0.04202 -0.1338 0.10816 -0.08149 0.10677 -0.00116 C 0.10851 0.06504 0.07882 0.13101 0.02882 0.13287 C -0.01093 0.12847 -0.04861 0.10879 -0.05278 0.06365 C -0.05416 0.03426 -0.04531 0.00694 -0.02639 -0.00278 C -0.01614 -0.00625 -0.00885 -0.0051 -2.5E-6 3.7037E-6 " pathEditMode="relative" rAng="11083867" ptsTypes="fffffffffffffffff">
                                      <p:cBhvr>
                                        <p:cTn id="44" dur="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0" y="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1411</TotalTime>
  <Words>355</Words>
  <Application>Microsoft Office PowerPoint</Application>
  <PresentationFormat>On-screen Show (4:3)</PresentationFormat>
  <Paragraphs>85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Baskerville Old Face</vt:lpstr>
      <vt:lpstr>Bookman Old Style</vt:lpstr>
      <vt:lpstr>Calibri</vt:lpstr>
      <vt:lpstr>Century Schoolbook</vt:lpstr>
      <vt:lpstr>Wingdings</vt:lpstr>
      <vt:lpstr>Wingdings 2</vt:lpstr>
      <vt:lpstr>Wykusz</vt:lpstr>
      <vt:lpstr>Clip</vt:lpstr>
      <vt:lpstr>PowerPoint Presentation</vt:lpstr>
      <vt:lpstr>Erasmus + Maths is everywhere! Matematyka jest wszędzie Maths and travelling        Matematyka i podróżowanie  Train Pociąg</vt:lpstr>
      <vt:lpstr>Cel Podróży:</vt:lpstr>
      <vt:lpstr>Termin i uczestnicy wycieczki:</vt:lpstr>
      <vt:lpstr>Odległość</vt:lpstr>
      <vt:lpstr>Skala:</vt:lpstr>
      <vt:lpstr>Obliczenia:</vt:lpstr>
      <vt:lpstr>Trasa i jej długość:</vt:lpstr>
      <vt:lpstr>Porównanie odległości:</vt:lpstr>
      <vt:lpstr>Odległości Między miastami:</vt:lpstr>
      <vt:lpstr>Mapa trasy:</vt:lpstr>
      <vt:lpstr>Czas podróży:</vt:lpstr>
      <vt:lpstr>Czas wyjazdu i przyjazdu:</vt:lpstr>
      <vt:lpstr>Czas w Polsce:</vt:lpstr>
      <vt:lpstr>Koszty podróży:</vt:lpstr>
      <vt:lpstr>Koszt podróży dla jednej osoby:</vt:lpstr>
      <vt:lpstr>Podsumowanie: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FCB Neymar i Messi zwiedzają Rumunię :D</dc:title>
  <dc:creator>Kinga</dc:creator>
  <cp:lastModifiedBy>Magdalena Mazur</cp:lastModifiedBy>
  <cp:revision>61</cp:revision>
  <dcterms:created xsi:type="dcterms:W3CDTF">2015-03-15T04:31:58Z</dcterms:created>
  <dcterms:modified xsi:type="dcterms:W3CDTF">2015-04-14T16:11:49Z</dcterms:modified>
</cp:coreProperties>
</file>