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3/1/2021</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3/1/2021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3/1/2021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3/1/2021</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3/1/2021</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3/1/2021</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3/1/2021</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en.wikipedia.org/wiki/Greek_Mythology"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964C7-3937-4763-A3C3-E2AB7A9D50CA}"/>
              </a:ext>
            </a:extLst>
          </p:cNvPr>
          <p:cNvSpPr>
            <a:spLocks noGrp="1"/>
          </p:cNvSpPr>
          <p:nvPr>
            <p:ph type="ctrTitle"/>
          </p:nvPr>
        </p:nvSpPr>
        <p:spPr/>
        <p:txBody>
          <a:bodyPr/>
          <a:lstStyle/>
          <a:p>
            <a:pPr algn="ctr"/>
            <a:r>
              <a:rPr lang="en-US" dirty="0"/>
              <a:t>Greek painters</a:t>
            </a:r>
            <a:endParaRPr lang="el-GR" dirty="0"/>
          </a:p>
        </p:txBody>
      </p:sp>
      <p:sp>
        <p:nvSpPr>
          <p:cNvPr id="3" name="Subtitle 2">
            <a:extLst>
              <a:ext uri="{FF2B5EF4-FFF2-40B4-BE49-F238E27FC236}">
                <a16:creationId xmlns:a16="http://schemas.microsoft.com/office/drawing/2014/main" id="{3EAC5316-2462-43B8-8362-149A520F6DE7}"/>
              </a:ext>
            </a:extLst>
          </p:cNvPr>
          <p:cNvSpPr>
            <a:spLocks noGrp="1"/>
          </p:cNvSpPr>
          <p:nvPr>
            <p:ph type="subTitle" idx="1"/>
          </p:nvPr>
        </p:nvSpPr>
        <p:spPr>
          <a:xfrm>
            <a:off x="3144982" y="4060586"/>
            <a:ext cx="9448800" cy="382105"/>
          </a:xfrm>
        </p:spPr>
        <p:txBody>
          <a:bodyPr/>
          <a:lstStyle/>
          <a:p>
            <a:r>
              <a:rPr lang="en-US" dirty="0"/>
              <a:t>1</a:t>
            </a:r>
            <a:r>
              <a:rPr lang="en-US" baseline="30000" dirty="0"/>
              <a:t>st</a:t>
            </a:r>
            <a:r>
              <a:rPr lang="en-US" dirty="0"/>
              <a:t> EPAL of Trikala</a:t>
            </a:r>
          </a:p>
          <a:p>
            <a:endParaRPr lang="en-US" dirty="0"/>
          </a:p>
          <a:p>
            <a:endParaRPr lang="en-US" dirty="0"/>
          </a:p>
          <a:p>
            <a:endParaRPr lang="el-GR" dirty="0"/>
          </a:p>
        </p:txBody>
      </p:sp>
    </p:spTree>
    <p:extLst>
      <p:ext uri="{BB962C8B-B14F-4D97-AF65-F5344CB8AC3E}">
        <p14:creationId xmlns:p14="http://schemas.microsoft.com/office/powerpoint/2010/main" val="3353388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71BAE-686A-4263-8D32-8F4702B583AA}"/>
              </a:ext>
            </a:extLst>
          </p:cNvPr>
          <p:cNvSpPr>
            <a:spLocks noGrp="1"/>
          </p:cNvSpPr>
          <p:nvPr>
            <p:ph type="title"/>
          </p:nvPr>
        </p:nvSpPr>
        <p:spPr>
          <a:xfrm>
            <a:off x="2895600" y="405275"/>
            <a:ext cx="8610600" cy="468079"/>
          </a:xfrm>
        </p:spPr>
        <p:txBody>
          <a:bodyPr>
            <a:normAutofit fontScale="90000"/>
          </a:bodyPr>
          <a:lstStyle/>
          <a:p>
            <a:pPr algn="l"/>
            <a:r>
              <a:rPr lang="en-US" sz="2800" dirty="0"/>
              <a:t>                           The milkman</a:t>
            </a:r>
            <a:endParaRPr lang="el-GR" sz="2800" dirty="0"/>
          </a:p>
        </p:txBody>
      </p:sp>
      <p:pic>
        <p:nvPicPr>
          <p:cNvPr id="4" name="Content Placeholder 3">
            <a:extLst>
              <a:ext uri="{FF2B5EF4-FFF2-40B4-BE49-F238E27FC236}">
                <a16:creationId xmlns:a16="http://schemas.microsoft.com/office/drawing/2014/main" id="{BBF52A7D-64EA-4DAF-A16E-F72015C5D710}"/>
              </a:ext>
            </a:extLst>
          </p:cNvPr>
          <p:cNvPicPr>
            <a:picLocks noGrp="1" noChangeAspect="1"/>
          </p:cNvPicPr>
          <p:nvPr>
            <p:ph idx="1"/>
          </p:nvPr>
        </p:nvPicPr>
        <p:blipFill>
          <a:blip r:embed="rId2"/>
          <a:stretch>
            <a:fillRect/>
          </a:stretch>
        </p:blipFill>
        <p:spPr>
          <a:xfrm>
            <a:off x="4346713" y="832413"/>
            <a:ext cx="4041913" cy="5947798"/>
          </a:xfrm>
          <a:prstGeom prst="rect">
            <a:avLst/>
          </a:prstGeom>
        </p:spPr>
      </p:pic>
    </p:spTree>
    <p:extLst>
      <p:ext uri="{BB962C8B-B14F-4D97-AF65-F5344CB8AC3E}">
        <p14:creationId xmlns:p14="http://schemas.microsoft.com/office/powerpoint/2010/main" val="602156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C9D8E-2880-43BD-9E53-4252D0C9AAE1}"/>
              </a:ext>
            </a:extLst>
          </p:cNvPr>
          <p:cNvSpPr>
            <a:spLocks noGrp="1"/>
          </p:cNvSpPr>
          <p:nvPr>
            <p:ph type="title"/>
          </p:nvPr>
        </p:nvSpPr>
        <p:spPr>
          <a:xfrm>
            <a:off x="2895600" y="300547"/>
            <a:ext cx="8610600" cy="706618"/>
          </a:xfrm>
        </p:spPr>
        <p:txBody>
          <a:bodyPr>
            <a:normAutofit/>
          </a:bodyPr>
          <a:lstStyle/>
          <a:p>
            <a:pPr algn="l"/>
            <a:r>
              <a:rPr lang="en-US" sz="2800" dirty="0"/>
              <a:t>                        Boat in a cave</a:t>
            </a:r>
            <a:endParaRPr lang="el-GR" sz="2800" dirty="0"/>
          </a:p>
        </p:txBody>
      </p:sp>
      <p:pic>
        <p:nvPicPr>
          <p:cNvPr id="4" name="Content Placeholder 3">
            <a:extLst>
              <a:ext uri="{FF2B5EF4-FFF2-40B4-BE49-F238E27FC236}">
                <a16:creationId xmlns:a16="http://schemas.microsoft.com/office/drawing/2014/main" id="{25D8FA21-1C8B-4F3C-9561-58D684479E38}"/>
              </a:ext>
            </a:extLst>
          </p:cNvPr>
          <p:cNvPicPr>
            <a:picLocks noGrp="1" noChangeAspect="1"/>
          </p:cNvPicPr>
          <p:nvPr>
            <p:ph idx="1"/>
          </p:nvPr>
        </p:nvPicPr>
        <p:blipFill>
          <a:blip r:embed="rId2"/>
          <a:stretch>
            <a:fillRect/>
          </a:stretch>
        </p:blipFill>
        <p:spPr>
          <a:xfrm>
            <a:off x="2471718" y="994591"/>
            <a:ext cx="8381812" cy="5658000"/>
          </a:xfrm>
          <a:prstGeom prst="rect">
            <a:avLst/>
          </a:prstGeom>
        </p:spPr>
      </p:pic>
    </p:spTree>
    <p:extLst>
      <p:ext uri="{BB962C8B-B14F-4D97-AF65-F5344CB8AC3E}">
        <p14:creationId xmlns:p14="http://schemas.microsoft.com/office/powerpoint/2010/main" val="449501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B5ED8-9272-41FC-AB33-304BC35E8622}"/>
              </a:ext>
            </a:extLst>
          </p:cNvPr>
          <p:cNvSpPr>
            <a:spLocks noGrp="1"/>
          </p:cNvSpPr>
          <p:nvPr>
            <p:ph type="title"/>
          </p:nvPr>
        </p:nvSpPr>
        <p:spPr>
          <a:xfrm>
            <a:off x="2524539" y="440567"/>
            <a:ext cx="8610600" cy="1090931"/>
          </a:xfrm>
        </p:spPr>
        <p:txBody>
          <a:bodyPr>
            <a:normAutofit fontScale="90000"/>
          </a:bodyPr>
          <a:lstStyle/>
          <a:p>
            <a:pPr marR="795020">
              <a:lnSpc>
                <a:spcPct val="115000"/>
              </a:lnSpc>
              <a:spcAft>
                <a:spcPts val="1000"/>
              </a:spcAft>
            </a:pPr>
            <a:r>
              <a:rPr lang="en-US" sz="3100" dirty="0">
                <a:effectLst/>
                <a:latin typeface="Calibri" panose="020F0502020204030204" pitchFamily="34" charset="0"/>
                <a:ea typeface="Calibri" panose="020F0502020204030204" pitchFamily="34" charset="0"/>
                <a:cs typeface="Times New Roman" panose="02020603050405020304" pitchFamily="18" charset="0"/>
              </a:rPr>
              <a:t>The blowing up of </a:t>
            </a:r>
            <a:r>
              <a:rPr lang="en-US" sz="3100" dirty="0" err="1">
                <a:effectLst/>
                <a:latin typeface="Calibri" panose="020F0502020204030204" pitchFamily="34" charset="0"/>
                <a:ea typeface="Calibri" panose="020F0502020204030204" pitchFamily="34" charset="0"/>
                <a:cs typeface="Times New Roman" panose="02020603050405020304" pitchFamily="18" charset="0"/>
              </a:rPr>
              <a:t>Nasuh</a:t>
            </a:r>
            <a:r>
              <a:rPr lang="en-US" sz="3100" dirty="0">
                <a:effectLst/>
                <a:latin typeface="Calibri" panose="020F0502020204030204" pitchFamily="34" charset="0"/>
                <a:ea typeface="Calibri" panose="020F0502020204030204" pitchFamily="34" charset="0"/>
                <a:cs typeface="Times New Roman" panose="02020603050405020304" pitchFamily="18" charset="0"/>
              </a:rPr>
              <a:t> Ali Pasha's flagship</a:t>
            </a:r>
            <a:br>
              <a:rPr lang="el-GR" sz="3600" dirty="0">
                <a:effectLst/>
                <a:latin typeface="Calibri" panose="020F0502020204030204" pitchFamily="34" charset="0"/>
                <a:ea typeface="Calibri" panose="020F0502020204030204" pitchFamily="34" charset="0"/>
                <a:cs typeface="Times New Roman" panose="02020603050405020304" pitchFamily="18" charset="0"/>
              </a:rPr>
            </a:br>
            <a:endParaRPr lang="el-GR" dirty="0"/>
          </a:p>
        </p:txBody>
      </p:sp>
      <p:pic>
        <p:nvPicPr>
          <p:cNvPr id="4" name="Content Placeholder 3">
            <a:extLst>
              <a:ext uri="{FF2B5EF4-FFF2-40B4-BE49-F238E27FC236}">
                <a16:creationId xmlns:a16="http://schemas.microsoft.com/office/drawing/2014/main" id="{8A117EE7-4146-4080-ACB1-95C592A45EB5}"/>
              </a:ext>
            </a:extLst>
          </p:cNvPr>
          <p:cNvPicPr>
            <a:picLocks noGrp="1" noChangeAspect="1"/>
          </p:cNvPicPr>
          <p:nvPr>
            <p:ph idx="1"/>
          </p:nvPr>
        </p:nvPicPr>
        <p:blipFill>
          <a:blip r:embed="rId2"/>
          <a:stretch>
            <a:fillRect/>
          </a:stretch>
        </p:blipFill>
        <p:spPr>
          <a:xfrm>
            <a:off x="4162362" y="986033"/>
            <a:ext cx="4398541" cy="5746071"/>
          </a:xfrm>
          <a:prstGeom prst="rect">
            <a:avLst/>
          </a:prstGeom>
        </p:spPr>
      </p:pic>
    </p:spTree>
    <p:extLst>
      <p:ext uri="{BB962C8B-B14F-4D97-AF65-F5344CB8AC3E}">
        <p14:creationId xmlns:p14="http://schemas.microsoft.com/office/powerpoint/2010/main" val="2762802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28A0-8331-4555-8CAF-60BE1A0CBA39}"/>
              </a:ext>
            </a:extLst>
          </p:cNvPr>
          <p:cNvSpPr>
            <a:spLocks noGrp="1"/>
          </p:cNvSpPr>
          <p:nvPr>
            <p:ph type="title"/>
          </p:nvPr>
        </p:nvSpPr>
        <p:spPr>
          <a:xfrm>
            <a:off x="4141305" y="260790"/>
            <a:ext cx="8610600" cy="1293028"/>
          </a:xfrm>
        </p:spPr>
        <p:txBody>
          <a:bodyPr>
            <a:normAutofit/>
          </a:bodyPr>
          <a:lstStyle/>
          <a:p>
            <a:pPr marR="795020" algn="l">
              <a:lnSpc>
                <a:spcPct val="115000"/>
              </a:lnSpc>
              <a:spcAft>
                <a:spcPts val="10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Return from the fair</a:t>
            </a:r>
            <a:br>
              <a:rPr lang="el-GR" sz="3600" dirty="0">
                <a:effectLst/>
                <a:latin typeface="Calibri" panose="020F0502020204030204" pitchFamily="34" charset="0"/>
                <a:ea typeface="Calibri" panose="020F0502020204030204" pitchFamily="34" charset="0"/>
                <a:cs typeface="Times New Roman" panose="02020603050405020304" pitchFamily="18" charset="0"/>
              </a:rPr>
            </a:br>
            <a:endParaRPr lang="el-GR" dirty="0"/>
          </a:p>
        </p:txBody>
      </p:sp>
      <p:pic>
        <p:nvPicPr>
          <p:cNvPr id="4" name="Content Placeholder 3">
            <a:extLst>
              <a:ext uri="{FF2B5EF4-FFF2-40B4-BE49-F238E27FC236}">
                <a16:creationId xmlns:a16="http://schemas.microsoft.com/office/drawing/2014/main" id="{6F25D69B-D4D4-4991-824D-7D2C1C74B7D9}"/>
              </a:ext>
            </a:extLst>
          </p:cNvPr>
          <p:cNvPicPr>
            <a:picLocks noGrp="1" noChangeAspect="1"/>
          </p:cNvPicPr>
          <p:nvPr>
            <p:ph idx="1"/>
          </p:nvPr>
        </p:nvPicPr>
        <p:blipFill>
          <a:blip r:embed="rId2"/>
          <a:stretch>
            <a:fillRect/>
          </a:stretch>
        </p:blipFill>
        <p:spPr>
          <a:xfrm>
            <a:off x="4320209" y="839698"/>
            <a:ext cx="4041913" cy="6004368"/>
          </a:xfrm>
          <a:prstGeom prst="rect">
            <a:avLst/>
          </a:prstGeom>
        </p:spPr>
      </p:pic>
    </p:spTree>
    <p:extLst>
      <p:ext uri="{BB962C8B-B14F-4D97-AF65-F5344CB8AC3E}">
        <p14:creationId xmlns:p14="http://schemas.microsoft.com/office/powerpoint/2010/main" val="1100447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9D06C-E6E8-4DE1-B245-D6299BC10466}"/>
              </a:ext>
            </a:extLst>
          </p:cNvPr>
          <p:cNvSpPr>
            <a:spLocks noGrp="1"/>
          </p:cNvSpPr>
          <p:nvPr>
            <p:ph type="title"/>
          </p:nvPr>
        </p:nvSpPr>
        <p:spPr>
          <a:xfrm>
            <a:off x="2895600" y="764373"/>
            <a:ext cx="8610600" cy="1289714"/>
          </a:xfrm>
        </p:spPr>
        <p:txBody>
          <a:bodyPr>
            <a:noAutofit/>
          </a:bodyPr>
          <a:lstStyle/>
          <a:p>
            <a:pPr marR="795020" algn="ctr">
              <a:lnSpc>
                <a:spcPct val="115000"/>
              </a:lnSpc>
              <a:spcAft>
                <a:spcPts val="1000"/>
              </a:spcAft>
            </a:pPr>
            <a:r>
              <a:rPr lang="en-US" b="1" dirty="0" err="1">
                <a:effectLst/>
                <a:latin typeface="Calibri" panose="020F0502020204030204" pitchFamily="34" charset="0"/>
                <a:ea typeface="Calibri" panose="020F0502020204030204" pitchFamily="34" charset="0"/>
                <a:cs typeface="Times New Roman" panose="02020603050405020304" pitchFamily="18" charset="0"/>
              </a:rPr>
              <a:t>Alekos</a:t>
            </a:r>
            <a:r>
              <a:rPr lang="en-US" b="1" dirty="0">
                <a:effectLst/>
                <a:latin typeface="Calibri" panose="020F0502020204030204" pitchFamily="34" charset="0"/>
                <a:ea typeface="Calibri" panose="020F0502020204030204" pitchFamily="34" charset="0"/>
                <a:cs typeface="Times New Roman" panose="02020603050405020304" pitchFamily="18" charset="0"/>
              </a:rPr>
              <a:t> </a:t>
            </a:r>
            <a:r>
              <a:rPr lang="en-US" b="1" dirty="0" err="1">
                <a:effectLst/>
                <a:latin typeface="Calibri" panose="020F0502020204030204" pitchFamily="34" charset="0"/>
                <a:ea typeface="Calibri" panose="020F0502020204030204" pitchFamily="34" charset="0"/>
                <a:cs typeface="Times New Roman" panose="02020603050405020304" pitchFamily="18" charset="0"/>
              </a:rPr>
              <a:t>Fassianos</a:t>
            </a:r>
            <a:r>
              <a:rPr lang="en-US" b="1" dirty="0">
                <a:effectLst/>
                <a:latin typeface="Calibri" panose="020F0502020204030204" pitchFamily="34" charset="0"/>
                <a:ea typeface="Calibri" panose="020F0502020204030204" pitchFamily="34" charset="0"/>
                <a:cs typeface="Times New Roman" panose="02020603050405020304" pitchFamily="18" charset="0"/>
              </a:rPr>
              <a:t> (1935-)</a:t>
            </a:r>
            <a:br>
              <a:rPr lang="el-GR" dirty="0">
                <a:effectLst/>
                <a:latin typeface="Calibri" panose="020F0502020204030204" pitchFamily="34" charset="0"/>
                <a:ea typeface="Calibri" panose="020F0502020204030204" pitchFamily="34" charset="0"/>
                <a:cs typeface="Times New Roman" panose="02020603050405020304" pitchFamily="18" charset="0"/>
              </a:rPr>
            </a:br>
            <a:endParaRPr lang="el-GR" dirty="0"/>
          </a:p>
        </p:txBody>
      </p:sp>
      <p:pic>
        <p:nvPicPr>
          <p:cNvPr id="4" name="Content Placeholder 3">
            <a:extLst>
              <a:ext uri="{FF2B5EF4-FFF2-40B4-BE49-F238E27FC236}">
                <a16:creationId xmlns:a16="http://schemas.microsoft.com/office/drawing/2014/main" id="{1BE11B6C-716E-4214-9578-F3A2A1A328D8}"/>
              </a:ext>
            </a:extLst>
          </p:cNvPr>
          <p:cNvPicPr>
            <a:picLocks noGrp="1" noChangeAspect="1"/>
          </p:cNvPicPr>
          <p:nvPr>
            <p:ph idx="1"/>
          </p:nvPr>
        </p:nvPicPr>
        <p:blipFill>
          <a:blip r:embed="rId2"/>
          <a:stretch>
            <a:fillRect/>
          </a:stretch>
        </p:blipFill>
        <p:spPr>
          <a:xfrm>
            <a:off x="2517913" y="2054087"/>
            <a:ext cx="2888974" cy="4253656"/>
          </a:xfrm>
          <a:prstGeom prst="rect">
            <a:avLst/>
          </a:prstGeom>
        </p:spPr>
      </p:pic>
    </p:spTree>
    <p:extLst>
      <p:ext uri="{BB962C8B-B14F-4D97-AF65-F5344CB8AC3E}">
        <p14:creationId xmlns:p14="http://schemas.microsoft.com/office/powerpoint/2010/main" val="1170782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82FE-60CE-4752-8FCA-2343D311E2D6}"/>
              </a:ext>
            </a:extLst>
          </p:cNvPr>
          <p:cNvSpPr>
            <a:spLocks noGrp="1"/>
          </p:cNvSpPr>
          <p:nvPr>
            <p:ph type="title"/>
          </p:nvPr>
        </p:nvSpPr>
        <p:spPr>
          <a:xfrm>
            <a:off x="2895600" y="764373"/>
            <a:ext cx="8610600" cy="574097"/>
          </a:xfrm>
        </p:spPr>
        <p:txBody>
          <a:bodyPr>
            <a:normAutofit fontScale="90000"/>
          </a:bodyPr>
          <a:lstStyle/>
          <a:p>
            <a:endParaRPr lang="el-GR" dirty="0"/>
          </a:p>
        </p:txBody>
      </p:sp>
      <p:sp>
        <p:nvSpPr>
          <p:cNvPr id="3" name="Content Placeholder 2">
            <a:extLst>
              <a:ext uri="{FF2B5EF4-FFF2-40B4-BE49-F238E27FC236}">
                <a16:creationId xmlns:a16="http://schemas.microsoft.com/office/drawing/2014/main" id="{5CAA8F40-D714-44D9-AB02-7C6B7D8C7BF1}"/>
              </a:ext>
            </a:extLst>
          </p:cNvPr>
          <p:cNvSpPr>
            <a:spLocks noGrp="1"/>
          </p:cNvSpPr>
          <p:nvPr>
            <p:ph idx="1"/>
          </p:nvPr>
        </p:nvSpPr>
        <p:spPr>
          <a:xfrm>
            <a:off x="685800" y="1531950"/>
            <a:ext cx="10820400" cy="4362894"/>
          </a:xfrm>
        </p:spPr>
        <p:txBody>
          <a:bodyPr>
            <a:noAutofit/>
          </a:bodyPr>
          <a:lstStyle/>
          <a:p>
            <a:pPr marL="0" indent="0" algn="just">
              <a:buNone/>
            </a:pPr>
            <a:r>
              <a:rPr lang="en-US" sz="4000" dirty="0">
                <a:effectLst/>
                <a:latin typeface="Calibri" panose="020F0502020204030204" pitchFamily="34" charset="0"/>
                <a:ea typeface="Calibri" panose="020F0502020204030204" pitchFamily="34" charset="0"/>
                <a:cs typeface="Times New Roman" panose="02020603050405020304" pitchFamily="18" charset="0"/>
              </a:rPr>
              <a:t>Born in 1935 in Athens, </a:t>
            </a:r>
            <a:r>
              <a:rPr lang="en-US" sz="4000" dirty="0" err="1">
                <a:effectLst/>
                <a:latin typeface="Calibri" panose="020F0502020204030204" pitchFamily="34" charset="0"/>
                <a:ea typeface="Calibri" panose="020F0502020204030204" pitchFamily="34" charset="0"/>
                <a:cs typeface="Times New Roman" panose="02020603050405020304" pitchFamily="18" charset="0"/>
              </a:rPr>
              <a:t>Alekos</a:t>
            </a:r>
            <a:r>
              <a:rPr lang="en-US" sz="4000" dirty="0">
                <a:effectLst/>
                <a:latin typeface="Calibri" panose="020F0502020204030204" pitchFamily="34" charset="0"/>
                <a:ea typeface="Calibri" panose="020F0502020204030204" pitchFamily="34" charset="0"/>
                <a:cs typeface="Times New Roman" panose="02020603050405020304" pitchFamily="18" charset="0"/>
              </a:rPr>
              <a:t> </a:t>
            </a:r>
            <a:r>
              <a:rPr lang="en-US" sz="4000" dirty="0" err="1">
                <a:effectLst/>
                <a:latin typeface="Calibri" panose="020F0502020204030204" pitchFamily="34" charset="0"/>
                <a:ea typeface="Calibri" panose="020F0502020204030204" pitchFamily="34" charset="0"/>
                <a:cs typeface="Times New Roman" panose="02020603050405020304" pitchFamily="18" charset="0"/>
              </a:rPr>
              <a:t>Fassianos</a:t>
            </a:r>
            <a:r>
              <a:rPr lang="en-US" sz="4000" dirty="0">
                <a:effectLst/>
                <a:latin typeface="Calibri" panose="020F0502020204030204" pitchFamily="34" charset="0"/>
                <a:ea typeface="Calibri" panose="020F0502020204030204" pitchFamily="34" charset="0"/>
                <a:cs typeface="Times New Roman" panose="02020603050405020304" pitchFamily="18" charset="0"/>
              </a:rPr>
              <a:t>, an Athens Academy of Fine Arts alumnus, moved to Paris in 1960 to study lithography at the Paris National School of Arts. At this time, he met several artists and writers. Exhibited in the top world museums particularly in Athens, Paris, New York, Tokyo and Sao Paulo, his works can be found in museums but also in private collections. </a:t>
            </a:r>
            <a:endParaRPr lang="el-GR" sz="4000" dirty="0"/>
          </a:p>
        </p:txBody>
      </p:sp>
    </p:spTree>
    <p:extLst>
      <p:ext uri="{BB962C8B-B14F-4D97-AF65-F5344CB8AC3E}">
        <p14:creationId xmlns:p14="http://schemas.microsoft.com/office/powerpoint/2010/main" val="3571741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85338-8EA2-4A0F-A26F-9921412A55E8}"/>
              </a:ext>
            </a:extLst>
          </p:cNvPr>
          <p:cNvSpPr>
            <a:spLocks noGrp="1"/>
          </p:cNvSpPr>
          <p:nvPr>
            <p:ph type="title"/>
          </p:nvPr>
        </p:nvSpPr>
        <p:spPr>
          <a:xfrm>
            <a:off x="2895600" y="764373"/>
            <a:ext cx="8610600" cy="560844"/>
          </a:xfrm>
        </p:spPr>
        <p:txBody>
          <a:bodyPr>
            <a:normAutofit fontScale="90000"/>
          </a:bodyPr>
          <a:lstStyle/>
          <a:p>
            <a:endParaRPr lang="el-GR" dirty="0"/>
          </a:p>
        </p:txBody>
      </p:sp>
      <p:sp>
        <p:nvSpPr>
          <p:cNvPr id="3" name="Content Placeholder 2">
            <a:extLst>
              <a:ext uri="{FF2B5EF4-FFF2-40B4-BE49-F238E27FC236}">
                <a16:creationId xmlns:a16="http://schemas.microsoft.com/office/drawing/2014/main" id="{D0D71797-339A-4C05-AC4D-A3DBCDD33767}"/>
              </a:ext>
            </a:extLst>
          </p:cNvPr>
          <p:cNvSpPr>
            <a:spLocks noGrp="1"/>
          </p:cNvSpPr>
          <p:nvPr>
            <p:ph idx="1"/>
          </p:nvPr>
        </p:nvSpPr>
        <p:spPr>
          <a:xfrm>
            <a:off x="1003852" y="1770490"/>
            <a:ext cx="10820400" cy="4024125"/>
          </a:xfrm>
        </p:spPr>
        <p:txBody>
          <a:bodyPr>
            <a:normAutofit fontScale="92500" lnSpcReduction="10000"/>
          </a:bodyPr>
          <a:lstStyle/>
          <a:p>
            <a:pPr marL="0" marR="795020" indent="0" algn="just">
              <a:lnSpc>
                <a:spcPct val="115000"/>
              </a:lnSpc>
              <a:spcAft>
                <a:spcPts val="1000"/>
              </a:spcAft>
              <a:buNone/>
            </a:pPr>
            <a:r>
              <a:rPr lang="en-US" sz="4000" dirty="0" err="1">
                <a:effectLst/>
                <a:latin typeface="Calibri" panose="020F0502020204030204" pitchFamily="34" charset="0"/>
                <a:ea typeface="Calibri" panose="020F0502020204030204" pitchFamily="34" charset="0"/>
                <a:cs typeface="Times New Roman" panose="02020603050405020304" pitchFamily="18" charset="0"/>
              </a:rPr>
              <a:t>Fassianos</a:t>
            </a:r>
            <a:r>
              <a:rPr lang="en-US" sz="4000" dirty="0">
                <a:effectLst/>
                <a:latin typeface="Calibri" panose="020F0502020204030204" pitchFamily="34" charset="0"/>
                <a:ea typeface="Calibri" panose="020F0502020204030204" pitchFamily="34" charset="0"/>
                <a:cs typeface="Times New Roman" panose="02020603050405020304" pitchFamily="18" charset="0"/>
              </a:rPr>
              <a:t> received the French award of the “Celebrities of the Officer of the Legion of Honor” in 2013, and currently lives and works in Athens and still considers France as his second home. The basic themes in his art are the human, the nature and the environment.</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Tree>
    <p:extLst>
      <p:ext uri="{BB962C8B-B14F-4D97-AF65-F5344CB8AC3E}">
        <p14:creationId xmlns:p14="http://schemas.microsoft.com/office/powerpoint/2010/main" val="97022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0E8D5-1A4E-4B25-9BA6-C703E8057F96}"/>
              </a:ext>
            </a:extLst>
          </p:cNvPr>
          <p:cNvSpPr>
            <a:spLocks noGrp="1"/>
          </p:cNvSpPr>
          <p:nvPr>
            <p:ph type="title"/>
          </p:nvPr>
        </p:nvSpPr>
        <p:spPr>
          <a:xfrm>
            <a:off x="2889091" y="1603513"/>
            <a:ext cx="7040100" cy="243369"/>
          </a:xfrm>
        </p:spPr>
        <p:txBody>
          <a:bodyPr>
            <a:normAutofit fontScale="90000"/>
          </a:bodyPr>
          <a:lstStyle/>
          <a:p>
            <a:endParaRPr lang="el-GR" dirty="0"/>
          </a:p>
        </p:txBody>
      </p:sp>
      <p:pic>
        <p:nvPicPr>
          <p:cNvPr id="4" name="Content Placeholder 3">
            <a:extLst>
              <a:ext uri="{FF2B5EF4-FFF2-40B4-BE49-F238E27FC236}">
                <a16:creationId xmlns:a16="http://schemas.microsoft.com/office/drawing/2014/main" id="{984ABBA2-1002-48E1-8FA4-069AF9F3E834}"/>
              </a:ext>
            </a:extLst>
          </p:cNvPr>
          <p:cNvPicPr>
            <a:picLocks noGrp="1" noChangeAspect="1"/>
          </p:cNvPicPr>
          <p:nvPr>
            <p:ph idx="1"/>
          </p:nvPr>
        </p:nvPicPr>
        <p:blipFill>
          <a:blip r:embed="rId2"/>
          <a:stretch>
            <a:fillRect/>
          </a:stretch>
        </p:blipFill>
        <p:spPr>
          <a:xfrm>
            <a:off x="2889091" y="1007165"/>
            <a:ext cx="8242735" cy="5538908"/>
          </a:xfrm>
          <a:prstGeom prst="rect">
            <a:avLst/>
          </a:prstGeom>
        </p:spPr>
      </p:pic>
    </p:spTree>
    <p:extLst>
      <p:ext uri="{BB962C8B-B14F-4D97-AF65-F5344CB8AC3E}">
        <p14:creationId xmlns:p14="http://schemas.microsoft.com/office/powerpoint/2010/main" val="741841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173AC-C2EE-4BCE-8826-0149205CCCE0}"/>
              </a:ext>
            </a:extLst>
          </p:cNvPr>
          <p:cNvSpPr>
            <a:spLocks noGrp="1"/>
          </p:cNvSpPr>
          <p:nvPr>
            <p:ph type="title"/>
          </p:nvPr>
        </p:nvSpPr>
        <p:spPr>
          <a:xfrm>
            <a:off x="6096000" y="1523999"/>
            <a:ext cx="4068417" cy="533401"/>
          </a:xfrm>
        </p:spPr>
        <p:txBody>
          <a:bodyPr>
            <a:normAutofit fontScale="90000"/>
          </a:bodyPr>
          <a:lstStyle/>
          <a:p>
            <a:endParaRPr lang="el-GR" dirty="0"/>
          </a:p>
        </p:txBody>
      </p:sp>
      <p:pic>
        <p:nvPicPr>
          <p:cNvPr id="4" name="Content Placeholder 3">
            <a:extLst>
              <a:ext uri="{FF2B5EF4-FFF2-40B4-BE49-F238E27FC236}">
                <a16:creationId xmlns:a16="http://schemas.microsoft.com/office/drawing/2014/main" id="{40E1AF01-BF0F-4F15-8135-426E4FDCD512}"/>
              </a:ext>
            </a:extLst>
          </p:cNvPr>
          <p:cNvPicPr>
            <a:picLocks noGrp="1" noChangeAspect="1"/>
          </p:cNvPicPr>
          <p:nvPr>
            <p:ph idx="1"/>
          </p:nvPr>
        </p:nvPicPr>
        <p:blipFill>
          <a:blip r:embed="rId2"/>
          <a:stretch>
            <a:fillRect/>
          </a:stretch>
        </p:blipFill>
        <p:spPr>
          <a:xfrm>
            <a:off x="3480589" y="885313"/>
            <a:ext cx="7717199" cy="5621503"/>
          </a:xfrm>
          <a:prstGeom prst="rect">
            <a:avLst/>
          </a:prstGeom>
        </p:spPr>
      </p:pic>
    </p:spTree>
    <p:extLst>
      <p:ext uri="{BB962C8B-B14F-4D97-AF65-F5344CB8AC3E}">
        <p14:creationId xmlns:p14="http://schemas.microsoft.com/office/powerpoint/2010/main" val="1906872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3C6E5-EBD3-487F-A69C-C77CA54D36DA}"/>
              </a:ext>
            </a:extLst>
          </p:cNvPr>
          <p:cNvSpPr>
            <a:spLocks noGrp="1"/>
          </p:cNvSpPr>
          <p:nvPr>
            <p:ph type="title"/>
          </p:nvPr>
        </p:nvSpPr>
        <p:spPr>
          <a:xfrm>
            <a:off x="4940707" y="1934817"/>
            <a:ext cx="3336668" cy="400879"/>
          </a:xfrm>
        </p:spPr>
        <p:txBody>
          <a:bodyPr>
            <a:normAutofit fontScale="90000"/>
          </a:bodyPr>
          <a:lstStyle/>
          <a:p>
            <a:endParaRPr lang="el-GR" dirty="0"/>
          </a:p>
        </p:txBody>
      </p:sp>
      <p:pic>
        <p:nvPicPr>
          <p:cNvPr id="4" name="Content Placeholder 3">
            <a:extLst>
              <a:ext uri="{FF2B5EF4-FFF2-40B4-BE49-F238E27FC236}">
                <a16:creationId xmlns:a16="http://schemas.microsoft.com/office/drawing/2014/main" id="{FEF199D8-BD1B-4674-9D2D-F94BF92C3299}"/>
              </a:ext>
            </a:extLst>
          </p:cNvPr>
          <p:cNvPicPr>
            <a:picLocks noGrp="1" noChangeAspect="1"/>
          </p:cNvPicPr>
          <p:nvPr>
            <p:ph idx="1"/>
          </p:nvPr>
        </p:nvPicPr>
        <p:blipFill>
          <a:blip r:embed="rId2"/>
          <a:stretch>
            <a:fillRect/>
          </a:stretch>
        </p:blipFill>
        <p:spPr>
          <a:xfrm>
            <a:off x="4476811" y="593376"/>
            <a:ext cx="4720198" cy="6127541"/>
          </a:xfrm>
          <a:prstGeom prst="rect">
            <a:avLst/>
          </a:prstGeom>
        </p:spPr>
      </p:pic>
    </p:spTree>
    <p:extLst>
      <p:ext uri="{BB962C8B-B14F-4D97-AF65-F5344CB8AC3E}">
        <p14:creationId xmlns:p14="http://schemas.microsoft.com/office/powerpoint/2010/main" val="1498747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D982F-63E6-487A-96F4-46727F762CC2}"/>
              </a:ext>
            </a:extLst>
          </p:cNvPr>
          <p:cNvSpPr>
            <a:spLocks noGrp="1"/>
          </p:cNvSpPr>
          <p:nvPr>
            <p:ph type="title"/>
          </p:nvPr>
        </p:nvSpPr>
        <p:spPr>
          <a:xfrm>
            <a:off x="2895600" y="1016164"/>
            <a:ext cx="8610600" cy="905401"/>
          </a:xfrm>
        </p:spPr>
        <p:txBody>
          <a:bodyPr/>
          <a:lstStyle/>
          <a:p>
            <a:pPr algn="ctr"/>
            <a:r>
              <a:rPr lang="en-US" dirty="0"/>
              <a:t>Greek painting</a:t>
            </a:r>
            <a:endParaRPr lang="el-GR" dirty="0"/>
          </a:p>
        </p:txBody>
      </p:sp>
      <p:sp>
        <p:nvSpPr>
          <p:cNvPr id="3" name="Content Placeholder 2">
            <a:extLst>
              <a:ext uri="{FF2B5EF4-FFF2-40B4-BE49-F238E27FC236}">
                <a16:creationId xmlns:a16="http://schemas.microsoft.com/office/drawing/2014/main" id="{30A4C47B-BF14-42AF-9CB9-B2F9CD488451}"/>
              </a:ext>
            </a:extLst>
          </p:cNvPr>
          <p:cNvSpPr>
            <a:spLocks noGrp="1"/>
          </p:cNvSpPr>
          <p:nvPr>
            <p:ph idx="1"/>
          </p:nvPr>
        </p:nvSpPr>
        <p:spPr>
          <a:xfrm>
            <a:off x="685800" y="2661597"/>
            <a:ext cx="10820400" cy="4024125"/>
          </a:xfrm>
        </p:spPr>
        <p:txBody>
          <a:bodyPr/>
          <a:lstStyle/>
          <a:p>
            <a:pPr marL="0" marR="795020" indent="0" algn="just">
              <a:lnSpc>
                <a:spcPct val="115000"/>
              </a:lnSpc>
              <a:spcAft>
                <a:spcPts val="1000"/>
              </a:spcAft>
              <a:buNone/>
            </a:pPr>
            <a:r>
              <a:rPr lang="en-US" sz="4000" dirty="0">
                <a:effectLst/>
                <a:latin typeface="Calibri" panose="020F0502020204030204" pitchFamily="34" charset="0"/>
                <a:ea typeface="Calibri" panose="020F0502020204030204" pitchFamily="34" charset="0"/>
                <a:cs typeface="Times New Roman" panose="02020603050405020304" pitchFamily="18" charset="0"/>
              </a:rPr>
              <a:t>Greece is famous as the place where all arts were born, including painting. </a:t>
            </a:r>
            <a:r>
              <a:rPr lang="el-GR" sz="4000" dirty="0">
                <a:effectLst/>
                <a:latin typeface="Calibri" panose="020F0502020204030204" pitchFamily="34" charset="0"/>
                <a:ea typeface="Calibri" panose="020F0502020204030204" pitchFamily="34" charset="0"/>
                <a:cs typeface="Times New Roman" panose="02020603050405020304" pitchFamily="18" charset="0"/>
              </a:rPr>
              <a:t>From ancient times, there are stunning pieces of art</a:t>
            </a:r>
            <a:r>
              <a:rPr lang="en-US" sz="4000" dirty="0">
                <a:effectLst/>
                <a:latin typeface="Calibri" panose="020F0502020204030204" pitchFamily="34" charset="0"/>
                <a:ea typeface="Calibri" panose="020F0502020204030204" pitchFamily="34" charset="0"/>
                <a:cs typeface="Times New Roman" panose="02020603050405020304" pitchFamily="18" charset="0"/>
              </a:rPr>
              <a:t>.</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l-GR" dirty="0"/>
          </a:p>
        </p:txBody>
      </p:sp>
    </p:spTree>
    <p:extLst>
      <p:ext uri="{BB962C8B-B14F-4D97-AF65-F5344CB8AC3E}">
        <p14:creationId xmlns:p14="http://schemas.microsoft.com/office/powerpoint/2010/main" val="3438182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47B9D-058C-4295-A74B-65A4E376D9F6}"/>
              </a:ext>
            </a:extLst>
          </p:cNvPr>
          <p:cNvSpPr>
            <a:spLocks noGrp="1"/>
          </p:cNvSpPr>
          <p:nvPr>
            <p:ph type="title"/>
          </p:nvPr>
        </p:nvSpPr>
        <p:spPr>
          <a:xfrm>
            <a:off x="4633162" y="1656520"/>
            <a:ext cx="4338559" cy="639419"/>
          </a:xfrm>
        </p:spPr>
        <p:txBody>
          <a:bodyPr>
            <a:normAutofit fontScale="90000"/>
          </a:bodyPr>
          <a:lstStyle/>
          <a:p>
            <a:endParaRPr lang="el-GR"/>
          </a:p>
        </p:txBody>
      </p:sp>
      <p:pic>
        <p:nvPicPr>
          <p:cNvPr id="4" name="Content Placeholder 3">
            <a:extLst>
              <a:ext uri="{FF2B5EF4-FFF2-40B4-BE49-F238E27FC236}">
                <a16:creationId xmlns:a16="http://schemas.microsoft.com/office/drawing/2014/main" id="{38DBC5F7-6C40-41C1-9B2A-D1DA37D2037E}"/>
              </a:ext>
            </a:extLst>
          </p:cNvPr>
          <p:cNvPicPr>
            <a:picLocks noGrp="1" noChangeAspect="1"/>
          </p:cNvPicPr>
          <p:nvPr>
            <p:ph idx="1"/>
          </p:nvPr>
        </p:nvPicPr>
        <p:blipFill>
          <a:blip r:embed="rId2"/>
          <a:stretch>
            <a:fillRect/>
          </a:stretch>
        </p:blipFill>
        <p:spPr>
          <a:xfrm>
            <a:off x="3578086" y="718267"/>
            <a:ext cx="5897217" cy="6086578"/>
          </a:xfrm>
          <a:prstGeom prst="rect">
            <a:avLst/>
          </a:prstGeom>
        </p:spPr>
      </p:pic>
    </p:spTree>
    <p:extLst>
      <p:ext uri="{BB962C8B-B14F-4D97-AF65-F5344CB8AC3E}">
        <p14:creationId xmlns:p14="http://schemas.microsoft.com/office/powerpoint/2010/main" val="3815406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E764C-076E-4D05-931E-237AEFF5E7DC}"/>
              </a:ext>
            </a:extLst>
          </p:cNvPr>
          <p:cNvSpPr>
            <a:spLocks noGrp="1"/>
          </p:cNvSpPr>
          <p:nvPr>
            <p:ph type="title"/>
          </p:nvPr>
        </p:nvSpPr>
        <p:spPr>
          <a:xfrm>
            <a:off x="7328452" y="1921564"/>
            <a:ext cx="2385391" cy="135835"/>
          </a:xfrm>
        </p:spPr>
        <p:txBody>
          <a:bodyPr>
            <a:normAutofit fontScale="90000"/>
          </a:bodyPr>
          <a:lstStyle/>
          <a:p>
            <a:endParaRPr lang="el-GR" dirty="0"/>
          </a:p>
        </p:txBody>
      </p:sp>
      <p:pic>
        <p:nvPicPr>
          <p:cNvPr id="4" name="Content Placeholder 3">
            <a:extLst>
              <a:ext uri="{FF2B5EF4-FFF2-40B4-BE49-F238E27FC236}">
                <a16:creationId xmlns:a16="http://schemas.microsoft.com/office/drawing/2014/main" id="{E5D98D58-79CD-4339-91D3-F36988E34EC8}"/>
              </a:ext>
            </a:extLst>
          </p:cNvPr>
          <p:cNvPicPr>
            <a:picLocks noGrp="1" noChangeAspect="1"/>
          </p:cNvPicPr>
          <p:nvPr>
            <p:ph idx="1"/>
          </p:nvPr>
        </p:nvPicPr>
        <p:blipFill>
          <a:blip r:embed="rId2"/>
          <a:stretch>
            <a:fillRect/>
          </a:stretch>
        </p:blipFill>
        <p:spPr>
          <a:xfrm>
            <a:off x="2478157" y="1293615"/>
            <a:ext cx="3808011" cy="5427397"/>
          </a:xfrm>
          <a:prstGeom prst="rect">
            <a:avLst/>
          </a:prstGeom>
        </p:spPr>
      </p:pic>
      <p:pic>
        <p:nvPicPr>
          <p:cNvPr id="5" name="Picture 4">
            <a:extLst>
              <a:ext uri="{FF2B5EF4-FFF2-40B4-BE49-F238E27FC236}">
                <a16:creationId xmlns:a16="http://schemas.microsoft.com/office/drawing/2014/main" id="{73DC18E0-4B19-4BE1-9182-8A37F6CC4388}"/>
              </a:ext>
            </a:extLst>
          </p:cNvPr>
          <p:cNvPicPr>
            <a:picLocks noChangeAspect="1"/>
          </p:cNvPicPr>
          <p:nvPr/>
        </p:nvPicPr>
        <p:blipFill>
          <a:blip r:embed="rId3"/>
          <a:stretch>
            <a:fillRect/>
          </a:stretch>
        </p:blipFill>
        <p:spPr>
          <a:xfrm>
            <a:off x="7328452" y="1291454"/>
            <a:ext cx="3962400" cy="5429558"/>
          </a:xfrm>
          <a:prstGeom prst="rect">
            <a:avLst/>
          </a:prstGeom>
        </p:spPr>
      </p:pic>
    </p:spTree>
    <p:extLst>
      <p:ext uri="{BB962C8B-B14F-4D97-AF65-F5344CB8AC3E}">
        <p14:creationId xmlns:p14="http://schemas.microsoft.com/office/powerpoint/2010/main" val="903690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780CC-47FD-4837-9B48-B09E6AE22D3A}"/>
              </a:ext>
            </a:extLst>
          </p:cNvPr>
          <p:cNvSpPr>
            <a:spLocks noGrp="1"/>
          </p:cNvSpPr>
          <p:nvPr>
            <p:ph type="title"/>
          </p:nvPr>
        </p:nvSpPr>
        <p:spPr>
          <a:xfrm>
            <a:off x="4566291" y="1656521"/>
            <a:ext cx="4984564" cy="573157"/>
          </a:xfrm>
        </p:spPr>
        <p:txBody>
          <a:bodyPr>
            <a:normAutofit fontScale="90000"/>
          </a:bodyPr>
          <a:lstStyle/>
          <a:p>
            <a:endParaRPr lang="el-GR"/>
          </a:p>
        </p:txBody>
      </p:sp>
      <p:pic>
        <p:nvPicPr>
          <p:cNvPr id="4" name="Content Placeholder 3">
            <a:extLst>
              <a:ext uri="{FF2B5EF4-FFF2-40B4-BE49-F238E27FC236}">
                <a16:creationId xmlns:a16="http://schemas.microsoft.com/office/drawing/2014/main" id="{67101489-758B-4420-9E0C-3C74F6BF07DD}"/>
              </a:ext>
            </a:extLst>
          </p:cNvPr>
          <p:cNvPicPr>
            <a:picLocks noGrp="1" noChangeAspect="1"/>
          </p:cNvPicPr>
          <p:nvPr>
            <p:ph idx="1"/>
          </p:nvPr>
        </p:nvPicPr>
        <p:blipFill>
          <a:blip r:embed="rId2"/>
          <a:stretch>
            <a:fillRect/>
          </a:stretch>
        </p:blipFill>
        <p:spPr>
          <a:xfrm>
            <a:off x="4566291" y="301378"/>
            <a:ext cx="4984564" cy="6556621"/>
          </a:xfrm>
          <a:prstGeom prst="rect">
            <a:avLst/>
          </a:prstGeom>
        </p:spPr>
      </p:pic>
    </p:spTree>
    <p:extLst>
      <p:ext uri="{BB962C8B-B14F-4D97-AF65-F5344CB8AC3E}">
        <p14:creationId xmlns:p14="http://schemas.microsoft.com/office/powerpoint/2010/main" val="3690361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E0B19-24FE-4935-981F-C46948F8C047}"/>
              </a:ext>
            </a:extLst>
          </p:cNvPr>
          <p:cNvSpPr>
            <a:spLocks noGrp="1"/>
          </p:cNvSpPr>
          <p:nvPr>
            <p:ph type="title"/>
          </p:nvPr>
        </p:nvSpPr>
        <p:spPr>
          <a:xfrm>
            <a:off x="2895600" y="764372"/>
            <a:ext cx="8610600" cy="1568011"/>
          </a:xfrm>
        </p:spPr>
        <p:txBody>
          <a:bodyPr>
            <a:normAutofit/>
          </a:bodyPr>
          <a:lstStyle/>
          <a:p>
            <a:pPr marR="795020">
              <a:lnSpc>
                <a:spcPct val="115000"/>
              </a:lnSpc>
              <a:spcAft>
                <a:spcPts val="1000"/>
              </a:spcAft>
            </a:pPr>
            <a:r>
              <a:rPr lang="en-US" sz="4000" b="1" dirty="0" err="1">
                <a:effectLst/>
                <a:latin typeface="Calibri" panose="020F0502020204030204" pitchFamily="34" charset="0"/>
                <a:ea typeface="Calibri" panose="020F0502020204030204" pitchFamily="34" charset="0"/>
                <a:cs typeface="Calibri" panose="020F0502020204030204" pitchFamily="34" charset="0"/>
              </a:rPr>
              <a:t>Nikiforos</a:t>
            </a:r>
            <a:r>
              <a:rPr lang="en-US" sz="4000" b="1" dirty="0">
                <a:effectLst/>
                <a:latin typeface="Calibri" panose="020F0502020204030204" pitchFamily="34" charset="0"/>
                <a:ea typeface="Calibri" panose="020F0502020204030204" pitchFamily="34" charset="0"/>
                <a:cs typeface="Calibri" panose="020F0502020204030204" pitchFamily="34" charset="0"/>
              </a:rPr>
              <a:t> </a:t>
            </a:r>
            <a:r>
              <a:rPr lang="en-US" sz="4000" b="1" dirty="0" err="1">
                <a:effectLst/>
                <a:latin typeface="Calibri" panose="020F0502020204030204" pitchFamily="34" charset="0"/>
                <a:ea typeface="Calibri" panose="020F0502020204030204" pitchFamily="34" charset="0"/>
                <a:cs typeface="Calibri" panose="020F0502020204030204" pitchFamily="34" charset="0"/>
              </a:rPr>
              <a:t>Lytras</a:t>
            </a:r>
            <a:r>
              <a:rPr lang="en-US" sz="4000" b="1" dirty="0">
                <a:effectLst/>
                <a:latin typeface="Calibri" panose="020F0502020204030204" pitchFamily="34" charset="0"/>
                <a:ea typeface="Calibri" panose="020F0502020204030204" pitchFamily="34" charset="0"/>
                <a:cs typeface="Calibri" panose="020F0502020204030204" pitchFamily="34" charset="0"/>
              </a:rPr>
              <a:t> (1832-1904)</a:t>
            </a:r>
            <a:br>
              <a:rPr lang="el-GR" sz="3200" dirty="0">
                <a:effectLst/>
                <a:latin typeface="Calibri" panose="020F0502020204030204" pitchFamily="34" charset="0"/>
                <a:ea typeface="Calibri" panose="020F0502020204030204" pitchFamily="34" charset="0"/>
                <a:cs typeface="Times New Roman" panose="02020603050405020304" pitchFamily="18" charset="0"/>
              </a:rPr>
            </a:br>
            <a:endParaRPr lang="el-GR" dirty="0"/>
          </a:p>
        </p:txBody>
      </p:sp>
      <p:pic>
        <p:nvPicPr>
          <p:cNvPr id="4" name="Content Placeholder 3">
            <a:extLst>
              <a:ext uri="{FF2B5EF4-FFF2-40B4-BE49-F238E27FC236}">
                <a16:creationId xmlns:a16="http://schemas.microsoft.com/office/drawing/2014/main" id="{5465EE11-8ADD-49A2-ABCE-A18B9F95A6AB}"/>
              </a:ext>
            </a:extLst>
          </p:cNvPr>
          <p:cNvPicPr>
            <a:picLocks noGrp="1" noChangeAspect="1"/>
          </p:cNvPicPr>
          <p:nvPr>
            <p:ph idx="1"/>
          </p:nvPr>
        </p:nvPicPr>
        <p:blipFill>
          <a:blip r:embed="rId2"/>
          <a:stretch>
            <a:fillRect/>
          </a:stretch>
        </p:blipFill>
        <p:spPr>
          <a:xfrm>
            <a:off x="1853623" y="2043560"/>
            <a:ext cx="3407490" cy="4021631"/>
          </a:xfrm>
          <a:prstGeom prst="rect">
            <a:avLst/>
          </a:prstGeom>
        </p:spPr>
      </p:pic>
      <p:sp>
        <p:nvSpPr>
          <p:cNvPr id="6" name="TextBox 5">
            <a:extLst>
              <a:ext uri="{FF2B5EF4-FFF2-40B4-BE49-F238E27FC236}">
                <a16:creationId xmlns:a16="http://schemas.microsoft.com/office/drawing/2014/main" id="{DF6FB673-FB2A-4F32-95C1-02D1369873ED}"/>
              </a:ext>
            </a:extLst>
          </p:cNvPr>
          <p:cNvSpPr txBox="1"/>
          <p:nvPr/>
        </p:nvSpPr>
        <p:spPr>
          <a:xfrm>
            <a:off x="5764696" y="5695859"/>
            <a:ext cx="6096000" cy="369332"/>
          </a:xfrm>
          <a:prstGeom prst="rect">
            <a:avLst/>
          </a:prstGeom>
          <a:noFill/>
        </p:spPr>
        <p:txBody>
          <a:bodyPr wrap="square">
            <a:spAutoFit/>
          </a:bodyPr>
          <a:lstStyle/>
          <a:p>
            <a:r>
              <a:rPr lang="en-US" dirty="0"/>
              <a:t>(Self-portrait)</a:t>
            </a:r>
            <a:endParaRPr lang="el-GR" dirty="0"/>
          </a:p>
        </p:txBody>
      </p:sp>
    </p:spTree>
    <p:extLst>
      <p:ext uri="{BB962C8B-B14F-4D97-AF65-F5344CB8AC3E}">
        <p14:creationId xmlns:p14="http://schemas.microsoft.com/office/powerpoint/2010/main" val="111898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C03A8-0777-4C90-9840-6897BEB4A8E5}"/>
              </a:ext>
            </a:extLst>
          </p:cNvPr>
          <p:cNvSpPr>
            <a:spLocks noGrp="1"/>
          </p:cNvSpPr>
          <p:nvPr>
            <p:ph type="title"/>
          </p:nvPr>
        </p:nvSpPr>
        <p:spPr>
          <a:xfrm>
            <a:off x="2895600" y="1139687"/>
            <a:ext cx="8610600" cy="198783"/>
          </a:xfrm>
        </p:spPr>
        <p:txBody>
          <a:bodyPr>
            <a:normAutofit fontScale="90000"/>
          </a:bodyPr>
          <a:lstStyle/>
          <a:p>
            <a:endParaRPr lang="el-GR" dirty="0"/>
          </a:p>
        </p:txBody>
      </p:sp>
      <p:sp>
        <p:nvSpPr>
          <p:cNvPr id="3" name="Content Placeholder 2">
            <a:extLst>
              <a:ext uri="{FF2B5EF4-FFF2-40B4-BE49-F238E27FC236}">
                <a16:creationId xmlns:a16="http://schemas.microsoft.com/office/drawing/2014/main" id="{54E7634A-4997-4D8C-BF41-D2D867343828}"/>
              </a:ext>
            </a:extLst>
          </p:cNvPr>
          <p:cNvSpPr>
            <a:spLocks noGrp="1"/>
          </p:cNvSpPr>
          <p:nvPr>
            <p:ph idx="1"/>
          </p:nvPr>
        </p:nvSpPr>
        <p:spPr>
          <a:xfrm>
            <a:off x="685800" y="1850004"/>
            <a:ext cx="10820400" cy="4024125"/>
          </a:xfrm>
        </p:spPr>
        <p:txBody>
          <a:bodyPr>
            <a:normAutofit/>
          </a:bodyPr>
          <a:lstStyle/>
          <a:p>
            <a:pPr marL="0" indent="0" algn="just">
              <a:buNone/>
            </a:pPr>
            <a:r>
              <a:rPr lang="en-US" sz="4000" dirty="0">
                <a:effectLst/>
                <a:latin typeface="Calibri" panose="020F0502020204030204" pitchFamily="34" charset="0"/>
                <a:ea typeface="Calibri" panose="020F0502020204030204" pitchFamily="34" charset="0"/>
                <a:cs typeface="Times New Roman" panose="02020603050405020304" pitchFamily="18" charset="0"/>
              </a:rPr>
              <a:t>He is one of the most important figures of the Greek art scene. Born on the island of Tinos, </a:t>
            </a:r>
            <a:r>
              <a:rPr lang="en-US" sz="4000" dirty="0" err="1">
                <a:effectLst/>
                <a:latin typeface="Calibri" panose="020F0502020204030204" pitchFamily="34" charset="0"/>
                <a:ea typeface="Calibri" panose="020F0502020204030204" pitchFamily="34" charset="0"/>
                <a:cs typeface="Times New Roman" panose="02020603050405020304" pitchFamily="18" charset="0"/>
              </a:rPr>
              <a:t>Nikiforos</a:t>
            </a:r>
            <a:r>
              <a:rPr lang="en-US" sz="4000" dirty="0">
                <a:effectLst/>
                <a:latin typeface="Calibri" panose="020F0502020204030204" pitchFamily="34" charset="0"/>
                <a:ea typeface="Calibri" panose="020F0502020204030204" pitchFamily="34" charset="0"/>
                <a:cs typeface="Times New Roman" panose="02020603050405020304" pitchFamily="18" charset="0"/>
              </a:rPr>
              <a:t> </a:t>
            </a:r>
            <a:r>
              <a:rPr lang="en-US" sz="4000" dirty="0" err="1">
                <a:effectLst/>
                <a:latin typeface="Calibri" panose="020F0502020204030204" pitchFamily="34" charset="0"/>
                <a:ea typeface="Calibri" panose="020F0502020204030204" pitchFamily="34" charset="0"/>
                <a:cs typeface="Times New Roman" panose="02020603050405020304" pitchFamily="18" charset="0"/>
              </a:rPr>
              <a:t>Lytras</a:t>
            </a:r>
            <a:r>
              <a:rPr lang="en-US" sz="4000" dirty="0">
                <a:effectLst/>
                <a:latin typeface="Calibri" panose="020F0502020204030204" pitchFamily="34" charset="0"/>
                <a:ea typeface="Calibri" panose="020F0502020204030204" pitchFamily="34" charset="0"/>
                <a:cs typeface="Times New Roman" panose="02020603050405020304" pitchFamily="18" charset="0"/>
              </a:rPr>
              <a:t> was interested in arts from a young age. He studied painting at Athens School of Fine Arts and in 1860 he won a scholarship from King Otto to continue his studying in the Royal Academy of Arts in Munich. </a:t>
            </a:r>
            <a:endParaRPr lang="el-GR" sz="4000" dirty="0"/>
          </a:p>
        </p:txBody>
      </p:sp>
    </p:spTree>
    <p:extLst>
      <p:ext uri="{BB962C8B-B14F-4D97-AF65-F5344CB8AC3E}">
        <p14:creationId xmlns:p14="http://schemas.microsoft.com/office/powerpoint/2010/main" val="90802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53DAC-D96D-4675-BD38-FC7064C1E103}"/>
              </a:ext>
            </a:extLst>
          </p:cNvPr>
          <p:cNvSpPr>
            <a:spLocks noGrp="1"/>
          </p:cNvSpPr>
          <p:nvPr>
            <p:ph type="title"/>
          </p:nvPr>
        </p:nvSpPr>
        <p:spPr>
          <a:xfrm>
            <a:off x="2895600" y="764373"/>
            <a:ext cx="8610600" cy="494584"/>
          </a:xfrm>
        </p:spPr>
        <p:txBody>
          <a:bodyPr>
            <a:normAutofit fontScale="90000"/>
          </a:bodyPr>
          <a:lstStyle/>
          <a:p>
            <a:endParaRPr lang="el-GR" dirty="0"/>
          </a:p>
        </p:txBody>
      </p:sp>
      <p:sp>
        <p:nvSpPr>
          <p:cNvPr id="3" name="Content Placeholder 2">
            <a:extLst>
              <a:ext uri="{FF2B5EF4-FFF2-40B4-BE49-F238E27FC236}">
                <a16:creationId xmlns:a16="http://schemas.microsoft.com/office/drawing/2014/main" id="{14D18842-E81A-4BAF-9B2B-5F71C5EB057F}"/>
              </a:ext>
            </a:extLst>
          </p:cNvPr>
          <p:cNvSpPr>
            <a:spLocks noGrp="1"/>
          </p:cNvSpPr>
          <p:nvPr>
            <p:ph idx="1"/>
          </p:nvPr>
        </p:nvSpPr>
        <p:spPr>
          <a:xfrm>
            <a:off x="685800" y="1889760"/>
            <a:ext cx="10820400" cy="4024125"/>
          </a:xfrm>
        </p:spPr>
        <p:txBody>
          <a:bodyPr>
            <a:normAutofit/>
          </a:bodyPr>
          <a:lstStyle/>
          <a:p>
            <a:pPr marL="0" indent="0" algn="just">
              <a:buNone/>
            </a:pPr>
            <a:r>
              <a:rPr lang="en-US" sz="4000" dirty="0">
                <a:effectLst/>
                <a:latin typeface="Calibri" panose="020F0502020204030204" pitchFamily="34" charset="0"/>
                <a:ea typeface="Calibri" panose="020F0502020204030204" pitchFamily="34" charset="0"/>
                <a:cs typeface="Times New Roman" panose="02020603050405020304" pitchFamily="18" charset="0"/>
              </a:rPr>
              <a:t>After completing these studies, he became a professor at the School of Arts in 1866, a position he held for the rest of his life. He remained faithful to the precepts and principles of the </a:t>
            </a:r>
            <a:r>
              <a:rPr lang="en-US" sz="4000" dirty="0">
                <a:latin typeface="Calibri" panose="020F0502020204030204" pitchFamily="34" charset="0"/>
                <a:ea typeface="Calibri" panose="020F0502020204030204" pitchFamily="34" charset="0"/>
                <a:cs typeface="Times New Roman" panose="02020603050405020304" pitchFamily="18" charset="0"/>
              </a:rPr>
              <a:t>Munich School</a:t>
            </a:r>
            <a:r>
              <a:rPr lang="en-US" sz="4000" dirty="0">
                <a:effectLst/>
                <a:latin typeface="Calibri" panose="020F0502020204030204" pitchFamily="34" charset="0"/>
                <a:ea typeface="Calibri" panose="020F0502020204030204" pitchFamily="34" charset="0"/>
                <a:cs typeface="Times New Roman" panose="02020603050405020304" pitchFamily="18" charset="0"/>
              </a:rPr>
              <a:t>, while paying greatest attention both to </a:t>
            </a:r>
            <a:r>
              <a:rPr lang="en-US" sz="4000" dirty="0" err="1">
                <a:effectLst/>
                <a:latin typeface="Calibri" panose="020F0502020204030204" pitchFamily="34" charset="0"/>
                <a:ea typeface="Calibri" panose="020F0502020204030204" pitchFamily="34" charset="0"/>
                <a:cs typeface="Times New Roman" panose="02020603050405020304" pitchFamily="18" charset="0"/>
              </a:rPr>
              <a:t>ethographic</a:t>
            </a:r>
            <a:r>
              <a:rPr lang="en-US" sz="4000" dirty="0">
                <a:effectLst/>
                <a:latin typeface="Calibri" panose="020F0502020204030204" pitchFamily="34" charset="0"/>
                <a:ea typeface="Calibri" panose="020F0502020204030204" pitchFamily="34" charset="0"/>
                <a:cs typeface="Times New Roman" panose="02020603050405020304" pitchFamily="18" charset="0"/>
              </a:rPr>
              <a:t> themes and portraiture.</a:t>
            </a:r>
            <a:endParaRPr lang="el-GR" sz="4000" dirty="0"/>
          </a:p>
        </p:txBody>
      </p:sp>
    </p:spTree>
    <p:extLst>
      <p:ext uri="{BB962C8B-B14F-4D97-AF65-F5344CB8AC3E}">
        <p14:creationId xmlns:p14="http://schemas.microsoft.com/office/powerpoint/2010/main" val="2956166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DD276-BAFE-4C80-998E-3331511ADCE0}"/>
              </a:ext>
            </a:extLst>
          </p:cNvPr>
          <p:cNvSpPr>
            <a:spLocks noGrp="1"/>
          </p:cNvSpPr>
          <p:nvPr>
            <p:ph type="title"/>
          </p:nvPr>
        </p:nvSpPr>
        <p:spPr>
          <a:xfrm>
            <a:off x="2895600" y="764373"/>
            <a:ext cx="8610600" cy="600601"/>
          </a:xfrm>
        </p:spPr>
        <p:txBody>
          <a:bodyPr>
            <a:normAutofit fontScale="90000"/>
          </a:bodyPr>
          <a:lstStyle/>
          <a:p>
            <a:endParaRPr lang="el-GR" dirty="0"/>
          </a:p>
        </p:txBody>
      </p:sp>
      <p:sp>
        <p:nvSpPr>
          <p:cNvPr id="3" name="Content Placeholder 2">
            <a:extLst>
              <a:ext uri="{FF2B5EF4-FFF2-40B4-BE49-F238E27FC236}">
                <a16:creationId xmlns:a16="http://schemas.microsoft.com/office/drawing/2014/main" id="{59FE92F9-6793-4D50-B62A-73635E3D34B6}"/>
              </a:ext>
            </a:extLst>
          </p:cNvPr>
          <p:cNvSpPr>
            <a:spLocks noGrp="1"/>
          </p:cNvSpPr>
          <p:nvPr>
            <p:ph idx="1"/>
          </p:nvPr>
        </p:nvSpPr>
        <p:spPr>
          <a:xfrm>
            <a:off x="685800" y="1903012"/>
            <a:ext cx="10820400" cy="4024125"/>
          </a:xfrm>
        </p:spPr>
        <p:txBody>
          <a:bodyPr>
            <a:normAutofit/>
          </a:bodyPr>
          <a:lstStyle/>
          <a:p>
            <a:pPr marL="0" indent="0" algn="just">
              <a:buNone/>
            </a:pPr>
            <a:r>
              <a:rPr lang="en-US" sz="4000" dirty="0">
                <a:effectLst/>
                <a:latin typeface="Calibri" panose="020F0502020204030204" pitchFamily="34" charset="0"/>
                <a:ea typeface="Calibri" panose="020F0502020204030204" pitchFamily="34" charset="0"/>
                <a:cs typeface="Times New Roman" panose="02020603050405020304" pitchFamily="18" charset="0"/>
              </a:rPr>
              <a:t>His subjects were inspired from </a:t>
            </a:r>
            <a:r>
              <a:rPr lang="en-US" sz="4000" dirty="0">
                <a:solidFill>
                  <a:srgbClr val="000000"/>
                </a:solidFill>
                <a:latin typeface="Calibri" panose="020F0502020204030204" pitchFamily="34" charset="0"/>
                <a:ea typeface="Calibri" panose="020F0502020204030204" pitchFamily="34" charset="0"/>
                <a:cs typeface="Times New Roman" panose="02020603050405020304" pitchFamily="18" charset="0"/>
                <a:hlinkClick r:id="rId2" tooltip="Greek Mythology"/>
              </a:rPr>
              <a:t>Greek Mythology</a:t>
            </a:r>
            <a:r>
              <a:rPr lang="en-US" sz="4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dirty="0">
                <a:effectLst/>
                <a:latin typeface="Calibri" panose="020F0502020204030204" pitchFamily="34" charset="0"/>
                <a:ea typeface="Calibri" panose="020F0502020204030204" pitchFamily="34" charset="0"/>
                <a:cs typeface="Times New Roman" panose="02020603050405020304" pitchFamily="18" charset="0"/>
              </a:rPr>
              <a:t>and </a:t>
            </a:r>
            <a:r>
              <a:rPr lang="en-US" sz="4000" dirty="0">
                <a:latin typeface="Calibri" panose="020F0502020204030204" pitchFamily="34" charset="0"/>
                <a:ea typeface="Calibri" panose="020F0502020204030204" pitchFamily="34" charset="0"/>
                <a:cs typeface="Times New Roman" panose="02020603050405020304" pitchFamily="18" charset="0"/>
              </a:rPr>
              <a:t>Greek history</a:t>
            </a:r>
            <a:r>
              <a:rPr lang="en-US" sz="4000" dirty="0">
                <a:effectLst/>
                <a:latin typeface="Calibri" panose="020F0502020204030204" pitchFamily="34" charset="0"/>
                <a:ea typeface="Calibri" panose="020F0502020204030204" pitchFamily="34" charset="0"/>
                <a:cs typeface="Times New Roman" panose="02020603050405020304" pitchFamily="18" charset="0"/>
              </a:rPr>
              <a:t>. He also painted portraits and every-day life scenes. He wrote that "The painter should devote himself to genre painting, and to subjects that move, delight, and educate the people". </a:t>
            </a:r>
            <a:endParaRPr lang="el-GR" sz="4000" dirty="0"/>
          </a:p>
        </p:txBody>
      </p:sp>
    </p:spTree>
    <p:extLst>
      <p:ext uri="{BB962C8B-B14F-4D97-AF65-F5344CB8AC3E}">
        <p14:creationId xmlns:p14="http://schemas.microsoft.com/office/powerpoint/2010/main" val="2609327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3117-8465-4A39-A125-FFB1FE16C69D}"/>
              </a:ext>
            </a:extLst>
          </p:cNvPr>
          <p:cNvSpPr>
            <a:spLocks noGrp="1"/>
          </p:cNvSpPr>
          <p:nvPr>
            <p:ph type="title"/>
          </p:nvPr>
        </p:nvSpPr>
        <p:spPr>
          <a:xfrm>
            <a:off x="2895600" y="764373"/>
            <a:ext cx="8610600" cy="481331"/>
          </a:xfrm>
        </p:spPr>
        <p:txBody>
          <a:bodyPr>
            <a:normAutofit fontScale="90000"/>
          </a:bodyPr>
          <a:lstStyle/>
          <a:p>
            <a:endParaRPr lang="el-GR" dirty="0"/>
          </a:p>
        </p:txBody>
      </p:sp>
      <p:sp>
        <p:nvSpPr>
          <p:cNvPr id="3" name="Content Placeholder 2">
            <a:extLst>
              <a:ext uri="{FF2B5EF4-FFF2-40B4-BE49-F238E27FC236}">
                <a16:creationId xmlns:a16="http://schemas.microsoft.com/office/drawing/2014/main" id="{57B6B46E-A7E6-420E-A5B4-4F643235B34E}"/>
              </a:ext>
            </a:extLst>
          </p:cNvPr>
          <p:cNvSpPr>
            <a:spLocks noGrp="1"/>
          </p:cNvSpPr>
          <p:nvPr>
            <p:ph idx="1"/>
          </p:nvPr>
        </p:nvSpPr>
        <p:spPr>
          <a:xfrm>
            <a:off x="805070" y="1863255"/>
            <a:ext cx="10820400" cy="4024125"/>
          </a:xfrm>
        </p:spPr>
        <p:txBody>
          <a:bodyPr>
            <a:normAutofit fontScale="85000" lnSpcReduction="20000"/>
          </a:bodyPr>
          <a:lstStyle/>
          <a:p>
            <a:pPr marL="0" marR="795020" indent="0" algn="just">
              <a:lnSpc>
                <a:spcPct val="115000"/>
              </a:lnSpc>
              <a:spcAft>
                <a:spcPts val="1000"/>
              </a:spcAft>
              <a:buNone/>
            </a:pPr>
            <a:r>
              <a:rPr lang="en-US" sz="4000" dirty="0" err="1">
                <a:effectLst/>
                <a:latin typeface="Calibri" panose="020F0502020204030204" pitchFamily="34" charset="0"/>
                <a:ea typeface="Calibri" panose="020F0502020204030204" pitchFamily="34" charset="0"/>
                <a:cs typeface="Times New Roman" panose="02020603050405020304" pitchFamily="18" charset="0"/>
              </a:rPr>
              <a:t>Lytras</a:t>
            </a:r>
            <a:r>
              <a:rPr lang="en-US" sz="4000" dirty="0">
                <a:effectLst/>
                <a:latin typeface="Calibri" panose="020F0502020204030204" pitchFamily="34" charset="0"/>
                <a:ea typeface="Calibri" panose="020F0502020204030204" pitchFamily="34" charset="0"/>
                <a:cs typeface="Times New Roman" panose="02020603050405020304" pitchFamily="18" charset="0"/>
              </a:rPr>
              <a:t> was one of the greatest Greek painters. His contribution in almost forty years of teaching was also of great importance, as he not only influenced younger generations, but was involved in the school’s restructuring. He died after a brief illness that is believed to have been caused by chemicals found in paint.</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795020" indent="0" algn="just">
              <a:lnSpc>
                <a:spcPct val="115000"/>
              </a:lnSpc>
              <a:spcAft>
                <a:spcPts val="1000"/>
              </a:spcAft>
              <a:buNone/>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Tree>
    <p:extLst>
      <p:ext uri="{BB962C8B-B14F-4D97-AF65-F5344CB8AC3E}">
        <p14:creationId xmlns:p14="http://schemas.microsoft.com/office/powerpoint/2010/main" val="3949757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39D4-8FDE-4C45-AF40-D22C3AB2018C}"/>
              </a:ext>
            </a:extLst>
          </p:cNvPr>
          <p:cNvSpPr>
            <a:spLocks noGrp="1"/>
          </p:cNvSpPr>
          <p:nvPr>
            <p:ph type="title"/>
          </p:nvPr>
        </p:nvSpPr>
        <p:spPr>
          <a:xfrm>
            <a:off x="3160644" y="365966"/>
            <a:ext cx="8610600" cy="547592"/>
          </a:xfrm>
        </p:spPr>
        <p:txBody>
          <a:bodyPr>
            <a:normAutofit/>
          </a:bodyPr>
          <a:lstStyle/>
          <a:p>
            <a:pPr algn="l"/>
            <a:r>
              <a:rPr lang="en-US" sz="2800" dirty="0"/>
              <a:t>                    The Waiting</a:t>
            </a:r>
            <a:endParaRPr lang="el-GR" sz="2800" dirty="0"/>
          </a:p>
        </p:txBody>
      </p:sp>
      <p:pic>
        <p:nvPicPr>
          <p:cNvPr id="4" name="Content Placeholder 3">
            <a:extLst>
              <a:ext uri="{FF2B5EF4-FFF2-40B4-BE49-F238E27FC236}">
                <a16:creationId xmlns:a16="http://schemas.microsoft.com/office/drawing/2014/main" id="{D95048EE-6335-4949-953F-57E87CE339A9}"/>
              </a:ext>
            </a:extLst>
          </p:cNvPr>
          <p:cNvPicPr>
            <a:picLocks noGrp="1" noChangeAspect="1"/>
          </p:cNvPicPr>
          <p:nvPr>
            <p:ph idx="1"/>
          </p:nvPr>
        </p:nvPicPr>
        <p:blipFill>
          <a:blip r:embed="rId2"/>
          <a:stretch>
            <a:fillRect/>
          </a:stretch>
        </p:blipFill>
        <p:spPr>
          <a:xfrm>
            <a:off x="4174435" y="922368"/>
            <a:ext cx="4333462" cy="5899858"/>
          </a:xfrm>
          <a:prstGeom prst="rect">
            <a:avLst/>
          </a:prstGeom>
        </p:spPr>
      </p:pic>
    </p:spTree>
    <p:extLst>
      <p:ext uri="{BB962C8B-B14F-4D97-AF65-F5344CB8AC3E}">
        <p14:creationId xmlns:p14="http://schemas.microsoft.com/office/powerpoint/2010/main" val="755329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01E1-9AE1-4651-8456-9439035B9207}"/>
              </a:ext>
            </a:extLst>
          </p:cNvPr>
          <p:cNvSpPr>
            <a:spLocks noGrp="1"/>
          </p:cNvSpPr>
          <p:nvPr>
            <p:ph type="title"/>
          </p:nvPr>
        </p:nvSpPr>
        <p:spPr>
          <a:xfrm>
            <a:off x="2590800" y="181277"/>
            <a:ext cx="8610600" cy="627105"/>
          </a:xfrm>
        </p:spPr>
        <p:txBody>
          <a:bodyPr>
            <a:normAutofit/>
          </a:bodyPr>
          <a:lstStyle/>
          <a:p>
            <a:pPr algn="ctr"/>
            <a:r>
              <a:rPr lang="en-US" sz="2800" dirty="0"/>
              <a:t>carols</a:t>
            </a:r>
            <a:endParaRPr lang="el-GR" sz="2800" dirty="0"/>
          </a:p>
        </p:txBody>
      </p:sp>
      <p:pic>
        <p:nvPicPr>
          <p:cNvPr id="4" name="Content Placeholder 3">
            <a:extLst>
              <a:ext uri="{FF2B5EF4-FFF2-40B4-BE49-F238E27FC236}">
                <a16:creationId xmlns:a16="http://schemas.microsoft.com/office/drawing/2014/main" id="{13168400-038F-4C11-BD17-B4269B74BFE1}"/>
              </a:ext>
            </a:extLst>
          </p:cNvPr>
          <p:cNvPicPr>
            <a:picLocks noGrp="1" noChangeAspect="1"/>
          </p:cNvPicPr>
          <p:nvPr>
            <p:ph idx="1"/>
          </p:nvPr>
        </p:nvPicPr>
        <p:blipFill>
          <a:blip r:embed="rId2"/>
          <a:stretch>
            <a:fillRect/>
          </a:stretch>
        </p:blipFill>
        <p:spPr>
          <a:xfrm>
            <a:off x="2472685" y="1057340"/>
            <a:ext cx="8450472" cy="5659140"/>
          </a:xfrm>
          <a:prstGeom prst="rect">
            <a:avLst/>
          </a:prstGeom>
        </p:spPr>
      </p:pic>
    </p:spTree>
    <p:extLst>
      <p:ext uri="{BB962C8B-B14F-4D97-AF65-F5344CB8AC3E}">
        <p14:creationId xmlns:p14="http://schemas.microsoft.com/office/powerpoint/2010/main" val="3992249541"/>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51</TotalTime>
  <Words>426</Words>
  <Application>Microsoft Office PowerPoint</Application>
  <PresentationFormat>Widescreen</PresentationFormat>
  <Paragraphs>20</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Century Gothic</vt:lpstr>
      <vt:lpstr>Vapor Trail</vt:lpstr>
      <vt:lpstr>Greek painters</vt:lpstr>
      <vt:lpstr>Greek painting</vt:lpstr>
      <vt:lpstr>Nikiforos Lytras (1832-1904) </vt:lpstr>
      <vt:lpstr>PowerPoint Presentation</vt:lpstr>
      <vt:lpstr>PowerPoint Presentation</vt:lpstr>
      <vt:lpstr>PowerPoint Presentation</vt:lpstr>
      <vt:lpstr>PowerPoint Presentation</vt:lpstr>
      <vt:lpstr>                    The Waiting</vt:lpstr>
      <vt:lpstr>carols</vt:lpstr>
      <vt:lpstr>                           The milkman</vt:lpstr>
      <vt:lpstr>                        Boat in a cave</vt:lpstr>
      <vt:lpstr>The blowing up of Nasuh Ali Pasha's flagship </vt:lpstr>
      <vt:lpstr>    Return from the fair </vt:lpstr>
      <vt:lpstr>Alekos Fassianos (1935-)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Greek painters</dc:title>
  <dc:creator>Dora</dc:creator>
  <cp:lastModifiedBy>Dora</cp:lastModifiedBy>
  <cp:revision>16</cp:revision>
  <dcterms:created xsi:type="dcterms:W3CDTF">2021-03-01T16:05:48Z</dcterms:created>
  <dcterms:modified xsi:type="dcterms:W3CDTF">2021-03-01T18:10:57Z</dcterms:modified>
</cp:coreProperties>
</file>