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142" autoAdjust="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ED439-2F60-401F-88FD-71E74EF50F54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70136-F1F9-49C1-BA90-648F25D84E00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Artists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Germany</a:t>
            </a:r>
          </a:p>
          <a:p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DBS </a:t>
            </a:r>
            <a:r>
              <a:rPr lang="de-DE" dirty="0" err="1" smtClean="0"/>
              <a:t>Felsberg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1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Gerhard Richter</a:t>
            </a:r>
            <a:br>
              <a:rPr lang="de-DE" dirty="0" smtClean="0"/>
            </a:br>
            <a:r>
              <a:rPr lang="de-DE" dirty="0" smtClean="0"/>
              <a:t>„The Picasso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21th </a:t>
            </a:r>
            <a:r>
              <a:rPr lang="de-DE" dirty="0" err="1" smtClean="0"/>
              <a:t>century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His </a:t>
            </a:r>
            <a:r>
              <a:rPr lang="de-DE" dirty="0" err="1" smtClean="0"/>
              <a:t>artworks</a:t>
            </a:r>
            <a:r>
              <a:rPr lang="de-DE" dirty="0" smtClean="0"/>
              <a:t> </a:t>
            </a:r>
            <a:r>
              <a:rPr lang="de-DE" dirty="0" err="1" smtClean="0"/>
              <a:t>belong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expensive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</a:t>
            </a:r>
            <a:r>
              <a:rPr lang="de-DE" dirty="0" err="1" smtClean="0"/>
              <a:t>artists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0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Biography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Born </a:t>
            </a:r>
            <a:r>
              <a:rPr lang="de-DE" dirty="0" err="1" smtClean="0"/>
              <a:t>February</a:t>
            </a:r>
            <a:r>
              <a:rPr lang="de-DE" dirty="0" smtClean="0"/>
              <a:t> 9th 1932 in Dresden</a:t>
            </a:r>
          </a:p>
          <a:p>
            <a:r>
              <a:rPr lang="de-DE" dirty="0" err="1" smtClean="0"/>
              <a:t>Sculptor</a:t>
            </a:r>
            <a:r>
              <a:rPr lang="de-DE" dirty="0" smtClean="0"/>
              <a:t>, </a:t>
            </a:r>
            <a:r>
              <a:rPr lang="de-DE" dirty="0" err="1" smtClean="0"/>
              <a:t>painter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photographer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Bild 1" descr="Gerhard Richter in seiner Ausstellung „Streifen und Glas“ im Dresdner Albertinum, 2013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6408752" cy="3060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4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Studies  </a:t>
            </a:r>
            <a:r>
              <a:rPr lang="de-DE" dirty="0" err="1"/>
              <a:t>art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Art Academy in Dresden 1951 -1957 </a:t>
            </a:r>
          </a:p>
          <a:p>
            <a:r>
              <a:rPr lang="de-DE" dirty="0" err="1" smtClean="0"/>
              <a:t>Finishes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acelor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..</a:t>
            </a:r>
          </a:p>
          <a:p>
            <a:r>
              <a:rPr lang="de-DE" dirty="0" smtClean="0"/>
              <a:t>„Abendmahl mit Picasso“ (1955)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Supper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Picasso) was </a:t>
            </a:r>
            <a:r>
              <a:rPr lang="de-DE" dirty="0" err="1" smtClean="0"/>
              <a:t>covered</a:t>
            </a:r>
            <a:r>
              <a:rPr lang="de-DE" dirty="0" smtClean="0"/>
              <a:t>/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pictures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err="1" smtClean="0"/>
              <a:t>Escape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Western Germany 1961,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destroyed</a:t>
            </a:r>
            <a:r>
              <a:rPr lang="de-DE" dirty="0" smtClean="0"/>
              <a:t> in Eastern Germany,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„Lebensfreude“ (1956 Dresdner </a:t>
            </a:r>
            <a:r>
              <a:rPr lang="de-DE" dirty="0" err="1" smtClean="0"/>
              <a:t>Hygiemuseum</a:t>
            </a:r>
            <a:endParaRPr lang="de-DE" dirty="0" smtClean="0"/>
          </a:p>
          <a:p>
            <a:r>
              <a:rPr lang="de-DE" dirty="0" smtClean="0"/>
              <a:t>Joy </a:t>
            </a:r>
            <a:r>
              <a:rPr lang="de-DE" dirty="0" err="1" smtClean="0"/>
              <a:t>of</a:t>
            </a:r>
            <a:r>
              <a:rPr lang="de-DE" dirty="0" smtClean="0"/>
              <a:t> Life</a:t>
            </a:r>
          </a:p>
          <a:p>
            <a:endParaRPr lang="de-DE" dirty="0"/>
          </a:p>
          <a:p>
            <a:r>
              <a:rPr lang="de-DE" dirty="0"/>
              <a:t>Professor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painting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Art Academy Düsseldorf </a:t>
            </a:r>
            <a:r>
              <a:rPr lang="de-DE" dirty="0" err="1"/>
              <a:t>since</a:t>
            </a:r>
            <a:r>
              <a:rPr lang="de-DE" dirty="0"/>
              <a:t> 1971</a:t>
            </a:r>
          </a:p>
          <a:p>
            <a:endParaRPr lang="de-DE" dirty="0"/>
          </a:p>
        </p:txBody>
      </p:sp>
      <p:pic>
        <p:nvPicPr>
          <p:cNvPr id="5" name="Bild 15" descr="richter_hygiene0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675" y="2190750"/>
            <a:ext cx="476250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1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Gerhard Richter </a:t>
            </a:r>
            <a:br>
              <a:rPr lang="de-DE" sz="2800" dirty="0" smtClean="0"/>
            </a:br>
            <a:r>
              <a:rPr lang="de-DE" sz="2800" dirty="0" smtClean="0"/>
              <a:t>Documenta X in Kassel 1965</a:t>
            </a:r>
            <a:br>
              <a:rPr lang="de-DE" sz="2800" dirty="0" smtClean="0"/>
            </a:br>
            <a:r>
              <a:rPr lang="de-DE" sz="2800" dirty="0" smtClean="0"/>
              <a:t> Collection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Photographies</a:t>
            </a:r>
            <a:endParaRPr lang="de-DE" sz="2800" dirty="0"/>
          </a:p>
        </p:txBody>
      </p:sp>
      <p:pic>
        <p:nvPicPr>
          <p:cNvPr id="4" name="Bild 1" descr="https://www.gerhard-richter.com/datadir/images_new/xxlarge/1619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837" y="1996281"/>
            <a:ext cx="6410325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6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Way: The </a:t>
            </a:r>
            <a:r>
              <a:rPr lang="de-DE" dirty="0"/>
              <a:t>D</a:t>
            </a:r>
            <a:r>
              <a:rPr lang="de-DE" dirty="0" smtClean="0"/>
              <a:t>ocumenta in Kassel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exhibition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contemporary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endParaRPr lang="de-DE" dirty="0" smtClean="0"/>
          </a:p>
          <a:p>
            <a:r>
              <a:rPr lang="de-DE" dirty="0" smtClean="0"/>
              <a:t>Every 4/ 5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100 </a:t>
            </a:r>
            <a:r>
              <a:rPr lang="de-DE" dirty="0" err="1" smtClean="0"/>
              <a:t>days</a:t>
            </a:r>
            <a:r>
              <a:rPr lang="de-DE" dirty="0" smtClean="0"/>
              <a:t> in Kassel</a:t>
            </a:r>
            <a:br>
              <a:rPr lang="de-DE" dirty="0" smtClean="0"/>
            </a:br>
            <a:r>
              <a:rPr lang="de-DE" dirty="0" smtClean="0"/>
              <a:t>(„Museum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100 </a:t>
            </a:r>
            <a:r>
              <a:rPr lang="de-DE" dirty="0" err="1" smtClean="0"/>
              <a:t>days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Next </a:t>
            </a:r>
            <a:r>
              <a:rPr lang="de-DE" dirty="0" err="1" smtClean="0"/>
              <a:t>exhibition</a:t>
            </a:r>
            <a:r>
              <a:rPr lang="de-DE" dirty="0" smtClean="0"/>
              <a:t>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1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Gerhard Richter </a:t>
            </a:r>
            <a:r>
              <a:rPr lang="de-DE" dirty="0" err="1" smtClean="0"/>
              <a:t>and</a:t>
            </a:r>
            <a:r>
              <a:rPr lang="de-DE" dirty="0" smtClean="0"/>
              <a:t> Nature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„Landschaft“ 1992 (</a:t>
            </a:r>
            <a:r>
              <a:rPr lang="de-DE" dirty="0" err="1" smtClean="0"/>
              <a:t>Landscape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„</a:t>
            </a:r>
            <a:r>
              <a:rPr lang="de-DE" dirty="0" err="1"/>
              <a:t>C</a:t>
            </a:r>
            <a:r>
              <a:rPr lang="de-DE" dirty="0" err="1" smtClean="0"/>
              <a:t>anarische</a:t>
            </a:r>
            <a:r>
              <a:rPr lang="de-DE" dirty="0" smtClean="0"/>
              <a:t> Landschaften“ 1971</a:t>
            </a:r>
          </a:p>
          <a:p>
            <a:r>
              <a:rPr lang="de-DE" dirty="0"/>
              <a:t>(</a:t>
            </a:r>
            <a:r>
              <a:rPr lang="de-DE" dirty="0" err="1" smtClean="0"/>
              <a:t>Canarian</a:t>
            </a:r>
            <a:r>
              <a:rPr lang="de-DE" dirty="0" smtClean="0"/>
              <a:t> </a:t>
            </a:r>
            <a:r>
              <a:rPr lang="de-DE" dirty="0" err="1" smtClean="0"/>
              <a:t>Landscape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8" name="Bild 1" descr="LANDSCHAFT von Gerhard Richter auf artnet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74483"/>
            <a:ext cx="4040188" cy="352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" descr="Gerhard Richter - Kanarische Landschaften I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1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 smtClean="0"/>
              <a:t>Most expensive </a:t>
            </a:r>
            <a:r>
              <a:rPr lang="de-DE" sz="3100" dirty="0" err="1" smtClean="0"/>
              <a:t>painting</a:t>
            </a: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sz="3100" dirty="0" smtClean="0"/>
              <a:t>„Abstraktes Bild“ 1986( </a:t>
            </a:r>
            <a:r>
              <a:rPr lang="de-DE" sz="3100" dirty="0" err="1" smtClean="0"/>
              <a:t>abstract</a:t>
            </a:r>
            <a:r>
              <a:rPr lang="de-DE" sz="3100" dirty="0" smtClean="0"/>
              <a:t> </a:t>
            </a:r>
            <a:r>
              <a:rPr lang="de-DE" sz="3100" dirty="0" err="1" smtClean="0"/>
              <a:t>image</a:t>
            </a:r>
            <a:r>
              <a:rPr lang="de-DE" sz="3100" dirty="0" smtClean="0"/>
              <a:t>)</a:t>
            </a:r>
            <a:br>
              <a:rPr lang="de-DE" sz="3100" dirty="0" smtClean="0"/>
            </a:br>
            <a:r>
              <a:rPr lang="de-DE" sz="3100" dirty="0" smtClean="0"/>
              <a:t>41 Million Dollars (2015)</a:t>
            </a:r>
            <a:endParaRPr lang="de-DE" dirty="0"/>
          </a:p>
        </p:txBody>
      </p:sp>
      <p:pic>
        <p:nvPicPr>
          <p:cNvPr id="4" name="Bild 1" descr="https://www.gerhard-richter.com/datadir/images_new/xxlarge/194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308" y="1935163"/>
            <a:ext cx="3639384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Finish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quote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Richter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„Die </a:t>
            </a:r>
            <a:r>
              <a:rPr lang="de-DE" dirty="0"/>
              <a:t>Kunst ist die höchste Form der Hoffnung</a:t>
            </a:r>
            <a:r>
              <a:rPr lang="de-DE" dirty="0" smtClean="0"/>
              <a:t>”.</a:t>
            </a:r>
            <a:br>
              <a:rPr lang="de-DE" dirty="0" smtClean="0"/>
            </a:br>
            <a:r>
              <a:rPr lang="de-DE" dirty="0" smtClean="0"/>
              <a:t>(Art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form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hope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3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Caspar David Friedrich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Born May 5th 1774 in Greifswald ( Northern </a:t>
            </a:r>
            <a:r>
              <a:rPr lang="de-DE" dirty="0"/>
              <a:t>G</a:t>
            </a:r>
            <a:r>
              <a:rPr lang="de-DE" dirty="0" smtClean="0"/>
              <a:t>ermany, Eastern </a:t>
            </a:r>
            <a:r>
              <a:rPr lang="de-DE" dirty="0" err="1" smtClean="0"/>
              <a:t>Sea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Died</a:t>
            </a:r>
            <a:r>
              <a:rPr lang="de-DE" dirty="0" smtClean="0"/>
              <a:t> May 7th  1840 in Dresden ( </a:t>
            </a:r>
            <a:r>
              <a:rPr lang="de-DE" dirty="0" err="1" smtClean="0"/>
              <a:t>Southeast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Germany</a:t>
            </a:r>
          </a:p>
          <a:p>
            <a:endParaRPr lang="de-DE" dirty="0"/>
          </a:p>
        </p:txBody>
      </p:sp>
      <p:pic>
        <p:nvPicPr>
          <p:cNvPr id="5" name="Grafik 4" descr="Bildergebnis für caspar david friedri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273630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3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Most </a:t>
            </a:r>
            <a:r>
              <a:rPr lang="de-DE" sz="2400" dirty="0" err="1" smtClean="0"/>
              <a:t>famous</a:t>
            </a:r>
            <a:r>
              <a:rPr lang="de-DE" sz="2400" dirty="0" smtClean="0"/>
              <a:t> </a:t>
            </a:r>
            <a:r>
              <a:rPr lang="de-DE" sz="2400" dirty="0" err="1" smtClean="0"/>
              <a:t>german</a:t>
            </a:r>
            <a:r>
              <a:rPr lang="de-DE" sz="2400" dirty="0" smtClean="0"/>
              <a:t> </a:t>
            </a:r>
            <a:r>
              <a:rPr lang="de-DE" sz="2400" dirty="0" err="1" smtClean="0"/>
              <a:t>painter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„Deutsche Romantik“</a:t>
            </a:r>
            <a:br>
              <a:rPr lang="de-DE" sz="2400" dirty="0" smtClean="0"/>
            </a:br>
            <a:r>
              <a:rPr lang="de-DE" sz="2400" dirty="0" smtClean="0"/>
              <a:t>(German </a:t>
            </a:r>
            <a:r>
              <a:rPr lang="de-DE" sz="2400" dirty="0" err="1" smtClean="0"/>
              <a:t>Romance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r>
              <a:rPr lang="de-DE" sz="2400" dirty="0" smtClean="0"/>
              <a:t>19Th Century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German </a:t>
            </a:r>
            <a:r>
              <a:rPr lang="de-DE" sz="2000" dirty="0" err="1" smtClean="0"/>
              <a:t>Romance</a:t>
            </a:r>
            <a:r>
              <a:rPr lang="de-DE" sz="2000" dirty="0" smtClean="0"/>
              <a:t>:</a:t>
            </a:r>
          </a:p>
          <a:p>
            <a:r>
              <a:rPr lang="en-US" sz="2000" dirty="0" smtClean="0"/>
              <a:t>Stylistic epoch in its realistic, soulful landscapes</a:t>
            </a:r>
          </a:p>
          <a:p>
            <a:r>
              <a:rPr lang="en-US" sz="2000" dirty="0" smtClean="0"/>
              <a:t>by reproducing moods exactly and creating a never-ending expanse in his works.</a:t>
            </a:r>
          </a:p>
          <a:p>
            <a:r>
              <a:rPr lang="en-US" sz="2000" dirty="0" smtClean="0"/>
              <a:t>“Wanderer </a:t>
            </a:r>
            <a:r>
              <a:rPr lang="en-US" sz="2000" dirty="0" err="1" smtClean="0"/>
              <a:t>über</a:t>
            </a:r>
            <a:r>
              <a:rPr lang="en-US" sz="2000" dirty="0" smtClean="0"/>
              <a:t>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Nebelmeer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 smtClean="0"/>
              <a:t>=Hikers above the sea of ​​fog</a:t>
            </a:r>
            <a:endParaRPr lang="de-DE" sz="2000" dirty="0"/>
          </a:p>
        </p:txBody>
      </p:sp>
      <p:pic>
        <p:nvPicPr>
          <p:cNvPr id="5" name="Bild 14" descr="Caspar David Friedrich &quot;Wanderer über dem Nebelmeer&quot;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0040" y="1920875"/>
            <a:ext cx="3414919" cy="443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2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Biography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His </a:t>
            </a:r>
            <a:r>
              <a:rPr lang="de-DE" dirty="0" err="1" smtClean="0"/>
              <a:t>family</a:t>
            </a:r>
            <a:r>
              <a:rPr lang="de-DE" dirty="0" smtClean="0"/>
              <a:t>: </a:t>
            </a:r>
            <a:r>
              <a:rPr lang="de-DE" dirty="0" err="1" smtClean="0"/>
              <a:t>Father</a:t>
            </a:r>
            <a:r>
              <a:rPr lang="de-DE" dirty="0" smtClean="0"/>
              <a:t> </a:t>
            </a:r>
            <a:r>
              <a:rPr lang="de-DE" dirty="0" err="1" smtClean="0"/>
              <a:t>candlemaker</a:t>
            </a:r>
            <a:r>
              <a:rPr lang="de-DE" dirty="0" smtClean="0"/>
              <a:t>, </a:t>
            </a:r>
            <a:r>
              <a:rPr lang="de-DE" dirty="0" err="1" smtClean="0"/>
              <a:t>mother</a:t>
            </a:r>
            <a:r>
              <a:rPr lang="de-DE" dirty="0" smtClean="0"/>
              <a:t> </a:t>
            </a:r>
            <a:r>
              <a:rPr lang="de-DE" dirty="0" err="1" smtClean="0"/>
              <a:t>died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Caspar was 7, 10 </a:t>
            </a:r>
            <a:r>
              <a:rPr lang="de-DE" dirty="0" err="1" smtClean="0"/>
              <a:t>children</a:t>
            </a:r>
            <a:endParaRPr lang="de-DE" dirty="0"/>
          </a:p>
          <a:p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kid</a:t>
            </a:r>
            <a:r>
              <a:rPr lang="de-DE" dirty="0" smtClean="0"/>
              <a:t> Caspar </a:t>
            </a:r>
            <a:r>
              <a:rPr lang="de-DE" dirty="0" err="1" smtClean="0"/>
              <a:t>broke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brother</a:t>
            </a:r>
            <a:r>
              <a:rPr lang="de-DE" dirty="0" smtClean="0"/>
              <a:t> </a:t>
            </a:r>
            <a:r>
              <a:rPr lang="de-DE" dirty="0" err="1" smtClean="0"/>
              <a:t>died</a:t>
            </a:r>
            <a:r>
              <a:rPr lang="de-DE" dirty="0" smtClean="0"/>
              <a:t> </a:t>
            </a:r>
            <a:r>
              <a:rPr lang="de-DE" dirty="0" err="1" smtClean="0"/>
              <a:t>trying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save Caspar</a:t>
            </a:r>
          </a:p>
          <a:p>
            <a:r>
              <a:rPr lang="de-DE" dirty="0" smtClean="0"/>
              <a:t>Education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artist</a:t>
            </a:r>
            <a:r>
              <a:rPr lang="de-DE" dirty="0" smtClean="0"/>
              <a:t>:</a:t>
            </a:r>
          </a:p>
          <a:p>
            <a:r>
              <a:rPr lang="de-DE" dirty="0" smtClean="0"/>
              <a:t>Art Academy </a:t>
            </a:r>
            <a:r>
              <a:rPr lang="de-DE" dirty="0" err="1" smtClean="0"/>
              <a:t>Kopenhavn</a:t>
            </a:r>
            <a:r>
              <a:rPr lang="de-DE" dirty="0" smtClean="0"/>
              <a:t>/ Danmark:  liberal,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knowned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tuition</a:t>
            </a:r>
            <a:r>
              <a:rPr lang="de-DE" dirty="0" smtClean="0"/>
              <a:t> </a:t>
            </a:r>
            <a:r>
              <a:rPr lang="de-DE" dirty="0" err="1" smtClean="0"/>
              <a:t>fees</a:t>
            </a:r>
            <a:r>
              <a:rPr lang="de-DE" dirty="0" smtClean="0"/>
              <a:t> 1794 – 1798</a:t>
            </a:r>
          </a:p>
          <a:p>
            <a:r>
              <a:rPr lang="de-DE" dirty="0" smtClean="0"/>
              <a:t>Dresden 1798 - 1801 Art Academy: </a:t>
            </a:r>
            <a:r>
              <a:rPr lang="de-DE" dirty="0"/>
              <a:t>G</a:t>
            </a:r>
            <a:r>
              <a:rPr lang="de-DE" dirty="0" smtClean="0"/>
              <a:t>ermanys </a:t>
            </a:r>
            <a:r>
              <a:rPr lang="de-DE" dirty="0" err="1" smtClean="0"/>
              <a:t>best</a:t>
            </a:r>
            <a:r>
              <a:rPr lang="de-DE" dirty="0" smtClean="0"/>
              <a:t> Academy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9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Comtemporaries</a:t>
            </a:r>
            <a:r>
              <a:rPr lang="de-DE" dirty="0" smtClean="0"/>
              <a:t>: Caspar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melancholic</a:t>
            </a:r>
            <a:r>
              <a:rPr lang="de-DE" dirty="0" smtClean="0"/>
              <a:t> man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 smtClean="0"/>
              <a:t>Caspar </a:t>
            </a:r>
            <a:r>
              <a:rPr lang="de-DE" dirty="0" err="1" smtClean="0"/>
              <a:t>seeks</a:t>
            </a:r>
            <a:r>
              <a:rPr lang="de-DE" dirty="0" smtClean="0"/>
              <a:t> </a:t>
            </a:r>
            <a:r>
              <a:rPr lang="de-DE" dirty="0" err="1" smtClean="0"/>
              <a:t>nature</a:t>
            </a:r>
            <a:r>
              <a:rPr lang="de-DE" dirty="0" smtClean="0"/>
              <a:t>, not </a:t>
            </a:r>
            <a:r>
              <a:rPr lang="de-DE" dirty="0" err="1" smtClean="0"/>
              <a:t>people</a:t>
            </a:r>
            <a:r>
              <a:rPr lang="de-DE" dirty="0" smtClean="0"/>
              <a:t>…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„Winterlandschaft mit Kirche“</a:t>
            </a:r>
            <a:br>
              <a:rPr lang="de-DE" dirty="0" smtClean="0"/>
            </a:br>
            <a:r>
              <a:rPr lang="de-DE" dirty="0" err="1" smtClean="0"/>
              <a:t>Winterlandscape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church</a:t>
            </a:r>
            <a:r>
              <a:rPr lang="de-DE" dirty="0" smtClean="0"/>
              <a:t> (1811)</a:t>
            </a:r>
            <a:endParaRPr lang="de-DE" dirty="0"/>
          </a:p>
        </p:txBody>
      </p:sp>
      <p:pic>
        <p:nvPicPr>
          <p:cNvPr id="5" name="Bild 4" descr="https://www.kunstkopie.de/kunst/caspar_david_friedrich/winterlandschaft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2089641"/>
            <a:ext cx="5111750" cy="3745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2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Leaving</a:t>
            </a:r>
            <a:r>
              <a:rPr lang="de-DE" dirty="0" smtClean="0"/>
              <a:t> Dresden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 smtClean="0"/>
              <a:t>1801 Caspar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Isle </a:t>
            </a:r>
            <a:r>
              <a:rPr lang="de-DE" dirty="0" err="1" smtClean="0"/>
              <a:t>of</a:t>
            </a:r>
            <a:r>
              <a:rPr lang="de-DE" dirty="0" smtClean="0"/>
              <a:t> Rügen ( Eastern </a:t>
            </a:r>
            <a:r>
              <a:rPr lang="de-DE" dirty="0" err="1" smtClean="0"/>
              <a:t>Sea</a:t>
            </a:r>
            <a:r>
              <a:rPr lang="de-DE" dirty="0" smtClean="0"/>
              <a:t>), </a:t>
            </a:r>
            <a:r>
              <a:rPr lang="de-DE" dirty="0" err="1" smtClean="0"/>
              <a:t>where</a:t>
            </a:r>
            <a:r>
              <a:rPr lang="de-DE" dirty="0" smtClean="0"/>
              <a:t> he </a:t>
            </a:r>
            <a:r>
              <a:rPr lang="de-DE" dirty="0" err="1" smtClean="0"/>
              <a:t>creates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painting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„Kreidefelsen auf Rügen“</a:t>
            </a:r>
          </a:p>
          <a:p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Chalk</a:t>
            </a:r>
            <a:r>
              <a:rPr lang="de-DE" dirty="0" smtClean="0"/>
              <a:t> </a:t>
            </a:r>
            <a:r>
              <a:rPr lang="de-DE" dirty="0" err="1" smtClean="0"/>
              <a:t>cliffs</a:t>
            </a:r>
            <a:r>
              <a:rPr lang="de-DE" dirty="0" smtClean="0"/>
              <a:t> on Rügen)</a:t>
            </a:r>
            <a:endParaRPr lang="de-DE" dirty="0"/>
          </a:p>
        </p:txBody>
      </p:sp>
      <p:pic>
        <p:nvPicPr>
          <p:cNvPr id="5" name="Bild 1" descr="https://www.kunstkopie.de/kunst/caspar_david_friedrich/66_v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655" y="1676400"/>
            <a:ext cx="355854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4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Earned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selling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paintings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 smtClean="0"/>
              <a:t>1808 </a:t>
            </a:r>
            <a:r>
              <a:rPr lang="de-DE" dirty="0" err="1" smtClean="0"/>
              <a:t>Breakthrough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painter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Tetschener</a:t>
            </a:r>
            <a:r>
              <a:rPr lang="de-DE" dirty="0" smtClean="0"/>
              <a:t> </a:t>
            </a:r>
            <a:r>
              <a:rPr lang="de-DE" dirty="0" err="1" smtClean="0"/>
              <a:t>Alltar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1816 Member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Dresdner Academy</a:t>
            </a:r>
          </a:p>
          <a:p>
            <a:endParaRPr lang="de-DE" dirty="0"/>
          </a:p>
          <a:p>
            <a:r>
              <a:rPr lang="de-DE" dirty="0" smtClean="0"/>
              <a:t>1824 Professor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Dresdner Academy, </a:t>
            </a:r>
            <a:br>
              <a:rPr lang="de-DE" dirty="0" smtClean="0"/>
            </a:br>
            <a:r>
              <a:rPr lang="de-DE" dirty="0" err="1" smtClean="0"/>
              <a:t>teaching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painting</a:t>
            </a:r>
            <a:endParaRPr lang="de-DE" dirty="0"/>
          </a:p>
        </p:txBody>
      </p:sp>
      <p:pic>
        <p:nvPicPr>
          <p:cNvPr id="5" name="Bild 1" descr="Tetschener Altar (Kreuz im Gebirge) (Caspar David Friedrich)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2324" y="1676400"/>
            <a:ext cx="319720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3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500" dirty="0" err="1">
                <a:solidFill>
                  <a:prstClr val="black"/>
                </a:solidFill>
              </a:rPr>
              <a:t>Comparism</a:t>
            </a:r>
            <a:r>
              <a:rPr lang="de-DE" sz="2500" dirty="0">
                <a:solidFill>
                  <a:prstClr val="black"/>
                </a:solidFill>
              </a:rPr>
              <a:t> </a:t>
            </a:r>
            <a:r>
              <a:rPr lang="de-DE" sz="2500" dirty="0" err="1">
                <a:solidFill>
                  <a:prstClr val="black"/>
                </a:solidFill>
              </a:rPr>
              <a:t>with</a:t>
            </a:r>
            <a:r>
              <a:rPr lang="de-DE" sz="2500" dirty="0">
                <a:solidFill>
                  <a:prstClr val="black"/>
                </a:solidFill>
              </a:rPr>
              <a:t> Northern </a:t>
            </a:r>
            <a:r>
              <a:rPr lang="de-DE" sz="2500" dirty="0" err="1">
                <a:solidFill>
                  <a:prstClr val="black"/>
                </a:solidFill>
              </a:rPr>
              <a:t>Hassia</a:t>
            </a:r>
            <a:r>
              <a:rPr lang="de-DE" sz="2500" dirty="0">
                <a:solidFill>
                  <a:prstClr val="black"/>
                </a:solidFill>
              </a:rPr>
              <a:t/>
            </a:r>
            <a:br>
              <a:rPr lang="de-DE" sz="2500" dirty="0">
                <a:solidFill>
                  <a:prstClr val="black"/>
                </a:solidFill>
              </a:rPr>
            </a:br>
            <a:r>
              <a:rPr lang="de-DE" sz="2500" dirty="0" err="1">
                <a:solidFill>
                  <a:prstClr val="black"/>
                </a:solidFill>
              </a:rPr>
              <a:t>Unesco</a:t>
            </a:r>
            <a:r>
              <a:rPr lang="de-DE" sz="2500" dirty="0">
                <a:solidFill>
                  <a:prstClr val="black"/>
                </a:solidFill>
              </a:rPr>
              <a:t> World </a:t>
            </a:r>
            <a:r>
              <a:rPr lang="de-DE" sz="2500" dirty="0" err="1">
                <a:solidFill>
                  <a:prstClr val="black"/>
                </a:solidFill>
              </a:rPr>
              <a:t>heritage</a:t>
            </a:r>
            <a:r>
              <a:rPr lang="de-DE" sz="2500" dirty="0">
                <a:solidFill>
                  <a:prstClr val="black"/>
                </a:solidFill>
              </a:rPr>
              <a:t> Kassel </a:t>
            </a:r>
            <a:r>
              <a:rPr lang="de-DE" sz="2500" dirty="0" err="1" smtClean="0">
                <a:solidFill>
                  <a:prstClr val="black"/>
                </a:solidFill>
              </a:rPr>
              <a:t>Bergpark</a:t>
            </a:r>
            <a:r>
              <a:rPr lang="de-DE" sz="2500" dirty="0" smtClean="0">
                <a:solidFill>
                  <a:prstClr val="black"/>
                </a:solidFill>
              </a:rPr>
              <a:t/>
            </a:r>
            <a:br>
              <a:rPr lang="de-DE" sz="2500" dirty="0" smtClean="0">
                <a:solidFill>
                  <a:prstClr val="black"/>
                </a:solidFill>
              </a:rPr>
            </a:br>
            <a:r>
              <a:rPr lang="de-DE" sz="2500" dirty="0" err="1" smtClean="0">
                <a:solidFill>
                  <a:prstClr val="black"/>
                </a:solidFill>
              </a:rPr>
              <a:t>Romance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Huttens Grab 1811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Aquaeduct</a:t>
            </a:r>
            <a:r>
              <a:rPr lang="de-DE" dirty="0" smtClean="0"/>
              <a:t> (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ruin</a:t>
            </a:r>
            <a:r>
              <a:rPr lang="de-DE" dirty="0" smtClean="0"/>
              <a:t> 1792)</a:t>
            </a:r>
            <a:endParaRPr lang="de-DE" dirty="0"/>
          </a:p>
        </p:txBody>
      </p:sp>
      <p:pic>
        <p:nvPicPr>
          <p:cNvPr id="7" name="Bild 3" descr="https://www.kunstkopie.de/kunst/caspar_david_friedrich/huttens_grab-1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663" y="2514600"/>
            <a:ext cx="3021261" cy="384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1" descr="Datei:Aquädukt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91945"/>
            <a:ext cx="4041775" cy="2691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0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Comparism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editerranean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Junotempel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Agrigent</a:t>
            </a:r>
            <a:r>
              <a:rPr lang="de-DE" dirty="0"/>
              <a:t> (1830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7" name="Bild 5" descr="https://www.kunstkopie.de/kunst/caspar_david_friedrich/1015929_v1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12686"/>
            <a:ext cx="4040188" cy="305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1" descr="Sizilien: Agrigento-Tal der Tempel | BilderReisen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217240"/>
            <a:ext cx="4041775" cy="2441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350</Words>
  <Application>Microsoft Office PowerPoint</Application>
  <PresentationFormat>Bildschirmpräsentation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Hyperion</vt:lpstr>
      <vt:lpstr>Famous Artists </vt:lpstr>
      <vt:lpstr>I. Caspar David Friedrich</vt:lpstr>
      <vt:lpstr>Most famous german painter of the „Deutsche Romantik“ (German Romance) 19Th Century</vt:lpstr>
      <vt:lpstr>Biography</vt:lpstr>
      <vt:lpstr>Comtemporaries: Caspar is a very melancholic man</vt:lpstr>
      <vt:lpstr>Leaving Dresden</vt:lpstr>
      <vt:lpstr>Earned his living by selling his paintings </vt:lpstr>
      <vt:lpstr>Comparism with Northern Hassia Unesco World heritage Kassel Bergpark Romance</vt:lpstr>
      <vt:lpstr>Comparism with Mediterranean Sea…</vt:lpstr>
      <vt:lpstr>Gerhard Richter „The Picasso of the 21th century“</vt:lpstr>
      <vt:lpstr>Biography</vt:lpstr>
      <vt:lpstr>PowerPoint-Präsentation</vt:lpstr>
      <vt:lpstr>Gerhard Richter  Documenta X in Kassel 1965  Collection of Photographies</vt:lpstr>
      <vt:lpstr>By the Way: The Documenta in Kassel</vt:lpstr>
      <vt:lpstr>Gerhard Richter and Nature</vt:lpstr>
      <vt:lpstr>Most expensive painting „Abstraktes Bild“ 1986( abstract image) 41 Million Dollars (2015)</vt:lpstr>
      <vt:lpstr>Finish by a quote of Richter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Artists</dc:title>
  <dc:creator>Frank Schmidt</dc:creator>
  <cp:lastModifiedBy>Frank Schmidt</cp:lastModifiedBy>
  <cp:revision>13</cp:revision>
  <dcterms:created xsi:type="dcterms:W3CDTF">2021-02-22T14:28:20Z</dcterms:created>
  <dcterms:modified xsi:type="dcterms:W3CDTF">2021-02-22T17:13:22Z</dcterms:modified>
</cp:coreProperties>
</file>