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4" r:id="rId5"/>
    <p:sldId id="259" r:id="rId6"/>
    <p:sldId id="260" r:id="rId7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-176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41D5008-EFAA-4C94-A095-E228CB9DDC4F}" type="datetimeFigureOut">
              <a:rPr lang="de-DE" smtClean="0"/>
              <a:t>02.03.2021</a:t>
            </a:fld>
            <a:endParaRPr lang="de-DE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DBC97357-F4A7-4F67-BD28-C982530F1B7D}" type="slidenum">
              <a:rPr lang="de-DE" smtClean="0"/>
              <a:t>‹Nr.›</a:t>
            </a:fld>
            <a:endParaRPr lang="de-DE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5008-EFAA-4C94-A095-E228CB9DDC4F}" type="datetimeFigureOut">
              <a:rPr lang="de-DE" smtClean="0"/>
              <a:t>02.03.2021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97357-F4A7-4F67-BD28-C982530F1B7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5008-EFAA-4C94-A095-E228CB9DDC4F}" type="datetimeFigureOut">
              <a:rPr lang="de-DE" smtClean="0"/>
              <a:t>02.03.2021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97357-F4A7-4F67-BD28-C982530F1B7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5008-EFAA-4C94-A095-E228CB9DDC4F}" type="datetimeFigureOut">
              <a:rPr lang="de-DE" smtClean="0"/>
              <a:t>02.03.2021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97357-F4A7-4F67-BD28-C982530F1B7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5008-EFAA-4C94-A095-E228CB9DDC4F}" type="datetimeFigureOut">
              <a:rPr lang="de-DE" smtClean="0"/>
              <a:t>02.03.2021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97357-F4A7-4F67-BD28-C982530F1B7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5008-EFAA-4C94-A095-E228CB9DDC4F}" type="datetimeFigureOut">
              <a:rPr lang="de-DE" smtClean="0"/>
              <a:t>02.03.2021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97357-F4A7-4F67-BD28-C982530F1B7D}" type="slidenum">
              <a:rPr lang="de-DE" smtClean="0"/>
              <a:t>‹Nr.›</a:t>
            </a:fld>
            <a:endParaRPr lang="de-DE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5008-EFAA-4C94-A095-E228CB9DDC4F}" type="datetimeFigureOut">
              <a:rPr lang="de-DE" smtClean="0"/>
              <a:t>02.03.2021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97357-F4A7-4F67-BD28-C982530F1B7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5008-EFAA-4C94-A095-E228CB9DDC4F}" type="datetimeFigureOut">
              <a:rPr lang="de-DE" smtClean="0"/>
              <a:t>02.03.2021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97357-F4A7-4F67-BD28-C982530F1B7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5008-EFAA-4C94-A095-E228CB9DDC4F}" type="datetimeFigureOut">
              <a:rPr lang="de-DE" smtClean="0"/>
              <a:t>02.03.2021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97357-F4A7-4F67-BD28-C982530F1B7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5008-EFAA-4C94-A095-E228CB9DDC4F}" type="datetimeFigureOut">
              <a:rPr lang="de-DE" smtClean="0"/>
              <a:t>02.03.2021</a:t>
            </a:fld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97357-F4A7-4F67-BD28-C982530F1B7D}" type="slidenum">
              <a:rPr lang="de-DE" smtClean="0"/>
              <a:t>‹Nr.›</a:t>
            </a:fld>
            <a:endParaRPr lang="de-DE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de-DE" smtClean="0"/>
              <a:t>Titelmasterformat durch Klicken bearbeiten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1D5008-EFAA-4C94-A095-E228CB9DDC4F}" type="datetimeFigureOut">
              <a:rPr lang="de-DE" smtClean="0"/>
              <a:t>02.03.2021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C97357-F4A7-4F67-BD28-C982530F1B7D}" type="slidenum">
              <a:rPr lang="de-DE" smtClean="0"/>
              <a:t>‹Nr.›</a:t>
            </a:fld>
            <a:endParaRPr 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041D5008-EFAA-4C94-A095-E228CB9DDC4F}" type="datetimeFigureOut">
              <a:rPr lang="de-DE" smtClean="0"/>
              <a:t>02.03.2021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DBC97357-F4A7-4F67-BD28-C982530F1B7D}" type="slidenum">
              <a:rPr lang="de-DE" smtClean="0"/>
              <a:t>‹Nr.›</a:t>
            </a:fld>
            <a:endParaRPr 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de-DE" dirty="0" smtClean="0"/>
              <a:t>German </a:t>
            </a:r>
            <a:r>
              <a:rPr lang="de-DE" dirty="0" err="1" smtClean="0"/>
              <a:t>Poets</a:t>
            </a:r>
            <a:endParaRPr lang="de-DE" dirty="0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de-DE" dirty="0" smtClean="0"/>
              <a:t>„Deutschland – das Land der Dichter und Denker“</a:t>
            </a:r>
          </a:p>
          <a:p>
            <a:r>
              <a:rPr lang="de-DE" dirty="0" smtClean="0"/>
              <a:t>(Wolfgang Menzel 1828)</a:t>
            </a:r>
          </a:p>
          <a:p>
            <a:r>
              <a:rPr lang="de-DE" dirty="0" smtClean="0"/>
              <a:t>Germany – Land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Poets</a:t>
            </a:r>
            <a:r>
              <a:rPr lang="de-DE" dirty="0" smtClean="0"/>
              <a:t>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Thinkers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205142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Germany 18th </a:t>
            </a:r>
            <a:r>
              <a:rPr lang="de-DE" dirty="0" err="1" smtClean="0"/>
              <a:t>and</a:t>
            </a:r>
            <a:r>
              <a:rPr lang="de-DE" dirty="0" smtClean="0"/>
              <a:t> 19th Century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de-DE" dirty="0" smtClean="0"/>
              <a:t>A </a:t>
            </a:r>
            <a:r>
              <a:rPr lang="de-DE" dirty="0" err="1" smtClean="0"/>
              <a:t>land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many</a:t>
            </a:r>
            <a:r>
              <a:rPr lang="de-DE" dirty="0" smtClean="0"/>
              <a:t> </a:t>
            </a:r>
            <a:r>
              <a:rPr lang="de-DE" dirty="0" err="1" smtClean="0"/>
              <a:t>states</a:t>
            </a:r>
            <a:r>
              <a:rPr lang="de-DE" dirty="0" smtClean="0"/>
              <a:t>, not </a:t>
            </a:r>
            <a:r>
              <a:rPr lang="de-DE" dirty="0" err="1" smtClean="0"/>
              <a:t>unified</a:t>
            </a:r>
            <a:endParaRPr lang="de-DE" dirty="0" smtClean="0"/>
          </a:p>
          <a:p>
            <a:r>
              <a:rPr lang="de-DE" dirty="0" smtClean="0"/>
              <a:t>People </a:t>
            </a:r>
            <a:r>
              <a:rPr lang="de-DE" dirty="0" err="1" smtClean="0"/>
              <a:t>very</a:t>
            </a:r>
            <a:r>
              <a:rPr lang="de-DE" dirty="0" smtClean="0"/>
              <a:t> </a:t>
            </a:r>
            <a:r>
              <a:rPr lang="de-DE" dirty="0" err="1" smtClean="0"/>
              <a:t>romantic</a:t>
            </a:r>
            <a:endParaRPr lang="de-DE" dirty="0" smtClean="0"/>
          </a:p>
          <a:p>
            <a:r>
              <a:rPr lang="de-DE" dirty="0" smtClean="0"/>
              <a:t> </a:t>
            </a:r>
            <a:r>
              <a:rPr lang="de-DE" dirty="0" err="1" smtClean="0"/>
              <a:t>poets</a:t>
            </a:r>
            <a:r>
              <a:rPr lang="de-DE" dirty="0" smtClean="0"/>
              <a:t> ( Goethe </a:t>
            </a:r>
            <a:r>
              <a:rPr lang="de-DE" dirty="0" err="1" smtClean="0"/>
              <a:t>and</a:t>
            </a:r>
            <a:r>
              <a:rPr lang="de-DE" dirty="0" smtClean="0"/>
              <a:t> Schiller )</a:t>
            </a:r>
          </a:p>
          <a:p>
            <a:r>
              <a:rPr lang="de-DE" dirty="0" err="1" smtClean="0"/>
              <a:t>philosophers</a:t>
            </a:r>
            <a:r>
              <a:rPr lang="de-DE" dirty="0" smtClean="0"/>
              <a:t> ( Kant)</a:t>
            </a:r>
          </a:p>
          <a:p>
            <a:r>
              <a:rPr lang="de-DE" dirty="0" err="1" smtClean="0"/>
              <a:t>Naturalists</a:t>
            </a:r>
            <a:r>
              <a:rPr lang="de-DE" dirty="0" smtClean="0"/>
              <a:t> ( Alexander v. Humboldt)</a:t>
            </a:r>
          </a:p>
          <a:p>
            <a:r>
              <a:rPr lang="de-DE" dirty="0" smtClean="0"/>
              <a:t>Researchers ( Siemens, Daimler, Koch..)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37760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 err="1" smtClean="0"/>
              <a:t>Two</a:t>
            </a:r>
            <a:r>
              <a:rPr lang="de-DE" dirty="0" smtClean="0"/>
              <a:t> </a:t>
            </a:r>
            <a:r>
              <a:rPr lang="de-DE" dirty="0" err="1" smtClean="0"/>
              <a:t>poets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47500" lnSpcReduction="20000"/>
          </a:bodyPr>
          <a:lstStyle/>
          <a:p>
            <a:r>
              <a:rPr lang="de-DE" dirty="0" smtClean="0"/>
              <a:t>Johann Wolfgang von Goethe</a:t>
            </a:r>
          </a:p>
          <a:p>
            <a:r>
              <a:rPr lang="de-DE" dirty="0" smtClean="0"/>
              <a:t>1749 – 1832</a:t>
            </a:r>
          </a:p>
          <a:p>
            <a:r>
              <a:rPr lang="de-DE" dirty="0" smtClean="0"/>
              <a:t>Frankfurt</a:t>
            </a:r>
            <a:endParaRPr lang="de-DE" dirty="0"/>
          </a:p>
        </p:txBody>
      </p:sp>
      <p:pic>
        <p:nvPicPr>
          <p:cNvPr id="7" name="Bild 1" descr="Alles Gescheite ist schon gedacht worden“ - Goethe-Institut USA"/>
          <p:cNvPicPr>
            <a:picLocks noGrp="1"/>
          </p:cNvPicPr>
          <p:nvPr>
            <p:ph sz="half" idx="2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3273021"/>
            <a:ext cx="3538736" cy="175499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>
            <a:normAutofit fontScale="47500" lnSpcReduction="20000"/>
          </a:bodyPr>
          <a:lstStyle/>
          <a:p>
            <a:r>
              <a:rPr lang="de-DE" dirty="0" err="1" smtClean="0"/>
              <a:t>Barthold</a:t>
            </a:r>
            <a:r>
              <a:rPr lang="de-DE" dirty="0" smtClean="0"/>
              <a:t> Heinrich </a:t>
            </a:r>
            <a:r>
              <a:rPr lang="de-DE" dirty="0" err="1" smtClean="0"/>
              <a:t>Brackes</a:t>
            </a:r>
            <a:endParaRPr lang="de-DE" dirty="0" smtClean="0"/>
          </a:p>
          <a:p>
            <a:r>
              <a:rPr lang="de-DE" dirty="0" smtClean="0"/>
              <a:t>1680 – 1747</a:t>
            </a:r>
          </a:p>
          <a:p>
            <a:r>
              <a:rPr lang="de-DE" dirty="0" smtClean="0"/>
              <a:t>Hamburg </a:t>
            </a:r>
            <a:endParaRPr lang="de-DE" dirty="0"/>
          </a:p>
        </p:txBody>
      </p:sp>
      <p:pic>
        <p:nvPicPr>
          <p:cNvPr id="8" name="Bild 2" descr="Ein Abend für Brockes"/>
          <p:cNvPicPr>
            <a:picLocks noGrp="1"/>
          </p:cNvPicPr>
          <p:nvPr>
            <p:ph sz="quarter" idx="4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5164137" y="3492500"/>
            <a:ext cx="2381250" cy="18002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294466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1" dur="500" fill="hold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  <p:bldP spid="5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dirty="0" smtClean="0"/>
              <a:t>Goethe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Brackes</a:t>
            </a:r>
            <a:r>
              <a:rPr lang="de-DE" dirty="0" smtClean="0"/>
              <a:t> </a:t>
            </a:r>
            <a:br>
              <a:rPr lang="de-DE" dirty="0" smtClean="0"/>
            </a:br>
            <a:r>
              <a:rPr lang="de-DE" dirty="0" err="1" smtClean="0"/>
              <a:t>both</a:t>
            </a:r>
            <a:r>
              <a:rPr lang="de-DE" dirty="0" smtClean="0"/>
              <a:t> </a:t>
            </a:r>
            <a:r>
              <a:rPr lang="de-DE" dirty="0" err="1" smtClean="0"/>
              <a:t>born</a:t>
            </a:r>
            <a:r>
              <a:rPr lang="de-DE" dirty="0" smtClean="0"/>
              <a:t> in </a:t>
            </a:r>
            <a:r>
              <a:rPr lang="de-DE" dirty="0" err="1" smtClean="0"/>
              <a:t>wealthy</a:t>
            </a:r>
            <a:r>
              <a:rPr lang="de-DE" dirty="0" smtClean="0"/>
              <a:t> </a:t>
            </a:r>
            <a:r>
              <a:rPr lang="de-DE" dirty="0" err="1" smtClean="0"/>
              <a:t>families</a:t>
            </a:r>
            <a:endParaRPr lang="de-DE" dirty="0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de-DE" dirty="0" smtClean="0"/>
              <a:t>Goethe: </a:t>
            </a:r>
            <a:r>
              <a:rPr lang="de-DE" dirty="0" err="1" smtClean="0"/>
              <a:t>most</a:t>
            </a:r>
            <a:r>
              <a:rPr lang="de-DE" dirty="0" smtClean="0"/>
              <a:t> </a:t>
            </a:r>
            <a:r>
              <a:rPr lang="de-DE" dirty="0" err="1" smtClean="0"/>
              <a:t>famous</a:t>
            </a:r>
            <a:r>
              <a:rPr lang="de-DE" dirty="0" smtClean="0"/>
              <a:t> </a:t>
            </a:r>
            <a:r>
              <a:rPr lang="de-DE" dirty="0" err="1" smtClean="0"/>
              <a:t>german</a:t>
            </a:r>
            <a:r>
              <a:rPr lang="de-DE" dirty="0" smtClean="0"/>
              <a:t> </a:t>
            </a:r>
            <a:r>
              <a:rPr lang="de-DE" dirty="0" err="1" smtClean="0"/>
              <a:t>author</a:t>
            </a:r>
            <a:endParaRPr lang="de-DE" dirty="0" smtClean="0"/>
          </a:p>
          <a:p>
            <a:r>
              <a:rPr lang="de-DE" dirty="0" err="1" smtClean="0"/>
              <a:t>Brackes</a:t>
            </a:r>
            <a:r>
              <a:rPr lang="de-DE" dirty="0" smtClean="0"/>
              <a:t>: </a:t>
            </a:r>
            <a:r>
              <a:rPr lang="de-DE" dirty="0" err="1" smtClean="0"/>
              <a:t>today</a:t>
            </a:r>
            <a:r>
              <a:rPr lang="de-DE" dirty="0" smtClean="0"/>
              <a:t> </a:t>
            </a:r>
            <a:r>
              <a:rPr lang="de-DE" dirty="0" err="1" smtClean="0"/>
              <a:t>almost</a:t>
            </a:r>
            <a:r>
              <a:rPr lang="de-DE" dirty="0" smtClean="0"/>
              <a:t> </a:t>
            </a:r>
            <a:r>
              <a:rPr lang="de-DE" dirty="0" err="1" smtClean="0"/>
              <a:t>unknown</a:t>
            </a:r>
            <a:endParaRPr lang="de-DE" dirty="0" smtClean="0"/>
          </a:p>
          <a:p>
            <a:r>
              <a:rPr lang="de-DE" dirty="0" smtClean="0"/>
              <a:t>Goethes </a:t>
            </a:r>
            <a:r>
              <a:rPr lang="de-DE" dirty="0" err="1" smtClean="0"/>
              <a:t>works</a:t>
            </a:r>
            <a:r>
              <a:rPr lang="de-DE" dirty="0" smtClean="0"/>
              <a:t>: Faust, Götz v. Berlichingen, Iphigenie, </a:t>
            </a:r>
            <a:r>
              <a:rPr lang="de-DE" dirty="0" err="1" smtClean="0"/>
              <a:t>Torqauto</a:t>
            </a:r>
            <a:r>
              <a:rPr lang="de-DE" dirty="0" smtClean="0"/>
              <a:t> Tasso  ..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many</a:t>
            </a:r>
            <a:r>
              <a:rPr lang="de-DE" dirty="0" smtClean="0"/>
              <a:t> </a:t>
            </a:r>
            <a:r>
              <a:rPr lang="de-DE" dirty="0" err="1" smtClean="0"/>
              <a:t>more</a:t>
            </a:r>
            <a:endParaRPr lang="de-DE" dirty="0" smtClean="0"/>
          </a:p>
          <a:p>
            <a:r>
              <a:rPr lang="de-DE" dirty="0" err="1" smtClean="0"/>
              <a:t>Brackes</a:t>
            </a:r>
            <a:r>
              <a:rPr lang="de-DE" dirty="0" smtClean="0"/>
              <a:t> </a:t>
            </a:r>
            <a:r>
              <a:rPr lang="de-DE" dirty="0" err="1" smtClean="0"/>
              <a:t>works</a:t>
            </a:r>
            <a:r>
              <a:rPr lang="de-DE" dirty="0" smtClean="0"/>
              <a:t>: Naturalist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poet</a:t>
            </a:r>
            <a:r>
              <a:rPr lang="de-DE" dirty="0" smtClean="0"/>
              <a:t> </a:t>
            </a:r>
          </a:p>
          <a:p>
            <a:r>
              <a:rPr lang="de-DE" dirty="0" smtClean="0"/>
              <a:t>Goethe: </a:t>
            </a:r>
            <a:r>
              <a:rPr lang="de-DE" dirty="0" err="1" smtClean="0"/>
              <a:t>adored</a:t>
            </a:r>
            <a:r>
              <a:rPr lang="de-DE" dirty="0" smtClean="0"/>
              <a:t> in </a:t>
            </a:r>
            <a:r>
              <a:rPr lang="de-DE" dirty="0" err="1" smtClean="0"/>
              <a:t>lifetime</a:t>
            </a:r>
            <a:endParaRPr lang="de-DE" dirty="0" smtClean="0"/>
          </a:p>
          <a:p>
            <a:r>
              <a:rPr lang="de-DE" dirty="0" err="1" smtClean="0"/>
              <a:t>Brackes</a:t>
            </a:r>
            <a:r>
              <a:rPr lang="de-DE" dirty="0" smtClean="0"/>
              <a:t>: </a:t>
            </a:r>
            <a:r>
              <a:rPr lang="de-DE" dirty="0" err="1" smtClean="0"/>
              <a:t>well</a:t>
            </a:r>
            <a:r>
              <a:rPr lang="de-DE" dirty="0" smtClean="0"/>
              <a:t> </a:t>
            </a:r>
            <a:r>
              <a:rPr lang="de-DE" dirty="0" err="1" smtClean="0"/>
              <a:t>known</a:t>
            </a:r>
            <a:r>
              <a:rPr lang="de-DE" dirty="0" smtClean="0"/>
              <a:t> </a:t>
            </a:r>
            <a:r>
              <a:rPr lang="de-DE" dirty="0" err="1" smtClean="0"/>
              <a:t>during</a:t>
            </a:r>
            <a:r>
              <a:rPr lang="de-DE" dirty="0" smtClean="0"/>
              <a:t> </a:t>
            </a:r>
            <a:r>
              <a:rPr lang="de-DE" dirty="0" err="1" smtClean="0"/>
              <a:t>his</a:t>
            </a:r>
            <a:r>
              <a:rPr lang="de-DE" dirty="0" smtClean="0"/>
              <a:t> </a:t>
            </a:r>
            <a:r>
              <a:rPr lang="de-DE" dirty="0" err="1" smtClean="0"/>
              <a:t>life</a:t>
            </a:r>
            <a:r>
              <a:rPr lang="de-DE" dirty="0" smtClean="0"/>
              <a:t> in Hamburg </a:t>
            </a:r>
            <a:r>
              <a:rPr lang="de-DE" dirty="0" err="1" smtClean="0"/>
              <a:t>and</a:t>
            </a:r>
            <a:r>
              <a:rPr lang="de-DE" dirty="0" smtClean="0"/>
              <a:t> </a:t>
            </a:r>
            <a:r>
              <a:rPr lang="de-DE" dirty="0" err="1" smtClean="0"/>
              <a:t>some</a:t>
            </a:r>
            <a:r>
              <a:rPr lang="de-DE" dirty="0" smtClean="0"/>
              <a:t> northern </a:t>
            </a:r>
            <a:r>
              <a:rPr lang="de-DE" dirty="0" err="1" smtClean="0"/>
              <a:t>parts</a:t>
            </a:r>
            <a:r>
              <a:rPr lang="de-DE" dirty="0" smtClean="0"/>
              <a:t> </a:t>
            </a:r>
            <a:r>
              <a:rPr lang="de-DE" dirty="0" err="1" smtClean="0"/>
              <a:t>of</a:t>
            </a:r>
            <a:r>
              <a:rPr lang="de-DE" dirty="0" smtClean="0"/>
              <a:t> </a:t>
            </a:r>
            <a:r>
              <a:rPr lang="de-DE" dirty="0" err="1" smtClean="0"/>
              <a:t>germany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2869139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043490" y="404664"/>
            <a:ext cx="3024454" cy="1008112"/>
          </a:xfrm>
        </p:spPr>
        <p:txBody>
          <a:bodyPr>
            <a:normAutofit fontScale="90000"/>
          </a:bodyPr>
          <a:lstStyle/>
          <a:p>
            <a:r>
              <a:rPr lang="de-DE" dirty="0" smtClean="0"/>
              <a:t>Poem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err="1" smtClean="0"/>
              <a:t>Brackes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395536" y="1484784"/>
            <a:ext cx="4101852" cy="690091"/>
          </a:xfrm>
        </p:spPr>
        <p:txBody>
          <a:bodyPr>
            <a:normAutofit fontScale="85000" lnSpcReduction="20000"/>
          </a:bodyPr>
          <a:lstStyle/>
          <a:p>
            <a:endParaRPr lang="de-DE" dirty="0" smtClean="0"/>
          </a:p>
          <a:p>
            <a:r>
              <a:rPr lang="de-DE" dirty="0" smtClean="0"/>
              <a:t>Die </a:t>
            </a:r>
            <a:r>
              <a:rPr lang="de-DE" dirty="0"/>
              <a:t>Welt ist allezeit schön</a:t>
            </a:r>
            <a:endParaRPr lang="de-DE" dirty="0" smtClean="0"/>
          </a:p>
          <a:p>
            <a:endParaRPr lang="de-DE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dirty="0" smtClean="0"/>
              <a:t>Im </a:t>
            </a:r>
            <a:r>
              <a:rPr lang="de-DE" dirty="0"/>
              <a:t>Frühling prangt die schöne Welt</a:t>
            </a:r>
            <a:br>
              <a:rPr lang="de-DE" dirty="0"/>
            </a:br>
            <a:r>
              <a:rPr lang="de-DE" dirty="0"/>
              <a:t>In einem fast Smaragden Schein.</a:t>
            </a:r>
          </a:p>
          <a:p>
            <a:pPr marL="0" indent="0">
              <a:buNone/>
            </a:pPr>
            <a:r>
              <a:rPr lang="de-DE" dirty="0"/>
              <a:t>Im Sommer glänzt das reife Feld,</a:t>
            </a:r>
            <a:br>
              <a:rPr lang="de-DE" dirty="0"/>
            </a:br>
            <a:r>
              <a:rPr lang="de-DE" dirty="0"/>
              <a:t>Und scheint dem Golde gleich zu sein.</a:t>
            </a:r>
          </a:p>
          <a:p>
            <a:pPr marL="0" indent="0">
              <a:buNone/>
            </a:pPr>
            <a:r>
              <a:rPr lang="de-DE" dirty="0"/>
              <a:t>Im Herbste sieht man, als Opalen,</a:t>
            </a:r>
            <a:br>
              <a:rPr lang="de-DE" dirty="0"/>
            </a:br>
            <a:r>
              <a:rPr lang="de-DE" dirty="0"/>
              <a:t>Der Bäume bunte Blätter strahlen.</a:t>
            </a:r>
          </a:p>
          <a:p>
            <a:pPr marL="0" indent="0">
              <a:buNone/>
            </a:pPr>
            <a:r>
              <a:rPr lang="de-DE" dirty="0"/>
              <a:t>Im Winter schmückt ein Schein, wie Diamant</a:t>
            </a:r>
            <a:br>
              <a:rPr lang="de-DE" dirty="0"/>
            </a:br>
            <a:r>
              <a:rPr lang="de-DE" dirty="0"/>
              <a:t>Und reines Silber, Flut und Land.</a:t>
            </a:r>
          </a:p>
          <a:p>
            <a:pPr marL="0" indent="0">
              <a:buNone/>
            </a:pPr>
            <a:r>
              <a:rPr lang="de-DE" dirty="0"/>
              <a:t>Ja kurz, wenn wir die Welt aufmerksam sehn,</a:t>
            </a:r>
            <a:br>
              <a:rPr lang="de-DE" dirty="0"/>
            </a:br>
            <a:r>
              <a:rPr lang="de-DE" dirty="0"/>
              <a:t>Ist sie zu allen Zeit schön.</a:t>
            </a:r>
          </a:p>
          <a:p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716015" y="1340768"/>
            <a:ext cx="3970785" cy="576065"/>
          </a:xfrm>
        </p:spPr>
        <p:txBody>
          <a:bodyPr>
            <a:normAutofit fontScale="85000" lnSpcReduction="10000"/>
          </a:bodyPr>
          <a:lstStyle/>
          <a:p>
            <a:r>
              <a:rPr lang="de-DE" dirty="0" smtClean="0"/>
              <a:t>The </a:t>
            </a:r>
            <a:r>
              <a:rPr lang="de-DE" dirty="0" err="1" smtClean="0"/>
              <a:t>world</a:t>
            </a:r>
            <a:r>
              <a:rPr lang="de-DE" dirty="0" smtClean="0"/>
              <a:t> </a:t>
            </a:r>
            <a:r>
              <a:rPr lang="de-DE" dirty="0" err="1" smtClean="0"/>
              <a:t>is</a:t>
            </a:r>
            <a:r>
              <a:rPr lang="de-DE" dirty="0" smtClean="0"/>
              <a:t> </a:t>
            </a:r>
            <a:r>
              <a:rPr lang="de-DE" dirty="0" err="1" smtClean="0"/>
              <a:t>always</a:t>
            </a:r>
            <a:r>
              <a:rPr lang="de-DE" dirty="0" smtClean="0"/>
              <a:t> </a:t>
            </a:r>
            <a:r>
              <a:rPr lang="de-DE" dirty="0" err="1" smtClean="0"/>
              <a:t>beautiful</a:t>
            </a:r>
            <a:endParaRPr lang="de-DE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de-DE" dirty="0" smtClean="0"/>
              <a:t>In </a:t>
            </a:r>
            <a:r>
              <a:rPr lang="de-DE" dirty="0"/>
              <a:t>spring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beautiful</a:t>
            </a:r>
            <a:r>
              <a:rPr lang="de-DE" dirty="0"/>
              <a:t> </a:t>
            </a:r>
            <a:r>
              <a:rPr lang="de-DE" dirty="0" err="1"/>
              <a:t>world</a:t>
            </a:r>
            <a:r>
              <a:rPr lang="de-DE" dirty="0"/>
              <a:t> </a:t>
            </a:r>
            <a:r>
              <a:rPr lang="de-DE" dirty="0" err="1"/>
              <a:t>displays</a:t>
            </a:r>
            <a:r>
              <a:rPr lang="de-DE" dirty="0"/>
              <a:t/>
            </a:r>
            <a:br>
              <a:rPr lang="de-DE" dirty="0"/>
            </a:br>
            <a:r>
              <a:rPr lang="de-DE" dirty="0"/>
              <a:t>an </a:t>
            </a:r>
            <a:r>
              <a:rPr lang="de-DE" dirty="0" err="1"/>
              <a:t>almost</a:t>
            </a:r>
            <a:r>
              <a:rPr lang="de-DE" dirty="0"/>
              <a:t> </a:t>
            </a:r>
            <a:r>
              <a:rPr lang="de-DE" dirty="0" err="1"/>
              <a:t>emerald</a:t>
            </a:r>
            <a:r>
              <a:rPr lang="de-DE" dirty="0"/>
              <a:t> light.</a:t>
            </a:r>
            <a:br>
              <a:rPr lang="de-DE" dirty="0"/>
            </a:br>
            <a:r>
              <a:rPr lang="de-DE" dirty="0"/>
              <a:t>In </a:t>
            </a:r>
            <a:r>
              <a:rPr lang="de-DE" dirty="0" err="1"/>
              <a:t>summer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ripe</a:t>
            </a:r>
            <a:r>
              <a:rPr lang="de-DE" dirty="0"/>
              <a:t> </a:t>
            </a:r>
            <a:r>
              <a:rPr lang="de-DE" dirty="0" err="1"/>
              <a:t>field</a:t>
            </a:r>
            <a:r>
              <a:rPr lang="de-DE" dirty="0"/>
              <a:t> </a:t>
            </a:r>
            <a:r>
              <a:rPr lang="de-DE" dirty="0" err="1"/>
              <a:t>shines</a:t>
            </a:r>
            <a:r>
              <a:rPr lang="de-DE" dirty="0"/>
              <a:t/>
            </a:r>
            <a:br>
              <a:rPr lang="de-DE" dirty="0"/>
            </a:b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seems</a:t>
            </a:r>
            <a:r>
              <a:rPr lang="de-DE" dirty="0"/>
              <a:t> </a:t>
            </a:r>
            <a:r>
              <a:rPr lang="de-DE" dirty="0" err="1"/>
              <a:t>to</a:t>
            </a:r>
            <a:r>
              <a:rPr lang="de-DE" dirty="0"/>
              <a:t> </a:t>
            </a:r>
            <a:r>
              <a:rPr lang="de-DE" dirty="0" err="1"/>
              <a:t>be</a:t>
            </a:r>
            <a:r>
              <a:rPr lang="de-DE" dirty="0"/>
              <a:t> </a:t>
            </a:r>
            <a:r>
              <a:rPr lang="de-DE" dirty="0" err="1"/>
              <a:t>made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gold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In </a:t>
            </a:r>
            <a:r>
              <a:rPr lang="de-DE" dirty="0" err="1"/>
              <a:t>autumn</a:t>
            </a:r>
            <a:r>
              <a:rPr lang="de-DE" dirty="0"/>
              <a:t> </a:t>
            </a:r>
            <a:r>
              <a:rPr lang="de-DE" dirty="0" err="1"/>
              <a:t>one</a:t>
            </a:r>
            <a:r>
              <a:rPr lang="de-DE" dirty="0"/>
              <a:t> </a:t>
            </a:r>
            <a:r>
              <a:rPr lang="de-DE" dirty="0" err="1"/>
              <a:t>can</a:t>
            </a:r>
            <a:r>
              <a:rPr lang="de-DE" dirty="0"/>
              <a:t> </a:t>
            </a:r>
            <a:r>
              <a:rPr lang="de-DE" dirty="0" err="1"/>
              <a:t>see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trees</a:t>
            </a:r>
            <a:r>
              <a:rPr lang="de-DE" dirty="0"/>
              <a:t>’</a:t>
            </a:r>
            <a:br>
              <a:rPr lang="de-DE" dirty="0"/>
            </a:br>
            <a:r>
              <a:rPr lang="de-DE" dirty="0" err="1"/>
              <a:t>colourful</a:t>
            </a:r>
            <a:r>
              <a:rPr lang="de-DE" dirty="0"/>
              <a:t> </a:t>
            </a:r>
            <a:r>
              <a:rPr lang="de-DE" dirty="0" err="1"/>
              <a:t>leaves</a:t>
            </a:r>
            <a:r>
              <a:rPr lang="de-DE" dirty="0"/>
              <a:t> </a:t>
            </a:r>
            <a:r>
              <a:rPr lang="de-DE" dirty="0" err="1"/>
              <a:t>glitter</a:t>
            </a:r>
            <a:r>
              <a:rPr lang="de-DE" dirty="0"/>
              <a:t> like </a:t>
            </a:r>
            <a:r>
              <a:rPr lang="de-DE" dirty="0" err="1"/>
              <a:t>opals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In </a:t>
            </a:r>
            <a:r>
              <a:rPr lang="de-DE" dirty="0" err="1"/>
              <a:t>winter</a:t>
            </a:r>
            <a:r>
              <a:rPr lang="de-DE" dirty="0"/>
              <a:t> a light like </a:t>
            </a:r>
            <a:r>
              <a:rPr lang="de-DE" dirty="0" err="1"/>
              <a:t>diamonds</a:t>
            </a:r>
            <a:r>
              <a:rPr lang="de-DE" dirty="0"/>
              <a:t/>
            </a:r>
            <a:br>
              <a:rPr lang="de-DE" dirty="0"/>
            </a:br>
            <a:r>
              <a:rPr lang="de-DE" dirty="0" err="1"/>
              <a:t>and</a:t>
            </a:r>
            <a:r>
              <a:rPr lang="de-DE" dirty="0"/>
              <a:t> pure </a:t>
            </a:r>
            <a:r>
              <a:rPr lang="de-DE" dirty="0" err="1"/>
              <a:t>silver</a:t>
            </a:r>
            <a:r>
              <a:rPr lang="de-DE" dirty="0"/>
              <a:t> </a:t>
            </a:r>
            <a:r>
              <a:rPr lang="de-DE" dirty="0" err="1"/>
              <a:t>adorns</a:t>
            </a:r>
            <a:r>
              <a:rPr lang="de-DE" dirty="0"/>
              <a:t> </a:t>
            </a:r>
            <a:r>
              <a:rPr lang="de-DE" dirty="0" err="1"/>
              <a:t>water</a:t>
            </a:r>
            <a:r>
              <a:rPr lang="de-DE" dirty="0"/>
              <a:t> </a:t>
            </a:r>
            <a:r>
              <a:rPr lang="de-DE" dirty="0" err="1"/>
              <a:t>and</a:t>
            </a:r>
            <a:r>
              <a:rPr lang="de-DE" dirty="0"/>
              <a:t> </a:t>
            </a:r>
            <a:r>
              <a:rPr lang="de-DE" dirty="0" err="1"/>
              <a:t>land</a:t>
            </a:r>
            <a:r>
              <a:rPr lang="de-DE" dirty="0"/>
              <a:t>.</a:t>
            </a:r>
            <a:br>
              <a:rPr lang="de-DE" dirty="0"/>
            </a:br>
            <a:r>
              <a:rPr lang="de-DE" dirty="0"/>
              <a:t>In </a:t>
            </a:r>
            <a:r>
              <a:rPr lang="de-DE" dirty="0" err="1"/>
              <a:t>short</a:t>
            </a:r>
            <a:r>
              <a:rPr lang="de-DE" dirty="0"/>
              <a:t>, </a:t>
            </a:r>
            <a:r>
              <a:rPr lang="de-DE" dirty="0" err="1"/>
              <a:t>if</a:t>
            </a:r>
            <a:r>
              <a:rPr lang="de-DE" dirty="0"/>
              <a:t> </a:t>
            </a:r>
            <a:r>
              <a:rPr lang="de-DE" dirty="0" err="1"/>
              <a:t>we</a:t>
            </a:r>
            <a:r>
              <a:rPr lang="de-DE" dirty="0"/>
              <a:t> </a:t>
            </a:r>
            <a:r>
              <a:rPr lang="de-DE" dirty="0" err="1"/>
              <a:t>look</a:t>
            </a:r>
            <a:r>
              <a:rPr lang="de-DE" dirty="0"/>
              <a:t> at </a:t>
            </a:r>
            <a:r>
              <a:rPr lang="de-DE" dirty="0" err="1"/>
              <a:t>it</a:t>
            </a:r>
            <a:r>
              <a:rPr lang="de-DE" dirty="0"/>
              <a:t> </a:t>
            </a:r>
            <a:r>
              <a:rPr lang="de-DE" dirty="0" err="1"/>
              <a:t>carefully</a:t>
            </a:r>
            <a:r>
              <a:rPr lang="de-DE" dirty="0"/>
              <a:t/>
            </a:r>
            <a:br>
              <a:rPr lang="de-DE" dirty="0"/>
            </a:b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world</a:t>
            </a:r>
            <a:r>
              <a:rPr lang="de-DE" dirty="0"/>
              <a:t> </a:t>
            </a:r>
            <a:r>
              <a:rPr lang="de-DE" dirty="0" err="1"/>
              <a:t>is</a:t>
            </a:r>
            <a:r>
              <a:rPr lang="de-DE" dirty="0"/>
              <a:t> </a:t>
            </a:r>
            <a:r>
              <a:rPr lang="de-DE" dirty="0" err="1"/>
              <a:t>beautiful</a:t>
            </a:r>
            <a:r>
              <a:rPr lang="de-DE" dirty="0"/>
              <a:t> at all </a:t>
            </a:r>
            <a:r>
              <a:rPr lang="de-DE" dirty="0" err="1"/>
              <a:t>times</a:t>
            </a:r>
            <a:r>
              <a:rPr lang="de-DE" dirty="0"/>
              <a:t>.</a:t>
            </a:r>
          </a:p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741260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de-DE" smtClean="0"/>
              <a:t>Poem</a:t>
            </a:r>
            <a:r>
              <a:rPr lang="de-DE" dirty="0" smtClean="0"/>
              <a:t/>
            </a:r>
            <a:br>
              <a:rPr lang="de-DE" dirty="0" smtClean="0"/>
            </a:br>
            <a:r>
              <a:rPr lang="de-DE" dirty="0" smtClean="0"/>
              <a:t>Goethe</a:t>
            </a:r>
            <a:endParaRPr lang="de-DE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/>
        <p:txBody>
          <a:bodyPr>
            <a:normAutofit fontScale="40000" lnSpcReduction="20000"/>
          </a:bodyPr>
          <a:lstStyle/>
          <a:p>
            <a:pPr marL="0" indent="0">
              <a:buNone/>
            </a:pPr>
            <a:r>
              <a:rPr lang="de-DE" dirty="0" smtClean="0"/>
              <a:t>Natur und Kunst, sie scheinen sich zu fliehen</a:t>
            </a:r>
          </a:p>
          <a:p>
            <a:pPr marL="0" indent="0">
              <a:buNone/>
            </a:pPr>
            <a:r>
              <a:rPr lang="de-DE" dirty="0" smtClean="0"/>
              <a:t>Und haben sich, eh man es denkt, gefunden;</a:t>
            </a:r>
          </a:p>
          <a:p>
            <a:pPr marL="0" indent="0">
              <a:buNone/>
            </a:pPr>
            <a:r>
              <a:rPr lang="de-DE" dirty="0" smtClean="0"/>
              <a:t>Der Widerwille ist auch mir verschwunden,</a:t>
            </a:r>
          </a:p>
          <a:p>
            <a:pPr marL="0" indent="0">
              <a:buNone/>
            </a:pPr>
            <a:r>
              <a:rPr lang="de-DE" dirty="0" smtClean="0"/>
              <a:t>Und beide scheinen gleich mich anzuziehen.</a:t>
            </a:r>
          </a:p>
          <a:p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Es gilt wohl nur ein redliches Bemühen!</a:t>
            </a:r>
          </a:p>
          <a:p>
            <a:pPr marL="0" indent="0">
              <a:buNone/>
            </a:pPr>
            <a:r>
              <a:rPr lang="de-DE" dirty="0" smtClean="0"/>
              <a:t>Und wenn wir erst in </a:t>
            </a:r>
            <a:r>
              <a:rPr lang="de-DE" dirty="0" err="1" smtClean="0"/>
              <a:t>abgemeßnen</a:t>
            </a:r>
            <a:r>
              <a:rPr lang="de-DE" dirty="0" smtClean="0"/>
              <a:t> Stunden</a:t>
            </a:r>
          </a:p>
          <a:p>
            <a:pPr marL="0" indent="0">
              <a:buNone/>
            </a:pPr>
            <a:r>
              <a:rPr lang="de-DE" dirty="0" smtClean="0"/>
              <a:t>Mit Geist und Fleiß uns an die Kunst gebunden,</a:t>
            </a:r>
          </a:p>
          <a:p>
            <a:pPr marL="0" indent="0">
              <a:buNone/>
            </a:pPr>
            <a:r>
              <a:rPr lang="de-DE" dirty="0" smtClean="0"/>
              <a:t>Mag frei Natur im Herzen wieder glühen.</a:t>
            </a:r>
          </a:p>
          <a:p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So </a:t>
            </a:r>
            <a:r>
              <a:rPr lang="de-DE" dirty="0" err="1" smtClean="0"/>
              <a:t>ists</a:t>
            </a:r>
            <a:r>
              <a:rPr lang="de-DE" dirty="0" smtClean="0"/>
              <a:t> mit aller Bildung auch beschaffen:</a:t>
            </a:r>
          </a:p>
          <a:p>
            <a:pPr marL="0" indent="0">
              <a:buNone/>
            </a:pPr>
            <a:r>
              <a:rPr lang="de-DE" dirty="0" smtClean="0"/>
              <a:t>Vergebens werden </a:t>
            </a:r>
            <a:r>
              <a:rPr lang="de-DE" dirty="0" err="1" smtClean="0"/>
              <a:t>ungebundne</a:t>
            </a:r>
            <a:r>
              <a:rPr lang="de-DE" dirty="0" smtClean="0"/>
              <a:t> Geister</a:t>
            </a:r>
          </a:p>
          <a:p>
            <a:pPr marL="0" indent="0">
              <a:buNone/>
            </a:pPr>
            <a:r>
              <a:rPr lang="de-DE" dirty="0" smtClean="0"/>
              <a:t>Nach der Vollendung reiner Höhe streben.</a:t>
            </a:r>
          </a:p>
          <a:p>
            <a:endParaRPr lang="de-DE" dirty="0" smtClean="0"/>
          </a:p>
          <a:p>
            <a:pPr marL="0" indent="0">
              <a:buNone/>
            </a:pPr>
            <a:r>
              <a:rPr lang="de-DE" dirty="0" smtClean="0"/>
              <a:t>Wer Großes will, </a:t>
            </a:r>
            <a:r>
              <a:rPr lang="de-DE" dirty="0" err="1" smtClean="0"/>
              <a:t>muß</a:t>
            </a:r>
            <a:r>
              <a:rPr lang="de-DE" dirty="0" smtClean="0"/>
              <a:t> sich zusammenraffen;</a:t>
            </a:r>
          </a:p>
          <a:p>
            <a:pPr marL="0" indent="0">
              <a:buNone/>
            </a:pPr>
            <a:r>
              <a:rPr lang="de-DE" dirty="0" smtClean="0"/>
              <a:t>In der Beschränkung zeigt sich erst der Meister,</a:t>
            </a:r>
          </a:p>
          <a:p>
            <a:pPr marL="0" indent="0">
              <a:buNone/>
            </a:pPr>
            <a:r>
              <a:rPr lang="de-DE" dirty="0" smtClean="0"/>
              <a:t>Und das Gesetz nur kann uns Freiheit geben.</a:t>
            </a:r>
          </a:p>
          <a:p>
            <a:endParaRPr lang="de-DE" dirty="0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/>
        <p:txBody>
          <a:bodyPr>
            <a:normAutofit fontScale="40000" lnSpcReduction="20000"/>
          </a:bodyPr>
          <a:lstStyle/>
          <a:p>
            <a:pPr marL="68580" indent="0">
              <a:spcAft>
                <a:spcPts val="0"/>
              </a:spcAft>
              <a:buNone/>
            </a:pPr>
            <a:r>
              <a:rPr lang="en-GB" dirty="0">
                <a:latin typeface="Calibri"/>
                <a:ea typeface="MS Mincho"/>
                <a:cs typeface="Times New Roman"/>
              </a:rPr>
              <a:t>Nature and art seem to flee from each other</a:t>
            </a:r>
            <a:endParaRPr lang="de-DE" dirty="0">
              <a:latin typeface="Times New Roman"/>
              <a:ea typeface="MS Mincho"/>
              <a:cs typeface="Times New Roman"/>
            </a:endParaRPr>
          </a:p>
          <a:p>
            <a:pPr marL="68580" indent="0">
              <a:spcAft>
                <a:spcPts val="0"/>
              </a:spcAft>
              <a:buNone/>
            </a:pPr>
            <a:r>
              <a:rPr lang="en-GB" dirty="0">
                <a:latin typeface="Calibri"/>
                <a:ea typeface="MS Mincho"/>
                <a:cs typeface="Times New Roman"/>
              </a:rPr>
              <a:t>and will have found each other ere you might expect it;</a:t>
            </a:r>
            <a:endParaRPr lang="de-DE" dirty="0">
              <a:latin typeface="Times New Roman"/>
              <a:ea typeface="MS Mincho"/>
              <a:cs typeface="Times New Roman"/>
            </a:endParaRPr>
          </a:p>
          <a:p>
            <a:pPr marL="68580" indent="0">
              <a:spcAft>
                <a:spcPts val="0"/>
              </a:spcAft>
              <a:buNone/>
            </a:pPr>
            <a:r>
              <a:rPr lang="en-GB" dirty="0">
                <a:latin typeface="Calibri"/>
                <a:ea typeface="MS Mincho"/>
                <a:cs typeface="Times New Roman"/>
              </a:rPr>
              <a:t>for me the conflict has disappeared as well,</a:t>
            </a:r>
            <a:endParaRPr lang="de-DE" dirty="0">
              <a:latin typeface="Times New Roman"/>
              <a:ea typeface="MS Mincho"/>
              <a:cs typeface="Times New Roman"/>
            </a:endParaRPr>
          </a:p>
          <a:p>
            <a:pPr marL="68580" indent="0">
              <a:spcAft>
                <a:spcPts val="0"/>
              </a:spcAft>
              <a:buNone/>
            </a:pPr>
            <a:r>
              <a:rPr lang="en-GB" dirty="0">
                <a:latin typeface="Calibri"/>
                <a:ea typeface="MS Mincho"/>
                <a:cs typeface="Times New Roman"/>
              </a:rPr>
              <a:t>and now both of them seem to attract me equally. </a:t>
            </a:r>
            <a:endParaRPr lang="de-DE" dirty="0">
              <a:latin typeface="Times New Roman"/>
              <a:ea typeface="MS Mincho"/>
              <a:cs typeface="Times New Roman"/>
            </a:endParaRPr>
          </a:p>
          <a:p>
            <a:pPr marL="68580" indent="0">
              <a:spcAft>
                <a:spcPts val="0"/>
              </a:spcAft>
              <a:buNone/>
            </a:pPr>
            <a:r>
              <a:rPr lang="en-GB" dirty="0">
                <a:latin typeface="Calibri"/>
                <a:ea typeface="MS Mincho"/>
                <a:cs typeface="Times New Roman"/>
              </a:rPr>
              <a:t> </a:t>
            </a:r>
            <a:endParaRPr lang="de-DE" dirty="0">
              <a:latin typeface="Times New Roman"/>
              <a:ea typeface="MS Mincho"/>
              <a:cs typeface="Times New Roman"/>
            </a:endParaRPr>
          </a:p>
          <a:p>
            <a:pPr marL="68580" indent="0">
              <a:spcAft>
                <a:spcPts val="0"/>
              </a:spcAft>
              <a:buNone/>
            </a:pPr>
            <a:r>
              <a:rPr lang="en-GB" dirty="0">
                <a:latin typeface="Calibri"/>
                <a:ea typeface="MS Mincho"/>
                <a:cs typeface="Times New Roman"/>
              </a:rPr>
              <a:t>Only the real effort will possibly matter!</a:t>
            </a:r>
            <a:endParaRPr lang="de-DE" dirty="0">
              <a:latin typeface="Times New Roman"/>
              <a:ea typeface="MS Mincho"/>
              <a:cs typeface="Times New Roman"/>
            </a:endParaRPr>
          </a:p>
          <a:p>
            <a:pPr marL="68580" indent="0">
              <a:spcAft>
                <a:spcPts val="0"/>
              </a:spcAft>
              <a:buNone/>
            </a:pPr>
            <a:r>
              <a:rPr lang="en-GB" dirty="0">
                <a:latin typeface="Calibri"/>
                <a:ea typeface="MS Mincho"/>
                <a:cs typeface="Times New Roman"/>
              </a:rPr>
              <a:t>And when in limited hours with mind and diligence</a:t>
            </a:r>
            <a:endParaRPr lang="de-DE" dirty="0">
              <a:latin typeface="Times New Roman"/>
              <a:ea typeface="MS Mincho"/>
              <a:cs typeface="Times New Roman"/>
            </a:endParaRPr>
          </a:p>
          <a:p>
            <a:pPr marL="68580" indent="0">
              <a:spcAft>
                <a:spcPts val="0"/>
              </a:spcAft>
              <a:buNone/>
            </a:pPr>
            <a:r>
              <a:rPr lang="en-GB" dirty="0">
                <a:latin typeface="Calibri"/>
                <a:ea typeface="MS Mincho"/>
                <a:cs typeface="Times New Roman"/>
              </a:rPr>
              <a:t>we have committed ourselves to art,</a:t>
            </a:r>
            <a:endParaRPr lang="de-DE" dirty="0">
              <a:latin typeface="Times New Roman"/>
              <a:ea typeface="MS Mincho"/>
              <a:cs typeface="Times New Roman"/>
            </a:endParaRPr>
          </a:p>
          <a:p>
            <a:pPr marL="68580" indent="0">
              <a:spcAft>
                <a:spcPts val="0"/>
              </a:spcAft>
              <a:buNone/>
            </a:pPr>
            <a:r>
              <a:rPr lang="en-GB" dirty="0">
                <a:latin typeface="Calibri"/>
                <a:ea typeface="MS Mincho"/>
                <a:cs typeface="Times New Roman"/>
              </a:rPr>
              <a:t>nature may glow again in our hearts freely.</a:t>
            </a:r>
            <a:endParaRPr lang="de-DE" dirty="0">
              <a:latin typeface="Times New Roman"/>
              <a:ea typeface="MS Mincho"/>
              <a:cs typeface="Times New Roman"/>
            </a:endParaRPr>
          </a:p>
          <a:p>
            <a:pPr marL="68580" indent="0">
              <a:spcAft>
                <a:spcPts val="0"/>
              </a:spcAft>
              <a:buNone/>
            </a:pPr>
            <a:r>
              <a:rPr lang="en-GB" dirty="0">
                <a:latin typeface="Calibri"/>
                <a:ea typeface="MS Mincho"/>
                <a:cs typeface="Times New Roman"/>
              </a:rPr>
              <a:t> </a:t>
            </a:r>
            <a:endParaRPr lang="de-DE" dirty="0">
              <a:latin typeface="Times New Roman"/>
              <a:ea typeface="MS Mincho"/>
              <a:cs typeface="Times New Roman"/>
            </a:endParaRPr>
          </a:p>
          <a:p>
            <a:pPr marL="68580" indent="0">
              <a:spcAft>
                <a:spcPts val="0"/>
              </a:spcAft>
              <a:buNone/>
            </a:pPr>
            <a:r>
              <a:rPr lang="en-GB" dirty="0">
                <a:latin typeface="Calibri"/>
                <a:ea typeface="MS Mincho"/>
                <a:cs typeface="Times New Roman"/>
              </a:rPr>
              <a:t>The same is true for all the education:</a:t>
            </a:r>
            <a:endParaRPr lang="de-DE" dirty="0">
              <a:latin typeface="Times New Roman"/>
              <a:ea typeface="MS Mincho"/>
              <a:cs typeface="Times New Roman"/>
            </a:endParaRPr>
          </a:p>
          <a:p>
            <a:pPr marL="68580" indent="0">
              <a:spcAft>
                <a:spcPts val="0"/>
              </a:spcAft>
              <a:buNone/>
            </a:pPr>
            <a:r>
              <a:rPr lang="en-GB" dirty="0">
                <a:latin typeface="Calibri"/>
                <a:ea typeface="MS Mincho"/>
                <a:cs typeface="Times New Roman"/>
              </a:rPr>
              <a:t>Free minds will strive in vain</a:t>
            </a:r>
            <a:endParaRPr lang="de-DE" dirty="0">
              <a:latin typeface="Times New Roman"/>
              <a:ea typeface="MS Mincho"/>
              <a:cs typeface="Times New Roman"/>
            </a:endParaRPr>
          </a:p>
          <a:p>
            <a:pPr marL="68580" indent="0">
              <a:spcAft>
                <a:spcPts val="0"/>
              </a:spcAft>
              <a:buNone/>
            </a:pPr>
            <a:r>
              <a:rPr lang="en-GB" i="1" dirty="0">
                <a:latin typeface="Calibri"/>
                <a:ea typeface="MS Mincho"/>
                <a:cs typeface="Times New Roman"/>
              </a:rPr>
              <a:t>for the highest level of pure perfection.</a:t>
            </a:r>
            <a:endParaRPr lang="de-DE" dirty="0">
              <a:latin typeface="Times New Roman"/>
              <a:ea typeface="MS Mincho"/>
              <a:cs typeface="Times New Roman"/>
            </a:endParaRPr>
          </a:p>
          <a:p>
            <a:pPr marL="68580" indent="0">
              <a:spcAft>
                <a:spcPts val="0"/>
              </a:spcAft>
              <a:buNone/>
            </a:pPr>
            <a:r>
              <a:rPr lang="en-GB" i="1" dirty="0">
                <a:latin typeface="Calibri"/>
                <a:ea typeface="MS Mincho"/>
                <a:cs typeface="Times New Roman"/>
              </a:rPr>
              <a:t>to complete pure/mere heights.</a:t>
            </a:r>
            <a:endParaRPr lang="de-DE" dirty="0">
              <a:latin typeface="Times New Roman"/>
              <a:ea typeface="MS Mincho"/>
              <a:cs typeface="Times New Roman"/>
            </a:endParaRPr>
          </a:p>
          <a:p>
            <a:pPr marL="68580" indent="0">
              <a:spcAft>
                <a:spcPts val="0"/>
              </a:spcAft>
              <a:buNone/>
            </a:pPr>
            <a:r>
              <a:rPr lang="en-GB" dirty="0">
                <a:latin typeface="Calibri"/>
                <a:ea typeface="MS Mincho"/>
                <a:cs typeface="Times New Roman"/>
              </a:rPr>
              <a:t> </a:t>
            </a:r>
            <a:endParaRPr lang="de-DE" dirty="0">
              <a:latin typeface="Times New Roman"/>
              <a:ea typeface="MS Mincho"/>
              <a:cs typeface="Times New Roman"/>
            </a:endParaRPr>
          </a:p>
          <a:p>
            <a:pPr marL="68580" indent="0">
              <a:spcAft>
                <a:spcPts val="0"/>
              </a:spcAft>
              <a:buNone/>
            </a:pPr>
            <a:r>
              <a:rPr lang="en-GB" dirty="0">
                <a:latin typeface="Calibri"/>
                <a:ea typeface="MS Mincho"/>
                <a:cs typeface="Times New Roman"/>
              </a:rPr>
              <a:t>The one who aims high must pull oneself together; </a:t>
            </a:r>
            <a:endParaRPr lang="de-DE" dirty="0">
              <a:latin typeface="Times New Roman"/>
              <a:ea typeface="MS Mincho"/>
              <a:cs typeface="Times New Roman"/>
            </a:endParaRPr>
          </a:p>
          <a:p>
            <a:pPr marL="68580" indent="0">
              <a:spcAft>
                <a:spcPts val="0"/>
              </a:spcAft>
              <a:buNone/>
            </a:pPr>
            <a:r>
              <a:rPr lang="en-GB" dirty="0">
                <a:latin typeface="Calibri"/>
                <a:ea typeface="MS Mincho"/>
                <a:cs typeface="Times New Roman"/>
              </a:rPr>
              <a:t>The master is revealed in the restriction</a:t>
            </a:r>
            <a:endParaRPr lang="de-DE" dirty="0">
              <a:latin typeface="Times New Roman"/>
              <a:ea typeface="MS Mincho"/>
              <a:cs typeface="Times New Roman"/>
            </a:endParaRPr>
          </a:p>
          <a:p>
            <a:pPr marL="68580" indent="0">
              <a:buNone/>
            </a:pPr>
            <a:r>
              <a:rPr lang="en-GB" dirty="0">
                <a:latin typeface="Calibri"/>
                <a:ea typeface="MS Mincho"/>
                <a:cs typeface="Times New Roman"/>
              </a:rPr>
              <a:t>and only the law can give us freedom.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9719641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0</TotalTime>
  <Words>318</Words>
  <Application>Microsoft Office PowerPoint</Application>
  <PresentationFormat>Bildschirmpräsentation (4:3)</PresentationFormat>
  <Paragraphs>71</Paragraphs>
  <Slides>6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7" baseType="lpstr">
      <vt:lpstr>Austin</vt:lpstr>
      <vt:lpstr>German Poets</vt:lpstr>
      <vt:lpstr>Germany 18th and 19th Century</vt:lpstr>
      <vt:lpstr>Two poets</vt:lpstr>
      <vt:lpstr>Goethe and Brackes  both born in wealthy families</vt:lpstr>
      <vt:lpstr>Poem Brackes</vt:lpstr>
      <vt:lpstr>Poem Goethe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German Poets</dc:title>
  <dc:creator>Frank Schmidt</dc:creator>
  <cp:lastModifiedBy>Frank Schmidt</cp:lastModifiedBy>
  <cp:revision>6</cp:revision>
  <dcterms:created xsi:type="dcterms:W3CDTF">2021-02-28T09:07:46Z</dcterms:created>
  <dcterms:modified xsi:type="dcterms:W3CDTF">2021-03-02T16:48:28Z</dcterms:modified>
</cp:coreProperties>
</file>