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cs.wikipedia.org/wiki/Kate%C5%99insk%C3%BD_pal%C3%A1c" TargetMode="External"/><Relationship Id="rId10" Type="http://schemas.openxmlformats.org/officeDocument/2006/relationships/hyperlink" Target="https://cs.wikipedia.org/wiki/Petr_I._Velik%C3%BD" TargetMode="External"/><Relationship Id="rId13" Type="http://schemas.openxmlformats.org/officeDocument/2006/relationships/hyperlink" Target="https://cs.wikipedia.org/wiki/Petrohrad" TargetMode="External"/><Relationship Id="rId12" Type="http://schemas.openxmlformats.org/officeDocument/2006/relationships/hyperlink" Target="https://cs.wikipedia.org/wiki/Carskoje_Sel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s.wikipedia.org/wiki/Jantar" TargetMode="External"/><Relationship Id="rId4" Type="http://schemas.openxmlformats.org/officeDocument/2006/relationships/hyperlink" Target="https://cs.wikipedia.org/wiki/Prusko" TargetMode="External"/><Relationship Id="rId9" Type="http://schemas.openxmlformats.org/officeDocument/2006/relationships/hyperlink" Target="https://cs.wikipedia.org/wiki/Rusko" TargetMode="External"/><Relationship Id="rId5" Type="http://schemas.openxmlformats.org/officeDocument/2006/relationships/hyperlink" Target="https://cs.wikipedia.org/wiki/Fridrich_I._Prusk%C3%BD" TargetMode="External"/><Relationship Id="rId6" Type="http://schemas.openxmlformats.org/officeDocument/2006/relationships/hyperlink" Target="https://cs.wikipedia.org/w/index.php?title=Berl%C3%ADnsk%C3%BD_z%C3%A1mek&amp;action=edit&amp;redlink=1" TargetMode="External"/><Relationship Id="rId7" Type="http://schemas.openxmlformats.org/officeDocument/2006/relationships/hyperlink" Target="https://cs.wikipedia.org/wiki/1716" TargetMode="External"/><Relationship Id="rId8" Type="http://schemas.openxmlformats.org/officeDocument/2006/relationships/hyperlink" Target="https://cs.wikipedia.org/wiki/Fridrich_Vil%C3%A9m_I.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cs.wikipedia.org/wiki/1979" TargetMode="External"/><Relationship Id="rId10" Type="http://schemas.openxmlformats.org/officeDocument/2006/relationships/hyperlink" Target="https://cs.wikipedia.org/wiki/191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s.wikipedia.org/wiki/1908" TargetMode="External"/><Relationship Id="rId4" Type="http://schemas.openxmlformats.org/officeDocument/2006/relationships/hyperlink" Target="https://cs.wikipedia.org/wiki/1989" TargetMode="External"/><Relationship Id="rId9" Type="http://schemas.openxmlformats.org/officeDocument/2006/relationships/hyperlink" Target="https://cs.wikipedia.org/wiki/1992" TargetMode="External"/><Relationship Id="rId5" Type="http://schemas.openxmlformats.org/officeDocument/2006/relationships/hyperlink" Target="https://cs.wikipedia.org/wiki/1910" TargetMode="External"/><Relationship Id="rId6" Type="http://schemas.openxmlformats.org/officeDocument/2006/relationships/hyperlink" Target="https://cs.wikipedia.org/wiki/1910" TargetMode="External"/><Relationship Id="rId7" Type="http://schemas.openxmlformats.org/officeDocument/2006/relationships/hyperlink" Target="https://cs.wikipedia.org/wiki/1998" TargetMode="External"/><Relationship Id="rId8" Type="http://schemas.openxmlformats.org/officeDocument/2006/relationships/hyperlink" Target="https://cs.wikipedia.org/wiki/191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.wikipedia.org/wiki/Russia" TargetMode="External"/><Relationship Id="rId4" Type="http://schemas.openxmlformats.org/officeDocument/2006/relationships/hyperlink" Target="https://en.wikipedia.org/wiki/Second_World_War" TargetMode="External"/><Relationship Id="rId5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4EoUz39nPMM" TargetMode="External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30100" y="4430450"/>
            <a:ext cx="46797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Kristýna Smrčková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80775" y="700175"/>
            <a:ext cx="4281900" cy="61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Sank Petersburg</a:t>
            </a:r>
            <a:endParaRPr sz="36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Vystřelení s Aurory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Roku 1917 (1. světová válka) vystřelil Lenin s Aurory první střelu a od konce války slouží Aurora jak muzeum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Křižník Aurora zakotvený v Petrohradě (2009)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225" y="2472825"/>
            <a:ext cx="2812875" cy="22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Ruská federace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 roce 1991 se město po referendu navrátilo ke svému původnímu názvu. Původní nebo nové názvy dostalo také 39 ulic, šest mostů, tři stanice metra a šest parků.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 Kateřinském paláci v Carském Selu se od roku 2003 nachází věrná kopie Jantarové komnaty. Jantarová komnata zde existovala po téměř dvě stě let od roku 1716, ztratila se během druhé světové války.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Jantarová komnata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Původní </a:t>
            </a:r>
            <a:r>
              <a:rPr b="1"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jantarová komnata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byla místnost s bohatou nástěnnou výzdobou z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jantaru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Byla zhotovena na zakázku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pruského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krále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Fridricha I.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v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/>
              </a:rPr>
              <a:t>Berlínském zámku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V roce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/>
              </a:rPr>
              <a:t>1716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byla pruským králem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8"/>
              </a:rPr>
              <a:t>Fridrichem Vilémem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věnována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9"/>
              </a:rPr>
              <a:t>ruskému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caru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0"/>
              </a:rPr>
              <a:t>Petru Velikému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Po téměř dvě stě roků se pak nacházela v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1"/>
              </a:rPr>
              <a:t>Kateřinském paláci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v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2"/>
              </a:rPr>
              <a:t>Carském Selu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poblíž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3"/>
              </a:rPr>
              <a:t>Sankt Petersburgu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Jantarová komnata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73525"/>
            <a:ext cx="3666800" cy="34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125" y="1397175"/>
            <a:ext cx="3593825" cy="26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Známé osobnosti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AutoNum type="arabicPeriod"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Sergej Sobolev (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1908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–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1989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matematik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AutoNum type="arabicPeriod"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Barys Kit (*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1910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matematik, fyzik, chemik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AutoNum type="arabicPeriod"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Galina Uljanovová (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/>
              </a:rPr>
              <a:t>1910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–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/>
              </a:rPr>
              <a:t>1998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primabalerína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AutoNum type="arabicPeriod"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Lev Gumiljov (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8"/>
              </a:rPr>
              <a:t>1912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–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9"/>
              </a:rPr>
              <a:t>1992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historik, antropolog a etnolog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AutoNum type="arabicPeriod"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Konstantin Simonov (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0"/>
              </a:rPr>
              <a:t>1915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–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1"/>
              </a:rPr>
              <a:t>1979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prozaik, básník, dramatik a překladate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Puškin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Toto město je jedno z nejkrásnějších míst, které jsem v Rusku navštívil. A to nejen díky Kateřinskému paláci. Čistota, bezpečno, překrásně upravené nádraží a parky. V už zmíněném Kateřinském paláci je ukryta Jantarová komnata, která už mnoho let usiluje o zápis mezi novodobé divy světa.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Zvyky 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cs" sz="24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Den Pobedy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: 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 'Pobedy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 řadí mezi nejoblíbenější ve velkém korpusu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ruských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písní, věnuje se </a:t>
            </a:r>
            <a:r>
              <a:rPr lang="cs" sz="240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druhé světové válce</a:t>
            </a:r>
            <a:r>
              <a:rPr lang="c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r>
              <a:rPr lang="c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</p:txBody>
      </p:sp>
      <p:pic>
        <p:nvPicPr>
          <p:cNvPr descr="Výsledek obrázku pro den pobědy"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9225" y="2707750"/>
            <a:ext cx="2917925" cy="21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Video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descr="https://www.pond5.com/ru/collections/2036429-saint-petersburg-aerial-and-timelapses - you can buy Saint Petersburg footages     http://aerial.timelab.pro  - professional aerials in RAW / профессиональная съемка с воздуха высокого качества в формате RAW (дрона, беспилотника, квадрокоптера) info@timelab.pro Композитор - Кирилл Горохов  https://vk.com/unstoppable_music    Shot with DJI spreading wings s1000+ 5D Mark III ML Raw DNG" id="189" name="Shape 189" title="Saint Petersburg Aerial Timelab.pro / Аэросъемка СПб">
            <a:hlinkClick r:id="rId3"/>
          </p:cNvPr>
          <p:cNvSpPr/>
          <p:nvPr/>
        </p:nvSpPr>
        <p:spPr>
          <a:xfrm>
            <a:off x="2026350" y="13889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Plán města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5843" l="0" r="29859" t="19053"/>
          <a:stretch/>
        </p:blipFill>
        <p:spPr>
          <a:xfrm>
            <a:off x="148350" y="1483700"/>
            <a:ext cx="4764950" cy="286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sankt petersburg plán měesta"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400" y="1656800"/>
            <a:ext cx="3313050" cy="20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474375" y="3864425"/>
            <a:ext cx="76410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Kristýna Smrčková</a:t>
            </a:r>
            <a:endParaRPr sz="5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Historie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Město bylo založeno 27. května 1703 carem Petrem Velikým, během Severní války a to na Zaječím ostrově, kde položil základy Petropavlovské pevnosti.</a:t>
            </a:r>
            <a:endParaRPr sz="24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Nové sídelní město vybudoval na močálech, které nechal ruský imperátor vysušit za cenu mnoha životů dělníků. V roce 1712 se stalo hlavním městem Ruského carství, poté Ruského imp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éria</a:t>
            </a: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a toto postavení si udrželo.</a:t>
            </a:r>
            <a:endParaRPr sz="24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Petr I. Veliký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Petr I. Veliký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známý též jako </a:t>
            </a:r>
            <a:r>
              <a:rPr b="1"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Petr Alexejevič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, byl ruský car od roku 1682 až do své smrti. Nejprve formálně vládl společně se svým chorým polorodým bratrem Ivanem V., v roce 1689 se ujal skutečné vlády, samotným vladařem až po Ivanově smrti roku 1696. Roku 1724 se spoluvlády nad Ruskem ujala jeho žena Kateřina I.</a:t>
            </a:r>
            <a:r>
              <a:rPr lang="cs" sz="1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Obrázky Petra I. Velikého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Pierre le Grand. Malba francouzského malíře Paula Delarocheho z roku 1838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50" y="1301601"/>
            <a:ext cx="2414675" cy="33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petr i veliky" id="105" name="Shape 105"/>
          <p:cNvPicPr preferRelativeResize="0"/>
          <p:nvPr/>
        </p:nvPicPr>
        <p:blipFill rotWithShape="1">
          <a:blip r:embed="rId4">
            <a:alphaModFix/>
          </a:blip>
          <a:srcRect b="1716" l="4076" r="0" t="3461"/>
          <a:stretch/>
        </p:blipFill>
        <p:spPr>
          <a:xfrm>
            <a:off x="3752150" y="1301600"/>
            <a:ext cx="2504425" cy="32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Aurora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Aurora je ruský chráněný křižník třídy </a:t>
            </a:r>
            <a:r>
              <a:rPr i="1"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Pallada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který v současnosti slouží jako muzeum v Petrohradu. Loď byla nasazena v rusko-japonské válce, první světové válce a v roce 1917 se stala symbolem bolševické revoluce v Rusku. Od roku 1957 slouží jako muzeum.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Obrázky Aurory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Křižník Aurora zakotvený v Petrohradě (2009)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8550"/>
            <a:ext cx="4012500" cy="32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aurora lod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725" y="1517000"/>
            <a:ext cx="4012500" cy="225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2. světová válka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Druhá světová válka byl globální vojenský konflikt, jehož se zúčastnila většina států světa a jenž se stal s více než 60 miliony obětí dosud největším a nejvíc zničujícím válečným střetnutím v dějinách lidstva. Válka v Evropě začala 1. září 1939, když nacistické Německo napadlo Polsko. Krátce poté vyhlásily Francie, Velká Británie a státy Commonwealthu Německu válku.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Historicé památky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47825"/>
            <a:ext cx="2542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>
                <a:latin typeface="Comfortaa"/>
                <a:ea typeface="Comfortaa"/>
                <a:cs typeface="Comfortaa"/>
                <a:sym typeface="Comfortaa"/>
              </a:rPr>
              <a:t>Zimní palác:</a:t>
            </a:r>
            <a:r>
              <a:rPr lang="cs" sz="14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cs" sz="1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Zimní palác je palác v Petrohradu, postavený v letech 1754 až 1762 na pokyn cara Petra I. Velikého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Výsledek obrázku pro zimni palac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850" y="1247825"/>
            <a:ext cx="4631824" cy="30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Státní ruské muzeum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4517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Státní ruské muzeum</a:t>
            </a: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je uměleckohistorické muzeum v ruském městě Petrohr</a:t>
            </a:r>
            <a:r>
              <a:rPr lang="c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adě</a:t>
            </a:r>
            <a:r>
              <a:rPr lang="cs" sz="24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 Je to největší muzeum specializující se výhradně na ruské a sovětské výtvarné umění.</a:t>
            </a:r>
            <a:r>
              <a:rPr lang="cs" sz="1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Výsledek obrázku pro statní ruske muzeum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725" y="856749"/>
            <a:ext cx="4029525" cy="20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