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Lobster"/>
      <p:regular r:id="rId23"/>
    </p:embeddedFont>
    <p:embeddedFont>
      <p:font typeface="Pacifico"/>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24" Type="http://schemas.openxmlformats.org/officeDocument/2006/relationships/font" Target="fonts/Pacifico-regular.fntdata"/><Relationship Id="rId12" Type="http://schemas.openxmlformats.org/officeDocument/2006/relationships/slide" Target="slides/slide8.xml"/><Relationship Id="rId23" Type="http://schemas.openxmlformats.org/officeDocument/2006/relationships/font" Target="fonts/Lobster-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cs" sz="7200">
                <a:latin typeface="Pacifico"/>
                <a:ea typeface="Pacifico"/>
                <a:cs typeface="Pacifico"/>
                <a:sym typeface="Pacifico"/>
              </a:rPr>
              <a:t>Italy</a:t>
            </a:r>
            <a:endParaRPr sz="7200">
              <a:latin typeface="Pacifico"/>
              <a:ea typeface="Pacifico"/>
              <a:cs typeface="Pacifico"/>
              <a:sym typeface="Pacifico"/>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7200">
                <a:latin typeface="Lobster"/>
                <a:ea typeface="Lobster"/>
                <a:cs typeface="Lobster"/>
                <a:sym typeface="Lobster"/>
              </a:rPr>
              <a:t>Jakub Vavrečka</a:t>
            </a:r>
            <a:endParaRPr sz="7200">
              <a:latin typeface="Lobster"/>
              <a:ea typeface="Lobster"/>
              <a:cs typeface="Lobster"/>
              <a:sym typeface="Lobster"/>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23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3000">
                <a:latin typeface="Pacifico"/>
                <a:ea typeface="Pacifico"/>
                <a:cs typeface="Pacifico"/>
                <a:sym typeface="Pacifico"/>
              </a:rPr>
              <a:t>Basilica of Saint Peter</a:t>
            </a:r>
            <a:endParaRPr sz="3000">
              <a:latin typeface="Pacifico"/>
              <a:ea typeface="Pacifico"/>
              <a:cs typeface="Pacifico"/>
              <a:sym typeface="Pacifico"/>
            </a:endParaRPr>
          </a:p>
        </p:txBody>
      </p:sp>
      <p:sp>
        <p:nvSpPr>
          <p:cNvPr id="123" name="Shape 1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Bazilika svatého Petra - Rím" id="124" name="Shape 124"/>
          <p:cNvPicPr preferRelativeResize="0"/>
          <p:nvPr/>
        </p:nvPicPr>
        <p:blipFill>
          <a:blip r:embed="rId3">
            <a:alphaModFix/>
          </a:blip>
          <a:stretch>
            <a:fillRect/>
          </a:stretch>
        </p:blipFill>
        <p:spPr>
          <a:xfrm>
            <a:off x="311700" y="1697550"/>
            <a:ext cx="3877075" cy="2326250"/>
          </a:xfrm>
          <a:prstGeom prst="rect">
            <a:avLst/>
          </a:prstGeom>
          <a:noFill/>
          <a:ln>
            <a:noFill/>
          </a:ln>
        </p:spPr>
      </p:pic>
      <p:sp>
        <p:nvSpPr>
          <p:cNvPr id="125" name="Shape 125"/>
          <p:cNvSpPr txBox="1"/>
          <p:nvPr/>
        </p:nvSpPr>
        <p:spPr>
          <a:xfrm>
            <a:off x="4482875" y="1194250"/>
            <a:ext cx="4296000" cy="3324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cs" sz="1800">
                <a:solidFill>
                  <a:schemeClr val="dk1"/>
                </a:solidFill>
              </a:rPr>
              <a:t>The temple stands in a place where St. Peter was crucified according to the legeng. Originally, the Church of St. Petra and in the 16th century it was rebuilt to the present temple. One of the most beautiful and largest basilicas in the world was the famous architect Michelangelo. The chapel also houses Michelangelo's Pieta and Bernini canopy. Access to the Basilica is free of charge.</a:t>
            </a:r>
            <a:endParaRPr sz="1800">
              <a:solidFill>
                <a:schemeClr val="dk1"/>
              </a:solidFill>
            </a:endParaRPr>
          </a:p>
          <a:p>
            <a:pPr indent="0" lvl="0" marL="0">
              <a:spcBef>
                <a:spcPts val="0"/>
              </a:spcBef>
              <a:spcAft>
                <a:spcPts val="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9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3000">
                <a:latin typeface="Pacifico"/>
                <a:ea typeface="Pacifico"/>
                <a:cs typeface="Pacifico"/>
                <a:sym typeface="Pacifico"/>
              </a:rPr>
              <a:t>Konstantin's arch</a:t>
            </a:r>
            <a:endParaRPr sz="3000">
              <a:latin typeface="Pacifico"/>
              <a:ea typeface="Pacifico"/>
              <a:cs typeface="Pacifico"/>
              <a:sym typeface="Pacifico"/>
            </a:endParaRPr>
          </a:p>
        </p:txBody>
      </p:sp>
      <p:sp>
        <p:nvSpPr>
          <p:cNvPr id="131" name="Shape 1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Najlacnejšie letenky do Ríma so spoločnosťou Ryanair Bratislavy." id="132" name="Shape 132"/>
          <p:cNvPicPr preferRelativeResize="0"/>
          <p:nvPr/>
        </p:nvPicPr>
        <p:blipFill>
          <a:blip r:embed="rId3">
            <a:alphaModFix/>
          </a:blip>
          <a:stretch>
            <a:fillRect/>
          </a:stretch>
        </p:blipFill>
        <p:spPr>
          <a:xfrm>
            <a:off x="311700" y="1329325"/>
            <a:ext cx="5104500" cy="3062700"/>
          </a:xfrm>
          <a:prstGeom prst="rect">
            <a:avLst/>
          </a:prstGeom>
          <a:noFill/>
          <a:ln>
            <a:noFill/>
          </a:ln>
        </p:spPr>
      </p:pic>
      <p:sp>
        <p:nvSpPr>
          <p:cNvPr id="133" name="Shape 133"/>
          <p:cNvSpPr txBox="1"/>
          <p:nvPr/>
        </p:nvSpPr>
        <p:spPr>
          <a:xfrm>
            <a:off x="5570175" y="1229900"/>
            <a:ext cx="3226200" cy="322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sz="1800"/>
              <a:t>Konstantin's arc of victory and is located near the Colosseum. The building is a symbol of the victory of Emperor Konstantin nad Maxenti in the Battle of the Milvius Bridge. The building is built of white marble with three passages.</a:t>
            </a:r>
            <a:endParaRPr sz="1800"/>
          </a:p>
        </p:txBody>
      </p: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3000">
                <a:latin typeface="Pacifico"/>
                <a:ea typeface="Pacifico"/>
                <a:cs typeface="Pacifico"/>
                <a:sym typeface="Pacifico"/>
              </a:rPr>
              <a:t>Borghes Gardens</a:t>
            </a:r>
            <a:endParaRPr sz="3000">
              <a:latin typeface="Pacifico"/>
              <a:ea typeface="Pacifico"/>
              <a:cs typeface="Pacifico"/>
              <a:sym typeface="Pacifico"/>
            </a:endParaRPr>
          </a:p>
        </p:txBody>
      </p:sp>
      <p:sp>
        <p:nvSpPr>
          <p:cNvPr id="139" name="Shape 1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Nejlevnější letenky do Říma s odletem s Prahy." id="140" name="Shape 140"/>
          <p:cNvPicPr preferRelativeResize="0"/>
          <p:nvPr/>
        </p:nvPicPr>
        <p:blipFill>
          <a:blip r:embed="rId3">
            <a:alphaModFix/>
          </a:blip>
          <a:stretch>
            <a:fillRect/>
          </a:stretch>
        </p:blipFill>
        <p:spPr>
          <a:xfrm>
            <a:off x="311700" y="1382887"/>
            <a:ext cx="4941125" cy="2964675"/>
          </a:xfrm>
          <a:prstGeom prst="rect">
            <a:avLst/>
          </a:prstGeom>
          <a:noFill/>
          <a:ln>
            <a:noFill/>
          </a:ln>
        </p:spPr>
      </p:pic>
      <p:sp>
        <p:nvSpPr>
          <p:cNvPr id="141" name="Shape 141"/>
          <p:cNvSpPr txBox="1"/>
          <p:nvPr/>
        </p:nvSpPr>
        <p:spPr>
          <a:xfrm>
            <a:off x="5579100" y="1203150"/>
            <a:ext cx="3181800" cy="331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sz="1800"/>
              <a:t>The Borghes Gardens are next to the gallery, which carries the same name - the Borghes Gallery. You have to buy a ticket to the gallery, but the gardens are free for everyone. The gardens represent a beautiful park or for rest or walk, and in the past were the property of Cardinal Borghese.</a:t>
            </a:r>
            <a:endParaRPr sz="1800"/>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7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3000">
                <a:latin typeface="Pacifico"/>
                <a:ea typeface="Pacifico"/>
                <a:cs typeface="Pacifico"/>
                <a:sym typeface="Pacifico"/>
              </a:rPr>
              <a:t>Ceti's pyramid</a:t>
            </a:r>
            <a:endParaRPr sz="3000">
              <a:latin typeface="Pacifico"/>
              <a:ea typeface="Pacifico"/>
              <a:cs typeface="Pacifico"/>
              <a:sym typeface="Pacifico"/>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Akční letenky do Říma z letiště Bratislava nabízí Ryanair." id="148" name="Shape 148"/>
          <p:cNvPicPr preferRelativeResize="0"/>
          <p:nvPr/>
        </p:nvPicPr>
        <p:blipFill>
          <a:blip r:embed="rId3">
            <a:alphaModFix/>
          </a:blip>
          <a:stretch>
            <a:fillRect/>
          </a:stretch>
        </p:blipFill>
        <p:spPr>
          <a:xfrm>
            <a:off x="311700" y="1152475"/>
            <a:ext cx="5694016" cy="3416400"/>
          </a:xfrm>
          <a:prstGeom prst="rect">
            <a:avLst/>
          </a:prstGeom>
          <a:noFill/>
          <a:ln>
            <a:noFill/>
          </a:ln>
        </p:spPr>
      </p:pic>
      <p:sp>
        <p:nvSpPr>
          <p:cNvPr id="149" name="Shape 149"/>
          <p:cNvSpPr txBox="1"/>
          <p:nvPr/>
        </p:nvSpPr>
        <p:spPr>
          <a:xfrm>
            <a:off x="6096000" y="1265550"/>
            <a:ext cx="2700300" cy="320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sz="1800"/>
              <a:t>The only pyramid in Rome that you have to see. The tomb was built in 12 BC by Gaius Cestius Epulo and was to serve as his last resting place. Construction is made of concrete and is 27 meters high. Visitors are available for free.</a:t>
            </a:r>
            <a:endParaRPr sz="1800"/>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7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3000">
                <a:latin typeface="Pacifico"/>
                <a:ea typeface="Pacifico"/>
                <a:cs typeface="Pacifico"/>
                <a:sym typeface="Pacifico"/>
              </a:rPr>
              <a:t>Vatican Museums</a:t>
            </a:r>
            <a:endParaRPr sz="3000">
              <a:latin typeface="Pacifico"/>
              <a:ea typeface="Pacifico"/>
              <a:cs typeface="Pacifico"/>
              <a:sym typeface="Pacifico"/>
            </a:endParaRPr>
          </a:p>
        </p:txBody>
      </p:sp>
      <p:sp>
        <p:nvSpPr>
          <p:cNvPr id="155" name="Shape 1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Ryanair nabízí levné letenky do Říma za výhodné ceny." id="156" name="Shape 156"/>
          <p:cNvPicPr preferRelativeResize="0"/>
          <p:nvPr/>
        </p:nvPicPr>
        <p:blipFill>
          <a:blip r:embed="rId3">
            <a:alphaModFix/>
          </a:blip>
          <a:stretch>
            <a:fillRect/>
          </a:stretch>
        </p:blipFill>
        <p:spPr>
          <a:xfrm>
            <a:off x="311700" y="1467300"/>
            <a:ext cx="4644574" cy="2786749"/>
          </a:xfrm>
          <a:prstGeom prst="rect">
            <a:avLst/>
          </a:prstGeom>
          <a:noFill/>
          <a:ln>
            <a:noFill/>
          </a:ln>
        </p:spPr>
      </p:pic>
      <p:sp>
        <p:nvSpPr>
          <p:cNvPr id="157" name="Shape 157"/>
          <p:cNvSpPr txBox="1"/>
          <p:nvPr/>
        </p:nvSpPr>
        <p:spPr>
          <a:xfrm>
            <a:off x="5044350" y="1152475"/>
            <a:ext cx="3734400" cy="333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sz="1800"/>
              <a:t>Speaking of St. Peter's Basilica, you certainly should not miss the Vatican Museums when visiting Rome. They feature a huge complex of museums and are full of art collections. There are also various collections of religious objects. Tickets to museums cost 15 euros, but they are free on the last Sunday of the month. So, if you're just in Rome right now, you should visit them.</a:t>
            </a:r>
            <a:endParaRPr sz="18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27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4800">
                <a:latin typeface="Pacifico"/>
                <a:ea typeface="Pacifico"/>
                <a:cs typeface="Pacifico"/>
                <a:sym typeface="Pacifico"/>
              </a:rPr>
              <a:t>Flag</a:t>
            </a:r>
            <a:endParaRPr sz="4800">
              <a:latin typeface="Pacifico"/>
              <a:ea typeface="Pacifico"/>
              <a:cs typeface="Pacifico"/>
              <a:sym typeface="Pacifico"/>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vlajka itálie" id="62" name="Shape 62"/>
          <p:cNvPicPr preferRelativeResize="0"/>
          <p:nvPr/>
        </p:nvPicPr>
        <p:blipFill>
          <a:blip r:embed="rId3">
            <a:alphaModFix/>
          </a:blip>
          <a:stretch>
            <a:fillRect/>
          </a:stretch>
        </p:blipFill>
        <p:spPr>
          <a:xfrm>
            <a:off x="1649688" y="313675"/>
            <a:ext cx="6183332" cy="41257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24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4800">
                <a:latin typeface="Pacifico"/>
                <a:ea typeface="Pacifico"/>
                <a:cs typeface="Pacifico"/>
                <a:sym typeface="Pacifico"/>
              </a:rPr>
              <a:t>Map</a:t>
            </a:r>
            <a:endParaRPr sz="4800">
              <a:latin typeface="Pacifico"/>
              <a:ea typeface="Pacifico"/>
              <a:cs typeface="Pacifico"/>
              <a:sym typeface="Pacifico"/>
            </a:endParaRPr>
          </a:p>
        </p:txBody>
      </p:sp>
      <p:sp>
        <p:nvSpPr>
          <p:cNvPr id="68" name="Shape 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mapa itálie s důležitýma městy" id="69" name="Shape 69"/>
          <p:cNvPicPr preferRelativeResize="0"/>
          <p:nvPr/>
        </p:nvPicPr>
        <p:blipFill>
          <a:blip r:embed="rId3">
            <a:alphaModFix/>
          </a:blip>
          <a:stretch>
            <a:fillRect/>
          </a:stretch>
        </p:blipFill>
        <p:spPr>
          <a:xfrm>
            <a:off x="2833850" y="64063"/>
            <a:ext cx="4513837" cy="5015375"/>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25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cs" sz="9600">
                <a:latin typeface="Pacifico"/>
                <a:ea typeface="Pacifico"/>
                <a:cs typeface="Pacifico"/>
                <a:sym typeface="Pacifico"/>
              </a:rPr>
              <a:t>Monuments</a:t>
            </a:r>
            <a:endParaRPr sz="9600">
              <a:latin typeface="Pacifico"/>
              <a:ea typeface="Pacifico"/>
              <a:cs typeface="Pacifico"/>
              <a:sym typeface="Pacifico"/>
            </a:endParaRPr>
          </a:p>
        </p:txBody>
      </p:sp>
      <p:sp>
        <p:nvSpPr>
          <p:cNvPr id="75" name="Shape 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76" name="Shape 76"/>
          <p:cNvSpPr/>
          <p:nvPr/>
        </p:nvSpPr>
        <p:spPr>
          <a:xfrm>
            <a:off x="3636200" y="2299375"/>
            <a:ext cx="1666500" cy="1889400"/>
          </a:xfrm>
          <a:prstGeom prst="downArrow">
            <a:avLst>
              <a:gd fmla="val 50000" name="adj1"/>
              <a:gd fmla="val 50000" name="adj2"/>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7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Clr>
                <a:srgbClr val="000000"/>
              </a:buClr>
              <a:buSzPts val="1100"/>
              <a:buFont typeface="Arial"/>
              <a:buNone/>
            </a:pPr>
            <a:r>
              <a:rPr lang="cs" sz="3000">
                <a:latin typeface="Pacifico"/>
                <a:ea typeface="Pacifico"/>
                <a:cs typeface="Pacifico"/>
                <a:sym typeface="Pacifico"/>
              </a:rPr>
              <a:t>Leaning Tower of Pisa</a:t>
            </a:r>
            <a:endParaRPr sz="3000">
              <a:latin typeface="Pacifico"/>
              <a:ea typeface="Pacifico"/>
              <a:cs typeface="Pacifico"/>
              <a:sym typeface="Pacifico"/>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None/>
            </a:pPr>
            <a:r>
              <a:t/>
            </a:r>
            <a:endParaRPr/>
          </a:p>
        </p:txBody>
      </p:sp>
      <p:sp>
        <p:nvSpPr>
          <p:cNvPr id="82" name="Shape 8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památky itálie" id="83" name="Shape 83"/>
          <p:cNvPicPr preferRelativeResize="0"/>
          <p:nvPr/>
        </p:nvPicPr>
        <p:blipFill>
          <a:blip r:embed="rId3">
            <a:alphaModFix/>
          </a:blip>
          <a:stretch>
            <a:fillRect/>
          </a:stretch>
        </p:blipFill>
        <p:spPr>
          <a:xfrm>
            <a:off x="258450" y="1152475"/>
            <a:ext cx="2625239" cy="3955375"/>
          </a:xfrm>
          <a:prstGeom prst="rect">
            <a:avLst/>
          </a:prstGeom>
          <a:noFill/>
          <a:ln>
            <a:noFill/>
          </a:ln>
        </p:spPr>
      </p:pic>
      <p:sp>
        <p:nvSpPr>
          <p:cNvPr id="84" name="Shape 84"/>
          <p:cNvSpPr txBox="1"/>
          <p:nvPr/>
        </p:nvSpPr>
        <p:spPr>
          <a:xfrm>
            <a:off x="3128200" y="1336850"/>
            <a:ext cx="5463300" cy="2941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800"/>
          </a:p>
        </p:txBody>
      </p:sp>
      <p:sp>
        <p:nvSpPr>
          <p:cNvPr id="85" name="Shape 85"/>
          <p:cNvSpPr txBox="1"/>
          <p:nvPr/>
        </p:nvSpPr>
        <p:spPr>
          <a:xfrm>
            <a:off x="3217325" y="1319025"/>
            <a:ext cx="5338500" cy="3502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sz="1800"/>
              <a:t>Tower construction began during the 12th century construction, due to insufficient base on the ground too soft on one side, to properly support the weight of the structure. The slope has grown in recent decades before the structure was completed in the 14th century. It gradually increased until the structure stabilized (and the tilt was partially corrected) by the efforts at the end of the 20th and the beginning of the 21st century.</a:t>
            </a:r>
            <a:endParaRPr sz="1800"/>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24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248950"/>
            <a:ext cx="8520600" cy="572700"/>
          </a:xfrm>
          <a:prstGeom prst="rect">
            <a:avLst/>
          </a:prstGeom>
        </p:spPr>
        <p:txBody>
          <a:bodyPr anchorCtr="0" anchor="t" bIns="91425" lIns="91425" spcFirstLastPara="1" rIns="91425" wrap="square" tIns="91425">
            <a:noAutofit/>
          </a:bodyPr>
          <a:lstStyle/>
          <a:p>
            <a:pPr indent="0" lvl="0" marL="0" rtl="0">
              <a:lnSpc>
                <a:spcPct val="136363"/>
              </a:lnSpc>
              <a:spcBef>
                <a:spcPts val="2000"/>
              </a:spcBef>
              <a:spcAft>
                <a:spcPts val="0"/>
              </a:spcAft>
              <a:buClr>
                <a:schemeClr val="dk1"/>
              </a:buClr>
              <a:buSzPts val="1100"/>
              <a:buFont typeface="Arial"/>
              <a:buNone/>
            </a:pPr>
            <a:r>
              <a:rPr lang="cs" sz="3000">
                <a:solidFill>
                  <a:srgbClr val="111111"/>
                </a:solidFill>
                <a:latin typeface="Pacifico"/>
                <a:ea typeface="Pacifico"/>
                <a:cs typeface="Pacifico"/>
                <a:sym typeface="Pacifico"/>
              </a:rPr>
              <a:t>Duomo di Milano</a:t>
            </a:r>
            <a:endParaRPr sz="3000">
              <a:solidFill>
                <a:srgbClr val="111111"/>
              </a:solidFill>
              <a:latin typeface="Pacifico"/>
              <a:ea typeface="Pacifico"/>
              <a:cs typeface="Pacifico"/>
              <a:sym typeface="Pacifico"/>
            </a:endParaRPr>
          </a:p>
          <a:p>
            <a:pPr indent="0" lvl="0" marL="0">
              <a:spcBef>
                <a:spcPts val="1300"/>
              </a:spcBef>
              <a:spcAft>
                <a:spcPts val="0"/>
              </a:spcAft>
              <a:buNone/>
            </a:pPr>
            <a:r>
              <a:t/>
            </a:r>
            <a:endParaRPr/>
          </a:p>
        </p:txBody>
      </p:sp>
      <p:sp>
        <p:nvSpPr>
          <p:cNvPr id="91" name="Shape 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památky itálie" id="92" name="Shape 92"/>
          <p:cNvPicPr preferRelativeResize="0"/>
          <p:nvPr/>
        </p:nvPicPr>
        <p:blipFill>
          <a:blip r:embed="rId3">
            <a:alphaModFix/>
          </a:blip>
          <a:stretch>
            <a:fillRect/>
          </a:stretch>
        </p:blipFill>
        <p:spPr>
          <a:xfrm>
            <a:off x="311700" y="1152475"/>
            <a:ext cx="5097524" cy="3416400"/>
          </a:xfrm>
          <a:prstGeom prst="rect">
            <a:avLst/>
          </a:prstGeom>
          <a:noFill/>
          <a:ln>
            <a:noFill/>
          </a:ln>
        </p:spPr>
      </p:pic>
      <p:sp>
        <p:nvSpPr>
          <p:cNvPr id="93" name="Shape 93"/>
          <p:cNvSpPr txBox="1"/>
          <p:nvPr/>
        </p:nvSpPr>
        <p:spPr>
          <a:xfrm>
            <a:off x="5543450" y="1256625"/>
            <a:ext cx="3217200" cy="316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sz="1800"/>
              <a:t>The Cathedral of the Birth of the Virgin Mary in Milan is the fifth largest cathedral in the world, and the second largest in the Apennine peninsula (the first is St. Peter's Basilica in the Vatican). It is often the Duomo di Milano, the northern Italian city of Lombardy.</a:t>
            </a:r>
            <a:endParaRPr sz="18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28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275700"/>
            <a:ext cx="8520600" cy="572700"/>
          </a:xfrm>
          <a:prstGeom prst="rect">
            <a:avLst/>
          </a:prstGeom>
        </p:spPr>
        <p:txBody>
          <a:bodyPr anchorCtr="0" anchor="t" bIns="91425" lIns="91425" spcFirstLastPara="1" rIns="91425" wrap="square" tIns="91425">
            <a:noAutofit/>
          </a:bodyPr>
          <a:lstStyle/>
          <a:p>
            <a:pPr indent="0" lvl="0" marL="0" rtl="0">
              <a:lnSpc>
                <a:spcPct val="136363"/>
              </a:lnSpc>
              <a:spcBef>
                <a:spcPts val="2000"/>
              </a:spcBef>
              <a:spcAft>
                <a:spcPts val="0"/>
              </a:spcAft>
              <a:buClr>
                <a:schemeClr val="dk1"/>
              </a:buClr>
              <a:buSzPts val="1100"/>
              <a:buFont typeface="Arial"/>
              <a:buNone/>
            </a:pPr>
            <a:r>
              <a:rPr lang="cs" sz="3000">
                <a:solidFill>
                  <a:srgbClr val="111111"/>
                </a:solidFill>
                <a:latin typeface="Pacifico"/>
                <a:ea typeface="Pacifico"/>
                <a:cs typeface="Pacifico"/>
                <a:sym typeface="Pacifico"/>
              </a:rPr>
              <a:t>Colosseum</a:t>
            </a:r>
            <a:endParaRPr sz="3000">
              <a:solidFill>
                <a:srgbClr val="111111"/>
              </a:solidFill>
              <a:latin typeface="Pacifico"/>
              <a:ea typeface="Pacifico"/>
              <a:cs typeface="Pacifico"/>
              <a:sym typeface="Pacifico"/>
            </a:endParaRPr>
          </a:p>
          <a:p>
            <a:pPr indent="0" lvl="0" marL="0">
              <a:spcBef>
                <a:spcPts val="1300"/>
              </a:spcBef>
              <a:spcAft>
                <a:spcPts val="0"/>
              </a:spcAft>
              <a:buNone/>
            </a:pPr>
            <a:r>
              <a:t/>
            </a:r>
            <a:endParaRPr/>
          </a:p>
        </p:txBody>
      </p:sp>
      <p:sp>
        <p:nvSpPr>
          <p:cNvPr id="99" name="Shape 9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památky itálie" id="100" name="Shape 100"/>
          <p:cNvPicPr preferRelativeResize="0"/>
          <p:nvPr/>
        </p:nvPicPr>
        <p:blipFill rotWithShape="1">
          <a:blip r:embed="rId3">
            <a:alphaModFix/>
          </a:blip>
          <a:srcRect b="11925" l="0" r="0" t="0"/>
          <a:stretch/>
        </p:blipFill>
        <p:spPr>
          <a:xfrm>
            <a:off x="311700" y="1605438"/>
            <a:ext cx="4278524" cy="2510475"/>
          </a:xfrm>
          <a:prstGeom prst="rect">
            <a:avLst/>
          </a:prstGeom>
          <a:noFill/>
          <a:ln>
            <a:noFill/>
          </a:ln>
        </p:spPr>
      </p:pic>
      <p:sp>
        <p:nvSpPr>
          <p:cNvPr id="101" name="Shape 101"/>
          <p:cNvSpPr txBox="1"/>
          <p:nvPr/>
        </p:nvSpPr>
        <p:spPr>
          <a:xfrm>
            <a:off x="4652200" y="1203150"/>
            <a:ext cx="4180200" cy="336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a:t>The Colosseum is an oval amphitheater located in the center of Rome. It was the largest building in Rome and is still a symbol of Romanesque architecture. The Colosseum is located on the eastern side of the Roman Forum on the site of an artificial lake in the garden of the Golden House of Emperor Neron. The construction started between 70 and 72 and organized gladiatorial matches. In the year 80, under the rule of Emperor Titus, the Colosseum was solemnly opened with games that lasted for 100 days.</a:t>
            </a:r>
            <a:endParaRPr/>
          </a:p>
        </p:txBody>
      </p: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6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latin typeface="Pacifico"/>
                <a:ea typeface="Pacifico"/>
                <a:cs typeface="Pacifico"/>
                <a:sym typeface="Pacifico"/>
              </a:rPr>
              <a:t>Fountai di Trevi</a:t>
            </a:r>
            <a:endParaRPr>
              <a:latin typeface="Pacifico"/>
              <a:ea typeface="Pacifico"/>
              <a:cs typeface="Pacifico"/>
              <a:sym typeface="Pacifico"/>
            </a:endParaRPr>
          </a:p>
        </p:txBody>
      </p:sp>
      <p:sp>
        <p:nvSpPr>
          <p:cNvPr id="107" name="Shape 10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památky itálie" id="108" name="Shape 108"/>
          <p:cNvPicPr preferRelativeResize="0"/>
          <p:nvPr/>
        </p:nvPicPr>
        <p:blipFill>
          <a:blip r:embed="rId3">
            <a:alphaModFix/>
          </a:blip>
          <a:stretch>
            <a:fillRect/>
          </a:stretch>
        </p:blipFill>
        <p:spPr>
          <a:xfrm>
            <a:off x="311700" y="1675950"/>
            <a:ext cx="3565149" cy="2369450"/>
          </a:xfrm>
          <a:prstGeom prst="rect">
            <a:avLst/>
          </a:prstGeom>
          <a:noFill/>
          <a:ln>
            <a:noFill/>
          </a:ln>
        </p:spPr>
      </p:pic>
      <p:sp>
        <p:nvSpPr>
          <p:cNvPr id="109" name="Shape 109"/>
          <p:cNvSpPr txBox="1"/>
          <p:nvPr/>
        </p:nvSpPr>
        <p:spPr>
          <a:xfrm>
            <a:off x="4197675" y="1301200"/>
            <a:ext cx="4473900" cy="317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cs">
                <a:latin typeface="Roboto"/>
                <a:ea typeface="Roboto"/>
                <a:cs typeface="Roboto"/>
                <a:sym typeface="Roboto"/>
              </a:rPr>
              <a:t>The Trevi Fountain is one of the most beautiful fountains in the world. Fountain is the remains of the aqueduct and its oldest part comes from the 19th century. Located on Trevi Square, which is famous for a number of tourists and businessmen. Statues in the fountain represent 4 seasons, health and abundance. According to the legend, who threw a coin into the fountain still returns to Rome. If you throw two coins, you will find love in Rome, and if you make one, you will have a wedding in Rome. Every day, about 2000 euros are collected and then used for charity.</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3000">
                <a:solidFill>
                  <a:srgbClr val="000000"/>
                </a:solidFill>
                <a:latin typeface="Pacifico"/>
                <a:ea typeface="Pacifico"/>
                <a:cs typeface="Pacifico"/>
                <a:sym typeface="Pacifico"/>
              </a:rPr>
              <a:t>Pantheon</a:t>
            </a:r>
            <a:endParaRPr sz="3000">
              <a:solidFill>
                <a:srgbClr val="000000"/>
              </a:solidFill>
              <a:latin typeface="Pacifico"/>
              <a:ea typeface="Pacifico"/>
              <a:cs typeface="Pacifico"/>
              <a:sym typeface="Pacifico"/>
            </a:endParaRPr>
          </a:p>
        </p:txBody>
      </p:sp>
      <p:sp>
        <p:nvSpPr>
          <p:cNvPr id="115" name="Shape 1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Památka Penteon - Rim" id="116" name="Shape 116"/>
          <p:cNvPicPr preferRelativeResize="0"/>
          <p:nvPr/>
        </p:nvPicPr>
        <p:blipFill>
          <a:blip r:embed="rId3">
            <a:alphaModFix/>
          </a:blip>
          <a:stretch>
            <a:fillRect/>
          </a:stretch>
        </p:blipFill>
        <p:spPr>
          <a:xfrm>
            <a:off x="311700" y="1748200"/>
            <a:ext cx="3708249" cy="2224949"/>
          </a:xfrm>
          <a:prstGeom prst="rect">
            <a:avLst/>
          </a:prstGeom>
          <a:noFill/>
          <a:ln>
            <a:noFill/>
          </a:ln>
        </p:spPr>
      </p:pic>
      <p:sp>
        <p:nvSpPr>
          <p:cNvPr id="117" name="Shape 117"/>
          <p:cNvSpPr txBox="1"/>
          <p:nvPr/>
        </p:nvSpPr>
        <p:spPr>
          <a:xfrm>
            <a:off x="4251150" y="1265550"/>
            <a:ext cx="4500600" cy="3199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cs" sz="1800"/>
              <a:t>I</a:t>
            </a:r>
            <a:r>
              <a:rPr lang="cs" sz="1800"/>
              <a:t>s the most famous and most visited monument in Rome. Located on the Piazza Cannon Rotonda. In honor of the gods, Marcus Vipsanius Agrippa built it. Inside are the tombs of famous rulers, saints and famous personalities of Italy. The most sought after is the tomb of Renaissance artist Raffaello. Visitors are attracted by colorful marble tiles and entrance bronze doors.</a:t>
            </a:r>
            <a:endParaRPr sz="1800"/>
          </a:p>
          <a:p>
            <a:pPr indent="0" lvl="0" marL="0">
              <a:spcBef>
                <a:spcPts val="0"/>
              </a:spcBef>
              <a:spcAft>
                <a:spcPts val="0"/>
              </a:spcAft>
              <a:buClr>
                <a:schemeClr val="dk1"/>
              </a:buClr>
              <a:buSzPts val="1100"/>
              <a:buFont typeface="Arial"/>
              <a:buNone/>
            </a:pPr>
            <a:r>
              <a:t/>
            </a:r>
            <a:endParaRPr sz="1800"/>
          </a:p>
          <a:p>
            <a:pPr indent="0" lvl="0" marL="0">
              <a:spcBef>
                <a:spcPts val="0"/>
              </a:spcBef>
              <a:spcAft>
                <a:spcPts val="0"/>
              </a:spcAft>
              <a:buNone/>
            </a:pPr>
            <a:r>
              <a:t/>
            </a:r>
            <a:endParaRPr sz="1800"/>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2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