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y="5143500" cx="9144000"/>
  <p:notesSz cx="6858000" cy="9144000"/>
  <p:embeddedFontLst>
    <p:embeddedFont>
      <p:font typeface="Amatic SC"/>
      <p:regular r:id="rId40"/>
      <p:bold r:id="rId41"/>
    </p:embeddedFont>
    <p:embeddedFont>
      <p:font typeface="Montserrat"/>
      <p:regular r:id="rId42"/>
      <p:bold r:id="rId43"/>
      <p:italic r:id="rId44"/>
      <p:boldItalic r:id="rId45"/>
    </p:embeddedFont>
    <p:embeddedFont>
      <p:font typeface="Lato"/>
      <p:regular r:id="rId46"/>
      <p:bold r:id="rId47"/>
      <p:italic r:id="rId48"/>
      <p:boldItalic r:id="rId49"/>
    </p:embeddedFont>
    <p:embeddedFont>
      <p:font typeface="Pacifico"/>
      <p:regular r:id="rId50"/>
    </p:embeddedFont>
    <p:embeddedFont>
      <p:font typeface="Alfa Slab One"/>
      <p:regular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AmaticSC-regular.fntdata"/><Relationship Id="rId42" Type="http://schemas.openxmlformats.org/officeDocument/2006/relationships/font" Target="fonts/Montserrat-regular.fntdata"/><Relationship Id="rId41" Type="http://schemas.openxmlformats.org/officeDocument/2006/relationships/font" Target="fonts/AmaticSC-bold.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Lato-regular.fntdata"/><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AlfaSlabOne-regular.fntdata"/><Relationship Id="rId50" Type="http://schemas.openxmlformats.org/officeDocument/2006/relationships/font" Target="fonts/Pacifico-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1" name="Shape 2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Shape 2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5" name="Shape 2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6" name="Shape 3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Shape 3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9" name="Shape 3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 name="Shape 11"/>
          <p:cNvGrpSpPr/>
          <p:nvPr/>
        </p:nvGrpSpPr>
        <p:grpSpPr>
          <a:xfrm>
            <a:off x="0" y="490"/>
            <a:ext cx="5153705" cy="5134399"/>
            <a:chOff x="0" y="75"/>
            <a:chExt cx="5153705" cy="5152950"/>
          </a:xfrm>
        </p:grpSpPr>
        <p:sp>
          <p:nvSpPr>
            <p:cNvPr id="12" name="Shape 1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 name="Shape 14"/>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 name="Shape 15"/>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6" name="Shape 16"/>
          <p:cNvSpPr txBox="1"/>
          <p:nvPr>
            <p:ph type="ctrTitle"/>
          </p:nvPr>
        </p:nvSpPr>
        <p:spPr>
          <a:xfrm>
            <a:off x="3537150" y="1578400"/>
            <a:ext cx="5017500" cy="15789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Shape 17"/>
          <p:cNvSpPr txBox="1"/>
          <p:nvPr>
            <p:ph idx="1" type="subTitle"/>
          </p:nvPr>
        </p:nvSpPr>
        <p:spPr>
          <a:xfrm>
            <a:off x="5083950" y="3924925"/>
            <a:ext cx="34707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Shape 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grpSp>
        <p:nvGrpSpPr>
          <p:cNvPr id="106" name="Shape 106"/>
          <p:cNvGrpSpPr/>
          <p:nvPr/>
        </p:nvGrpSpPr>
        <p:grpSpPr>
          <a:xfrm>
            <a:off x="4406400" y="0"/>
            <a:ext cx="4737600" cy="5143065"/>
            <a:chOff x="4406400" y="0"/>
            <a:chExt cx="4737600" cy="5143065"/>
          </a:xfrm>
        </p:grpSpPr>
        <p:sp>
          <p:nvSpPr>
            <p:cNvPr id="107" name="Shape 107"/>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Shape 108"/>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9" name="Shape 109"/>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0" name="Shape 110"/>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1" name="Shape 1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2" name="Shape 112"/>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3" name="Shape 11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4" name="Shape 1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5" name="Shape 115"/>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6" name="Shape 116"/>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 name="Shape 118"/>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 name="Shape 119"/>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0" name="Shape 120"/>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 name="Shape 12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2" name="Shape 122"/>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3" name="Shape 12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4" name="Shape 12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5" name="Shape 125"/>
          <p:cNvSpPr txBox="1"/>
          <p:nvPr>
            <p:ph type="title"/>
          </p:nvPr>
        </p:nvSpPr>
        <p:spPr>
          <a:xfrm>
            <a:off x="823850" y="1284675"/>
            <a:ext cx="4776000" cy="1300800"/>
          </a:xfrm>
          <a:prstGeom prst="rect">
            <a:avLst/>
          </a:prstGeom>
        </p:spPr>
        <p:txBody>
          <a:bodyPr anchorCtr="0" anchor="t" bIns="91425" lIns="91425" spcFirstLastPara="1" rIns="91425" wrap="square" tIns="91425"/>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
        <p:nvSpPr>
          <p:cNvPr id="126" name="Shape 126"/>
          <p:cNvSpPr txBox="1"/>
          <p:nvPr>
            <p:ph idx="1" type="body"/>
          </p:nvPr>
        </p:nvSpPr>
        <p:spPr>
          <a:xfrm>
            <a:off x="823850" y="2643124"/>
            <a:ext cx="4776000" cy="1218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Shape 1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8" name="Shape 128"/>
        <p:cNvGrpSpPr/>
        <p:nvPr/>
      </p:nvGrpSpPr>
      <p:grpSpPr>
        <a:xfrm>
          <a:off x="0" y="0"/>
          <a:ext cx="0" cy="0"/>
          <a:chOff x="0" y="0"/>
          <a:chExt cx="0" cy="0"/>
        </a:xfrm>
      </p:grpSpPr>
      <p:sp>
        <p:nvSpPr>
          <p:cNvPr id="129" name="Shape 1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grpSp>
        <p:nvGrpSpPr>
          <p:cNvPr id="20" name="Shape 20"/>
          <p:cNvGrpSpPr/>
          <p:nvPr/>
        </p:nvGrpSpPr>
        <p:grpSpPr>
          <a:xfrm>
            <a:off x="4406400" y="0"/>
            <a:ext cx="4737600" cy="5143065"/>
            <a:chOff x="4406400" y="0"/>
            <a:chExt cx="4737600" cy="5143065"/>
          </a:xfrm>
        </p:grpSpPr>
        <p:sp>
          <p:nvSpPr>
            <p:cNvPr id="21" name="Shape 2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 name="Shape 22"/>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 name="Shape 2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 name="Shape 2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 name="Shape 26"/>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 name="Shape 27"/>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Shape 28"/>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 name="Shape 29"/>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 name="Shape 30"/>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 name="Shape 3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 name="Shape 32"/>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 name="Shape 3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 name="Shape 3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 name="Shape 35"/>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 name="Shape 36"/>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 name="Shape 38"/>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9" name="Shape 39"/>
          <p:cNvSpPr txBox="1"/>
          <p:nvPr>
            <p:ph type="title"/>
          </p:nvPr>
        </p:nvSpPr>
        <p:spPr>
          <a:xfrm>
            <a:off x="823850" y="2053000"/>
            <a:ext cx="4587000" cy="11487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1" name="Shape 41"/>
        <p:cNvGrpSpPr/>
        <p:nvPr/>
      </p:nvGrpSpPr>
      <p:grpSpPr>
        <a:xfrm>
          <a:off x="0" y="0"/>
          <a:ext cx="0" cy="0"/>
          <a:chOff x="0" y="0"/>
          <a:chExt cx="0" cy="0"/>
        </a:xfrm>
      </p:grpSpPr>
      <p:grpSp>
        <p:nvGrpSpPr>
          <p:cNvPr id="42" name="Shape 42"/>
          <p:cNvGrpSpPr/>
          <p:nvPr/>
        </p:nvGrpSpPr>
        <p:grpSpPr>
          <a:xfrm>
            <a:off x="0" y="381001"/>
            <a:ext cx="1037850" cy="1016287"/>
            <a:chOff x="0" y="381001"/>
            <a:chExt cx="1037850" cy="1016287"/>
          </a:xfrm>
        </p:grpSpPr>
        <p:sp>
          <p:nvSpPr>
            <p:cNvPr id="43" name="Shape 4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4" name="Shape 4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5" name="Shape 45"/>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Shape 46"/>
          <p:cNvSpPr txBox="1"/>
          <p:nvPr>
            <p:ph idx="1" type="body"/>
          </p:nvPr>
        </p:nvSpPr>
        <p:spPr>
          <a:xfrm>
            <a:off x="1297500" y="1567550"/>
            <a:ext cx="70389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8" name="Shape 48"/>
        <p:cNvGrpSpPr/>
        <p:nvPr/>
      </p:nvGrpSpPr>
      <p:grpSpPr>
        <a:xfrm>
          <a:off x="0" y="0"/>
          <a:ext cx="0" cy="0"/>
          <a:chOff x="0" y="0"/>
          <a:chExt cx="0" cy="0"/>
        </a:xfrm>
      </p:grpSpPr>
      <p:grpSp>
        <p:nvGrpSpPr>
          <p:cNvPr id="49" name="Shape 49"/>
          <p:cNvGrpSpPr/>
          <p:nvPr/>
        </p:nvGrpSpPr>
        <p:grpSpPr>
          <a:xfrm>
            <a:off x="0" y="381001"/>
            <a:ext cx="1037850" cy="1016287"/>
            <a:chOff x="0" y="381001"/>
            <a:chExt cx="1037850" cy="1016287"/>
          </a:xfrm>
        </p:grpSpPr>
        <p:sp>
          <p:nvSpPr>
            <p:cNvPr id="50" name="Shape 5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 name="Shape 51"/>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52" name="Shape 52"/>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Shape 53"/>
          <p:cNvSpPr txBox="1"/>
          <p:nvPr>
            <p:ph idx="1" type="body"/>
          </p:nvPr>
        </p:nvSpPr>
        <p:spPr>
          <a:xfrm>
            <a:off x="1297500"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Shape 54"/>
          <p:cNvSpPr txBox="1"/>
          <p:nvPr>
            <p:ph idx="2" type="body"/>
          </p:nvPr>
        </p:nvSpPr>
        <p:spPr>
          <a:xfrm>
            <a:off x="4933221"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 name="Shape 56"/>
        <p:cNvGrpSpPr/>
        <p:nvPr/>
      </p:nvGrpSpPr>
      <p:grpSpPr>
        <a:xfrm>
          <a:off x="0" y="0"/>
          <a:ext cx="0" cy="0"/>
          <a:chOff x="0" y="0"/>
          <a:chExt cx="0" cy="0"/>
        </a:xfrm>
      </p:grpSpPr>
      <p:grpSp>
        <p:nvGrpSpPr>
          <p:cNvPr id="57" name="Shape 57"/>
          <p:cNvGrpSpPr/>
          <p:nvPr/>
        </p:nvGrpSpPr>
        <p:grpSpPr>
          <a:xfrm>
            <a:off x="0" y="381001"/>
            <a:ext cx="1037850" cy="1016287"/>
            <a:chOff x="0" y="381001"/>
            <a:chExt cx="1037850" cy="1016287"/>
          </a:xfrm>
        </p:grpSpPr>
        <p:sp>
          <p:nvSpPr>
            <p:cNvPr id="58" name="Shape 5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 name="Shape 5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60" name="Shape 60"/>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Shape 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2" name="Shape 62"/>
        <p:cNvGrpSpPr/>
        <p:nvPr/>
      </p:nvGrpSpPr>
      <p:grpSpPr>
        <a:xfrm>
          <a:off x="0" y="0"/>
          <a:ext cx="0" cy="0"/>
          <a:chOff x="0" y="0"/>
          <a:chExt cx="0" cy="0"/>
        </a:xfrm>
      </p:grpSpPr>
      <p:grpSp>
        <p:nvGrpSpPr>
          <p:cNvPr id="63" name="Shape 63"/>
          <p:cNvGrpSpPr/>
          <p:nvPr/>
        </p:nvGrpSpPr>
        <p:grpSpPr>
          <a:xfrm>
            <a:off x="0" y="381001"/>
            <a:ext cx="1037850" cy="1016287"/>
            <a:chOff x="0" y="381001"/>
            <a:chExt cx="1037850" cy="1016287"/>
          </a:xfrm>
        </p:grpSpPr>
        <p:sp>
          <p:nvSpPr>
            <p:cNvPr id="64" name="Shape 6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5" name="Shape 6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66" name="Shape 66"/>
          <p:cNvSpPr txBox="1"/>
          <p:nvPr>
            <p:ph type="title"/>
          </p:nvPr>
        </p:nvSpPr>
        <p:spPr>
          <a:xfrm>
            <a:off x="1297500" y="393750"/>
            <a:ext cx="3798900" cy="1493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Shape 67"/>
          <p:cNvSpPr txBox="1"/>
          <p:nvPr>
            <p:ph idx="1" type="body"/>
          </p:nvPr>
        </p:nvSpPr>
        <p:spPr>
          <a:xfrm>
            <a:off x="1297500" y="1972550"/>
            <a:ext cx="3798900" cy="2415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Shape 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9" name="Shape 69"/>
        <p:cNvGrpSpPr/>
        <p:nvPr/>
      </p:nvGrpSpPr>
      <p:grpSpPr>
        <a:xfrm>
          <a:off x="0" y="0"/>
          <a:ext cx="0" cy="0"/>
          <a:chOff x="0" y="0"/>
          <a:chExt cx="0" cy="0"/>
        </a:xfrm>
      </p:grpSpPr>
      <p:grpSp>
        <p:nvGrpSpPr>
          <p:cNvPr id="70" name="Shape 70"/>
          <p:cNvGrpSpPr/>
          <p:nvPr/>
        </p:nvGrpSpPr>
        <p:grpSpPr>
          <a:xfrm>
            <a:off x="4406400" y="0"/>
            <a:ext cx="4737600" cy="5143500"/>
            <a:chOff x="4406400" y="0"/>
            <a:chExt cx="4737600" cy="5143500"/>
          </a:xfrm>
        </p:grpSpPr>
        <p:sp>
          <p:nvSpPr>
            <p:cNvPr id="71" name="Shape 7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 name="Shape 76"/>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 name="Shape 77"/>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8" name="Shape 7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0" name="Shape 80"/>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1" name="Shape 8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2" name="Shape 82"/>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3" name="Shape 83"/>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4" name="Shape 84"/>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5" name="Shape 85"/>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6" name="Shape 86"/>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8" name="Shape 8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9" name="Shape 89"/>
          <p:cNvSpPr txBox="1"/>
          <p:nvPr>
            <p:ph type="title"/>
          </p:nvPr>
        </p:nvSpPr>
        <p:spPr>
          <a:xfrm>
            <a:off x="823850" y="866775"/>
            <a:ext cx="4587000" cy="35211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Shape 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1" name="Shape 91"/>
        <p:cNvGrpSpPr/>
        <p:nvPr/>
      </p:nvGrpSpPr>
      <p:grpSpPr>
        <a:xfrm>
          <a:off x="0" y="0"/>
          <a:ext cx="0" cy="0"/>
          <a:chOff x="0" y="0"/>
          <a:chExt cx="0" cy="0"/>
        </a:xfrm>
      </p:grpSpPr>
      <p:grpSp>
        <p:nvGrpSpPr>
          <p:cNvPr id="92" name="Shape 92"/>
          <p:cNvGrpSpPr/>
          <p:nvPr/>
        </p:nvGrpSpPr>
        <p:grpSpPr>
          <a:xfrm>
            <a:off x="0" y="381001"/>
            <a:ext cx="1037850" cy="1016287"/>
            <a:chOff x="0" y="381001"/>
            <a:chExt cx="1037850" cy="1016287"/>
          </a:xfrm>
        </p:grpSpPr>
        <p:sp>
          <p:nvSpPr>
            <p:cNvPr id="93" name="Shape 9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 name="Shape 9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5" name="Shape 95"/>
          <p:cNvSpPr txBox="1"/>
          <p:nvPr>
            <p:ph type="title"/>
          </p:nvPr>
        </p:nvSpPr>
        <p:spPr>
          <a:xfrm>
            <a:off x="1297500" y="1658325"/>
            <a:ext cx="3036300" cy="17517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Shape 96"/>
          <p:cNvSpPr txBox="1"/>
          <p:nvPr>
            <p:ph idx="1" type="subTitle"/>
          </p:nvPr>
        </p:nvSpPr>
        <p:spPr>
          <a:xfrm>
            <a:off x="1297500" y="3538000"/>
            <a:ext cx="30363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Shape 97"/>
          <p:cNvSpPr txBox="1"/>
          <p:nvPr>
            <p:ph idx="2" type="body"/>
          </p:nvPr>
        </p:nvSpPr>
        <p:spPr>
          <a:xfrm>
            <a:off x="4648200" y="1696600"/>
            <a:ext cx="3676800" cy="234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Shape 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9" name="Shape 99"/>
        <p:cNvGrpSpPr/>
        <p:nvPr/>
      </p:nvGrpSpPr>
      <p:grpSpPr>
        <a:xfrm>
          <a:off x="0" y="0"/>
          <a:ext cx="0" cy="0"/>
          <a:chOff x="0" y="0"/>
          <a:chExt cx="0" cy="0"/>
        </a:xfrm>
      </p:grpSpPr>
      <p:grpSp>
        <p:nvGrpSpPr>
          <p:cNvPr id="100" name="Shape 100"/>
          <p:cNvGrpSpPr/>
          <p:nvPr/>
        </p:nvGrpSpPr>
        <p:grpSpPr>
          <a:xfrm>
            <a:off x="0" y="4128572"/>
            <a:ext cx="698925" cy="684657"/>
            <a:chOff x="0" y="3785672"/>
            <a:chExt cx="698925" cy="684657"/>
          </a:xfrm>
        </p:grpSpPr>
        <p:sp>
          <p:nvSpPr>
            <p:cNvPr id="101" name="Shape 101"/>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2" name="Shape 102"/>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3" name="Shape 103"/>
          <p:cNvSpPr txBox="1"/>
          <p:nvPr>
            <p:ph idx="1" type="body"/>
          </p:nvPr>
        </p:nvSpPr>
        <p:spPr>
          <a:xfrm>
            <a:off x="812725" y="4305375"/>
            <a:ext cx="6936000" cy="523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04" name="Shape 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jp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6.jp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jpg"/><Relationship Id="rId4" Type="http://schemas.openxmlformats.org/officeDocument/2006/relationships/image" Target="../media/image21.jpg"/><Relationship Id="rId5"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en.wikipedia.org/wiki/Greek_languag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gif"/><Relationship Id="rId4" Type="http://schemas.openxmlformats.org/officeDocument/2006/relationships/image" Target="../media/image2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hyperlink" Target="https://en.wikipedia.org/wiki/Italian_language" TargetMode="External"/><Relationship Id="rId5" Type="http://schemas.openxmlformats.org/officeDocument/2006/relationships/hyperlink" Target="https://en.wikipedia.org/wiki/Carlo_Maderno" TargetMode="External"/><Relationship Id="rId6" Type="http://schemas.openxmlformats.org/officeDocument/2006/relationships/hyperlink" Target="https://en.wikipedia.org/wiki/Carlo_Madern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3" name="Shape 133"/>
        <p:cNvGrpSpPr/>
        <p:nvPr/>
      </p:nvGrpSpPr>
      <p:grpSpPr>
        <a:xfrm>
          <a:off x="0" y="0"/>
          <a:ext cx="0" cy="0"/>
          <a:chOff x="0" y="0"/>
          <a:chExt cx="0" cy="0"/>
        </a:xfrm>
      </p:grpSpPr>
      <p:pic>
        <p:nvPicPr>
          <p:cNvPr descr="Výsledek obrázku pro italy flag png" id="134" name="Shape 134"/>
          <p:cNvPicPr preferRelativeResize="0"/>
          <p:nvPr/>
        </p:nvPicPr>
        <p:blipFill>
          <a:blip r:embed="rId4">
            <a:alphaModFix/>
          </a:blip>
          <a:stretch>
            <a:fillRect/>
          </a:stretch>
        </p:blipFill>
        <p:spPr>
          <a:xfrm>
            <a:off x="2796025" y="795800"/>
            <a:ext cx="3860800" cy="3860800"/>
          </a:xfrm>
          <a:prstGeom prst="rect">
            <a:avLst/>
          </a:prstGeom>
          <a:noFill/>
          <a:ln>
            <a:noFill/>
          </a:ln>
        </p:spPr>
      </p:pic>
      <p:sp>
        <p:nvSpPr>
          <p:cNvPr id="135" name="Shape 135"/>
          <p:cNvSpPr txBox="1"/>
          <p:nvPr>
            <p:ph type="ctrTitle"/>
          </p:nvPr>
        </p:nvSpPr>
        <p:spPr>
          <a:xfrm>
            <a:off x="3123983" y="1776850"/>
            <a:ext cx="8520600" cy="205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cs" sz="7200">
                <a:solidFill>
                  <a:srgbClr val="000000"/>
                </a:solidFill>
                <a:latin typeface="Alfa Slab One"/>
                <a:ea typeface="Alfa Slab One"/>
                <a:cs typeface="Alfa Slab One"/>
                <a:sym typeface="Alfa Slab One"/>
              </a:rPr>
              <a:t>ITALY</a:t>
            </a:r>
            <a:endParaRPr sz="7200">
              <a:solidFill>
                <a:srgbClr val="000000"/>
              </a:solidFill>
              <a:latin typeface="Alfa Slab One"/>
              <a:ea typeface="Alfa Slab One"/>
              <a:cs typeface="Alfa Slab One"/>
              <a:sym typeface="Alfa Slab One"/>
            </a:endParaRPr>
          </a:p>
        </p:txBody>
      </p:sp>
      <p:sp>
        <p:nvSpPr>
          <p:cNvPr id="136" name="Shape 136"/>
          <p:cNvSpPr txBox="1"/>
          <p:nvPr>
            <p:ph idx="1" type="subTitle"/>
          </p:nvPr>
        </p:nvSpPr>
        <p:spPr>
          <a:xfrm>
            <a:off x="3470650" y="3128375"/>
            <a:ext cx="3722700" cy="506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cs" sz="3000">
                <a:solidFill>
                  <a:schemeClr val="dk1"/>
                </a:solidFill>
                <a:latin typeface="Impact"/>
                <a:ea typeface="Impact"/>
                <a:cs typeface="Impact"/>
                <a:sym typeface="Impact"/>
              </a:rPr>
              <a:t>Tomáš Franta</a:t>
            </a:r>
            <a:endParaRPr sz="3000">
              <a:solidFill>
                <a:schemeClr val="dk1"/>
              </a:solidFill>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Shape 185"/>
          <p:cNvSpPr txBox="1"/>
          <p:nvPr>
            <p:ph type="title"/>
          </p:nvPr>
        </p:nvSpPr>
        <p:spPr>
          <a:xfrm>
            <a:off x="1052550" y="377475"/>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solidFill>
                  <a:schemeClr val="lt1"/>
                </a:solidFill>
                <a:latin typeface="Pacifico"/>
                <a:ea typeface="Pacifico"/>
                <a:cs typeface="Pacifico"/>
                <a:sym typeface="Pacifico"/>
              </a:rPr>
              <a:t>Doge's Palace</a:t>
            </a:r>
            <a:endParaRPr sz="3000">
              <a:solidFill>
                <a:schemeClr val="lt1"/>
              </a:solidFill>
              <a:latin typeface="Pacifico"/>
              <a:ea typeface="Pacifico"/>
              <a:cs typeface="Pacifico"/>
              <a:sym typeface="Pacifico"/>
            </a:endParaRPr>
          </a:p>
        </p:txBody>
      </p:sp>
      <p:sp>
        <p:nvSpPr>
          <p:cNvPr id="186" name="Shape 186"/>
          <p:cNvSpPr txBox="1"/>
          <p:nvPr>
            <p:ph idx="1" type="body"/>
          </p:nvPr>
        </p:nvSpPr>
        <p:spPr>
          <a:xfrm>
            <a:off x="972400" y="11161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cs" sz="3000">
                <a:latin typeface="Amatic SC"/>
                <a:ea typeface="Amatic SC"/>
                <a:cs typeface="Amatic SC"/>
                <a:sym typeface="Amatic SC"/>
              </a:rPr>
              <a:t>THE D</a:t>
            </a:r>
            <a:r>
              <a:rPr b="1" lang="cs" sz="3000">
                <a:latin typeface="Amatic SC"/>
                <a:ea typeface="Amatic SC"/>
                <a:cs typeface="Amatic SC"/>
                <a:sym typeface="Amatic SC"/>
              </a:rPr>
              <a:t>oge's Palace</a:t>
            </a:r>
            <a:r>
              <a:rPr lang="cs" sz="3000">
                <a:latin typeface="Amatic SC"/>
                <a:ea typeface="Amatic SC"/>
                <a:cs typeface="Amatic SC"/>
                <a:sym typeface="Amatic SC"/>
              </a:rPr>
              <a:t> (Italian: </a:t>
            </a:r>
            <a:r>
              <a:rPr i="1" lang="cs" sz="3000">
                <a:latin typeface="Amatic SC"/>
                <a:ea typeface="Amatic SC"/>
                <a:cs typeface="Amatic SC"/>
                <a:sym typeface="Amatic SC"/>
              </a:rPr>
              <a:t>Palazzo Ducale</a:t>
            </a:r>
            <a:r>
              <a:rPr lang="cs" sz="3000">
                <a:latin typeface="Amatic SC"/>
                <a:ea typeface="Amatic SC"/>
                <a:cs typeface="Amatic SC"/>
                <a:sym typeface="Amatic SC"/>
              </a:rPr>
              <a:t>; Venetian: </a:t>
            </a:r>
            <a:r>
              <a:rPr i="1" lang="cs" sz="3000">
                <a:latin typeface="Amatic SC"/>
                <a:ea typeface="Amatic SC"/>
                <a:cs typeface="Amatic SC"/>
                <a:sym typeface="Amatic SC"/>
              </a:rPr>
              <a:t>Pałaso Dogal</a:t>
            </a:r>
            <a:r>
              <a:rPr lang="cs" sz="3000">
                <a:latin typeface="Amatic SC"/>
                <a:ea typeface="Amatic SC"/>
                <a:cs typeface="Amatic SC"/>
                <a:sym typeface="Amatic SC"/>
              </a:rPr>
              <a:t>) is a palace built in Venetian Gothic style, and one of the main landmarks of the city of Venice in northern Italy. The palace was the residence of the Doge of Venice, the supreme authority of the former Republic of Venice, opening as a museum in 1923. Today, it is one of the 11 museums run by the Fondazione Musei Civici di Venezia.</a:t>
            </a:r>
            <a:endParaRPr sz="3000">
              <a:latin typeface="Amatic SC"/>
              <a:ea typeface="Amatic SC"/>
              <a:cs typeface="Amatic SC"/>
              <a:sym typeface="Amatic S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Shape 19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2" name="Shape 192"/>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93" name="Shape 19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Shape 19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9" name="Shape 199"/>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00" name="Shape 200"/>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latin typeface="Pacifico"/>
                <a:ea typeface="Pacifico"/>
                <a:cs typeface="Pacifico"/>
                <a:sym typeface="Pacifico"/>
              </a:rPr>
              <a:t>Duomo di Milano</a:t>
            </a:r>
            <a:endParaRPr sz="3000">
              <a:latin typeface="Pacifico"/>
              <a:ea typeface="Pacifico"/>
              <a:cs typeface="Pacifico"/>
              <a:sym typeface="Pacifico"/>
            </a:endParaRPr>
          </a:p>
        </p:txBody>
      </p:sp>
      <p:sp>
        <p:nvSpPr>
          <p:cNvPr id="206" name="Shape 206"/>
          <p:cNvSpPr txBox="1"/>
          <p:nvPr>
            <p:ph idx="1" type="body"/>
          </p:nvPr>
        </p:nvSpPr>
        <p:spPr>
          <a:xfrm>
            <a:off x="820925" y="393750"/>
            <a:ext cx="7767600" cy="2869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sz="3000">
              <a:solidFill>
                <a:schemeClr val="dk2"/>
              </a:solidFill>
              <a:latin typeface="Amatic SC"/>
              <a:ea typeface="Amatic SC"/>
              <a:cs typeface="Amatic SC"/>
              <a:sym typeface="Amatic SC"/>
            </a:endParaRPr>
          </a:p>
          <a:p>
            <a:pPr indent="0" lvl="0" marL="0">
              <a:spcBef>
                <a:spcPts val="1600"/>
              </a:spcBef>
              <a:spcAft>
                <a:spcPts val="0"/>
              </a:spcAft>
              <a:buNone/>
            </a:pPr>
            <a:r>
              <a:rPr lang="cs" sz="3000">
                <a:solidFill>
                  <a:schemeClr val="dk2"/>
                </a:solidFill>
                <a:latin typeface="Amatic SC"/>
                <a:ea typeface="Amatic SC"/>
                <a:cs typeface="Amatic SC"/>
                <a:sym typeface="Amatic SC"/>
              </a:rPr>
              <a:t>The Basilica Metropolitan Cathedral of the Nativity of the Blessed Virgin Mary, better known as Milan Cathedral (Dòmm de Milan in Milanese dialect,  is the cathedral of the archdiocese of Milan. Symbol of the Lombard capital, and located in the homonymous square in the center of the metropolis, it is dedicated to Santa Maria Nascente. By surface it is the sixth Christian church in the world It is home to the parish of Santa Tecla in the Duomo of Milan .</a:t>
            </a:r>
            <a:endParaRPr sz="3000">
              <a:solidFill>
                <a:schemeClr val="dk2"/>
              </a:solidFill>
              <a:latin typeface="Amatic SC"/>
              <a:ea typeface="Amatic SC"/>
              <a:cs typeface="Amatic SC"/>
              <a:sym typeface="Amatic SC"/>
            </a:endParaRPr>
          </a:p>
          <a:p>
            <a:pPr indent="0" lvl="0" marL="0">
              <a:spcBef>
                <a:spcPts val="1600"/>
              </a:spcBef>
              <a:spcAft>
                <a:spcPts val="1600"/>
              </a:spcAft>
              <a:buNone/>
            </a:pPr>
            <a:r>
              <a:t/>
            </a:r>
            <a:endParaRPr sz="1050">
              <a:solidFill>
                <a:srgbClr val="222222"/>
              </a:solidFill>
              <a:highlight>
                <a:srgbClr val="FFFFFF"/>
              </a:highlight>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0" name="Shape 210"/>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4" name="Shape 214"/>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988650" y="418125"/>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latin typeface="Pacifico"/>
                <a:ea typeface="Pacifico"/>
                <a:cs typeface="Pacifico"/>
                <a:sym typeface="Pacifico"/>
              </a:rPr>
              <a:t>Templi Greci di Paestum</a:t>
            </a:r>
            <a:endParaRPr sz="3000">
              <a:latin typeface="Pacifico"/>
              <a:ea typeface="Pacifico"/>
              <a:cs typeface="Pacifico"/>
              <a:sym typeface="Pacifico"/>
            </a:endParaRPr>
          </a:p>
        </p:txBody>
      </p:sp>
      <p:sp>
        <p:nvSpPr>
          <p:cNvPr id="220" name="Shape 220"/>
          <p:cNvSpPr txBox="1"/>
          <p:nvPr>
            <p:ph idx="1" type="body"/>
          </p:nvPr>
        </p:nvSpPr>
        <p:spPr>
          <a:xfrm>
            <a:off x="1086175" y="271825"/>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b="1" sz="3000">
              <a:latin typeface="Amatic SC"/>
              <a:ea typeface="Amatic SC"/>
              <a:cs typeface="Amatic SC"/>
              <a:sym typeface="Amatic SC"/>
            </a:endParaRPr>
          </a:p>
          <a:p>
            <a:pPr indent="0" lvl="0" marL="0">
              <a:spcBef>
                <a:spcPts val="1600"/>
              </a:spcBef>
              <a:spcAft>
                <a:spcPts val="0"/>
              </a:spcAft>
              <a:buNone/>
            </a:pPr>
            <a:r>
              <a:rPr lang="cs" sz="3000">
                <a:latin typeface="Amatic SC"/>
                <a:ea typeface="Amatic SC"/>
                <a:cs typeface="Amatic SC"/>
                <a:sym typeface="Amatic SC"/>
              </a:rPr>
              <a:t>Paestum, the Latin name of the term Paistom with which it was defined after its conquest by the Lucanians, is an ancient city of Magna Grecia called by the founders Poseidonia in honor of Poseidon, but very devoted to Hera and Athena. The extension of its inhabited area is still well recognizable today, enclosed by its Greek walls, as modified in the Lucanian and then Roman times. In the past it was also known as Pesto. </a:t>
            </a:r>
            <a:endParaRPr sz="3000">
              <a:latin typeface="Amatic SC"/>
              <a:ea typeface="Amatic SC"/>
              <a:cs typeface="Amatic SC"/>
              <a:sym typeface="Amatic SC"/>
            </a:endParaRPr>
          </a:p>
          <a:p>
            <a:pPr indent="0" lvl="0" marL="0">
              <a:spcBef>
                <a:spcPts val="1600"/>
              </a:spcBef>
              <a:spcAft>
                <a:spcPts val="1600"/>
              </a:spcAft>
              <a:buNone/>
            </a:pPr>
            <a:r>
              <a:t/>
            </a:r>
            <a:endParaRPr b="1" sz="3000">
              <a:latin typeface="Amatic SC"/>
              <a:ea typeface="Amatic SC"/>
              <a:cs typeface="Amatic SC"/>
              <a:sym typeface="Amatic S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id="225" name="Shape 22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6" name="Shape 226"/>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Shape 23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32" name="Shape 232"/>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Shape 237"/>
          <p:cNvSpPr txBox="1"/>
          <p:nvPr>
            <p:ph type="title"/>
          </p:nvPr>
        </p:nvSpPr>
        <p:spPr>
          <a:xfrm>
            <a:off x="1024125" y="341375"/>
            <a:ext cx="7312200" cy="966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latin typeface="Pacifico"/>
                <a:ea typeface="Pacifico"/>
                <a:cs typeface="Pacifico"/>
                <a:sym typeface="Pacifico"/>
              </a:rPr>
              <a:t>Scrovegni Chapel</a:t>
            </a:r>
            <a:endParaRPr sz="3000">
              <a:latin typeface="Pacifico"/>
              <a:ea typeface="Pacifico"/>
              <a:cs typeface="Pacifico"/>
              <a:sym typeface="Pacifico"/>
            </a:endParaRPr>
          </a:p>
        </p:txBody>
      </p:sp>
      <p:sp>
        <p:nvSpPr>
          <p:cNvPr id="238" name="Shape 238"/>
          <p:cNvSpPr txBox="1"/>
          <p:nvPr>
            <p:ph idx="1" type="body"/>
          </p:nvPr>
        </p:nvSpPr>
        <p:spPr>
          <a:xfrm>
            <a:off x="1052550" y="969825"/>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cs" sz="3000">
                <a:latin typeface="Amatic SC"/>
                <a:ea typeface="Amatic SC"/>
                <a:cs typeface="Amatic SC"/>
                <a:sym typeface="Amatic SC"/>
              </a:rPr>
              <a:t>The </a:t>
            </a:r>
            <a:r>
              <a:rPr b="1" lang="cs" sz="3000">
                <a:latin typeface="Amatic SC"/>
                <a:ea typeface="Amatic SC"/>
                <a:cs typeface="Amatic SC"/>
                <a:sym typeface="Amatic SC"/>
              </a:rPr>
              <a:t>Scrovegni Chapel</a:t>
            </a:r>
            <a:r>
              <a:rPr lang="cs" sz="3000">
                <a:latin typeface="Amatic SC"/>
                <a:ea typeface="Amatic SC"/>
                <a:cs typeface="Amatic SC"/>
                <a:sym typeface="Amatic SC"/>
              </a:rPr>
              <a:t> (Italian: </a:t>
            </a:r>
            <a:r>
              <a:rPr b="1" i="1" lang="cs" sz="3000">
                <a:latin typeface="Amatic SC"/>
                <a:ea typeface="Amatic SC"/>
                <a:cs typeface="Amatic SC"/>
                <a:sym typeface="Amatic SC"/>
              </a:rPr>
              <a:t>Cappella degli Scrovegni</a:t>
            </a:r>
            <a:r>
              <a:rPr lang="cs" sz="3000">
                <a:latin typeface="Amatic SC"/>
                <a:ea typeface="Amatic SC"/>
                <a:cs typeface="Amatic SC"/>
                <a:sym typeface="Amatic SC"/>
              </a:rPr>
              <a:t>, also known as the </a:t>
            </a:r>
            <a:r>
              <a:rPr b="1" lang="cs" sz="3000">
                <a:latin typeface="Amatic SC"/>
                <a:ea typeface="Amatic SC"/>
                <a:cs typeface="Amatic SC"/>
                <a:sym typeface="Amatic SC"/>
              </a:rPr>
              <a:t>Arena Chapel</a:t>
            </a:r>
            <a:r>
              <a:rPr lang="cs" sz="3000">
                <a:latin typeface="Amatic SC"/>
                <a:ea typeface="Amatic SC"/>
                <a:cs typeface="Amatic SC"/>
                <a:sym typeface="Amatic SC"/>
              </a:rPr>
              <a:t>), is a church in Padua, Veneto, Italy. It contains a fresco cycle by Giotto, completed about 1305 and considered to be an important masterpiece of Western art. The nave is 20.88 metres long, 8.41 metres wide, and 12.65 metres high. The apse area is composed of a square area (4.49 meters deep and 4.31 meters wide) and a pentagonal area (2.57 meters deep).</a:t>
            </a:r>
            <a:endParaRPr sz="3000">
              <a:latin typeface="Amatic SC"/>
              <a:ea typeface="Amatic SC"/>
              <a:cs typeface="Amatic SC"/>
              <a:sym typeface="Amatic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0" name="Shape 140"/>
        <p:cNvGrpSpPr/>
        <p:nvPr/>
      </p:nvGrpSpPr>
      <p:grpSpPr>
        <a:xfrm>
          <a:off x="0" y="0"/>
          <a:ext cx="0" cy="0"/>
          <a:chOff x="0" y="0"/>
          <a:chExt cx="0" cy="0"/>
        </a:xfrm>
      </p:grpSpPr>
      <p:pic>
        <p:nvPicPr>
          <p:cNvPr descr="Výsledek obrázku pro Map of Italy with important cities" id="141" name="Shape 141"/>
          <p:cNvPicPr preferRelativeResize="0"/>
          <p:nvPr/>
        </p:nvPicPr>
        <p:blipFill>
          <a:blip r:embed="rId4">
            <a:alphaModFix/>
          </a:blip>
          <a:stretch>
            <a:fillRect/>
          </a:stretch>
        </p:blipFill>
        <p:spPr>
          <a:xfrm>
            <a:off x="311700" y="445025"/>
            <a:ext cx="3683000" cy="4483100"/>
          </a:xfrm>
          <a:prstGeom prst="rect">
            <a:avLst/>
          </a:prstGeom>
          <a:noFill/>
          <a:ln>
            <a:noFill/>
          </a:ln>
        </p:spPr>
      </p:pic>
      <p:pic>
        <p:nvPicPr>
          <p:cNvPr descr="Související obrázek" id="142" name="Shape 142"/>
          <p:cNvPicPr preferRelativeResize="0"/>
          <p:nvPr/>
        </p:nvPicPr>
        <p:blipFill>
          <a:blip r:embed="rId5">
            <a:alphaModFix/>
          </a:blip>
          <a:stretch>
            <a:fillRect/>
          </a:stretch>
        </p:blipFill>
        <p:spPr>
          <a:xfrm>
            <a:off x="5149500" y="445025"/>
            <a:ext cx="3682806" cy="4483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Shape 24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4" name="Shape 24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45" name="Shape 24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Shape 25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1" name="Shape 251"/>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descr="Výsledek obrázku pro The Scrovegni Chapel" id="252" name="Shape 252"/>
          <p:cNvPicPr preferRelativeResize="0"/>
          <p:nvPr/>
        </p:nvPicPr>
        <p:blipFill>
          <a:blip r:embed="rId3">
            <a:alphaModFix/>
          </a:blip>
          <a:stretch>
            <a:fillRect/>
          </a:stretch>
        </p:blipFill>
        <p:spPr>
          <a:xfrm>
            <a:off x="0" y="0"/>
            <a:ext cx="9144000" cy="6193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1159325" y="26370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latin typeface="Pacifico"/>
                <a:ea typeface="Pacifico"/>
                <a:cs typeface="Pacifico"/>
                <a:sym typeface="Pacifico"/>
              </a:rPr>
              <a:t>Basilica San Vitale</a:t>
            </a:r>
            <a:endParaRPr sz="3000">
              <a:latin typeface="Pacifico"/>
              <a:ea typeface="Pacifico"/>
              <a:cs typeface="Pacifico"/>
              <a:sym typeface="Pacifico"/>
            </a:endParaRPr>
          </a:p>
        </p:txBody>
      </p:sp>
      <p:sp>
        <p:nvSpPr>
          <p:cNvPr id="258" name="Shape 258"/>
          <p:cNvSpPr txBox="1"/>
          <p:nvPr>
            <p:ph idx="1" type="body"/>
          </p:nvPr>
        </p:nvSpPr>
        <p:spPr>
          <a:xfrm>
            <a:off x="1199950" y="8441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cs" sz="3000">
                <a:latin typeface="Amatic SC"/>
                <a:ea typeface="Amatic SC"/>
                <a:cs typeface="Amatic SC"/>
                <a:sym typeface="Amatic SC"/>
              </a:rPr>
              <a:t>The </a:t>
            </a:r>
            <a:r>
              <a:rPr b="1" lang="cs" sz="3000">
                <a:latin typeface="Amatic SC"/>
                <a:ea typeface="Amatic SC"/>
                <a:cs typeface="Amatic SC"/>
                <a:sym typeface="Amatic SC"/>
              </a:rPr>
              <a:t>"Basilica of San Vitale"</a:t>
            </a:r>
            <a:r>
              <a:rPr lang="cs" sz="3000">
                <a:latin typeface="Amatic SC"/>
                <a:ea typeface="Amatic SC"/>
                <a:cs typeface="Amatic SC"/>
                <a:sym typeface="Amatic SC"/>
              </a:rPr>
              <a:t> is a church in Ravenna, Italy, and one of the most important examples of early Christian Byzantine art and architecture in Europe. The Roman Catholic Church has designated the building a "basilica", the honorific title bestowed on church buildings of exceptional historic and ecclesial importance, although it is not of architectural basilica form. It is one of eight Ravenna structures inscribed on the UNESCO World Heritage List.</a:t>
            </a:r>
            <a:endParaRPr sz="3000">
              <a:latin typeface="Amatic SC"/>
              <a:ea typeface="Amatic SC"/>
              <a:cs typeface="Amatic SC"/>
              <a:sym typeface="Amatic S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4" name="Shape 26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65" name="Shape 265"/>
          <p:cNvPicPr preferRelativeResize="0"/>
          <p:nvPr/>
        </p:nvPicPr>
        <p:blipFill>
          <a:blip r:embed="rId3">
            <a:alphaModFix/>
          </a:blip>
          <a:stretch>
            <a:fillRect/>
          </a:stretch>
        </p:blipFill>
        <p:spPr>
          <a:xfrm>
            <a:off x="0" y="0"/>
            <a:ext cx="9144000" cy="51889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Shape 27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71" name="Shape 271"/>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72" name="Shape 27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type="title"/>
          </p:nvPr>
        </p:nvSpPr>
        <p:spPr>
          <a:xfrm>
            <a:off x="1102600" y="385625"/>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latin typeface="Pacifico"/>
                <a:ea typeface="Pacifico"/>
                <a:cs typeface="Pacifico"/>
                <a:sym typeface="Pacifico"/>
              </a:rPr>
              <a:t>Villa Romana del Casale</a:t>
            </a:r>
            <a:endParaRPr sz="3000">
              <a:latin typeface="Pacifico"/>
              <a:ea typeface="Pacifico"/>
              <a:cs typeface="Pacifico"/>
              <a:sym typeface="Pacifico"/>
            </a:endParaRPr>
          </a:p>
        </p:txBody>
      </p:sp>
      <p:sp>
        <p:nvSpPr>
          <p:cNvPr id="278" name="Shape 278"/>
          <p:cNvSpPr txBox="1"/>
          <p:nvPr>
            <p:ph idx="1" type="body"/>
          </p:nvPr>
        </p:nvSpPr>
        <p:spPr>
          <a:xfrm>
            <a:off x="1175725" y="934125"/>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cs" sz="3000">
                <a:latin typeface="Amatic SC"/>
                <a:ea typeface="Amatic SC"/>
                <a:cs typeface="Amatic SC"/>
                <a:sym typeface="Amatic SC"/>
              </a:rPr>
              <a:t>The </a:t>
            </a:r>
            <a:r>
              <a:rPr b="1" lang="cs" sz="3000">
                <a:latin typeface="Amatic SC"/>
                <a:ea typeface="Amatic SC"/>
                <a:cs typeface="Amatic SC"/>
                <a:sym typeface="Amatic SC"/>
              </a:rPr>
              <a:t>Villa Romana del Casale</a:t>
            </a:r>
            <a:r>
              <a:rPr lang="cs" sz="3000">
                <a:latin typeface="Amatic SC"/>
                <a:ea typeface="Amatic SC"/>
                <a:cs typeface="Amatic SC"/>
                <a:sym typeface="Amatic SC"/>
              </a:rPr>
              <a:t> (Sicilian: </a:t>
            </a:r>
            <a:r>
              <a:rPr i="1" lang="cs" sz="3000">
                <a:latin typeface="Amatic SC"/>
                <a:ea typeface="Amatic SC"/>
                <a:cs typeface="Amatic SC"/>
                <a:sym typeface="Amatic SC"/>
              </a:rPr>
              <a:t>Villa Rumana dû Casali</a:t>
            </a:r>
            <a:r>
              <a:rPr lang="cs" sz="3000">
                <a:latin typeface="Amatic SC"/>
                <a:ea typeface="Amatic SC"/>
                <a:cs typeface="Amatic SC"/>
                <a:sym typeface="Amatic SC"/>
              </a:rPr>
              <a:t>) is a large and elaborate Roman villa or palace located about 3 km from the town of Piazza Armerina, Sicily. Excavations have revealed one of the richest, largest and varied collections of Roman mosaics in the world,for which the site has been designated as a UNESCO World Heritage Site. The villa and artwork contained within date to the early 4th century AD.</a:t>
            </a:r>
            <a:endParaRPr sz="3000">
              <a:latin typeface="Amatic SC"/>
              <a:ea typeface="Amatic SC"/>
              <a:cs typeface="Amatic SC"/>
              <a:sym typeface="Amatic S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Shape 28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84" name="Shape 28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85" name="Shape 285"/>
          <p:cNvPicPr preferRelativeResize="0"/>
          <p:nvPr/>
        </p:nvPicPr>
        <p:blipFill>
          <a:blip r:embed="rId3">
            <a:alphaModFix/>
          </a:blip>
          <a:stretch>
            <a:fillRect/>
          </a:stretch>
        </p:blipFill>
        <p:spPr>
          <a:xfrm>
            <a:off x="-81200" y="0"/>
            <a:ext cx="9225199"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91" name="Shape 291"/>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92" name="Shape 292"/>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Shape 297"/>
          <p:cNvSpPr txBox="1"/>
          <p:nvPr>
            <p:ph type="title"/>
          </p:nvPr>
        </p:nvSpPr>
        <p:spPr>
          <a:xfrm>
            <a:off x="1191950" y="409975"/>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latin typeface="Pacifico"/>
                <a:ea typeface="Pacifico"/>
                <a:cs typeface="Pacifico"/>
                <a:sym typeface="Pacifico"/>
              </a:rPr>
              <a:t>Museo Cappella Sansevero</a:t>
            </a:r>
            <a:endParaRPr sz="3000">
              <a:latin typeface="Pacifico"/>
              <a:ea typeface="Pacifico"/>
              <a:cs typeface="Pacifico"/>
              <a:sym typeface="Pacifico"/>
            </a:endParaRPr>
          </a:p>
        </p:txBody>
      </p:sp>
      <p:sp>
        <p:nvSpPr>
          <p:cNvPr id="298" name="Shape 298"/>
          <p:cNvSpPr txBox="1"/>
          <p:nvPr>
            <p:ph idx="1" type="body"/>
          </p:nvPr>
        </p:nvSpPr>
        <p:spPr>
          <a:xfrm>
            <a:off x="1289400" y="1023450"/>
            <a:ext cx="7038900" cy="3938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cs" sz="3000">
                <a:latin typeface="Amatic SC"/>
                <a:ea typeface="Amatic SC"/>
                <a:cs typeface="Amatic SC"/>
                <a:sym typeface="Amatic SC"/>
              </a:rPr>
              <a:t>The </a:t>
            </a:r>
            <a:r>
              <a:rPr b="1" lang="cs" sz="3000">
                <a:latin typeface="Amatic SC"/>
                <a:ea typeface="Amatic SC"/>
                <a:cs typeface="Amatic SC"/>
                <a:sym typeface="Amatic SC"/>
              </a:rPr>
              <a:t>Cappella Sansevero</a:t>
            </a:r>
            <a:r>
              <a:rPr lang="cs" sz="3000">
                <a:latin typeface="Amatic SC"/>
                <a:ea typeface="Amatic SC"/>
                <a:cs typeface="Amatic SC"/>
                <a:sym typeface="Amatic SC"/>
              </a:rPr>
              <a:t> (also known as the </a:t>
            </a:r>
            <a:r>
              <a:rPr i="1" lang="cs" sz="3000">
                <a:latin typeface="Amatic SC"/>
                <a:ea typeface="Amatic SC"/>
                <a:cs typeface="Amatic SC"/>
                <a:sym typeface="Amatic SC"/>
              </a:rPr>
              <a:t>Capella Sansevero de' Sangri</a:t>
            </a:r>
            <a:r>
              <a:rPr lang="cs" sz="3000">
                <a:latin typeface="Amatic SC"/>
                <a:ea typeface="Amatic SC"/>
                <a:cs typeface="Amatic SC"/>
                <a:sym typeface="Amatic SC"/>
              </a:rPr>
              <a:t> or </a:t>
            </a:r>
            <a:r>
              <a:rPr i="1" lang="cs" sz="3000">
                <a:latin typeface="Amatic SC"/>
                <a:ea typeface="Amatic SC"/>
                <a:cs typeface="Amatic SC"/>
                <a:sym typeface="Amatic SC"/>
              </a:rPr>
              <a:t>Pietatella</a:t>
            </a:r>
            <a:r>
              <a:rPr lang="cs" sz="3000">
                <a:latin typeface="Amatic SC"/>
                <a:ea typeface="Amatic SC"/>
                <a:cs typeface="Amatic SC"/>
                <a:sym typeface="Amatic SC"/>
              </a:rPr>
              <a:t>) is a chapel located on Via Francesco de Sanctis 19, just northwest of the church of San Domenico Maggiore, in the historic center of Naples, Italy. The chapel is more properly named the Chapel of </a:t>
            </a:r>
            <a:r>
              <a:rPr i="1" lang="cs" sz="3000">
                <a:latin typeface="Amatic SC"/>
                <a:ea typeface="Amatic SC"/>
                <a:cs typeface="Amatic SC"/>
                <a:sym typeface="Amatic SC"/>
              </a:rPr>
              <a:t>Santa Maria della Pietà</a:t>
            </a:r>
            <a:r>
              <a:rPr lang="cs" sz="3000">
                <a:latin typeface="Amatic SC"/>
                <a:ea typeface="Amatic SC"/>
                <a:cs typeface="Amatic SC"/>
                <a:sym typeface="Amatic SC"/>
              </a:rPr>
              <a:t>, or the </a:t>
            </a:r>
            <a:r>
              <a:rPr i="1" lang="cs" sz="3000">
                <a:latin typeface="Amatic SC"/>
                <a:ea typeface="Amatic SC"/>
                <a:cs typeface="Amatic SC"/>
                <a:sym typeface="Amatic SC"/>
              </a:rPr>
              <a:t>Pietatella</a:t>
            </a:r>
            <a:r>
              <a:rPr lang="cs" sz="3000">
                <a:latin typeface="Amatic SC"/>
                <a:ea typeface="Amatic SC"/>
                <a:cs typeface="Amatic SC"/>
                <a:sym typeface="Amatic SC"/>
              </a:rPr>
              <a:t>. It contains works of art by some of the leading Italian artists of the 18th century.</a:t>
            </a:r>
            <a:r>
              <a:rPr baseline="30000" lang="cs" sz="3000">
                <a:latin typeface="Amatic SC"/>
                <a:ea typeface="Amatic SC"/>
                <a:cs typeface="Amatic SC"/>
                <a:sym typeface="Amatic SC"/>
              </a:rPr>
              <a:t>[1]</a:t>
            </a:r>
            <a:endParaRPr sz="3000">
              <a:latin typeface="Amatic SC"/>
              <a:ea typeface="Amatic SC"/>
              <a:cs typeface="Amatic SC"/>
              <a:sym typeface="Amatic S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Shape 30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04" name="Shape 30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05" name="Shape 305"/>
          <p:cNvPicPr preferRelativeResize="0"/>
          <p:nvPr/>
        </p:nvPicPr>
        <p:blipFill>
          <a:blip r:embed="rId3">
            <a:alphaModFix/>
          </a:blip>
          <a:stretch>
            <a:fillRect/>
          </a:stretch>
        </p:blipFill>
        <p:spPr>
          <a:xfrm>
            <a:off x="0" y="40600"/>
            <a:ext cx="3409950" cy="5143500"/>
          </a:xfrm>
          <a:prstGeom prst="rect">
            <a:avLst/>
          </a:prstGeom>
          <a:noFill/>
          <a:ln>
            <a:noFill/>
          </a:ln>
        </p:spPr>
      </p:pic>
      <p:pic>
        <p:nvPicPr>
          <p:cNvPr id="306" name="Shape 306"/>
          <p:cNvPicPr preferRelativeResize="0"/>
          <p:nvPr/>
        </p:nvPicPr>
        <p:blipFill>
          <a:blip r:embed="rId4">
            <a:alphaModFix/>
          </a:blip>
          <a:stretch>
            <a:fillRect/>
          </a:stretch>
        </p:blipFill>
        <p:spPr>
          <a:xfrm>
            <a:off x="32500" y="4060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Shape 147"/>
          <p:cNvSpPr txBox="1"/>
          <p:nvPr>
            <p:ph idx="1" type="body"/>
          </p:nvPr>
        </p:nvSpPr>
        <p:spPr>
          <a:xfrm>
            <a:off x="238575" y="7460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t/>
            </a:r>
            <a:endParaRPr sz="3000"/>
          </a:p>
          <a:p>
            <a:pPr indent="0" lvl="0" marL="0">
              <a:spcBef>
                <a:spcPts val="1600"/>
              </a:spcBef>
              <a:spcAft>
                <a:spcPts val="0"/>
              </a:spcAft>
              <a:buClr>
                <a:schemeClr val="dk1"/>
              </a:buClr>
              <a:buSzPts val="1100"/>
              <a:buFont typeface="Arial"/>
              <a:buNone/>
            </a:pPr>
            <a:r>
              <a:rPr lang="cs" sz="3000">
                <a:solidFill>
                  <a:schemeClr val="lt1"/>
                </a:solidFill>
                <a:latin typeface="Amatic SC"/>
                <a:ea typeface="Amatic SC"/>
                <a:cs typeface="Amatic SC"/>
                <a:sym typeface="Amatic SC"/>
              </a:rPr>
              <a:t>The Colosseum or the Roman Colosseum, originally the Flavius ​​Amphitheater (Latin: Amphitheatrum Flavium, Italian: Anfiteatro Flavio or Colosseo), is an oval amphitheater in the center of Rome, Italy. It is the largest amphitheater ever built in the Roman Empire. It is one of the great works of Roman architecture.</a:t>
            </a:r>
            <a:endParaRPr sz="3000">
              <a:solidFill>
                <a:schemeClr val="lt1"/>
              </a:solidFill>
              <a:latin typeface="Amatic SC"/>
              <a:ea typeface="Amatic SC"/>
              <a:cs typeface="Amatic SC"/>
              <a:sym typeface="Amatic SC"/>
            </a:endParaRPr>
          </a:p>
          <a:p>
            <a:pPr indent="0" lvl="0" marL="0">
              <a:spcBef>
                <a:spcPts val="1600"/>
              </a:spcBef>
              <a:spcAft>
                <a:spcPts val="1600"/>
              </a:spcAft>
              <a:buNone/>
            </a:pPr>
            <a:r>
              <a:t/>
            </a:r>
            <a:endParaRPr sz="3000"/>
          </a:p>
        </p:txBody>
      </p:sp>
      <p:sp>
        <p:nvSpPr>
          <p:cNvPr id="148" name="Shape 148"/>
          <p:cNvSpPr txBox="1"/>
          <p:nvPr/>
        </p:nvSpPr>
        <p:spPr>
          <a:xfrm>
            <a:off x="238575" y="-546600"/>
            <a:ext cx="3000000" cy="30000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1600"/>
              </a:spcAft>
              <a:buNone/>
            </a:pPr>
            <a:r>
              <a:rPr lang="cs" sz="4800">
                <a:solidFill>
                  <a:schemeClr val="lt1"/>
                </a:solidFill>
                <a:latin typeface="Pacifico"/>
                <a:ea typeface="Pacifico"/>
                <a:cs typeface="Pacifico"/>
                <a:sym typeface="Pacifico"/>
              </a:rPr>
              <a:t>Colosseum</a:t>
            </a:r>
            <a:endParaRPr b="1" sz="4800">
              <a:latin typeface="Pacifico"/>
              <a:ea typeface="Pacifico"/>
              <a:cs typeface="Pacifico"/>
              <a:sym typeface="Pacific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Shape 31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2" name="Shape 312"/>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13" name="Shape 313"/>
          <p:cNvPicPr preferRelativeResize="0"/>
          <p:nvPr/>
        </p:nvPicPr>
        <p:blipFill>
          <a:blip r:embed="rId3">
            <a:alphaModFix/>
          </a:blip>
          <a:stretch>
            <a:fillRect/>
          </a:stretch>
        </p:blipFill>
        <p:spPr>
          <a:xfrm>
            <a:off x="0" y="-40600"/>
            <a:ext cx="2190750" cy="5143500"/>
          </a:xfrm>
          <a:prstGeom prst="rect">
            <a:avLst/>
          </a:prstGeom>
          <a:noFill/>
          <a:ln>
            <a:noFill/>
          </a:ln>
        </p:spPr>
      </p:pic>
      <p:pic>
        <p:nvPicPr>
          <p:cNvPr descr="Výsledek obrázku pro The Cappella Sansevero" id="314" name="Shape 314"/>
          <p:cNvPicPr preferRelativeResize="0"/>
          <p:nvPr/>
        </p:nvPicPr>
        <p:blipFill>
          <a:blip r:embed="rId4">
            <a:alphaModFix/>
          </a:blip>
          <a:stretch>
            <a:fillRect/>
          </a:stretch>
        </p:blipFill>
        <p:spPr>
          <a:xfrm>
            <a:off x="-511625" y="30075"/>
            <a:ext cx="9655625" cy="5113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Shape 31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0" name="Shape 320"/>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21" name="Shape 321"/>
          <p:cNvPicPr preferRelativeResize="0"/>
          <p:nvPr/>
        </p:nvPicPr>
        <p:blipFill>
          <a:blip r:embed="rId3">
            <a:alphaModFix/>
          </a:blip>
          <a:stretch>
            <a:fillRect/>
          </a:stretch>
        </p:blipFill>
        <p:spPr>
          <a:xfrm>
            <a:off x="0" y="0"/>
            <a:ext cx="3409950" cy="5143500"/>
          </a:xfrm>
          <a:prstGeom prst="rect">
            <a:avLst/>
          </a:prstGeom>
          <a:noFill/>
          <a:ln>
            <a:noFill/>
          </a:ln>
        </p:spPr>
      </p:pic>
      <p:pic>
        <p:nvPicPr>
          <p:cNvPr id="322" name="Shape 322"/>
          <p:cNvPicPr preferRelativeResize="0"/>
          <p:nvPr/>
        </p:nvPicPr>
        <p:blipFill>
          <a:blip r:embed="rId4">
            <a:alphaModFix/>
          </a:blip>
          <a:stretch>
            <a:fillRect/>
          </a:stretch>
        </p:blipFill>
        <p:spPr>
          <a:xfrm>
            <a:off x="3445000" y="0"/>
            <a:ext cx="2743900" cy="5143500"/>
          </a:xfrm>
          <a:prstGeom prst="rect">
            <a:avLst/>
          </a:prstGeom>
          <a:noFill/>
          <a:ln>
            <a:noFill/>
          </a:ln>
        </p:spPr>
      </p:pic>
      <p:pic>
        <p:nvPicPr>
          <p:cNvPr id="323" name="Shape 323"/>
          <p:cNvPicPr preferRelativeResize="0"/>
          <p:nvPr/>
        </p:nvPicPr>
        <p:blipFill>
          <a:blip r:embed="rId5">
            <a:alphaModFix/>
          </a:blip>
          <a:stretch>
            <a:fillRect/>
          </a:stretch>
        </p:blipFill>
        <p:spPr>
          <a:xfrm>
            <a:off x="6223950" y="0"/>
            <a:ext cx="313182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Shape 328"/>
          <p:cNvSpPr txBox="1"/>
          <p:nvPr>
            <p:ph type="title"/>
          </p:nvPr>
        </p:nvSpPr>
        <p:spPr>
          <a:xfrm>
            <a:off x="1094475"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latin typeface="Pacifico"/>
                <a:ea typeface="Pacifico"/>
                <a:cs typeface="Pacifico"/>
                <a:sym typeface="Pacifico"/>
              </a:rPr>
              <a:t>Pantheon</a:t>
            </a:r>
            <a:endParaRPr sz="3000">
              <a:latin typeface="Pacifico"/>
              <a:ea typeface="Pacifico"/>
              <a:cs typeface="Pacifico"/>
              <a:sym typeface="Pacifico"/>
            </a:endParaRPr>
          </a:p>
        </p:txBody>
      </p:sp>
      <p:sp>
        <p:nvSpPr>
          <p:cNvPr id="329" name="Shape 329"/>
          <p:cNvSpPr txBox="1"/>
          <p:nvPr>
            <p:ph idx="1" type="body"/>
          </p:nvPr>
        </p:nvSpPr>
        <p:spPr>
          <a:xfrm>
            <a:off x="1053875" y="1153125"/>
            <a:ext cx="7854600" cy="23025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cs" sz="3000">
                <a:latin typeface="Amatic SC"/>
                <a:ea typeface="Amatic SC"/>
                <a:cs typeface="Amatic SC"/>
                <a:sym typeface="Amatic SC"/>
              </a:rPr>
              <a:t>The </a:t>
            </a:r>
            <a:r>
              <a:rPr b="1" lang="cs" sz="3000">
                <a:latin typeface="Amatic SC"/>
                <a:ea typeface="Amatic SC"/>
                <a:cs typeface="Amatic SC"/>
                <a:sym typeface="Amatic SC"/>
              </a:rPr>
              <a:t>Pantheon</a:t>
            </a:r>
            <a:r>
              <a:rPr lang="cs" sz="3000">
                <a:latin typeface="Amatic SC"/>
                <a:ea typeface="Amatic SC"/>
                <a:cs typeface="Amatic SC"/>
                <a:sym typeface="Amatic SC"/>
              </a:rPr>
              <a:t> Latin: </a:t>
            </a:r>
            <a:r>
              <a:rPr i="1" lang="cs" sz="3000">
                <a:latin typeface="Amatic SC"/>
                <a:ea typeface="Amatic SC"/>
                <a:cs typeface="Amatic SC"/>
                <a:sym typeface="Amatic SC"/>
              </a:rPr>
              <a:t>Pantheum</a:t>
            </a:r>
            <a:r>
              <a:rPr lang="cs" sz="3000">
                <a:latin typeface="Amatic SC"/>
                <a:ea typeface="Amatic SC"/>
                <a:cs typeface="Amatic SC"/>
                <a:sym typeface="Amatic SC"/>
              </a:rPr>
              <a:t>, from </a:t>
            </a:r>
            <a:r>
              <a:rPr lang="cs" sz="3000" u="sng">
                <a:latin typeface="Amatic SC"/>
                <a:ea typeface="Amatic SC"/>
                <a:cs typeface="Amatic SC"/>
                <a:sym typeface="Amatic SC"/>
                <a:hlinkClick r:id="rId3"/>
              </a:rPr>
              <a:t>Greek</a:t>
            </a:r>
            <a:r>
              <a:rPr lang="cs" sz="3000">
                <a:latin typeface="Amatic SC"/>
                <a:ea typeface="Amatic SC"/>
                <a:cs typeface="Amatic SC"/>
                <a:sym typeface="Amatic SC"/>
              </a:rPr>
              <a:t> Πάνθειον </a:t>
            </a:r>
            <a:r>
              <a:rPr i="1" lang="cs" sz="3000">
                <a:latin typeface="Amatic SC"/>
                <a:ea typeface="Amatic SC"/>
                <a:cs typeface="Amatic SC"/>
                <a:sym typeface="Amatic SC"/>
              </a:rPr>
              <a:t>Pantheion</a:t>
            </a:r>
            <a:r>
              <a:rPr lang="cs" sz="3000">
                <a:latin typeface="Amatic SC"/>
                <a:ea typeface="Amatic SC"/>
                <a:cs typeface="Amatic SC"/>
                <a:sym typeface="Amatic SC"/>
              </a:rPr>
              <a:t>, "[temple] of all the gods") is a former Roman temple, now a church, in Rome, Italy, on the site of an earlier temple commissioned by Marcus Agrippa during the reign of Augustus (27 BC – 14 AD). The present building was completed by the emperor Hadrian and probably dedicated about 126 AD. </a:t>
            </a:r>
            <a:endParaRPr sz="3000">
              <a:latin typeface="Amatic SC"/>
              <a:ea typeface="Amatic SC"/>
              <a:cs typeface="Amatic SC"/>
              <a:sym typeface="Amatic S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35" name="Shape 33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36" name="Shape 3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Shape 34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2" name="Shape 342"/>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43" name="Shape 34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Shape 34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t>THE END</a:t>
            </a:r>
            <a:endParaRPr b="1" sz="3000"/>
          </a:p>
        </p:txBody>
      </p:sp>
      <p:sp>
        <p:nvSpPr>
          <p:cNvPr id="349" name="Shape 349"/>
          <p:cNvSpPr txBox="1"/>
          <p:nvPr>
            <p:ph idx="1" type="body"/>
          </p:nvPr>
        </p:nvSpPr>
        <p:spPr>
          <a:xfrm>
            <a:off x="1297500" y="982875"/>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cs" sz="3000">
                <a:latin typeface="Alfa Slab One"/>
                <a:ea typeface="Alfa Slab One"/>
                <a:cs typeface="Alfa Slab One"/>
                <a:sym typeface="Alfa Slab One"/>
              </a:rPr>
              <a:t>This is the end I hope you enjoyed my presentation</a:t>
            </a:r>
            <a:endParaRPr sz="3000">
              <a:latin typeface="Alfa Slab One"/>
              <a:ea typeface="Alfa Slab One"/>
              <a:cs typeface="Alfa Slab One"/>
              <a:sym typeface="Alfa Slab One"/>
            </a:endParaRPr>
          </a:p>
          <a:p>
            <a:pPr indent="0" lvl="0" marL="0">
              <a:spcBef>
                <a:spcPts val="1600"/>
              </a:spcBef>
              <a:spcAft>
                <a:spcPts val="1600"/>
              </a:spcAft>
              <a:buNone/>
            </a:pPr>
            <a:r>
              <a:t/>
            </a:r>
            <a:endParaRPr/>
          </a:p>
        </p:txBody>
      </p:sp>
      <p:pic>
        <p:nvPicPr>
          <p:cNvPr descr="Výsledek obrázku pro gif smile" id="350" name="Shape 350"/>
          <p:cNvPicPr preferRelativeResize="0"/>
          <p:nvPr/>
        </p:nvPicPr>
        <p:blipFill>
          <a:blip r:embed="rId3">
            <a:alphaModFix/>
          </a:blip>
          <a:stretch>
            <a:fillRect/>
          </a:stretch>
        </p:blipFill>
        <p:spPr>
          <a:xfrm>
            <a:off x="657775" y="2062650"/>
            <a:ext cx="3860800" cy="2895600"/>
          </a:xfrm>
          <a:prstGeom prst="rect">
            <a:avLst/>
          </a:prstGeom>
          <a:noFill/>
          <a:ln>
            <a:noFill/>
          </a:ln>
        </p:spPr>
      </p:pic>
      <p:pic>
        <p:nvPicPr>
          <p:cNvPr descr="Výsledek obrázku pro gif smile" id="351" name="Shape 351"/>
          <p:cNvPicPr preferRelativeResize="0"/>
          <p:nvPr/>
        </p:nvPicPr>
        <p:blipFill>
          <a:blip r:embed="rId4">
            <a:alphaModFix/>
          </a:blip>
          <a:stretch>
            <a:fillRect/>
          </a:stretch>
        </p:blipFill>
        <p:spPr>
          <a:xfrm>
            <a:off x="5261525" y="2062650"/>
            <a:ext cx="3112375" cy="2895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2" name="Shape 152"/>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6" name="Shape 156"/>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0" name="Shape 160"/>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4" name="Shape 164"/>
        <p:cNvGrpSpPr/>
        <p:nvPr/>
      </p:nvGrpSpPr>
      <p:grpSpPr>
        <a:xfrm>
          <a:off x="0" y="0"/>
          <a:ext cx="0" cy="0"/>
          <a:chOff x="0" y="0"/>
          <a:chExt cx="0" cy="0"/>
        </a:xfrm>
      </p:grpSpPr>
      <p:sp>
        <p:nvSpPr>
          <p:cNvPr id="165" name="Shape 165"/>
          <p:cNvSpPr txBox="1"/>
          <p:nvPr>
            <p:ph type="title"/>
          </p:nvPr>
        </p:nvSpPr>
        <p:spPr>
          <a:xfrm>
            <a:off x="5416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cs" sz="3000">
                <a:solidFill>
                  <a:schemeClr val="lt1"/>
                </a:solidFill>
                <a:latin typeface="Pacifico"/>
                <a:ea typeface="Pacifico"/>
                <a:cs typeface="Pacifico"/>
                <a:sym typeface="Pacifico"/>
              </a:rPr>
              <a:t>St. Peter's Basilica</a:t>
            </a:r>
            <a:endParaRPr sz="3000">
              <a:solidFill>
                <a:schemeClr val="lt1"/>
              </a:solidFill>
              <a:latin typeface="Pacifico"/>
              <a:ea typeface="Pacifico"/>
              <a:cs typeface="Pacifico"/>
              <a:sym typeface="Pacifico"/>
            </a:endParaRPr>
          </a:p>
        </p:txBody>
      </p:sp>
      <p:sp>
        <p:nvSpPr>
          <p:cNvPr id="166" name="Shape 166"/>
          <p:cNvSpPr txBox="1"/>
          <p:nvPr/>
        </p:nvSpPr>
        <p:spPr>
          <a:xfrm>
            <a:off x="438900" y="1072900"/>
            <a:ext cx="8428800" cy="3893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sz="3000">
              <a:solidFill>
                <a:schemeClr val="lt1"/>
              </a:solidFill>
              <a:latin typeface="Amatic SC"/>
              <a:ea typeface="Amatic SC"/>
              <a:cs typeface="Amatic SC"/>
              <a:sym typeface="Amatic SC"/>
            </a:endParaRPr>
          </a:p>
          <a:p>
            <a:pPr indent="0" lvl="0" marL="0">
              <a:spcBef>
                <a:spcPts val="0"/>
              </a:spcBef>
              <a:spcAft>
                <a:spcPts val="0"/>
              </a:spcAft>
              <a:buNone/>
            </a:pPr>
            <a:r>
              <a:rPr lang="cs" sz="3000">
                <a:solidFill>
                  <a:schemeClr val="lt1"/>
                </a:solidFill>
                <a:latin typeface="Amatic SC"/>
                <a:ea typeface="Amatic SC"/>
                <a:cs typeface="Amatic SC"/>
                <a:sym typeface="Amatic SC"/>
              </a:rPr>
              <a:t>The </a:t>
            </a:r>
            <a:r>
              <a:rPr b="1" lang="cs" sz="3000">
                <a:solidFill>
                  <a:schemeClr val="lt1"/>
                </a:solidFill>
                <a:latin typeface="Amatic SC"/>
                <a:ea typeface="Amatic SC"/>
                <a:cs typeface="Amatic SC"/>
                <a:sym typeface="Amatic SC"/>
              </a:rPr>
              <a:t>Papal Basilica of St. Peter in the Vatican</a:t>
            </a:r>
            <a:r>
              <a:rPr lang="cs" sz="3000">
                <a:solidFill>
                  <a:schemeClr val="lt1"/>
                </a:solidFill>
                <a:latin typeface="Amatic SC"/>
                <a:ea typeface="Amatic SC"/>
                <a:cs typeface="Amatic SC"/>
                <a:sym typeface="Amatic SC"/>
              </a:rPr>
              <a:t> (</a:t>
            </a:r>
            <a:r>
              <a:rPr lang="cs" sz="3000" u="sng">
                <a:solidFill>
                  <a:schemeClr val="lt1"/>
                </a:solidFill>
                <a:latin typeface="Amatic SC"/>
                <a:ea typeface="Amatic SC"/>
                <a:cs typeface="Amatic SC"/>
                <a:sym typeface="Amatic SC"/>
                <a:hlinkClick r:id="rId4"/>
              </a:rPr>
              <a:t>Italian</a:t>
            </a:r>
            <a:r>
              <a:rPr lang="cs" sz="3000">
                <a:solidFill>
                  <a:schemeClr val="lt1"/>
                </a:solidFill>
                <a:latin typeface="Amatic SC"/>
                <a:ea typeface="Amatic SC"/>
                <a:cs typeface="Amatic SC"/>
                <a:sym typeface="Amatic SC"/>
              </a:rPr>
              <a:t>: </a:t>
            </a:r>
            <a:r>
              <a:rPr i="1" lang="cs" sz="3000">
                <a:solidFill>
                  <a:schemeClr val="lt1"/>
                </a:solidFill>
                <a:latin typeface="Amatic SC"/>
                <a:ea typeface="Amatic SC"/>
                <a:cs typeface="Amatic SC"/>
                <a:sym typeface="Amatic SC"/>
              </a:rPr>
              <a:t>Basilica Papale di San Pietro in Vaticano</a:t>
            </a:r>
            <a:r>
              <a:rPr lang="cs" sz="3000">
                <a:solidFill>
                  <a:schemeClr val="lt1"/>
                </a:solidFill>
                <a:latin typeface="Amatic SC"/>
                <a:ea typeface="Amatic SC"/>
                <a:cs typeface="Amatic SC"/>
                <a:sym typeface="Amatic SC"/>
              </a:rPr>
              <a:t>), or simply </a:t>
            </a:r>
            <a:r>
              <a:rPr b="1" lang="cs" sz="3000">
                <a:solidFill>
                  <a:schemeClr val="lt1"/>
                </a:solidFill>
                <a:latin typeface="Amatic SC"/>
                <a:ea typeface="Amatic SC"/>
                <a:cs typeface="Amatic SC"/>
                <a:sym typeface="Amatic SC"/>
              </a:rPr>
              <a:t>St. Peter's Basilica</a:t>
            </a:r>
            <a:r>
              <a:rPr lang="cs" sz="3000">
                <a:solidFill>
                  <a:schemeClr val="lt1"/>
                </a:solidFill>
                <a:latin typeface="Amatic SC"/>
                <a:ea typeface="Amatic SC"/>
                <a:cs typeface="Amatic SC"/>
                <a:sym typeface="Amatic SC"/>
              </a:rPr>
              <a:t> (Latin: </a:t>
            </a:r>
            <a:r>
              <a:rPr i="1" lang="cs" sz="3000">
                <a:solidFill>
                  <a:schemeClr val="lt1"/>
                </a:solidFill>
                <a:latin typeface="Amatic SC"/>
                <a:ea typeface="Amatic SC"/>
                <a:cs typeface="Amatic SC"/>
                <a:sym typeface="Amatic SC"/>
              </a:rPr>
              <a:t>Basilica Sancti Petri</a:t>
            </a:r>
            <a:r>
              <a:rPr lang="cs" sz="3000">
                <a:solidFill>
                  <a:schemeClr val="lt1"/>
                </a:solidFill>
                <a:latin typeface="Amatic SC"/>
                <a:ea typeface="Amatic SC"/>
                <a:cs typeface="Amatic SC"/>
                <a:sym typeface="Amatic SC"/>
              </a:rPr>
              <a:t>), is an Italian Renaissance church in Vatican City, the papal enclave within the city of Rome.Designed principally by Donato Bramante, Michelangelo, </a:t>
            </a:r>
            <a:r>
              <a:rPr lang="cs" sz="3000" u="sng">
                <a:solidFill>
                  <a:schemeClr val="lt1"/>
                </a:solidFill>
                <a:latin typeface="Amatic SC"/>
                <a:ea typeface="Amatic SC"/>
                <a:cs typeface="Amatic SC"/>
                <a:sym typeface="Amatic SC"/>
                <a:hlinkClick r:id="rId5"/>
              </a:rPr>
              <a:t>Carlo Mader</a:t>
            </a:r>
            <a:r>
              <a:rPr lang="cs" sz="3000">
                <a:latin typeface="Amatic SC"/>
                <a:ea typeface="Amatic SC"/>
                <a:cs typeface="Amatic SC"/>
                <a:sym typeface="Amatic SC"/>
              </a:rPr>
              <a:t>n</a:t>
            </a:r>
            <a:r>
              <a:rPr lang="cs" sz="3000" u="sng">
                <a:solidFill>
                  <a:schemeClr val="lt1"/>
                </a:solidFill>
                <a:latin typeface="Amatic SC"/>
                <a:ea typeface="Amatic SC"/>
                <a:cs typeface="Amatic SC"/>
                <a:sym typeface="Amatic SC"/>
                <a:hlinkClick r:id="rId6"/>
              </a:rPr>
              <a:t>o</a:t>
            </a:r>
            <a:r>
              <a:rPr lang="cs" sz="3000">
                <a:solidFill>
                  <a:schemeClr val="lt1"/>
                </a:solidFill>
                <a:latin typeface="Amatic SC"/>
                <a:ea typeface="Amatic SC"/>
                <a:cs typeface="Amatic SC"/>
                <a:sym typeface="Amatic SC"/>
              </a:rPr>
              <a:t> and Gian Lorenzo Bernini.</a:t>
            </a:r>
            <a:endParaRPr sz="3000">
              <a:solidFill>
                <a:schemeClr val="lt1"/>
              </a:solidFill>
              <a:latin typeface="Amatic SC"/>
              <a:ea typeface="Amatic SC"/>
              <a:cs typeface="Amatic SC"/>
              <a:sym typeface="Amatic S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2" name="Shape 172"/>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73" name="Shape 17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9" name="Shape 179"/>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80" name="Shape 18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