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96" r:id="rId3"/>
    <p:sldMasterId id="2147483708" r:id="rId4"/>
    <p:sldMasterId id="2147483720" r:id="rId5"/>
    <p:sldMasterId id="2147483732" r:id="rId6"/>
    <p:sldMasterId id="2147483744" r:id="rId7"/>
    <p:sldMasterId id="2147483756" r:id="rId8"/>
    <p:sldMasterId id="2147483768" r:id="rId9"/>
    <p:sldMasterId id="2147483780" r:id="rId10"/>
  </p:sldMasterIdLst>
  <p:notesMasterIdLst>
    <p:notesMasterId r:id="rId125"/>
  </p:notesMasterIdLst>
  <p:sldIdLst>
    <p:sldId id="257" r:id="rId11"/>
    <p:sldId id="258" r:id="rId12"/>
    <p:sldId id="458" r:id="rId13"/>
    <p:sldId id="259" r:id="rId14"/>
    <p:sldId id="341" r:id="rId15"/>
    <p:sldId id="323" r:id="rId16"/>
    <p:sldId id="507" r:id="rId17"/>
    <p:sldId id="261" r:id="rId18"/>
    <p:sldId id="516" r:id="rId19"/>
    <p:sldId id="517" r:id="rId20"/>
    <p:sldId id="269" r:id="rId21"/>
    <p:sldId id="464" r:id="rId22"/>
    <p:sldId id="555" r:id="rId23"/>
    <p:sldId id="478" r:id="rId24"/>
    <p:sldId id="325" r:id="rId25"/>
    <p:sldId id="289" r:id="rId26"/>
    <p:sldId id="465" r:id="rId27"/>
    <p:sldId id="556" r:id="rId28"/>
    <p:sldId id="576" r:id="rId29"/>
    <p:sldId id="378" r:id="rId30"/>
    <p:sldId id="410" r:id="rId31"/>
    <p:sldId id="459" r:id="rId32"/>
    <p:sldId id="407" r:id="rId33"/>
    <p:sldId id="408" r:id="rId34"/>
    <p:sldId id="409" r:id="rId35"/>
    <p:sldId id="577" r:id="rId36"/>
    <p:sldId id="578" r:id="rId37"/>
    <p:sldId id="579" r:id="rId38"/>
    <p:sldId id="580" r:id="rId39"/>
    <p:sldId id="581" r:id="rId40"/>
    <p:sldId id="385" r:id="rId41"/>
    <p:sldId id="397" r:id="rId42"/>
    <p:sldId id="386" r:id="rId43"/>
    <p:sldId id="389" r:id="rId44"/>
    <p:sldId id="390" r:id="rId45"/>
    <p:sldId id="526" r:id="rId46"/>
    <p:sldId id="391" r:id="rId47"/>
    <p:sldId id="383" r:id="rId48"/>
    <p:sldId id="424" r:id="rId49"/>
    <p:sldId id="285" r:id="rId50"/>
    <p:sldId id="466" r:id="rId51"/>
    <p:sldId id="313" r:id="rId52"/>
    <p:sldId id="326" r:id="rId53"/>
    <p:sldId id="403" r:id="rId54"/>
    <p:sldId id="426" r:id="rId55"/>
    <p:sldId id="433" r:id="rId56"/>
    <p:sldId id="456" r:id="rId57"/>
    <p:sldId id="430" r:id="rId58"/>
    <p:sldId id="434" r:id="rId59"/>
    <p:sldId id="436" r:id="rId60"/>
    <p:sldId id="418" r:id="rId61"/>
    <p:sldId id="419" r:id="rId62"/>
    <p:sldId id="423" r:id="rId63"/>
    <p:sldId id="467" r:id="rId64"/>
    <p:sldId id="420" r:id="rId65"/>
    <p:sldId id="438" r:id="rId66"/>
    <p:sldId id="439" r:id="rId67"/>
    <p:sldId id="301" r:id="rId68"/>
    <p:sldId id="528" r:id="rId69"/>
    <p:sldId id="527" r:id="rId70"/>
    <p:sldId id="529" r:id="rId71"/>
    <p:sldId id="530" r:id="rId72"/>
    <p:sldId id="531" r:id="rId73"/>
    <p:sldId id="532" r:id="rId74"/>
    <p:sldId id="533" r:id="rId75"/>
    <p:sldId id="534" r:id="rId76"/>
    <p:sldId id="535" r:id="rId77"/>
    <p:sldId id="536" r:id="rId78"/>
    <p:sldId id="537" r:id="rId79"/>
    <p:sldId id="582" r:id="rId80"/>
    <p:sldId id="538" r:id="rId81"/>
    <p:sldId id="539" r:id="rId82"/>
    <p:sldId id="540" r:id="rId83"/>
    <p:sldId id="541" r:id="rId84"/>
    <p:sldId id="542" r:id="rId85"/>
    <p:sldId id="485" r:id="rId86"/>
    <p:sldId id="543" r:id="rId87"/>
    <p:sldId id="486" r:id="rId88"/>
    <p:sldId id="544" r:id="rId89"/>
    <p:sldId id="545" r:id="rId90"/>
    <p:sldId id="546" r:id="rId91"/>
    <p:sldId id="547" r:id="rId92"/>
    <p:sldId id="548" r:id="rId93"/>
    <p:sldId id="549" r:id="rId94"/>
    <p:sldId id="550" r:id="rId95"/>
    <p:sldId id="551" r:id="rId96"/>
    <p:sldId id="561" r:id="rId97"/>
    <p:sldId id="562" r:id="rId98"/>
    <p:sldId id="563" r:id="rId99"/>
    <p:sldId id="564" r:id="rId100"/>
    <p:sldId id="565" r:id="rId101"/>
    <p:sldId id="477" r:id="rId102"/>
    <p:sldId id="552" r:id="rId103"/>
    <p:sldId id="492" r:id="rId104"/>
    <p:sldId id="504" r:id="rId105"/>
    <p:sldId id="553" r:id="rId106"/>
    <p:sldId id="554" r:id="rId107"/>
    <p:sldId id="559" r:id="rId108"/>
    <p:sldId id="560" r:id="rId109"/>
    <p:sldId id="505" r:id="rId110"/>
    <p:sldId id="575" r:id="rId111"/>
    <p:sldId id="479" r:id="rId112"/>
    <p:sldId id="480" r:id="rId113"/>
    <p:sldId id="481" r:id="rId114"/>
    <p:sldId id="482" r:id="rId115"/>
    <p:sldId id="483" r:id="rId116"/>
    <p:sldId id="484" r:id="rId117"/>
    <p:sldId id="469" r:id="rId118"/>
    <p:sldId id="583" r:id="rId119"/>
    <p:sldId id="584" r:id="rId120"/>
    <p:sldId id="585" r:id="rId121"/>
    <p:sldId id="586" r:id="rId122"/>
    <p:sldId id="262" r:id="rId123"/>
    <p:sldId id="263" r:id="rId1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993" autoAdjust="0"/>
  </p:normalViewPr>
  <p:slideViewPr>
    <p:cSldViewPr>
      <p:cViewPr varScale="1">
        <p:scale>
          <a:sx n="67" d="100"/>
          <a:sy n="67" d="100"/>
        </p:scale>
        <p:origin x="-1476"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slide" Target="slides/slide102.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28"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slide" Target="slides/slide85.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13" Type="http://schemas.openxmlformats.org/officeDocument/2006/relationships/slide" Target="slides/slide103.xml"/><Relationship Id="rId118" Type="http://schemas.openxmlformats.org/officeDocument/2006/relationships/slide" Target="slides/slide108.xml"/><Relationship Id="rId12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103" Type="http://schemas.openxmlformats.org/officeDocument/2006/relationships/slide" Target="slides/slide93.xml"/><Relationship Id="rId108" Type="http://schemas.openxmlformats.org/officeDocument/2006/relationships/slide" Target="slides/slide98.xml"/><Relationship Id="rId116" Type="http://schemas.openxmlformats.org/officeDocument/2006/relationships/slide" Target="slides/slide106.xml"/><Relationship Id="rId124" Type="http://schemas.openxmlformats.org/officeDocument/2006/relationships/slide" Target="slides/slide114.xml"/><Relationship Id="rId129"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11" Type="http://schemas.openxmlformats.org/officeDocument/2006/relationships/slide" Target="slides/slide10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slide" Target="slides/slide96.xml"/><Relationship Id="rId114" Type="http://schemas.openxmlformats.org/officeDocument/2006/relationships/slide" Target="slides/slide104.xml"/><Relationship Id="rId119" Type="http://schemas.openxmlformats.org/officeDocument/2006/relationships/slide" Target="slides/slide109.xml"/><Relationship Id="rId127"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61" Type="http://schemas.openxmlformats.org/officeDocument/2006/relationships/slide" Target="slides/slide51.xml"/><Relationship Id="rId82" Type="http://schemas.openxmlformats.org/officeDocument/2006/relationships/slide" Target="slides/slide7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786778-BA9F-4877-85D3-C8971D5AD986}" type="datetimeFigureOut">
              <a:rPr lang="en-US" smtClean="0"/>
              <a:t>3/13/2018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6102F5-B2D3-412F-BEF5-0B44A5747C96}" type="slidenum">
              <a:rPr lang="en-US" smtClean="0"/>
              <a:t>‹#›</a:t>
            </a:fld>
            <a:endParaRPr lang="en-US"/>
          </a:p>
        </p:txBody>
      </p:sp>
    </p:spTree>
    <p:extLst>
      <p:ext uri="{BB962C8B-B14F-4D97-AF65-F5344CB8AC3E}">
        <p14:creationId xmlns:p14="http://schemas.microsoft.com/office/powerpoint/2010/main" val="4011821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6102F5-B2D3-412F-BEF5-0B44A5747C96}" type="slidenum">
              <a:rPr lang="en-US" smtClean="0"/>
              <a:t>10</a:t>
            </a:fld>
            <a:endParaRPr lang="en-US"/>
          </a:p>
        </p:txBody>
      </p:sp>
    </p:spTree>
    <p:extLst>
      <p:ext uri="{BB962C8B-B14F-4D97-AF65-F5344CB8AC3E}">
        <p14:creationId xmlns:p14="http://schemas.microsoft.com/office/powerpoint/2010/main" val="2030481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6102F5-B2D3-412F-BEF5-0B44A5747C96}" type="slidenum">
              <a:rPr lang="en-US" smtClean="0"/>
              <a:t>84</a:t>
            </a:fld>
            <a:endParaRPr lang="en-US"/>
          </a:p>
        </p:txBody>
      </p:sp>
    </p:spTree>
    <p:extLst>
      <p:ext uri="{BB962C8B-B14F-4D97-AF65-F5344CB8AC3E}">
        <p14:creationId xmlns:p14="http://schemas.microsoft.com/office/powerpoint/2010/main" val="2011422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734FFC-DB29-4FF1-BEF2-1C1BE055898F}" type="datetimeFigureOut">
              <a:rPr lang="en-US" smtClean="0"/>
              <a:t>3/13/2018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FD8271-53B7-43CF-9360-3EA1028073F4}" type="slidenum">
              <a:rPr lang="en-US" smtClean="0"/>
              <a:t>‹#›</a:t>
            </a:fld>
            <a:endParaRPr lang="en-US"/>
          </a:p>
        </p:txBody>
      </p:sp>
    </p:spTree>
    <p:extLst>
      <p:ext uri="{BB962C8B-B14F-4D97-AF65-F5344CB8AC3E}">
        <p14:creationId xmlns:p14="http://schemas.microsoft.com/office/powerpoint/2010/main" val="2099836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734FFC-DB29-4FF1-BEF2-1C1BE055898F}" type="datetimeFigureOut">
              <a:rPr lang="en-US" smtClean="0"/>
              <a:t>3/13/2018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FD8271-53B7-43CF-9360-3EA1028073F4}" type="slidenum">
              <a:rPr lang="en-US" smtClean="0"/>
              <a:t>‹#›</a:t>
            </a:fld>
            <a:endParaRPr lang="en-US"/>
          </a:p>
        </p:txBody>
      </p:sp>
    </p:spTree>
    <p:extLst>
      <p:ext uri="{BB962C8B-B14F-4D97-AF65-F5344CB8AC3E}">
        <p14:creationId xmlns:p14="http://schemas.microsoft.com/office/powerpoint/2010/main" val="346728549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4AE790-9E70-47C7-8062-BFA45FC36791}"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79A860-CD98-44BE-AAA6-71601AA44B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79634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4AE790-9E70-47C7-8062-BFA45FC36791}"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79A860-CD98-44BE-AAA6-71601AA44B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83303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4AE790-9E70-47C7-8062-BFA45FC36791}"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79A860-CD98-44BE-AAA6-71601AA44B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544719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4AE790-9E70-47C7-8062-BFA45FC36791}" type="datetimeFigureOut">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579A860-CD98-44BE-AAA6-71601AA44B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37477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4AE790-9E70-47C7-8062-BFA45FC36791}" type="datetimeFigureOut">
              <a:rPr lang="en-US" smtClean="0">
                <a:solidFill>
                  <a:prstClr val="black">
                    <a:tint val="75000"/>
                  </a:prstClr>
                </a:solidFill>
              </a:rPr>
              <a:pPr/>
              <a:t>3/13/2018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579A860-CD98-44BE-AAA6-71601AA44B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631670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4AE790-9E70-47C7-8062-BFA45FC36791}" type="datetimeFigureOut">
              <a:rPr lang="en-US" smtClean="0">
                <a:solidFill>
                  <a:prstClr val="black">
                    <a:tint val="75000"/>
                  </a:prstClr>
                </a:solidFill>
              </a:rPr>
              <a:pPr/>
              <a:t>3/13/2018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579A860-CD98-44BE-AAA6-71601AA44B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281337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4AE790-9E70-47C7-8062-BFA45FC36791}" type="datetimeFigureOut">
              <a:rPr lang="en-US" smtClean="0">
                <a:solidFill>
                  <a:prstClr val="black">
                    <a:tint val="75000"/>
                  </a:prstClr>
                </a:solidFill>
              </a:rPr>
              <a:pPr/>
              <a:t>3/13/2018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579A860-CD98-44BE-AAA6-71601AA44B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551779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4AE790-9E70-47C7-8062-BFA45FC36791}" type="datetimeFigureOut">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579A860-CD98-44BE-AAA6-71601AA44B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09814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4AE790-9E70-47C7-8062-BFA45FC36791}" type="datetimeFigureOut">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579A860-CD98-44BE-AAA6-71601AA44B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116336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4AE790-9E70-47C7-8062-BFA45FC36791}"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79A860-CD98-44BE-AAA6-71601AA44B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0989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734FFC-DB29-4FF1-BEF2-1C1BE055898F}" type="datetimeFigureOut">
              <a:rPr lang="en-US" smtClean="0"/>
              <a:t>3/13/2018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FD8271-53B7-43CF-9360-3EA1028073F4}" type="slidenum">
              <a:rPr lang="en-US" smtClean="0"/>
              <a:t>‹#›</a:t>
            </a:fld>
            <a:endParaRPr lang="en-US"/>
          </a:p>
        </p:txBody>
      </p:sp>
    </p:spTree>
    <p:extLst>
      <p:ext uri="{BB962C8B-B14F-4D97-AF65-F5344CB8AC3E}">
        <p14:creationId xmlns:p14="http://schemas.microsoft.com/office/powerpoint/2010/main" val="177815265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4AE790-9E70-47C7-8062-BFA45FC36791}"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79A860-CD98-44BE-AAA6-71601AA44B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193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EF4811-E2E5-4B98-9A2B-1A1B4509FEDE}"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B02F86-FCF1-470A-8901-599829CB94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4108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EF4811-E2E5-4B98-9A2B-1A1B4509FEDE}"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B02F86-FCF1-470A-8901-599829CB94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02957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EF4811-E2E5-4B98-9A2B-1A1B4509FEDE}"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B02F86-FCF1-470A-8901-599829CB94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9141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7EF4811-E2E5-4B98-9A2B-1A1B4509FEDE}" type="datetimeFigureOut">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B02F86-FCF1-470A-8901-599829CB94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2306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7EF4811-E2E5-4B98-9A2B-1A1B4509FEDE}" type="datetimeFigureOut">
              <a:rPr lang="en-US" smtClean="0">
                <a:solidFill>
                  <a:prstClr val="black">
                    <a:tint val="75000"/>
                  </a:prstClr>
                </a:solidFill>
              </a:rPr>
              <a:pPr/>
              <a:t>3/13/2018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8B02F86-FCF1-470A-8901-599829CB94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7629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7EF4811-E2E5-4B98-9A2B-1A1B4509FEDE}" type="datetimeFigureOut">
              <a:rPr lang="en-US" smtClean="0">
                <a:solidFill>
                  <a:prstClr val="black">
                    <a:tint val="75000"/>
                  </a:prstClr>
                </a:solidFill>
              </a:rPr>
              <a:pPr/>
              <a:t>3/13/2018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8B02F86-FCF1-470A-8901-599829CB94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48180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EF4811-E2E5-4B98-9A2B-1A1B4509FEDE}" type="datetimeFigureOut">
              <a:rPr lang="en-US" smtClean="0">
                <a:solidFill>
                  <a:prstClr val="black">
                    <a:tint val="75000"/>
                  </a:prstClr>
                </a:solidFill>
              </a:rPr>
              <a:pPr/>
              <a:t>3/13/2018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B02F86-FCF1-470A-8901-599829CB94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70052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EF4811-E2E5-4B98-9A2B-1A1B4509FEDE}" type="datetimeFigureOut">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B02F86-FCF1-470A-8901-599829CB94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9571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734FFC-DB29-4FF1-BEF2-1C1BE055898F}" type="datetimeFigureOut">
              <a:rPr lang="en-US" smtClean="0"/>
              <a:t>3/13/2018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FD8271-53B7-43CF-9360-3EA1028073F4}" type="slidenum">
              <a:rPr lang="en-US" smtClean="0"/>
              <a:t>‹#›</a:t>
            </a:fld>
            <a:endParaRPr lang="en-US"/>
          </a:p>
        </p:txBody>
      </p:sp>
    </p:spTree>
    <p:extLst>
      <p:ext uri="{BB962C8B-B14F-4D97-AF65-F5344CB8AC3E}">
        <p14:creationId xmlns:p14="http://schemas.microsoft.com/office/powerpoint/2010/main" val="2120350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EF4811-E2E5-4B98-9A2B-1A1B4509FEDE}" type="datetimeFigureOut">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B02F86-FCF1-470A-8901-599829CB94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14094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EF4811-E2E5-4B98-9A2B-1A1B4509FEDE}"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B02F86-FCF1-470A-8901-599829CB94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01485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EF4811-E2E5-4B98-9A2B-1A1B4509FEDE}"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B02F86-FCF1-470A-8901-599829CB94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9905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76273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1922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40628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29030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20013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3681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8706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734FFC-DB29-4FF1-BEF2-1C1BE055898F}" type="datetimeFigureOut">
              <a:rPr lang="en-US" smtClean="0"/>
              <a:t>3/13/2018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FD8271-53B7-43CF-9360-3EA1028073F4}" type="slidenum">
              <a:rPr lang="en-US" smtClean="0"/>
              <a:t>‹#›</a:t>
            </a:fld>
            <a:endParaRPr lang="en-US"/>
          </a:p>
        </p:txBody>
      </p:sp>
    </p:spTree>
    <p:extLst>
      <p:ext uri="{BB962C8B-B14F-4D97-AF65-F5344CB8AC3E}">
        <p14:creationId xmlns:p14="http://schemas.microsoft.com/office/powerpoint/2010/main" val="15134627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00876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75452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47429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71440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27311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3464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0007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64986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80935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7470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734FFC-DB29-4FF1-BEF2-1C1BE055898F}" type="datetimeFigureOut">
              <a:rPr lang="en-US" smtClean="0"/>
              <a:t>3/13/2018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FD8271-53B7-43CF-9360-3EA1028073F4}" type="slidenum">
              <a:rPr lang="en-US" smtClean="0"/>
              <a:t>‹#›</a:t>
            </a:fld>
            <a:endParaRPr lang="en-US"/>
          </a:p>
        </p:txBody>
      </p:sp>
    </p:spTree>
    <p:extLst>
      <p:ext uri="{BB962C8B-B14F-4D97-AF65-F5344CB8AC3E}">
        <p14:creationId xmlns:p14="http://schemas.microsoft.com/office/powerpoint/2010/main" val="22336122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55862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41987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88144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96399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51222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93666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32247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09812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51994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7709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734FFC-DB29-4FF1-BEF2-1C1BE055898F}" type="datetimeFigureOut">
              <a:rPr lang="en-US" smtClean="0"/>
              <a:t>3/13/2018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FD8271-53B7-43CF-9360-3EA1028073F4}" type="slidenum">
              <a:rPr lang="en-US" smtClean="0"/>
              <a:t>‹#›</a:t>
            </a:fld>
            <a:endParaRPr lang="en-US"/>
          </a:p>
        </p:txBody>
      </p:sp>
    </p:spTree>
    <p:extLst>
      <p:ext uri="{BB962C8B-B14F-4D97-AF65-F5344CB8AC3E}">
        <p14:creationId xmlns:p14="http://schemas.microsoft.com/office/powerpoint/2010/main" val="31431669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36883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51994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80293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70700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52561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91304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44735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44357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96029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2484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734FFC-DB29-4FF1-BEF2-1C1BE055898F}" type="datetimeFigureOut">
              <a:rPr lang="en-US" smtClean="0"/>
              <a:t>3/13/2018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FD8271-53B7-43CF-9360-3EA1028073F4}" type="slidenum">
              <a:rPr lang="en-US" smtClean="0"/>
              <a:t>‹#›</a:t>
            </a:fld>
            <a:endParaRPr lang="en-US"/>
          </a:p>
        </p:txBody>
      </p:sp>
    </p:spTree>
    <p:extLst>
      <p:ext uri="{BB962C8B-B14F-4D97-AF65-F5344CB8AC3E}">
        <p14:creationId xmlns:p14="http://schemas.microsoft.com/office/powerpoint/2010/main" val="13527716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16220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1192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2671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65752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96002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37528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59044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05657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2988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886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34FFC-DB29-4FF1-BEF2-1C1BE055898F}" type="datetimeFigureOut">
              <a:rPr lang="en-US" smtClean="0"/>
              <a:t>3/13/2018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FD8271-53B7-43CF-9360-3EA1028073F4}" type="slidenum">
              <a:rPr lang="en-US" smtClean="0"/>
              <a:t>‹#›</a:t>
            </a:fld>
            <a:endParaRPr lang="en-US"/>
          </a:p>
        </p:txBody>
      </p:sp>
    </p:spTree>
    <p:extLst>
      <p:ext uri="{BB962C8B-B14F-4D97-AF65-F5344CB8AC3E}">
        <p14:creationId xmlns:p14="http://schemas.microsoft.com/office/powerpoint/2010/main" val="32688292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19889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08855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58950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76924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00873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67349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11173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57326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35860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4995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734FFC-DB29-4FF1-BEF2-1C1BE055898F}" type="datetimeFigureOut">
              <a:rPr lang="en-US" smtClean="0"/>
              <a:t>3/13/2018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FD8271-53B7-43CF-9360-3EA1028073F4}" type="slidenum">
              <a:rPr lang="en-US" smtClean="0"/>
              <a:t>‹#›</a:t>
            </a:fld>
            <a:endParaRPr lang="en-US"/>
          </a:p>
        </p:txBody>
      </p:sp>
    </p:spTree>
    <p:extLst>
      <p:ext uri="{BB962C8B-B14F-4D97-AF65-F5344CB8AC3E}">
        <p14:creationId xmlns:p14="http://schemas.microsoft.com/office/powerpoint/2010/main" val="16275768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3031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76634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1154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10867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02193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809933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45178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36298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42631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362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734FFC-DB29-4FF1-BEF2-1C1BE055898F}" type="datetimeFigureOut">
              <a:rPr lang="en-US" smtClean="0"/>
              <a:t>3/13/2018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FD8271-53B7-43CF-9360-3EA1028073F4}" type="slidenum">
              <a:rPr lang="en-US" smtClean="0"/>
              <a:t>‹#›</a:t>
            </a:fld>
            <a:endParaRPr lang="en-US"/>
          </a:p>
        </p:txBody>
      </p:sp>
    </p:spTree>
    <p:extLst>
      <p:ext uri="{BB962C8B-B14F-4D97-AF65-F5344CB8AC3E}">
        <p14:creationId xmlns:p14="http://schemas.microsoft.com/office/powerpoint/2010/main" val="4546039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88969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74667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51897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44967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2895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87701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87567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38562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05368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4095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34FFC-DB29-4FF1-BEF2-1C1BE055898F}" type="datetimeFigureOut">
              <a:rPr lang="en-US" smtClean="0"/>
              <a:t>3/13/2018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FD8271-53B7-43CF-9360-3EA1028073F4}" type="slidenum">
              <a:rPr lang="en-US" smtClean="0"/>
              <a:t>‹#›</a:t>
            </a:fld>
            <a:endParaRPr lang="en-US"/>
          </a:p>
        </p:txBody>
      </p:sp>
    </p:spTree>
    <p:extLst>
      <p:ext uri="{BB962C8B-B14F-4D97-AF65-F5344CB8AC3E}">
        <p14:creationId xmlns:p14="http://schemas.microsoft.com/office/powerpoint/2010/main" val="17267877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4AE790-9E70-47C7-8062-BFA45FC36791}"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9A860-CD98-44BE-AAA6-71601AA44B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752709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EF4811-E2E5-4B98-9A2B-1A1B4509FEDE}"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B02F86-FCF1-470A-8901-599829CB94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38376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231132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015118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643318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346523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298235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746615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34FFC-DB29-4FF1-BEF2-1C1BE055898F}" type="datetimeFigureOut">
              <a:rPr lang="en-US" smtClean="0">
                <a:solidFill>
                  <a:prstClr val="black">
                    <a:tint val="75000"/>
                  </a:prstClr>
                </a:solidFill>
              </a:rPr>
              <a:pPr/>
              <a:t>3/13/2018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FD8271-53B7-43CF-9360-3EA1028073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86378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7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7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1.xml"/></Relationships>
</file>

<file path=ppt/slides/_rels/slide8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6.xml"/></Relationships>
</file>

<file path=ppt/slides/_rels/slide8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8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3.xml"/></Relationships>
</file>

<file path=ppt/slides/_rels/slide9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9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152400"/>
            <a:ext cx="8839200" cy="6553200"/>
          </a:xfrm>
        </p:spPr>
        <p:txBody>
          <a:bodyPr>
            <a:normAutofit/>
          </a:bodyPr>
          <a:lstStyle/>
          <a:p>
            <a:r>
              <a:rPr lang="en-US" sz="6000" dirty="0">
                <a:solidFill>
                  <a:srgbClr val="FF0000"/>
                </a:solidFill>
                <a:latin typeface="Britannic Bold" pitchFamily="34" charset="0"/>
              </a:rPr>
              <a:t>International</a:t>
            </a:r>
            <a:br>
              <a:rPr lang="en-US" sz="6000" dirty="0">
                <a:solidFill>
                  <a:srgbClr val="FF0000"/>
                </a:solidFill>
                <a:latin typeface="Britannic Bold" pitchFamily="34" charset="0"/>
              </a:rPr>
            </a:br>
            <a:r>
              <a:rPr lang="en-US" sz="6000" dirty="0">
                <a:solidFill>
                  <a:srgbClr val="FF0000"/>
                </a:solidFill>
                <a:latin typeface="Britannic Bold" pitchFamily="34" charset="0"/>
              </a:rPr>
              <a:t>Christian</a:t>
            </a:r>
            <a:br>
              <a:rPr lang="en-US" sz="6000" dirty="0">
                <a:solidFill>
                  <a:srgbClr val="FF0000"/>
                </a:solidFill>
                <a:latin typeface="Britannic Bold" pitchFamily="34" charset="0"/>
              </a:rPr>
            </a:br>
            <a:r>
              <a:rPr lang="en-US" sz="6000" dirty="0">
                <a:solidFill>
                  <a:srgbClr val="FF0000"/>
                </a:solidFill>
                <a:latin typeface="Britannic Bold" pitchFamily="34" charset="0"/>
              </a:rPr>
              <a:t>Outreach</a:t>
            </a:r>
            <a:br>
              <a:rPr lang="en-US" sz="6000" dirty="0">
                <a:solidFill>
                  <a:srgbClr val="FF0000"/>
                </a:solidFill>
                <a:latin typeface="Britannic Bold" pitchFamily="34" charset="0"/>
              </a:rPr>
            </a:br>
            <a:r>
              <a:rPr lang="en-US" sz="6000" dirty="0" smtClean="0">
                <a:solidFill>
                  <a:srgbClr val="FF0000"/>
                </a:solidFill>
                <a:latin typeface="Britannic Bold" pitchFamily="34" charset="0"/>
              </a:rPr>
              <a:t>Ministry</a:t>
            </a:r>
            <a:br>
              <a:rPr lang="en-US" sz="6000" dirty="0" smtClean="0">
                <a:solidFill>
                  <a:srgbClr val="FF0000"/>
                </a:solidFill>
                <a:latin typeface="Britannic Bold" pitchFamily="34" charset="0"/>
              </a:rPr>
            </a:br>
            <a:r>
              <a:rPr lang="en-US" sz="6000" dirty="0" smtClean="0">
                <a:solidFill>
                  <a:srgbClr val="FF0000"/>
                </a:solidFill>
                <a:latin typeface="Britannic Bold" pitchFamily="34" charset="0"/>
              </a:rPr>
              <a:t>-- ICOM -- </a:t>
            </a:r>
            <a:endParaRPr lang="en-US" sz="6000" dirty="0"/>
          </a:p>
        </p:txBody>
      </p:sp>
    </p:spTree>
    <p:extLst>
      <p:ext uri="{BB962C8B-B14F-4D97-AF65-F5344CB8AC3E}">
        <p14:creationId xmlns:p14="http://schemas.microsoft.com/office/powerpoint/2010/main" val="1246564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553200"/>
          </a:xfrm>
        </p:spPr>
        <p:txBody>
          <a:bodyPr>
            <a:normAutofit fontScale="90000"/>
          </a:bodyPr>
          <a:lstStyle/>
          <a:p>
            <a:pPr algn="l"/>
            <a:r>
              <a:rPr lang="en-US" sz="4000" dirty="0" smtClean="0">
                <a:latin typeface="Britannic Bold" panose="020B0903060703020204" pitchFamily="34" charset="0"/>
              </a:rPr>
              <a:t/>
            </a:r>
            <a:br>
              <a:rPr lang="en-US" sz="4000" dirty="0" smtClean="0">
                <a:latin typeface="Britannic Bold" panose="020B0903060703020204" pitchFamily="34" charset="0"/>
              </a:rPr>
            </a:br>
            <a:r>
              <a:rPr lang="en-US" sz="2700" dirty="0" smtClean="0">
                <a:solidFill>
                  <a:srgbClr val="FF0000"/>
                </a:solidFill>
                <a:latin typeface="Britannic Bold" panose="020B0903060703020204" pitchFamily="34" charset="0"/>
              </a:rPr>
              <a:t>Migration in the Bible</a:t>
            </a:r>
            <a:r>
              <a:rPr lang="en-US" sz="2700" dirty="0" smtClean="0">
                <a:latin typeface="Britannic Bold" panose="020B0903060703020204" pitchFamily="34" charset="0"/>
              </a:rPr>
              <a:t/>
            </a:r>
            <a:br>
              <a:rPr lang="en-US" sz="2700" dirty="0" smtClean="0">
                <a:latin typeface="Britannic Bold" panose="020B0903060703020204" pitchFamily="34" charset="0"/>
              </a:rPr>
            </a:br>
            <a:r>
              <a:rPr lang="en-US" sz="2700" dirty="0" smtClean="0">
                <a:latin typeface="Britannic Bold" panose="020B0903060703020204" pitchFamily="34" charset="0"/>
              </a:rPr>
              <a:t>We </a:t>
            </a:r>
            <a:r>
              <a:rPr lang="en-US" sz="2700" dirty="0" smtClean="0">
                <a:latin typeface="Britannic Bold" panose="020B0903060703020204" pitchFamily="34" charset="0"/>
              </a:rPr>
              <a:t>have </a:t>
            </a:r>
            <a:r>
              <a:rPr lang="en-US" sz="2700" dirty="0" smtClean="0">
                <a:latin typeface="Britannic Bold" panose="020B0903060703020204" pitchFamily="34" charset="0"/>
              </a:rPr>
              <a:t>many examples in the Bible about migration and how it affected the course of history.</a:t>
            </a:r>
            <a:br>
              <a:rPr lang="en-US" sz="2700" dirty="0" smtClean="0">
                <a:latin typeface="Britannic Bold" panose="020B0903060703020204" pitchFamily="34" charset="0"/>
              </a:rPr>
            </a:br>
            <a:r>
              <a:rPr lang="en-US" sz="2700" dirty="0" smtClean="0">
                <a:solidFill>
                  <a:srgbClr val="FF0000"/>
                </a:solidFill>
                <a:latin typeface="Britannic Bold" panose="020B0903060703020204" pitchFamily="34" charset="0"/>
              </a:rPr>
              <a:t>1. </a:t>
            </a:r>
            <a:r>
              <a:rPr lang="en-US" sz="2700" dirty="0" smtClean="0">
                <a:latin typeface="Britannic Bold" panose="020B0903060703020204" pitchFamily="34" charset="0"/>
              </a:rPr>
              <a:t>From the very beginning Adam and Eve had to ‘migrate’ and leave the Garden of Eden. Their son Cain had to do the same later.</a:t>
            </a:r>
            <a:br>
              <a:rPr lang="en-US" sz="2700" dirty="0" smtClean="0">
                <a:latin typeface="Britannic Bold" panose="020B0903060703020204" pitchFamily="34" charset="0"/>
              </a:rPr>
            </a:br>
            <a:r>
              <a:rPr lang="en-US" sz="2700" dirty="0" smtClean="0">
                <a:solidFill>
                  <a:srgbClr val="FF0000"/>
                </a:solidFill>
                <a:latin typeface="Britannic Bold" panose="020B0903060703020204" pitchFamily="34" charset="0"/>
              </a:rPr>
              <a:t>2. </a:t>
            </a:r>
            <a:r>
              <a:rPr lang="en-US" sz="2700" dirty="0" smtClean="0">
                <a:latin typeface="Britannic Bold" panose="020B0903060703020204" pitchFamily="34" charset="0"/>
              </a:rPr>
              <a:t>Noah, because of the flood, had to migrate to a ‘strange </a:t>
            </a:r>
            <a:r>
              <a:rPr lang="en-US" sz="2700" dirty="0" smtClean="0">
                <a:latin typeface="Britannic Bold" panose="020B0903060703020204" pitchFamily="34" charset="0"/>
              </a:rPr>
              <a:t>land’ and landed upon </a:t>
            </a:r>
            <a:r>
              <a:rPr lang="en-US" sz="2700" dirty="0" smtClean="0">
                <a:solidFill>
                  <a:srgbClr val="FF0000"/>
                </a:solidFill>
                <a:latin typeface="Britannic Bold" panose="020B0903060703020204" pitchFamily="34" charset="0"/>
              </a:rPr>
              <a:t>Mount Ararat </a:t>
            </a:r>
            <a:r>
              <a:rPr lang="en-US" sz="2700" dirty="0" smtClean="0">
                <a:latin typeface="Britannic Bold" panose="020B0903060703020204" pitchFamily="34" charset="0"/>
              </a:rPr>
              <a:t>– Armenians trace their ancestry back to him.</a:t>
            </a:r>
            <a:br>
              <a:rPr lang="en-US" sz="2700" dirty="0" smtClean="0">
                <a:latin typeface="Britannic Bold" panose="020B0903060703020204" pitchFamily="34" charset="0"/>
              </a:rPr>
            </a:br>
            <a:r>
              <a:rPr lang="en-US" sz="2700" dirty="0" smtClean="0">
                <a:solidFill>
                  <a:srgbClr val="FF0000"/>
                </a:solidFill>
                <a:latin typeface="Britannic Bold" panose="020B0903060703020204" pitchFamily="34" charset="0"/>
              </a:rPr>
              <a:t>3. </a:t>
            </a:r>
            <a:r>
              <a:rPr lang="en-US" sz="2700" dirty="0" smtClean="0">
                <a:latin typeface="Britannic Bold" panose="020B0903060703020204" pitchFamily="34" charset="0"/>
              </a:rPr>
              <a:t>Abraham migrated from Ur the Chaldean– todays Iraq– up to Haran then to </a:t>
            </a:r>
            <a:r>
              <a:rPr lang="en-US" sz="2700" dirty="0" smtClean="0">
                <a:solidFill>
                  <a:srgbClr val="FF0000"/>
                </a:solidFill>
                <a:latin typeface="Britannic Bold" panose="020B0903060703020204" pitchFamily="34" charset="0"/>
              </a:rPr>
              <a:t>Canaan</a:t>
            </a:r>
            <a:r>
              <a:rPr lang="en-US" sz="2700" dirty="0" smtClean="0">
                <a:latin typeface="Britannic Bold" panose="020B0903060703020204" pitchFamily="34" charset="0"/>
              </a:rPr>
              <a:t> – today’s Israel.</a:t>
            </a:r>
            <a:br>
              <a:rPr lang="en-US" sz="2700" dirty="0" smtClean="0">
                <a:latin typeface="Britannic Bold" panose="020B0903060703020204" pitchFamily="34" charset="0"/>
              </a:rPr>
            </a:br>
            <a:r>
              <a:rPr lang="en-US" sz="2700" dirty="0" smtClean="0">
                <a:latin typeface="Britannic Bold" panose="020B0903060703020204" pitchFamily="34" charset="0"/>
              </a:rPr>
              <a:t>4. Moses fled Egypt and took refuge out of it.</a:t>
            </a:r>
            <a:br>
              <a:rPr lang="en-US" sz="2700" dirty="0" smtClean="0">
                <a:latin typeface="Britannic Bold" panose="020B0903060703020204" pitchFamily="34" charset="0"/>
              </a:rPr>
            </a:br>
            <a:r>
              <a:rPr lang="en-US" sz="2700" dirty="0" smtClean="0">
                <a:latin typeface="Britannic Bold" panose="020B0903060703020204" pitchFamily="34" charset="0"/>
              </a:rPr>
              <a:t>5. The Israelites fled Egypt to the Promised Land—Canaan.</a:t>
            </a:r>
            <a:br>
              <a:rPr lang="en-US" sz="2700" dirty="0" smtClean="0">
                <a:latin typeface="Britannic Bold" panose="020B0903060703020204" pitchFamily="34" charset="0"/>
              </a:rPr>
            </a:br>
            <a:r>
              <a:rPr lang="en-US" sz="2700" dirty="0" smtClean="0">
                <a:latin typeface="Britannic Bold" panose="020B0903060703020204" pitchFamily="34" charset="0"/>
              </a:rPr>
              <a:t>6. David was a refugee…by the enemies of Israel at that time.</a:t>
            </a:r>
            <a:br>
              <a:rPr lang="en-US" sz="2700" dirty="0" smtClean="0">
                <a:latin typeface="Britannic Bold" panose="020B0903060703020204" pitchFamily="34" charset="0"/>
              </a:rPr>
            </a:br>
            <a:r>
              <a:rPr lang="en-US" sz="2700" dirty="0" smtClean="0">
                <a:latin typeface="Britannic Bold" panose="020B0903060703020204" pitchFamily="34" charset="0"/>
              </a:rPr>
              <a:t>7. Jesus with </a:t>
            </a:r>
            <a:r>
              <a:rPr lang="en-US" sz="2700" dirty="0" smtClean="0">
                <a:latin typeface="Britannic Bold" panose="020B0903060703020204" pitchFamily="34" charset="0"/>
              </a:rPr>
              <a:t>His family were refugees too</a:t>
            </a:r>
            <a:br>
              <a:rPr lang="en-US" sz="2700" dirty="0" smtClean="0">
                <a:latin typeface="Britannic Bold" panose="020B0903060703020204" pitchFamily="34" charset="0"/>
              </a:rPr>
            </a:br>
            <a:r>
              <a:rPr lang="en-US" sz="2700" dirty="0" smtClean="0">
                <a:latin typeface="Britannic Bold" panose="020B0903060703020204" pitchFamily="34" charset="0"/>
              </a:rPr>
              <a:t>8. The Apostles…including Paul, were refugees…</a:t>
            </a:r>
            <a:br>
              <a:rPr lang="en-US" sz="2700" dirty="0" smtClean="0">
                <a:latin typeface="Britannic Bold" panose="020B0903060703020204" pitchFamily="34" charset="0"/>
              </a:rPr>
            </a:br>
            <a:endParaRPr lang="en-US" sz="2700" dirty="0"/>
          </a:p>
        </p:txBody>
      </p:sp>
    </p:spTree>
    <p:extLst>
      <p:ext uri="{BB962C8B-B14F-4D97-AF65-F5344CB8AC3E}">
        <p14:creationId xmlns:p14="http://schemas.microsoft.com/office/powerpoint/2010/main" val="114123626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295400"/>
            <a:ext cx="8077200" cy="5384800"/>
          </a:xfrm>
          <a:prstGeom prst="rect">
            <a:avLst/>
          </a:prstGeom>
        </p:spPr>
      </p:pic>
      <p:sp>
        <p:nvSpPr>
          <p:cNvPr id="3" name="Title 2"/>
          <p:cNvSpPr>
            <a:spLocks noGrp="1"/>
          </p:cNvSpPr>
          <p:nvPr>
            <p:ph type="ctrTitle"/>
          </p:nvPr>
        </p:nvSpPr>
        <p:spPr>
          <a:xfrm>
            <a:off x="152400" y="152401"/>
            <a:ext cx="8763000" cy="990599"/>
          </a:xfrm>
        </p:spPr>
        <p:txBody>
          <a:bodyPr>
            <a:normAutofit/>
          </a:bodyPr>
          <a:lstStyle/>
          <a:p>
            <a:pPr algn="l"/>
            <a:r>
              <a:rPr lang="en-US" sz="2800" dirty="0" smtClean="0">
                <a:latin typeface="Britannic Bold" panose="020B0903060703020204" pitchFamily="34" charset="0"/>
              </a:rPr>
              <a:t>A 103 years old woman from Afghanistan…asking for refuge in Vienna… ask yourself HOW did she manage?</a:t>
            </a:r>
            <a:endParaRPr lang="en-US" sz="2800" dirty="0">
              <a:latin typeface="Britannic Bold" panose="020B0903060703020204" pitchFamily="34" charset="0"/>
            </a:endParaRPr>
          </a:p>
        </p:txBody>
      </p:sp>
      <p:sp>
        <p:nvSpPr>
          <p:cNvPr id="4" name="Subtitle 3"/>
          <p:cNvSpPr>
            <a:spLocks noGrp="1"/>
          </p:cNvSpPr>
          <p:nvPr>
            <p:ph type="subTitle" idx="1"/>
          </p:nvPr>
        </p:nvSpPr>
        <p:spPr>
          <a:xfrm>
            <a:off x="152400" y="1295400"/>
            <a:ext cx="8763000" cy="5384800"/>
          </a:xfrm>
        </p:spPr>
        <p:txBody>
          <a:bodyPr/>
          <a:lstStyle/>
          <a:p>
            <a:endParaRPr lang="en-US" dirty="0"/>
          </a:p>
        </p:txBody>
      </p:sp>
    </p:spTree>
    <p:extLst>
      <p:ext uri="{BB962C8B-B14F-4D97-AF65-F5344CB8AC3E}">
        <p14:creationId xmlns:p14="http://schemas.microsoft.com/office/powerpoint/2010/main" val="397678899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76200"/>
            <a:ext cx="8839200" cy="6629400"/>
          </a:xfrm>
        </p:spPr>
        <p:txBody>
          <a:bodyPr>
            <a:noAutofit/>
          </a:bodyPr>
          <a:lstStyle/>
          <a:p>
            <a:pPr algn="l"/>
            <a:r>
              <a:rPr lang="en-US" sz="2400" dirty="0" smtClean="0">
                <a:solidFill>
                  <a:prstClr val="black"/>
                </a:solidFill>
                <a:latin typeface="Britannic Bold" pitchFamily="34" charset="0"/>
              </a:rPr>
              <a:t/>
            </a:r>
            <a:br>
              <a:rPr lang="en-US" sz="2400" dirty="0" smtClean="0">
                <a:solidFill>
                  <a:prstClr val="black"/>
                </a:solidFill>
                <a:latin typeface="Britannic Bold" pitchFamily="34" charset="0"/>
              </a:rPr>
            </a:br>
            <a:r>
              <a:rPr lang="en-US" sz="2400" dirty="0" smtClean="0">
                <a:solidFill>
                  <a:prstClr val="black"/>
                </a:solidFill>
                <a:latin typeface="Britannic Bold" pitchFamily="34" charset="0"/>
              </a:rPr>
              <a:t>L</a:t>
            </a:r>
            <a:endParaRPr lang="en-US" sz="2400" dirty="0">
              <a:solidFill>
                <a:srgbClr val="FF0000"/>
              </a:solidFill>
            </a:endParaRPr>
          </a:p>
        </p:txBody>
      </p:sp>
    </p:spTree>
    <p:extLst>
      <p:ext uri="{BB962C8B-B14F-4D97-AF65-F5344CB8AC3E}">
        <p14:creationId xmlns:p14="http://schemas.microsoft.com/office/powerpoint/2010/main" val="410860910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76200"/>
            <a:ext cx="8839200" cy="6629400"/>
          </a:xfrm>
        </p:spPr>
        <p:txBody>
          <a:bodyPr>
            <a:noAutofit/>
          </a:bodyPr>
          <a:lstStyle/>
          <a:p>
            <a:pPr algn="l"/>
            <a:r>
              <a:rPr lang="en-US" sz="2400" dirty="0" smtClean="0">
                <a:solidFill>
                  <a:srgbClr val="FF0000"/>
                </a:solidFill>
                <a:latin typeface="Britannic Bold" pitchFamily="34" charset="0"/>
              </a:rPr>
              <a:t>Facing the TRUTH!                                       </a:t>
            </a:r>
            <a:r>
              <a:rPr lang="en-US" sz="2400" dirty="0" smtClean="0">
                <a:solidFill>
                  <a:prstClr val="black"/>
                </a:solidFill>
                <a:latin typeface="Britannic Bold" pitchFamily="34" charset="0"/>
              </a:rPr>
              <a:t/>
            </a:r>
            <a:br>
              <a:rPr lang="en-US" sz="2400" dirty="0" smtClean="0">
                <a:solidFill>
                  <a:prstClr val="black"/>
                </a:solidFill>
                <a:latin typeface="Britannic Bold" pitchFamily="34" charset="0"/>
              </a:rPr>
            </a:br>
            <a:r>
              <a:rPr lang="en-US" sz="2400" dirty="0">
                <a:solidFill>
                  <a:srgbClr val="C00000"/>
                </a:solidFill>
                <a:latin typeface="Britannic Bold" panose="020B0903060703020204" pitchFamily="34" charset="0"/>
              </a:rPr>
              <a:t>The Quran commands Muslims </a:t>
            </a:r>
            <a:r>
              <a:rPr lang="en-US" sz="2400" dirty="0" smtClean="0">
                <a:solidFill>
                  <a:srgbClr val="C00000"/>
                </a:solidFill>
                <a:latin typeface="Britannic Bold" panose="020B0903060703020204" pitchFamily="34" charset="0"/>
              </a:rPr>
              <a:t/>
            </a:r>
            <a:br>
              <a:rPr lang="en-US" sz="2400" dirty="0" smtClean="0">
                <a:solidFill>
                  <a:srgbClr val="C00000"/>
                </a:solidFill>
                <a:latin typeface="Britannic Bold" panose="020B0903060703020204" pitchFamily="34" charset="0"/>
              </a:rPr>
            </a:br>
            <a:r>
              <a:rPr lang="en-US" sz="2400" dirty="0" smtClean="0">
                <a:solidFill>
                  <a:srgbClr val="C00000"/>
                </a:solidFill>
                <a:latin typeface="Britannic Bold" panose="020B0903060703020204" pitchFamily="34" charset="0"/>
              </a:rPr>
              <a:t>1. NOT </a:t>
            </a:r>
            <a:r>
              <a:rPr lang="en-US" sz="2400" dirty="0">
                <a:solidFill>
                  <a:srgbClr val="C00000"/>
                </a:solidFill>
                <a:latin typeface="Britannic Bold" panose="020B0903060703020204" pitchFamily="34" charset="0"/>
              </a:rPr>
              <a:t>to befriend </a:t>
            </a:r>
            <a:r>
              <a:rPr lang="en-US" sz="2400" dirty="0" smtClean="0">
                <a:solidFill>
                  <a:srgbClr val="C00000"/>
                </a:solidFill>
                <a:latin typeface="Britannic Bold" panose="020B0903060703020204" pitchFamily="34" charset="0"/>
              </a:rPr>
              <a:t>with non-Muslims :</a:t>
            </a:r>
            <a:r>
              <a:rPr lang="en-US" sz="2400" dirty="0" smtClean="0">
                <a:solidFill>
                  <a:prstClr val="black"/>
                </a:solidFill>
                <a:latin typeface="Britannic Bold" pitchFamily="34" charset="0"/>
              </a:rPr>
              <a:t/>
            </a:r>
            <a:br>
              <a:rPr lang="en-US" sz="2400" dirty="0" smtClean="0">
                <a:solidFill>
                  <a:prstClr val="black"/>
                </a:solidFill>
                <a:latin typeface="Britannic Bold" pitchFamily="34" charset="0"/>
              </a:rPr>
            </a:br>
            <a:r>
              <a:rPr lang="en-US" sz="2400" dirty="0" smtClean="0">
                <a:solidFill>
                  <a:prstClr val="black"/>
                </a:solidFill>
                <a:latin typeface="Britannic Bold" pitchFamily="34" charset="0"/>
              </a:rPr>
              <a:t>“</a:t>
            </a:r>
            <a:r>
              <a:rPr lang="en-US" sz="2400" dirty="0">
                <a:solidFill>
                  <a:prstClr val="black"/>
                </a:solidFill>
                <a:latin typeface="Britannic Bold" pitchFamily="34" charset="0"/>
              </a:rPr>
              <a:t>Let not the believers (Muslims) take for friends or helpers Unbelievers (Literally: </a:t>
            </a:r>
            <a:r>
              <a:rPr lang="en-US" sz="2400" dirty="0" err="1">
                <a:solidFill>
                  <a:prstClr val="black"/>
                </a:solidFill>
                <a:latin typeface="Britannic Bold" pitchFamily="34" charset="0"/>
              </a:rPr>
              <a:t>Kafirs</a:t>
            </a:r>
            <a:r>
              <a:rPr lang="en-US" sz="2400" dirty="0">
                <a:solidFill>
                  <a:prstClr val="black"/>
                </a:solidFill>
                <a:latin typeface="Britannic Bold" pitchFamily="34" charset="0"/>
              </a:rPr>
              <a:t>) rather than believers: if any do that, in nothing will there be help from Allah…”(</a:t>
            </a:r>
            <a:r>
              <a:rPr lang="en-US" sz="2400" dirty="0">
                <a:solidFill>
                  <a:srgbClr val="FF0000"/>
                </a:solidFill>
                <a:latin typeface="Britannic Bold" pitchFamily="34" charset="0"/>
              </a:rPr>
              <a:t>Quran 3:28 Surat Al-</a:t>
            </a:r>
            <a:r>
              <a:rPr lang="en-US" sz="2400" dirty="0" err="1">
                <a:solidFill>
                  <a:srgbClr val="FF0000"/>
                </a:solidFill>
                <a:latin typeface="Britannic Bold" pitchFamily="34" charset="0"/>
              </a:rPr>
              <a:t>liumran</a:t>
            </a:r>
            <a:r>
              <a:rPr lang="en-US" sz="2400" dirty="0" smtClean="0">
                <a:solidFill>
                  <a:srgbClr val="FF0000"/>
                </a:solidFill>
                <a:latin typeface="Britannic Bold" pitchFamily="34" charset="0"/>
              </a:rPr>
              <a:t>)</a:t>
            </a:r>
            <a:br>
              <a:rPr lang="en-US" sz="2400" dirty="0" smtClean="0">
                <a:solidFill>
                  <a:srgbClr val="FF0000"/>
                </a:solidFill>
                <a:latin typeface="Britannic Bold" pitchFamily="34" charset="0"/>
              </a:rPr>
            </a:br>
            <a:r>
              <a:rPr lang="en-US" sz="2400" dirty="0" smtClean="0">
                <a:solidFill>
                  <a:srgbClr val="C00000"/>
                </a:solidFill>
                <a:latin typeface="Britannic Bold" panose="020B0903060703020204" pitchFamily="34" charset="0"/>
              </a:rPr>
              <a:t>2.  </a:t>
            </a:r>
            <a:r>
              <a:rPr lang="en-US" sz="2400" dirty="0">
                <a:solidFill>
                  <a:srgbClr val="C00000"/>
                </a:solidFill>
                <a:latin typeface="Britannic Bold" panose="020B0903060703020204" pitchFamily="34" charset="0"/>
              </a:rPr>
              <a:t>NOT to befriend </a:t>
            </a:r>
            <a:r>
              <a:rPr lang="en-US" sz="2400" dirty="0" smtClean="0">
                <a:solidFill>
                  <a:srgbClr val="C00000"/>
                </a:solidFill>
                <a:latin typeface="Britannic Bold" panose="020B0903060703020204" pitchFamily="34" charset="0"/>
              </a:rPr>
              <a:t>Jews/Christians:</a:t>
            </a:r>
            <a:r>
              <a:rPr lang="en-US" sz="2400" dirty="0" smtClean="0">
                <a:solidFill>
                  <a:srgbClr val="FF0000"/>
                </a:solidFill>
                <a:latin typeface="Britannic Bold" pitchFamily="34" charset="0"/>
              </a:rPr>
              <a:t/>
            </a:r>
            <a:br>
              <a:rPr lang="en-US" sz="2400" dirty="0" smtClean="0">
                <a:solidFill>
                  <a:srgbClr val="FF0000"/>
                </a:solidFill>
                <a:latin typeface="Britannic Bold" pitchFamily="34" charset="0"/>
              </a:rPr>
            </a:br>
            <a:r>
              <a:rPr lang="en-US" sz="2400" dirty="0" smtClean="0">
                <a:solidFill>
                  <a:prstClr val="black"/>
                </a:solidFill>
                <a:latin typeface="Britannic Bold" panose="020B0903060703020204" pitchFamily="34" charset="0"/>
              </a:rPr>
              <a:t>“</a:t>
            </a:r>
            <a:r>
              <a:rPr lang="en-US" sz="2400" dirty="0">
                <a:solidFill>
                  <a:prstClr val="black"/>
                </a:solidFill>
                <a:latin typeface="Britannic Bold" panose="020B0903060703020204" pitchFamily="34" charset="0"/>
              </a:rPr>
              <a:t>0 ye who believe</a:t>
            </a:r>
            <a:r>
              <a:rPr lang="en-US" sz="2400" i="1" dirty="0">
                <a:solidFill>
                  <a:srgbClr val="FF0000"/>
                </a:solidFill>
                <a:latin typeface="Britannic Bold" panose="020B0903060703020204" pitchFamily="34" charset="0"/>
              </a:rPr>
              <a:t>(Muslims)</a:t>
            </a:r>
            <a:r>
              <a:rPr lang="en-US" sz="2400" dirty="0">
                <a:solidFill>
                  <a:srgbClr val="FF0000"/>
                </a:solidFill>
                <a:latin typeface="Britannic Bold" panose="020B0903060703020204" pitchFamily="34" charset="0"/>
              </a:rPr>
              <a:t>!</a:t>
            </a:r>
            <a:r>
              <a:rPr lang="en-US" sz="2400" dirty="0">
                <a:solidFill>
                  <a:prstClr val="black"/>
                </a:solidFill>
                <a:latin typeface="Britannic Bold" panose="020B0903060703020204" pitchFamily="34" charset="0"/>
              </a:rPr>
              <a:t> Take not the </a:t>
            </a:r>
            <a:r>
              <a:rPr lang="en-US" sz="2400" i="1" dirty="0">
                <a:solidFill>
                  <a:srgbClr val="FF0000"/>
                </a:solidFill>
                <a:latin typeface="Britannic Bold" panose="020B0903060703020204" pitchFamily="34" charset="0"/>
              </a:rPr>
              <a:t>Jews and Christians</a:t>
            </a:r>
            <a:r>
              <a:rPr lang="en-US" sz="2400" dirty="0">
                <a:solidFill>
                  <a:prstClr val="black"/>
                </a:solidFill>
                <a:latin typeface="Britannic Bold" panose="020B0903060703020204" pitchFamily="34" charset="0"/>
              </a:rPr>
              <a:t> for your friends and protectors ... take not for friends and protectors those who take your religion for a mockery or sport.”</a:t>
            </a:r>
            <a:r>
              <a:rPr lang="en-US" sz="2400" dirty="0">
                <a:solidFill>
                  <a:srgbClr val="FF0000"/>
                </a:solidFill>
                <a:latin typeface="Britannic Bold" panose="020B0903060703020204" pitchFamily="34" charset="0"/>
              </a:rPr>
              <a:t>(Quran 5:51 Surat Al Maida).</a:t>
            </a:r>
            <a:br>
              <a:rPr lang="en-US" sz="2400" dirty="0">
                <a:solidFill>
                  <a:srgbClr val="FF0000"/>
                </a:solidFill>
                <a:latin typeface="Britannic Bold" panose="020B0903060703020204" pitchFamily="34" charset="0"/>
              </a:rPr>
            </a:br>
            <a:r>
              <a:rPr lang="en-US" sz="2400" dirty="0" smtClean="0">
                <a:solidFill>
                  <a:srgbClr val="C00000"/>
                </a:solidFill>
                <a:latin typeface="Britannic Bold" panose="020B0903060703020204" pitchFamily="34" charset="0"/>
              </a:rPr>
              <a:t>3. </a:t>
            </a:r>
            <a:r>
              <a:rPr lang="en-US" sz="2400" dirty="0">
                <a:solidFill>
                  <a:srgbClr val="C00000"/>
                </a:solidFill>
                <a:latin typeface="Britannic Bold" panose="020B0903060703020204" pitchFamily="34" charset="0"/>
              </a:rPr>
              <a:t>NOT to befriend </a:t>
            </a:r>
            <a:r>
              <a:rPr lang="en-US" sz="2400" dirty="0" smtClean="0">
                <a:solidFill>
                  <a:srgbClr val="C00000"/>
                </a:solidFill>
                <a:latin typeface="Britannic Bold" panose="020B0903060703020204" pitchFamily="34" charset="0"/>
              </a:rPr>
              <a:t>others</a:t>
            </a:r>
            <a:r>
              <a:rPr lang="en-US" sz="2400" dirty="0">
                <a:solidFill>
                  <a:prstClr val="black"/>
                </a:solidFill>
                <a:latin typeface="Britannic Bold" panose="020B0903060703020204" pitchFamily="34" charset="0"/>
              </a:rPr>
              <a:t/>
            </a:r>
            <a:br>
              <a:rPr lang="en-US" sz="2400" dirty="0">
                <a:solidFill>
                  <a:prstClr val="black"/>
                </a:solidFill>
                <a:latin typeface="Britannic Bold" panose="020B0903060703020204" pitchFamily="34" charset="0"/>
              </a:rPr>
            </a:br>
            <a:r>
              <a:rPr lang="en-US" sz="2400" dirty="0">
                <a:solidFill>
                  <a:prstClr val="black"/>
                </a:solidFill>
                <a:latin typeface="Britannic Bold" panose="020B0903060703020204" pitchFamily="34" charset="0"/>
              </a:rPr>
              <a:t>“O ye who believe </a:t>
            </a:r>
            <a:r>
              <a:rPr lang="en-US" sz="2400" i="1" dirty="0">
                <a:solidFill>
                  <a:srgbClr val="FF0000"/>
                </a:solidFill>
                <a:latin typeface="Britannic Bold" panose="020B0903060703020204" pitchFamily="34" charset="0"/>
              </a:rPr>
              <a:t>(Muslims)</a:t>
            </a:r>
            <a:r>
              <a:rPr lang="en-US" sz="2400" dirty="0">
                <a:solidFill>
                  <a:prstClr val="black"/>
                </a:solidFill>
                <a:latin typeface="Britannic Bold" panose="020B0903060703020204" pitchFamily="34" charset="0"/>
              </a:rPr>
              <a:t>! take not for friends and protectors those who take your religion for a mockery or sport,- whether among those </a:t>
            </a:r>
            <a:r>
              <a:rPr lang="en-US" sz="2400" i="1" dirty="0">
                <a:solidFill>
                  <a:srgbClr val="FF0000"/>
                </a:solidFill>
                <a:latin typeface="Britannic Bold" panose="020B0903060703020204" pitchFamily="34" charset="0"/>
              </a:rPr>
              <a:t>who received the Scripture</a:t>
            </a:r>
            <a:r>
              <a:rPr lang="en-US" sz="2400" dirty="0">
                <a:solidFill>
                  <a:prstClr val="black"/>
                </a:solidFill>
                <a:latin typeface="Britannic Bold" panose="020B0903060703020204" pitchFamily="34" charset="0"/>
              </a:rPr>
              <a:t> before you…” </a:t>
            </a:r>
            <a:r>
              <a:rPr lang="en-US" sz="2400" dirty="0">
                <a:solidFill>
                  <a:srgbClr val="FF0000"/>
                </a:solidFill>
                <a:latin typeface="Britannic Bold" panose="020B0903060703020204" pitchFamily="34" charset="0"/>
              </a:rPr>
              <a:t>(Quran 5:57 Surat Al Maida).</a:t>
            </a:r>
            <a:endParaRPr lang="en-US" sz="2400" dirty="0">
              <a:solidFill>
                <a:srgbClr val="FF0000"/>
              </a:solidFill>
            </a:endParaRPr>
          </a:p>
        </p:txBody>
      </p:sp>
    </p:spTree>
    <p:extLst>
      <p:ext uri="{BB962C8B-B14F-4D97-AF65-F5344CB8AC3E}">
        <p14:creationId xmlns:p14="http://schemas.microsoft.com/office/powerpoint/2010/main" val="135545637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553200"/>
          </a:xfrm>
        </p:spPr>
        <p:txBody>
          <a:bodyPr>
            <a:normAutofit/>
          </a:bodyPr>
          <a:lstStyle/>
          <a:p>
            <a:pPr algn="l"/>
            <a:r>
              <a:rPr lang="en-US" sz="2800" dirty="0">
                <a:solidFill>
                  <a:srgbClr val="C00000"/>
                </a:solidFill>
                <a:latin typeface="Britannic Bold" panose="020B0903060703020204" pitchFamily="34" charset="0"/>
              </a:rPr>
              <a:t>4</a:t>
            </a:r>
            <a:r>
              <a:rPr lang="en-US" sz="2800" dirty="0" smtClean="0">
                <a:solidFill>
                  <a:srgbClr val="C00000"/>
                </a:solidFill>
                <a:latin typeface="Britannic Bold" panose="020B0903060703020204" pitchFamily="34" charset="0"/>
              </a:rPr>
              <a:t>. To kill the Jews and Christian                     </a:t>
            </a:r>
            <a:r>
              <a:rPr lang="cs-CZ" sz="2800" dirty="0" smtClean="0">
                <a:solidFill>
                  <a:srgbClr val="C00000"/>
                </a:solidFill>
                <a:latin typeface="Britannic Bold" panose="020B0903060703020204" pitchFamily="34" charset="0"/>
              </a:rPr>
              <a:t>       </a:t>
            </a:r>
            <a:r>
              <a:rPr lang="en-US" sz="2800" dirty="0" smtClean="0">
                <a:solidFill>
                  <a:srgbClr val="FF0000"/>
                </a:solidFill>
                <a:latin typeface="Britannic Bold" panose="020B0903060703020204" pitchFamily="34" charset="0"/>
              </a:rPr>
              <a:t/>
            </a:r>
            <a:br>
              <a:rPr lang="en-US" sz="2800" dirty="0" smtClean="0">
                <a:solidFill>
                  <a:srgbClr val="FF0000"/>
                </a:solidFill>
                <a:latin typeface="Britannic Bold" panose="020B0903060703020204" pitchFamily="34" charset="0"/>
              </a:rPr>
            </a:br>
            <a:r>
              <a:rPr lang="en-US" sz="2800" dirty="0" smtClean="0">
                <a:solidFill>
                  <a:srgbClr val="FF0000"/>
                </a:solidFill>
                <a:latin typeface="Britannic Bold" panose="020B0903060703020204" pitchFamily="34" charset="0"/>
              </a:rPr>
              <a:t> </a:t>
            </a:r>
            <a:r>
              <a:rPr lang="en-US" sz="2800" dirty="0" smtClean="0">
                <a:solidFill>
                  <a:prstClr val="black"/>
                </a:solidFill>
                <a:latin typeface="Britannic Bold" panose="020B0903060703020204" pitchFamily="34" charset="0"/>
              </a:rPr>
              <a:t>“</a:t>
            </a:r>
            <a:r>
              <a:rPr lang="en-US" sz="2800" dirty="0">
                <a:solidFill>
                  <a:prstClr val="black"/>
                </a:solidFill>
                <a:latin typeface="Britannic Bold" panose="020B0903060703020204" pitchFamily="34" charset="0"/>
              </a:rPr>
              <a:t>Fight </a:t>
            </a:r>
            <a:r>
              <a:rPr lang="en-US" sz="2800" dirty="0" smtClean="0">
                <a:solidFill>
                  <a:prstClr val="black"/>
                </a:solidFill>
                <a:latin typeface="Britannic Bold" panose="020B0903060703020204" pitchFamily="34" charset="0"/>
              </a:rPr>
              <a:t>the People </a:t>
            </a:r>
            <a:r>
              <a:rPr lang="en-US" sz="2800" dirty="0">
                <a:solidFill>
                  <a:prstClr val="black"/>
                </a:solidFill>
                <a:latin typeface="Britannic Bold" panose="020B0903060703020204" pitchFamily="34" charset="0"/>
              </a:rPr>
              <a:t>of the Book (</a:t>
            </a:r>
            <a:r>
              <a:rPr lang="en-US" sz="2800" i="1" dirty="0">
                <a:solidFill>
                  <a:srgbClr val="FF0000"/>
                </a:solidFill>
                <a:latin typeface="Britannic Bold" panose="020B0903060703020204" pitchFamily="34" charset="0"/>
              </a:rPr>
              <a:t>Christians and Jews</a:t>
            </a:r>
            <a:r>
              <a:rPr lang="en-US" sz="2800" dirty="0">
                <a:solidFill>
                  <a:prstClr val="black"/>
                </a:solidFill>
                <a:latin typeface="Britannic Bold" panose="020B0903060703020204" pitchFamily="34" charset="0"/>
              </a:rPr>
              <a:t>), who do not accept the religion of the truth (Islam), until they pay </a:t>
            </a:r>
            <a:r>
              <a:rPr lang="en-US" sz="2800" i="1" dirty="0" err="1">
                <a:solidFill>
                  <a:srgbClr val="FF0000"/>
                </a:solidFill>
                <a:latin typeface="Britannic Bold" panose="020B0903060703020204" pitchFamily="34" charset="0"/>
              </a:rPr>
              <a:t>Jizya</a:t>
            </a:r>
            <a:r>
              <a:rPr lang="en-US" sz="2800" i="1" dirty="0">
                <a:solidFill>
                  <a:srgbClr val="FF0000"/>
                </a:solidFill>
                <a:latin typeface="Britannic Bold" panose="020B0903060703020204" pitchFamily="34" charset="0"/>
              </a:rPr>
              <a:t>/tribute</a:t>
            </a:r>
            <a:r>
              <a:rPr lang="en-US" sz="2800" dirty="0">
                <a:solidFill>
                  <a:prstClr val="black"/>
                </a:solidFill>
                <a:latin typeface="Britannic Bold" panose="020B0903060703020204" pitchFamily="34" charset="0"/>
              </a:rPr>
              <a:t> (penalty tax) by hand, being inferior.” </a:t>
            </a:r>
            <a:r>
              <a:rPr lang="en-US" sz="2800" dirty="0">
                <a:solidFill>
                  <a:srgbClr val="FF0000"/>
                </a:solidFill>
                <a:latin typeface="Britannic Bold" panose="020B0903060703020204" pitchFamily="34" charset="0"/>
              </a:rPr>
              <a:t>(Quran 9:29 Surat </a:t>
            </a:r>
            <a:r>
              <a:rPr lang="en-US" sz="2800" dirty="0" smtClean="0">
                <a:solidFill>
                  <a:srgbClr val="FF0000"/>
                </a:solidFill>
                <a:latin typeface="Britannic Bold" panose="020B0903060703020204" pitchFamily="34" charset="0"/>
              </a:rPr>
              <a:t>Al-</a:t>
            </a:r>
            <a:r>
              <a:rPr lang="en-US" sz="2800" dirty="0" err="1" smtClean="0">
                <a:solidFill>
                  <a:srgbClr val="FF0000"/>
                </a:solidFill>
                <a:latin typeface="Britannic Bold" panose="020B0903060703020204" pitchFamily="34" charset="0"/>
              </a:rPr>
              <a:t>Tawbeh</a:t>
            </a:r>
            <a:r>
              <a:rPr lang="en-US" sz="2800" dirty="0" smtClean="0">
                <a:solidFill>
                  <a:srgbClr val="FF0000"/>
                </a:solidFill>
                <a:latin typeface="Britannic Bold" panose="020B0903060703020204" pitchFamily="34" charset="0"/>
              </a:rPr>
              <a:t>)</a:t>
            </a:r>
            <a:r>
              <a:rPr lang="en-US" sz="2800" dirty="0">
                <a:solidFill>
                  <a:srgbClr val="FF0000"/>
                </a:solidFill>
                <a:latin typeface="Britannic Bold" panose="020B0903060703020204" pitchFamily="34" charset="0"/>
              </a:rPr>
              <a:t/>
            </a:r>
            <a:br>
              <a:rPr lang="en-US" sz="2800" dirty="0">
                <a:solidFill>
                  <a:srgbClr val="FF0000"/>
                </a:solidFill>
                <a:latin typeface="Britannic Bold" panose="020B0903060703020204" pitchFamily="34" charset="0"/>
              </a:rPr>
            </a:br>
            <a:r>
              <a:rPr lang="en-US" sz="2800" dirty="0">
                <a:solidFill>
                  <a:srgbClr val="C00000"/>
                </a:solidFill>
                <a:latin typeface="Britannic Bold" panose="020B0903060703020204" pitchFamily="34" charset="0"/>
              </a:rPr>
              <a:t>5</a:t>
            </a:r>
            <a:r>
              <a:rPr lang="en-US" sz="2800" dirty="0" smtClean="0">
                <a:solidFill>
                  <a:srgbClr val="C00000"/>
                </a:solidFill>
                <a:latin typeface="Britannic Bold" panose="020B0903060703020204" pitchFamily="34" charset="0"/>
              </a:rPr>
              <a:t>. </a:t>
            </a:r>
            <a:r>
              <a:rPr lang="en-US" sz="2800" dirty="0">
                <a:solidFill>
                  <a:srgbClr val="C00000"/>
                </a:solidFill>
                <a:latin typeface="Britannic Bold" panose="020B0903060703020204" pitchFamily="34" charset="0"/>
              </a:rPr>
              <a:t>T</a:t>
            </a:r>
            <a:r>
              <a:rPr lang="en-US" sz="2800" dirty="0" smtClean="0">
                <a:solidFill>
                  <a:srgbClr val="C00000"/>
                </a:solidFill>
                <a:latin typeface="Britannic Bold" panose="020B0903060703020204" pitchFamily="34" charset="0"/>
              </a:rPr>
              <a:t>o </a:t>
            </a:r>
            <a:r>
              <a:rPr lang="en-US" sz="2800" dirty="0">
                <a:solidFill>
                  <a:srgbClr val="C00000"/>
                </a:solidFill>
                <a:latin typeface="Britannic Bold" panose="020B0903060703020204" pitchFamily="34" charset="0"/>
              </a:rPr>
              <a:t>convert non-Muslims to Islam by </a:t>
            </a:r>
            <a:r>
              <a:rPr lang="en-US" sz="2800" dirty="0" smtClean="0">
                <a:solidFill>
                  <a:srgbClr val="C00000"/>
                </a:solidFill>
                <a:latin typeface="Britannic Bold" panose="020B0903060703020204" pitchFamily="34" charset="0"/>
              </a:rPr>
              <a:t>force</a:t>
            </a:r>
            <a:r>
              <a:rPr lang="en-US" sz="2800" dirty="0" smtClean="0">
                <a:solidFill>
                  <a:srgbClr val="FF0000"/>
                </a:solidFill>
                <a:latin typeface="Britannic Bold" panose="020B0903060703020204" pitchFamily="34" charset="0"/>
              </a:rPr>
              <a:t/>
            </a:r>
            <a:br>
              <a:rPr lang="en-US" sz="2800" dirty="0" smtClean="0">
                <a:solidFill>
                  <a:srgbClr val="FF0000"/>
                </a:solidFill>
                <a:latin typeface="Britannic Bold" panose="020B0903060703020204" pitchFamily="34" charset="0"/>
              </a:rPr>
            </a:br>
            <a:r>
              <a:rPr lang="en-US" sz="2800" dirty="0" smtClean="0">
                <a:latin typeface="Britannic Bold" panose="020B0903060703020204" pitchFamily="34" charset="0"/>
              </a:rPr>
              <a:t>“</a:t>
            </a:r>
            <a:r>
              <a:rPr lang="en-US" sz="2800" dirty="0">
                <a:latin typeface="Britannic Bold" panose="020B0903060703020204" pitchFamily="34" charset="0"/>
              </a:rPr>
              <a:t>Kill the </a:t>
            </a:r>
            <a:r>
              <a:rPr lang="en-US" sz="2800" dirty="0" err="1">
                <a:latin typeface="Britannic Bold" panose="020B0903060703020204" pitchFamily="34" charset="0"/>
              </a:rPr>
              <a:t>Mushrikun</a:t>
            </a:r>
            <a:r>
              <a:rPr lang="en-US" sz="2800" dirty="0">
                <a:latin typeface="Britannic Bold" panose="020B0903060703020204" pitchFamily="34" charset="0"/>
              </a:rPr>
              <a:t> (polytheists, Christians and non-Muslims), wherever you find them, and capture them and besiege them, and lie in wait for them in each and every ambush.  But, if they repent and perform As-</a:t>
            </a:r>
            <a:r>
              <a:rPr lang="en-US" sz="2800" dirty="0" err="1">
                <a:latin typeface="Britannic Bold" panose="020B0903060703020204" pitchFamily="34" charset="0"/>
              </a:rPr>
              <a:t>salat</a:t>
            </a:r>
            <a:r>
              <a:rPr lang="en-US" sz="2800" dirty="0">
                <a:latin typeface="Britannic Bold" panose="020B0903060703020204" pitchFamily="34" charset="0"/>
              </a:rPr>
              <a:t> (public prayer with Muslims) and give Zakat (Islamic alms), then leave their way free.  Allah is oft forgiving, most merciful” </a:t>
            </a:r>
            <a:r>
              <a:rPr lang="en-US" sz="2800" dirty="0">
                <a:solidFill>
                  <a:srgbClr val="FF0000"/>
                </a:solidFill>
                <a:latin typeface="Britannic Bold" panose="020B0903060703020204" pitchFamily="34" charset="0"/>
              </a:rPr>
              <a:t>(Quran 9:5 </a:t>
            </a:r>
            <a:r>
              <a:rPr lang="en-US" sz="2800" dirty="0" err="1">
                <a:solidFill>
                  <a:srgbClr val="FF0000"/>
                </a:solidFill>
                <a:latin typeface="Britannic Bold" panose="020B0903060703020204" pitchFamily="34" charset="0"/>
              </a:rPr>
              <a:t>Sura</a:t>
            </a:r>
            <a:r>
              <a:rPr lang="en-US" sz="2800" dirty="0">
                <a:solidFill>
                  <a:srgbClr val="FF0000"/>
                </a:solidFill>
                <a:latin typeface="Britannic Bold" panose="020B0903060703020204" pitchFamily="34" charset="0"/>
              </a:rPr>
              <a:t> At-</a:t>
            </a:r>
            <a:r>
              <a:rPr lang="en-US" sz="2800" dirty="0" err="1">
                <a:solidFill>
                  <a:srgbClr val="FF0000"/>
                </a:solidFill>
                <a:latin typeface="Britannic Bold" panose="020B0903060703020204" pitchFamily="34" charset="0"/>
              </a:rPr>
              <a:t>Taubah</a:t>
            </a:r>
            <a:r>
              <a:rPr lang="en-US" sz="2800" dirty="0">
                <a:solidFill>
                  <a:srgbClr val="FF0000"/>
                </a:solidFill>
                <a:latin typeface="Britannic Bold" panose="020B0903060703020204" pitchFamily="34" charset="0"/>
              </a:rPr>
              <a:t>)</a:t>
            </a:r>
            <a:endParaRPr lang="en-US" dirty="0"/>
          </a:p>
        </p:txBody>
      </p:sp>
    </p:spTree>
    <p:extLst>
      <p:ext uri="{BB962C8B-B14F-4D97-AF65-F5344CB8AC3E}">
        <p14:creationId xmlns:p14="http://schemas.microsoft.com/office/powerpoint/2010/main" val="53812468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76200"/>
            <a:ext cx="8839200" cy="6629400"/>
          </a:xfrm>
        </p:spPr>
        <p:txBody>
          <a:bodyPr>
            <a:normAutofit fontScale="90000"/>
          </a:bodyPr>
          <a:lstStyle/>
          <a:p>
            <a:pPr algn="l"/>
            <a:r>
              <a:rPr lang="en-US" sz="2800" dirty="0" smtClean="0">
                <a:solidFill>
                  <a:srgbClr val="C00000"/>
                </a:solidFill>
                <a:latin typeface="Britannic Bold" panose="020B0903060703020204" pitchFamily="34" charset="0"/>
              </a:rPr>
              <a:t>6. To </a:t>
            </a:r>
            <a:r>
              <a:rPr lang="en-US" sz="2800" dirty="0">
                <a:solidFill>
                  <a:srgbClr val="C00000"/>
                </a:solidFill>
                <a:latin typeface="Britannic Bold" panose="020B0903060703020204" pitchFamily="34" charset="0"/>
              </a:rPr>
              <a:t>behead </a:t>
            </a:r>
            <a:r>
              <a:rPr lang="en-US" sz="2800" dirty="0" smtClean="0">
                <a:solidFill>
                  <a:srgbClr val="C00000"/>
                </a:solidFill>
                <a:latin typeface="Britannic Bold" panose="020B0903060703020204" pitchFamily="34" charset="0"/>
              </a:rPr>
              <a:t>others                                   </a:t>
            </a:r>
            <a:r>
              <a:rPr lang="en-US" sz="2800" dirty="0">
                <a:solidFill>
                  <a:prstClr val="black"/>
                </a:solidFill>
                <a:latin typeface="Britannic Bold" panose="020B0903060703020204" pitchFamily="34" charset="0"/>
              </a:rPr>
              <a:t/>
            </a:r>
            <a:br>
              <a:rPr lang="en-US" sz="2800" dirty="0">
                <a:solidFill>
                  <a:prstClr val="black"/>
                </a:solidFill>
                <a:latin typeface="Britannic Bold" panose="020B0903060703020204" pitchFamily="34" charset="0"/>
              </a:rPr>
            </a:br>
            <a:r>
              <a:rPr lang="en-US" sz="2500" dirty="0">
                <a:solidFill>
                  <a:prstClr val="black"/>
                </a:solidFill>
                <a:latin typeface="Britannic Bold" panose="020B0903060703020204" pitchFamily="34" charset="0"/>
              </a:rPr>
              <a:t>"I will instill terror into the hearts of the </a:t>
            </a:r>
            <a:r>
              <a:rPr lang="en-US" sz="2500" dirty="0" smtClean="0">
                <a:solidFill>
                  <a:prstClr val="black"/>
                </a:solidFill>
                <a:latin typeface="Britannic Bold" panose="020B0903060703020204" pitchFamily="34" charset="0"/>
              </a:rPr>
              <a:t>unbelievers/</a:t>
            </a:r>
            <a:r>
              <a:rPr lang="en-US" sz="2500" dirty="0" err="1" smtClean="0">
                <a:solidFill>
                  <a:prstClr val="black"/>
                </a:solidFill>
                <a:latin typeface="Britannic Bold" panose="020B0903060703020204" pitchFamily="34" charset="0"/>
              </a:rPr>
              <a:t>kafir</a:t>
            </a:r>
            <a:r>
              <a:rPr lang="en-US" sz="2500" dirty="0" smtClean="0">
                <a:solidFill>
                  <a:prstClr val="black"/>
                </a:solidFill>
                <a:latin typeface="Britannic Bold" panose="020B0903060703020204" pitchFamily="34" charset="0"/>
              </a:rPr>
              <a:t>, </a:t>
            </a:r>
            <a:r>
              <a:rPr lang="en-US" sz="2500" dirty="0">
                <a:solidFill>
                  <a:prstClr val="black"/>
                </a:solidFill>
                <a:latin typeface="Britannic Bold" panose="020B0903060703020204" pitchFamily="34" charset="0"/>
              </a:rPr>
              <a:t>smite ye above their necks and smite all their finger-tips off them. It is not ye who slew them; it was Allah." </a:t>
            </a:r>
            <a:r>
              <a:rPr lang="en-US" sz="2500" dirty="0">
                <a:solidFill>
                  <a:srgbClr val="FF0000"/>
                </a:solidFill>
                <a:latin typeface="Britannic Bold" panose="020B0903060703020204" pitchFamily="34" charset="0"/>
              </a:rPr>
              <a:t>(Quran</a:t>
            </a:r>
            <a:r>
              <a:rPr lang="en-US" sz="2500" dirty="0">
                <a:solidFill>
                  <a:prstClr val="black"/>
                </a:solidFill>
                <a:latin typeface="Britannic Bold" panose="020B0903060703020204" pitchFamily="34" charset="0"/>
              </a:rPr>
              <a:t> </a:t>
            </a:r>
            <a:r>
              <a:rPr lang="en-US" sz="2500" dirty="0">
                <a:solidFill>
                  <a:srgbClr val="FF0000"/>
                </a:solidFill>
                <a:latin typeface="Britannic Bold" panose="020B0903060703020204" pitchFamily="34" charset="0"/>
              </a:rPr>
              <a:t>8:12-17 </a:t>
            </a:r>
            <a:r>
              <a:rPr lang="en-US" sz="2500" dirty="0" err="1">
                <a:solidFill>
                  <a:srgbClr val="FF0000"/>
                </a:solidFill>
                <a:latin typeface="Britannic Bold" panose="020B0903060703020204" pitchFamily="34" charset="0"/>
              </a:rPr>
              <a:t>Sura</a:t>
            </a:r>
            <a:r>
              <a:rPr lang="en-US" sz="2500" dirty="0">
                <a:solidFill>
                  <a:srgbClr val="FF0000"/>
                </a:solidFill>
                <a:latin typeface="Britannic Bold" panose="020B0903060703020204" pitchFamily="34" charset="0"/>
              </a:rPr>
              <a:t> Al-</a:t>
            </a:r>
            <a:r>
              <a:rPr lang="en-US" sz="2500" dirty="0" err="1">
                <a:solidFill>
                  <a:srgbClr val="FF0000"/>
                </a:solidFill>
                <a:latin typeface="Britannic Bold" panose="020B0903060703020204" pitchFamily="34" charset="0"/>
              </a:rPr>
              <a:t>Anfal</a:t>
            </a:r>
            <a:r>
              <a:rPr lang="en-US" sz="2500" dirty="0" smtClean="0">
                <a:solidFill>
                  <a:srgbClr val="FF0000"/>
                </a:solidFill>
                <a:latin typeface="Britannic Bold" panose="020B0903060703020204" pitchFamily="34" charset="0"/>
              </a:rPr>
              <a:t>)</a:t>
            </a:r>
            <a:br>
              <a:rPr lang="en-US" sz="2500" dirty="0" smtClean="0">
                <a:solidFill>
                  <a:srgbClr val="FF0000"/>
                </a:solidFill>
                <a:latin typeface="Britannic Bold" panose="020B0903060703020204" pitchFamily="34" charset="0"/>
              </a:rPr>
            </a:br>
            <a:r>
              <a:rPr lang="en-US" sz="2500" dirty="0" smtClean="0">
                <a:solidFill>
                  <a:srgbClr val="C00000"/>
                </a:solidFill>
                <a:latin typeface="Britannic Bold" panose="020B0903060703020204" pitchFamily="34" charset="0"/>
              </a:rPr>
              <a:t>7. </a:t>
            </a:r>
            <a:r>
              <a:rPr lang="en-US" sz="2500" dirty="0" smtClean="0">
                <a:latin typeface="Britannic Bold" panose="020B0903060703020204" pitchFamily="34" charset="0"/>
              </a:rPr>
              <a:t>“O </a:t>
            </a:r>
            <a:r>
              <a:rPr lang="en-US" sz="2500" dirty="0">
                <a:latin typeface="Britannic Bold" panose="020B0903060703020204" pitchFamily="34" charset="0"/>
              </a:rPr>
              <a:t>Prophet! Rouse the Believers to the fight. If there are twenty amongst you, patient and persevering, they will vanquish two hundred: if a hundred, they will vanquish a thousand of the </a:t>
            </a:r>
            <a:r>
              <a:rPr lang="en-US" sz="2500" dirty="0" err="1">
                <a:latin typeface="Britannic Bold" panose="020B0903060703020204" pitchFamily="34" charset="0"/>
              </a:rPr>
              <a:t>Kafir</a:t>
            </a:r>
            <a:r>
              <a:rPr lang="en-US" sz="2500" dirty="0">
                <a:latin typeface="Britannic Bold" panose="020B0903060703020204" pitchFamily="34" charset="0"/>
              </a:rPr>
              <a:t>/Unbelievers: for these are a people without understanding”‎ </a:t>
            </a:r>
            <a:r>
              <a:rPr lang="en-US" sz="2500" dirty="0">
                <a:solidFill>
                  <a:srgbClr val="FF0000"/>
                </a:solidFill>
                <a:latin typeface="Britannic Bold" panose="020B0903060703020204" pitchFamily="34" charset="0"/>
              </a:rPr>
              <a:t>Quran 8:65 Surat Al-</a:t>
            </a:r>
            <a:r>
              <a:rPr lang="en-US" sz="2500" dirty="0" err="1">
                <a:solidFill>
                  <a:srgbClr val="FF0000"/>
                </a:solidFill>
                <a:latin typeface="Britannic Bold" panose="020B0903060703020204" pitchFamily="34" charset="0"/>
              </a:rPr>
              <a:t>Anfal</a:t>
            </a:r>
            <a:r>
              <a:rPr lang="en-US" sz="2500" dirty="0" smtClean="0">
                <a:solidFill>
                  <a:srgbClr val="FF0000"/>
                </a:solidFill>
                <a:latin typeface="Britannic Bold" panose="020B0903060703020204" pitchFamily="34" charset="0"/>
              </a:rPr>
              <a:t/>
            </a:r>
            <a:br>
              <a:rPr lang="en-US" sz="2500" dirty="0" smtClean="0">
                <a:solidFill>
                  <a:srgbClr val="FF0000"/>
                </a:solidFill>
                <a:latin typeface="Britannic Bold" panose="020B0903060703020204" pitchFamily="34" charset="0"/>
              </a:rPr>
            </a:br>
            <a:r>
              <a:rPr lang="en-US" sz="2800" dirty="0">
                <a:solidFill>
                  <a:srgbClr val="C00000"/>
                </a:solidFill>
                <a:latin typeface="Britannic Bold" panose="020B0903060703020204" pitchFamily="34" charset="0"/>
              </a:rPr>
              <a:t>8</a:t>
            </a:r>
            <a:r>
              <a:rPr lang="en-US" sz="2800" dirty="0" smtClean="0">
                <a:solidFill>
                  <a:srgbClr val="C00000"/>
                </a:solidFill>
                <a:latin typeface="Britannic Bold" panose="020B0903060703020204" pitchFamily="34" charset="0"/>
              </a:rPr>
              <a:t>. To </a:t>
            </a:r>
            <a:r>
              <a:rPr lang="en-US" sz="2800" dirty="0">
                <a:solidFill>
                  <a:srgbClr val="C00000"/>
                </a:solidFill>
                <a:latin typeface="Britannic Bold" panose="020B0903060703020204" pitchFamily="34" charset="0"/>
              </a:rPr>
              <a:t>fight non-Muslims until they exterminate all other religions and make Islam the only religion in the world:</a:t>
            </a:r>
            <a:r>
              <a:rPr lang="cs-CZ" sz="2800" dirty="0">
                <a:solidFill>
                  <a:srgbClr val="C00000"/>
                </a:solidFill>
                <a:latin typeface="Britannic Bold" panose="020B0903060703020204" pitchFamily="34" charset="0"/>
              </a:rPr>
              <a:t>        </a:t>
            </a:r>
            <a:r>
              <a:rPr lang="en-US" sz="2800" dirty="0">
                <a:solidFill>
                  <a:prstClr val="black"/>
                </a:solidFill>
                <a:latin typeface="Britannic Bold" panose="020B0903060703020204" pitchFamily="34" charset="0"/>
              </a:rPr>
              <a:t/>
            </a:r>
            <a:br>
              <a:rPr lang="en-US" sz="2800" dirty="0">
                <a:solidFill>
                  <a:prstClr val="black"/>
                </a:solidFill>
                <a:latin typeface="Britannic Bold" panose="020B0903060703020204" pitchFamily="34" charset="0"/>
              </a:rPr>
            </a:br>
            <a:r>
              <a:rPr lang="en-US" sz="2800" dirty="0">
                <a:solidFill>
                  <a:prstClr val="black"/>
                </a:solidFill>
                <a:latin typeface="Britannic Bold" panose="020B0903060703020204" pitchFamily="34" charset="0"/>
              </a:rPr>
              <a:t>“And fight until there is no more Fitnah (disbelief and worshipping of others along with Allah) and (all and every kind of) worship is for Allah (alone)” </a:t>
            </a:r>
            <a:r>
              <a:rPr lang="en-US" sz="2800" dirty="0">
                <a:solidFill>
                  <a:srgbClr val="FF0000"/>
                </a:solidFill>
                <a:latin typeface="Britannic Bold" panose="020B0903060703020204" pitchFamily="34" charset="0"/>
              </a:rPr>
              <a:t>(Quran 2:193 </a:t>
            </a:r>
            <a:r>
              <a:rPr lang="en-US" sz="2800" dirty="0" err="1" smtClean="0">
                <a:solidFill>
                  <a:srgbClr val="FF0000"/>
                </a:solidFill>
                <a:latin typeface="Britannic Bold" panose="020B0903060703020204" pitchFamily="34" charset="0"/>
              </a:rPr>
              <a:t>Sura</a:t>
            </a:r>
            <a:r>
              <a:rPr lang="en-US" sz="2800" dirty="0">
                <a:solidFill>
                  <a:srgbClr val="FF0000"/>
                </a:solidFill>
                <a:latin typeface="Britannic Bold" panose="020B0903060703020204" pitchFamily="34" charset="0"/>
              </a:rPr>
              <a:t> </a:t>
            </a:r>
            <a:r>
              <a:rPr lang="en-US" sz="2800" dirty="0" smtClean="0">
                <a:solidFill>
                  <a:srgbClr val="FF0000"/>
                </a:solidFill>
                <a:latin typeface="Britannic Bold" panose="020B0903060703020204" pitchFamily="34" charset="0"/>
              </a:rPr>
              <a:t>Al-</a:t>
            </a:r>
            <a:r>
              <a:rPr lang="en-US" sz="2800" dirty="0" err="1" smtClean="0">
                <a:solidFill>
                  <a:srgbClr val="FF0000"/>
                </a:solidFill>
                <a:latin typeface="Britannic Bold" panose="020B0903060703020204" pitchFamily="34" charset="0"/>
              </a:rPr>
              <a:t>Bakarah</a:t>
            </a:r>
            <a:r>
              <a:rPr lang="en-US" sz="2800" dirty="0">
                <a:solidFill>
                  <a:srgbClr val="FF0000"/>
                </a:solidFill>
                <a:latin typeface="Britannic Bold" panose="020B0903060703020204" pitchFamily="34" charset="0"/>
              </a:rPr>
              <a:t>)</a:t>
            </a:r>
            <a:endParaRPr lang="en-US" dirty="0"/>
          </a:p>
        </p:txBody>
      </p:sp>
    </p:spTree>
    <p:extLst>
      <p:ext uri="{BB962C8B-B14F-4D97-AF65-F5344CB8AC3E}">
        <p14:creationId xmlns:p14="http://schemas.microsoft.com/office/powerpoint/2010/main" val="406897335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76200"/>
            <a:ext cx="8839200" cy="6629400"/>
          </a:xfrm>
        </p:spPr>
        <p:txBody>
          <a:bodyPr>
            <a:noAutofit/>
          </a:bodyPr>
          <a:lstStyle/>
          <a:p>
            <a:pPr algn="l"/>
            <a:r>
              <a:rPr lang="en-US" sz="2400" dirty="0">
                <a:solidFill>
                  <a:srgbClr val="FF0000"/>
                </a:solidFill>
                <a:latin typeface="Britannic Bold" pitchFamily="34" charset="0"/>
              </a:rPr>
              <a:t>A</a:t>
            </a:r>
            <a:r>
              <a:rPr lang="en-US" sz="2400" dirty="0" smtClean="0">
                <a:solidFill>
                  <a:srgbClr val="FF0000"/>
                </a:solidFill>
                <a:latin typeface="Britannic Bold" pitchFamily="34" charset="0"/>
              </a:rPr>
              <a:t>bout the Jews </a:t>
            </a:r>
            <a:r>
              <a:rPr lang="en-US" sz="2400" dirty="0">
                <a:solidFill>
                  <a:srgbClr val="FF0000"/>
                </a:solidFill>
                <a:latin typeface="Britannic Bold" pitchFamily="34" charset="0"/>
              </a:rPr>
              <a:t>Verses</a:t>
            </a:r>
            <a:r>
              <a:rPr lang="en-US" sz="2400" dirty="0">
                <a:latin typeface="Britannic Bold" pitchFamily="34" charset="0"/>
              </a:rPr>
              <a:t/>
            </a:r>
            <a:br>
              <a:rPr lang="en-US" sz="2400" dirty="0">
                <a:latin typeface="Britannic Bold" pitchFamily="34" charset="0"/>
              </a:rPr>
            </a:br>
            <a:r>
              <a:rPr lang="en-US" sz="2400" dirty="0" smtClean="0">
                <a:solidFill>
                  <a:srgbClr val="FF0000"/>
                </a:solidFill>
                <a:latin typeface="Britannic Bold" pitchFamily="34" charset="0"/>
              </a:rPr>
              <a:t>1. </a:t>
            </a:r>
            <a:r>
              <a:rPr lang="en-US" sz="2400" dirty="0" smtClean="0">
                <a:latin typeface="Britannic Bold" pitchFamily="34" charset="0"/>
              </a:rPr>
              <a:t>“And </a:t>
            </a:r>
            <a:r>
              <a:rPr lang="en-US" sz="2400" dirty="0">
                <a:latin typeface="Britannic Bold" pitchFamily="34" charset="0"/>
              </a:rPr>
              <a:t>well ye knew those amongst you who transgressed in the matter of the Sabbath: We said to them: "Be ye apes, despised and rejected."‎ Quran2:65 Surat Al-</a:t>
            </a:r>
            <a:r>
              <a:rPr lang="en-US" sz="2400" dirty="0" err="1">
                <a:latin typeface="Britannic Bold" pitchFamily="34" charset="0"/>
              </a:rPr>
              <a:t>Bakara</a:t>
            </a:r>
            <a:r>
              <a:rPr lang="en-US" sz="2400" dirty="0">
                <a:latin typeface="Britannic Bold" pitchFamily="34" charset="0"/>
              </a:rPr>
              <a:t/>
            </a:r>
            <a:br>
              <a:rPr lang="en-US" sz="2400" dirty="0">
                <a:latin typeface="Britannic Bold" pitchFamily="34" charset="0"/>
              </a:rPr>
            </a:br>
            <a:r>
              <a:rPr lang="en-US" sz="2400" dirty="0" smtClean="0">
                <a:solidFill>
                  <a:srgbClr val="FF0000"/>
                </a:solidFill>
                <a:latin typeface="Britannic Bold" pitchFamily="34" charset="0"/>
              </a:rPr>
              <a:t>2. </a:t>
            </a:r>
            <a:r>
              <a:rPr lang="en-US" sz="2400" dirty="0" smtClean="0">
                <a:latin typeface="Britannic Bold" pitchFamily="34" charset="0"/>
              </a:rPr>
              <a:t>Say</a:t>
            </a:r>
            <a:r>
              <a:rPr lang="en-US" sz="2400" dirty="0">
                <a:latin typeface="Britannic Bold" pitchFamily="34" charset="0"/>
              </a:rPr>
              <a:t>: "Shall I point out to you something much worse than this, (as judged) by the treatment it received from Allah? those who incurred the curse of Allah and His wrath, those of whom some He transformed into apes and swine, those who worshipped evil;- these are (many times) worse in rank, and far more astray from the even path!"‎ </a:t>
            </a:r>
            <a:r>
              <a:rPr lang="en-US" sz="2400" dirty="0" smtClean="0">
                <a:latin typeface="Britannic Bold" pitchFamily="34" charset="0"/>
              </a:rPr>
              <a:t>Quran 5:60 Surat Al-</a:t>
            </a:r>
            <a:r>
              <a:rPr lang="en-US" sz="2400" dirty="0" err="1" smtClean="0">
                <a:latin typeface="Britannic Bold" pitchFamily="34" charset="0"/>
              </a:rPr>
              <a:t>Nissa</a:t>
            </a:r>
            <a:r>
              <a:rPr lang="en-US" sz="2400" dirty="0" smtClean="0">
                <a:latin typeface="Britannic Bold" pitchFamily="34" charset="0"/>
              </a:rPr>
              <a:t> </a:t>
            </a:r>
            <a:r>
              <a:rPr lang="en-US" sz="2400" dirty="0">
                <a:latin typeface="Britannic Bold" pitchFamily="34" charset="0"/>
              </a:rPr>
              <a:t/>
            </a:r>
            <a:br>
              <a:rPr lang="en-US" sz="2400" dirty="0">
                <a:latin typeface="Britannic Bold" pitchFamily="34" charset="0"/>
              </a:rPr>
            </a:br>
            <a:r>
              <a:rPr lang="en-US" sz="2400" dirty="0" smtClean="0">
                <a:solidFill>
                  <a:srgbClr val="FF0000"/>
                </a:solidFill>
                <a:latin typeface="Britannic Bold" pitchFamily="34" charset="0"/>
              </a:rPr>
              <a:t>3. </a:t>
            </a:r>
            <a:r>
              <a:rPr lang="en-US" sz="2400" dirty="0" smtClean="0">
                <a:latin typeface="Britannic Bold" pitchFamily="34" charset="0"/>
              </a:rPr>
              <a:t>“Strongest </a:t>
            </a:r>
            <a:r>
              <a:rPr lang="en-US" sz="2400" dirty="0">
                <a:latin typeface="Britannic Bold" pitchFamily="34" charset="0"/>
              </a:rPr>
              <a:t>among men in enmity to the believers wilt thou find the Jews and Pagans; and nearest among them in love to the believers wilt thou find those who say, "We are Christians": because amongst these are men devoted to learning and men who have renounced the world, and they are not arrogant.‎ Quran 5:82 Surat </a:t>
            </a:r>
            <a:r>
              <a:rPr lang="en-US" sz="2400" dirty="0" smtClean="0">
                <a:latin typeface="Britannic Bold" pitchFamily="34" charset="0"/>
              </a:rPr>
              <a:t>Al-</a:t>
            </a:r>
            <a:r>
              <a:rPr lang="en-US" sz="2400" dirty="0" err="1" smtClean="0">
                <a:latin typeface="Britannic Bold" pitchFamily="34" charset="0"/>
              </a:rPr>
              <a:t>Nissa</a:t>
            </a:r>
            <a:r>
              <a:rPr lang="en-US" sz="2400" dirty="0" smtClean="0">
                <a:latin typeface="Britannic Bold" pitchFamily="34" charset="0"/>
              </a:rPr>
              <a:t/>
            </a:r>
            <a:br>
              <a:rPr lang="en-US" sz="2400" dirty="0" smtClean="0">
                <a:latin typeface="Britannic Bold" pitchFamily="34" charset="0"/>
              </a:rPr>
            </a:br>
            <a:endParaRPr lang="en-US" sz="2400" dirty="0"/>
          </a:p>
        </p:txBody>
      </p:sp>
    </p:spTree>
    <p:extLst>
      <p:ext uri="{BB962C8B-B14F-4D97-AF65-F5344CB8AC3E}">
        <p14:creationId xmlns:p14="http://schemas.microsoft.com/office/powerpoint/2010/main" val="390524756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553200"/>
          </a:xfrm>
        </p:spPr>
        <p:txBody>
          <a:bodyPr>
            <a:normAutofit fontScale="90000"/>
          </a:bodyPr>
          <a:lstStyle/>
          <a:p>
            <a:pPr lvl="0" algn="l">
              <a:spcBef>
                <a:spcPts val="0"/>
              </a:spcBef>
            </a:pPr>
            <a:r>
              <a:rPr lang="en-US" sz="3100" dirty="0">
                <a:solidFill>
                  <a:srgbClr val="FF0000"/>
                </a:solidFill>
                <a:latin typeface="Britannic Bold" panose="020B0903060703020204" pitchFamily="34" charset="0"/>
                <a:ea typeface="+mn-ea"/>
                <a:cs typeface="+mn-cs"/>
              </a:rPr>
              <a:t>In the </a:t>
            </a:r>
            <a:r>
              <a:rPr lang="en-US" sz="3100" dirty="0" smtClean="0">
                <a:solidFill>
                  <a:srgbClr val="FF0000"/>
                </a:solidFill>
                <a:latin typeface="Britannic Bold" panose="020B0903060703020204" pitchFamily="34" charset="0"/>
                <a:ea typeface="+mn-ea"/>
                <a:cs typeface="+mn-cs"/>
              </a:rPr>
              <a:t>Hadith                                                     </a:t>
            </a:r>
            <a:r>
              <a:rPr lang="en-US" sz="3100" dirty="0">
                <a:solidFill>
                  <a:srgbClr val="FF0000"/>
                </a:solidFill>
                <a:latin typeface="Britannic Bold" panose="020B0903060703020204" pitchFamily="34" charset="0"/>
                <a:ea typeface="+mn-ea"/>
                <a:cs typeface="+mn-cs"/>
              </a:rPr>
              <a:t/>
            </a:r>
            <a:br>
              <a:rPr lang="en-US" sz="3100" dirty="0">
                <a:solidFill>
                  <a:srgbClr val="FF0000"/>
                </a:solidFill>
                <a:latin typeface="Britannic Bold" panose="020B0903060703020204" pitchFamily="34" charset="0"/>
                <a:ea typeface="+mn-ea"/>
                <a:cs typeface="+mn-cs"/>
              </a:rPr>
            </a:br>
            <a:r>
              <a:rPr lang="en-US" sz="3100" dirty="0" smtClean="0">
                <a:solidFill>
                  <a:prstClr val="black"/>
                </a:solidFill>
                <a:latin typeface="Britannic Bold" panose="020B0903060703020204" pitchFamily="34" charset="0"/>
                <a:ea typeface="+mn-ea"/>
                <a:cs typeface="+mn-cs"/>
              </a:rPr>
              <a:t>In is teaching Mohammed </a:t>
            </a:r>
            <a:r>
              <a:rPr lang="en-US" sz="3100" dirty="0">
                <a:solidFill>
                  <a:prstClr val="black"/>
                </a:solidFill>
                <a:latin typeface="Britannic Bold" panose="020B0903060703020204" pitchFamily="34" charset="0"/>
                <a:ea typeface="+mn-ea"/>
                <a:cs typeface="+mn-cs"/>
              </a:rPr>
              <a:t>also urges Muslims to practice Jihad.</a:t>
            </a:r>
            <a:br>
              <a:rPr lang="en-US" sz="3100" dirty="0">
                <a:solidFill>
                  <a:prstClr val="black"/>
                </a:solidFill>
                <a:latin typeface="Britannic Bold" panose="020B0903060703020204" pitchFamily="34" charset="0"/>
                <a:ea typeface="+mn-ea"/>
                <a:cs typeface="+mn-cs"/>
              </a:rPr>
            </a:br>
            <a:r>
              <a:rPr lang="en-US" sz="3100" b="1" dirty="0" smtClean="0">
                <a:solidFill>
                  <a:srgbClr val="FF0000"/>
                </a:solidFill>
                <a:latin typeface="Times New Roman" panose="02020603050405020304" pitchFamily="18" charset="0"/>
                <a:ea typeface="+mn-ea"/>
                <a:cs typeface="Times New Roman" panose="02020603050405020304" pitchFamily="18" charset="0"/>
              </a:rPr>
              <a:t>1.</a:t>
            </a:r>
            <a:r>
              <a:rPr lang="en-US" sz="3100" dirty="0" smtClean="0">
                <a:solidFill>
                  <a:prstClr val="black"/>
                </a:solidFill>
                <a:latin typeface="Britannic Bold" panose="020B0903060703020204" pitchFamily="34" charset="0"/>
                <a:ea typeface="+mn-ea"/>
                <a:cs typeface="+mn-cs"/>
              </a:rPr>
              <a:t> </a:t>
            </a:r>
            <a:r>
              <a:rPr lang="en-US" sz="3100" dirty="0">
                <a:solidFill>
                  <a:prstClr val="black"/>
                </a:solidFill>
                <a:latin typeface="Britannic Bold" panose="020B0903060703020204" pitchFamily="34" charset="0"/>
                <a:ea typeface="+mn-ea"/>
                <a:cs typeface="+mn-cs"/>
              </a:rPr>
              <a:t>Mohammed once was asked: what is the best deed for the Muslim next to believing in Allah and His Apostle? His answer was: "To participate in Jihad in Allah's cause."</a:t>
            </a:r>
            <a:r>
              <a:rPr lang="en-US" sz="3100" dirty="0">
                <a:solidFill>
                  <a:srgbClr val="FF0000"/>
                </a:solidFill>
                <a:latin typeface="Britannic Bold" panose="020B0903060703020204" pitchFamily="34" charset="0"/>
                <a:ea typeface="+mn-ea"/>
                <a:cs typeface="+mn-cs"/>
              </a:rPr>
              <a:t>(Al-Bukhari </a:t>
            </a:r>
            <a:r>
              <a:rPr lang="en-US" sz="3100" dirty="0" err="1">
                <a:solidFill>
                  <a:srgbClr val="FF0000"/>
                </a:solidFill>
                <a:latin typeface="Britannic Bold" panose="020B0903060703020204" pitchFamily="34" charset="0"/>
                <a:ea typeface="+mn-ea"/>
                <a:cs typeface="+mn-cs"/>
              </a:rPr>
              <a:t>vol</a:t>
            </a:r>
            <a:r>
              <a:rPr lang="en-US" sz="3100" dirty="0">
                <a:solidFill>
                  <a:srgbClr val="FF0000"/>
                </a:solidFill>
                <a:latin typeface="Britannic Bold" panose="020B0903060703020204" pitchFamily="34" charset="0"/>
                <a:ea typeface="+mn-ea"/>
                <a:cs typeface="+mn-cs"/>
              </a:rPr>
              <a:t> 1:25)</a:t>
            </a:r>
            <a:r>
              <a:rPr lang="en-US" sz="3100" dirty="0">
                <a:solidFill>
                  <a:prstClr val="black"/>
                </a:solidFill>
                <a:latin typeface="Britannic Bold" panose="020B0903060703020204" pitchFamily="34" charset="0"/>
                <a:ea typeface="+mn-ea"/>
                <a:cs typeface="+mn-cs"/>
              </a:rPr>
              <a:t/>
            </a:r>
            <a:br>
              <a:rPr lang="en-US" sz="3100" dirty="0">
                <a:solidFill>
                  <a:prstClr val="black"/>
                </a:solidFill>
                <a:latin typeface="Britannic Bold" panose="020B0903060703020204" pitchFamily="34" charset="0"/>
                <a:ea typeface="+mn-ea"/>
                <a:cs typeface="+mn-cs"/>
              </a:rPr>
            </a:br>
            <a:r>
              <a:rPr lang="en-US" sz="3100" b="1" dirty="0" smtClean="0">
                <a:solidFill>
                  <a:srgbClr val="FF0000"/>
                </a:solidFill>
                <a:latin typeface="Times New Roman" panose="02020603050405020304" pitchFamily="18" charset="0"/>
                <a:ea typeface="+mn-ea"/>
                <a:cs typeface="Times New Roman" panose="02020603050405020304" pitchFamily="18" charset="0"/>
              </a:rPr>
              <a:t>2.</a:t>
            </a:r>
            <a:r>
              <a:rPr lang="en-US" sz="3100" dirty="0" smtClean="0">
                <a:solidFill>
                  <a:srgbClr val="FF0000"/>
                </a:solidFill>
                <a:latin typeface="Times New Roman" panose="02020603050405020304" pitchFamily="18" charset="0"/>
                <a:ea typeface="+mn-ea"/>
                <a:cs typeface="Times New Roman" panose="02020603050405020304" pitchFamily="18" charset="0"/>
              </a:rPr>
              <a:t> </a:t>
            </a:r>
            <a:r>
              <a:rPr lang="en-US" sz="3100" dirty="0">
                <a:solidFill>
                  <a:prstClr val="black"/>
                </a:solidFill>
                <a:latin typeface="Britannic Bold" panose="020B0903060703020204" pitchFamily="34" charset="0"/>
                <a:ea typeface="+mn-ea"/>
                <a:cs typeface="Times New Roman" panose="02020603050405020304" pitchFamily="18" charset="0"/>
              </a:rPr>
              <a:t>Mo</a:t>
            </a:r>
            <a:r>
              <a:rPr lang="en-US" sz="3100" dirty="0">
                <a:solidFill>
                  <a:prstClr val="black"/>
                </a:solidFill>
                <a:latin typeface="Britannic Bold" panose="020B0903060703020204" pitchFamily="34" charset="0"/>
                <a:ea typeface="+mn-ea"/>
                <a:cs typeface="+mn-cs"/>
              </a:rPr>
              <a:t>hammed was also quoted as saying: "I have been ordered to fight with the people till they say, none has the right to be worshipped but </a:t>
            </a:r>
            <a:r>
              <a:rPr lang="en-US" sz="3100" dirty="0" smtClean="0">
                <a:solidFill>
                  <a:prstClr val="black"/>
                </a:solidFill>
                <a:latin typeface="Britannic Bold" panose="020B0903060703020204" pitchFamily="34" charset="0"/>
                <a:ea typeface="+mn-ea"/>
                <a:cs typeface="+mn-cs"/>
              </a:rPr>
              <a:t>Allah”</a:t>
            </a:r>
            <a:br>
              <a:rPr lang="en-US" sz="3100" dirty="0" smtClean="0">
                <a:solidFill>
                  <a:prstClr val="black"/>
                </a:solidFill>
                <a:latin typeface="Britannic Bold" panose="020B0903060703020204" pitchFamily="34" charset="0"/>
                <a:ea typeface="+mn-ea"/>
                <a:cs typeface="+mn-cs"/>
              </a:rPr>
            </a:br>
            <a:r>
              <a:rPr lang="en-US" sz="2700" dirty="0" smtClean="0">
                <a:solidFill>
                  <a:srgbClr val="FF0000"/>
                </a:solidFill>
                <a:latin typeface="Britannic Bold" panose="020B0903060703020204" pitchFamily="34" charset="0"/>
                <a:ea typeface="+mn-ea"/>
                <a:cs typeface="+mn-cs"/>
              </a:rPr>
              <a:t>(Al-Bukhari </a:t>
            </a:r>
            <a:r>
              <a:rPr lang="en-US" sz="2700" dirty="0" err="1" smtClean="0">
                <a:solidFill>
                  <a:srgbClr val="FF0000"/>
                </a:solidFill>
                <a:latin typeface="Britannic Bold" panose="020B0903060703020204" pitchFamily="34" charset="0"/>
                <a:ea typeface="+mn-ea"/>
                <a:cs typeface="+mn-cs"/>
              </a:rPr>
              <a:t>vol</a:t>
            </a:r>
            <a:r>
              <a:rPr lang="en-US" sz="2700" dirty="0">
                <a:solidFill>
                  <a:srgbClr val="FF0000"/>
                </a:solidFill>
                <a:latin typeface="Britannic Bold" panose="020B0903060703020204" pitchFamily="34" charset="0"/>
                <a:ea typeface="+mn-ea"/>
                <a:cs typeface="+mn-cs"/>
              </a:rPr>
              <a:t> </a:t>
            </a:r>
            <a:r>
              <a:rPr lang="en-US" sz="2700" dirty="0" smtClean="0">
                <a:solidFill>
                  <a:srgbClr val="FF0000"/>
                </a:solidFill>
                <a:latin typeface="Britannic Bold" panose="020B0903060703020204" pitchFamily="34" charset="0"/>
                <a:ea typeface="+mn-ea"/>
                <a:cs typeface="+mn-cs"/>
              </a:rPr>
              <a:t>4:196)</a:t>
            </a:r>
            <a:r>
              <a:rPr lang="en-US" sz="3100" dirty="0" smtClean="0">
                <a:solidFill>
                  <a:srgbClr val="FF0000"/>
                </a:solidFill>
                <a:latin typeface="Britannic Bold" panose="020B0903060703020204" pitchFamily="34" charset="0"/>
                <a:ea typeface="+mn-ea"/>
                <a:cs typeface="+mn-cs"/>
              </a:rPr>
              <a:t/>
            </a:r>
            <a:br>
              <a:rPr lang="en-US" sz="3100" dirty="0" smtClean="0">
                <a:solidFill>
                  <a:srgbClr val="FF0000"/>
                </a:solidFill>
                <a:latin typeface="Britannic Bold" panose="020B0903060703020204" pitchFamily="34" charset="0"/>
                <a:ea typeface="+mn-ea"/>
                <a:cs typeface="+mn-cs"/>
              </a:rPr>
            </a:br>
            <a:r>
              <a:rPr lang="en-US" sz="3100" dirty="0" smtClean="0">
                <a:solidFill>
                  <a:srgbClr val="FF0000"/>
                </a:solidFill>
                <a:latin typeface="Britannic Bold" pitchFamily="34" charset="0"/>
              </a:rPr>
              <a:t>Islam </a:t>
            </a:r>
            <a:r>
              <a:rPr lang="en-US" sz="3100" dirty="0">
                <a:solidFill>
                  <a:srgbClr val="FF0000"/>
                </a:solidFill>
                <a:latin typeface="Britannic Bold" pitchFamily="34" charset="0"/>
              </a:rPr>
              <a:t>and Apostasy </a:t>
            </a:r>
            <a:r>
              <a:rPr lang="en-US" sz="3100" dirty="0" smtClean="0">
                <a:solidFill>
                  <a:srgbClr val="FF0000"/>
                </a:solidFill>
                <a:latin typeface="Britannic Bold" pitchFamily="34" charset="0"/>
              </a:rPr>
              <a:t>                                 </a:t>
            </a:r>
            <a:r>
              <a:rPr lang="en-US" sz="3100" dirty="0">
                <a:solidFill>
                  <a:prstClr val="black"/>
                </a:solidFill>
                <a:latin typeface="Britannic Bold" pitchFamily="34" charset="0"/>
              </a:rPr>
              <a:t/>
            </a:r>
            <a:br>
              <a:rPr lang="en-US" sz="3100" dirty="0">
                <a:solidFill>
                  <a:prstClr val="black"/>
                </a:solidFill>
                <a:latin typeface="Britannic Bold" pitchFamily="34" charset="0"/>
              </a:rPr>
            </a:br>
            <a:r>
              <a:rPr lang="en-US" sz="3100" dirty="0">
                <a:solidFill>
                  <a:prstClr val="black"/>
                </a:solidFill>
                <a:latin typeface="Britannic Bold" pitchFamily="34" charset="0"/>
              </a:rPr>
              <a:t>Mohammed said, "Whoever changes his Islamic religion, kill him." (</a:t>
            </a:r>
            <a:r>
              <a:rPr lang="en-US" sz="3100" dirty="0">
                <a:solidFill>
                  <a:srgbClr val="FF0000"/>
                </a:solidFill>
                <a:latin typeface="Britannic Bold" pitchFamily="34" charset="0"/>
              </a:rPr>
              <a:t>Bukhari 9:57</a:t>
            </a:r>
            <a:r>
              <a:rPr lang="en-US" sz="3100" dirty="0" smtClean="0">
                <a:solidFill>
                  <a:prstClr val="black"/>
                </a:solidFill>
                <a:latin typeface="Britannic Bold" pitchFamily="34" charset="0"/>
              </a:rPr>
              <a:t>)</a:t>
            </a:r>
            <a:endParaRPr lang="en-US" sz="3100" dirty="0"/>
          </a:p>
        </p:txBody>
      </p:sp>
    </p:spTree>
    <p:extLst>
      <p:ext uri="{BB962C8B-B14F-4D97-AF65-F5344CB8AC3E}">
        <p14:creationId xmlns:p14="http://schemas.microsoft.com/office/powerpoint/2010/main" val="336385226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2" y="490537"/>
            <a:ext cx="9134475" cy="5876925"/>
          </a:xfrm>
          <a:prstGeom prst="rect">
            <a:avLst/>
          </a:prstGeom>
          <a:ln>
            <a:noFill/>
          </a:ln>
          <a:effectLst>
            <a:softEdge rad="112500"/>
          </a:effectLst>
        </p:spPr>
      </p:pic>
    </p:spTree>
    <p:extLst>
      <p:ext uri="{BB962C8B-B14F-4D97-AF65-F5344CB8AC3E}">
        <p14:creationId xmlns:p14="http://schemas.microsoft.com/office/powerpoint/2010/main" val="192601369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553200"/>
          </a:xfrm>
        </p:spPr>
        <p:txBody>
          <a:bodyPr>
            <a:normAutofit/>
          </a:bodyPr>
          <a:lstStyle/>
          <a:p>
            <a:pPr algn="l"/>
            <a:r>
              <a:rPr lang="en-US" sz="2800" dirty="0" smtClean="0">
                <a:solidFill>
                  <a:prstClr val="black"/>
                </a:solidFill>
                <a:latin typeface="Britannic Bold" panose="020B0903060703020204" pitchFamily="34" charset="0"/>
              </a:rPr>
              <a:t>V</a:t>
            </a:r>
            <a:endParaRPr lang="en-US" sz="2800" dirty="0"/>
          </a:p>
        </p:txBody>
      </p:sp>
    </p:spTree>
    <p:extLst>
      <p:ext uri="{BB962C8B-B14F-4D97-AF65-F5344CB8AC3E}">
        <p14:creationId xmlns:p14="http://schemas.microsoft.com/office/powerpoint/2010/main" val="377477426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6553200"/>
          </a:xfrm>
        </p:spPr>
        <p:txBody>
          <a:bodyPr>
            <a:normAutofit/>
          </a:bodyPr>
          <a:lstStyle/>
          <a:p>
            <a:pPr marL="0" marR="0" algn="l">
              <a:spcBef>
                <a:spcPts val="0"/>
              </a:spcBef>
              <a:spcAft>
                <a:spcPts val="0"/>
              </a:spcAft>
            </a:pPr>
            <a:r>
              <a:rPr lang="en-US" sz="2700" b="1" dirty="0" smtClean="0">
                <a:solidFill>
                  <a:srgbClr val="FF0000"/>
                </a:solidFill>
                <a:latin typeface="Times New Roman"/>
                <a:ea typeface="Calibri"/>
                <a:cs typeface="Arial"/>
              </a:rPr>
              <a:t>Islamic 1</a:t>
            </a:r>
            <a:r>
              <a:rPr lang="en-US" sz="2700" b="1" baseline="30000" dirty="0" smtClean="0">
                <a:solidFill>
                  <a:srgbClr val="FF0000"/>
                </a:solidFill>
                <a:latin typeface="Times New Roman"/>
                <a:ea typeface="Calibri"/>
                <a:cs typeface="Arial"/>
              </a:rPr>
              <a:t>st</a:t>
            </a:r>
            <a:r>
              <a:rPr lang="en-US" sz="2700" b="1" dirty="0" smtClean="0">
                <a:solidFill>
                  <a:srgbClr val="FF0000"/>
                </a:solidFill>
                <a:latin typeface="Times New Roman"/>
                <a:ea typeface="Calibri"/>
                <a:cs typeface="Arial"/>
              </a:rPr>
              <a:t>  </a:t>
            </a:r>
            <a:r>
              <a:rPr lang="en-US" sz="2700" b="1" dirty="0">
                <a:solidFill>
                  <a:srgbClr val="FF0000"/>
                </a:solidFill>
                <a:latin typeface="Times New Roman"/>
                <a:ea typeface="Calibri"/>
                <a:cs typeface="Arial"/>
              </a:rPr>
              <a:t>Century of the Golden Age of Baghdad </a:t>
            </a:r>
            <a:r>
              <a:rPr lang="en-US" sz="2700" b="1" dirty="0">
                <a:latin typeface="Times New Roman"/>
                <a:ea typeface="Calibri"/>
                <a:cs typeface="Arial"/>
              </a:rPr>
              <a:t>the 8</a:t>
            </a:r>
            <a:r>
              <a:rPr lang="en-US" sz="2700" b="1" baseline="30000" dirty="0">
                <a:latin typeface="Times New Roman"/>
                <a:ea typeface="Calibri"/>
                <a:cs typeface="Arial"/>
              </a:rPr>
              <a:t>th</a:t>
            </a:r>
            <a:r>
              <a:rPr lang="en-US" sz="2700" b="1" dirty="0">
                <a:latin typeface="Times New Roman"/>
                <a:ea typeface="Calibri"/>
                <a:cs typeface="Arial"/>
              </a:rPr>
              <a:t> Century</a:t>
            </a:r>
            <a:r>
              <a:rPr lang="en-US" sz="2700" b="1" dirty="0" smtClean="0">
                <a:latin typeface="Times New Roman"/>
                <a:ea typeface="Calibri"/>
                <a:cs typeface="Arial"/>
              </a:rPr>
              <a:t>:</a:t>
            </a:r>
            <a:r>
              <a:rPr lang="en-US" sz="2700" dirty="0">
                <a:ea typeface="Calibri"/>
                <a:cs typeface="Arial"/>
              </a:rPr>
              <a:t/>
            </a:r>
            <a:br>
              <a:rPr lang="en-US" sz="2700" dirty="0">
                <a:ea typeface="Calibri"/>
                <a:cs typeface="Arial"/>
              </a:rPr>
            </a:br>
            <a:r>
              <a:rPr lang="en-US" sz="2700" b="1" dirty="0">
                <a:latin typeface="Times New Roman"/>
                <a:ea typeface="Calibri"/>
                <a:cs typeface="Arial"/>
              </a:rPr>
              <a:t>1.Islam moves to the East—Hindustan: Tax on the Hindus and 26 thousand Hindus died in one battle. </a:t>
            </a:r>
            <a:r>
              <a:rPr lang="en-US" sz="2700" dirty="0">
                <a:ea typeface="Calibri"/>
                <a:cs typeface="Arial"/>
              </a:rPr>
              <a:t/>
            </a:r>
            <a:br>
              <a:rPr lang="en-US" sz="2700" dirty="0">
                <a:ea typeface="Calibri"/>
                <a:cs typeface="Arial"/>
              </a:rPr>
            </a:br>
            <a:r>
              <a:rPr lang="en-US" sz="2700" b="1" dirty="0">
                <a:latin typeface="Times New Roman"/>
                <a:ea typeface="Calibri"/>
                <a:cs typeface="Arial"/>
              </a:rPr>
              <a:t>2. Then in Armenia Bishops and Nobles invited the Muslims to have a debate </a:t>
            </a:r>
            <a:r>
              <a:rPr lang="en-US" sz="2700" b="1" dirty="0" smtClean="0">
                <a:latin typeface="Times New Roman"/>
                <a:ea typeface="Calibri"/>
                <a:cs typeface="Arial"/>
              </a:rPr>
              <a:t>after </a:t>
            </a:r>
            <a:r>
              <a:rPr lang="en-US" sz="2700" b="1" dirty="0">
                <a:latin typeface="Times New Roman"/>
                <a:ea typeface="Calibri"/>
                <a:cs typeface="Arial"/>
              </a:rPr>
              <a:t>it was over the Muslims pushed everyone inside the Church and </a:t>
            </a:r>
            <a:r>
              <a:rPr lang="en-US" sz="2700" b="1" dirty="0" smtClean="0">
                <a:latin typeface="Times New Roman"/>
                <a:ea typeface="Calibri"/>
                <a:cs typeface="Arial"/>
              </a:rPr>
              <a:t>burned </a:t>
            </a:r>
            <a:r>
              <a:rPr lang="en-US" sz="2700" b="1" dirty="0">
                <a:latin typeface="Times New Roman"/>
                <a:ea typeface="Calibri"/>
                <a:cs typeface="Arial"/>
              </a:rPr>
              <a:t>them alive.</a:t>
            </a:r>
            <a:r>
              <a:rPr lang="en-US" sz="2700" dirty="0">
                <a:ea typeface="Calibri"/>
                <a:cs typeface="Arial"/>
              </a:rPr>
              <a:t/>
            </a:r>
            <a:br>
              <a:rPr lang="en-US" sz="2700" dirty="0">
                <a:ea typeface="Calibri"/>
                <a:cs typeface="Arial"/>
              </a:rPr>
            </a:br>
            <a:r>
              <a:rPr lang="en-US" sz="2700" b="1" dirty="0">
                <a:latin typeface="Times New Roman"/>
                <a:ea typeface="Calibri"/>
                <a:cs typeface="Arial"/>
              </a:rPr>
              <a:t>3. Ephesus 7 thousand Greek were enslaved.</a:t>
            </a:r>
            <a:r>
              <a:rPr lang="en-US" sz="2700" dirty="0">
                <a:ea typeface="Calibri"/>
                <a:cs typeface="Arial"/>
              </a:rPr>
              <a:t/>
            </a:r>
            <a:br>
              <a:rPr lang="en-US" sz="2700" dirty="0">
                <a:ea typeface="Calibri"/>
                <a:cs typeface="Arial"/>
              </a:rPr>
            </a:br>
            <a:r>
              <a:rPr lang="en-US" sz="2700" b="1" dirty="0" smtClean="0">
                <a:solidFill>
                  <a:srgbClr val="FF0000"/>
                </a:solidFill>
                <a:latin typeface="Times New Roman"/>
                <a:ea typeface="Calibri"/>
                <a:cs typeface="Arial"/>
              </a:rPr>
              <a:t>Islamic 2</a:t>
            </a:r>
            <a:r>
              <a:rPr lang="en-US" sz="2700" b="1" baseline="30000" dirty="0" smtClean="0">
                <a:solidFill>
                  <a:srgbClr val="FF0000"/>
                </a:solidFill>
                <a:latin typeface="Times New Roman"/>
                <a:ea typeface="Calibri"/>
                <a:cs typeface="Arial"/>
              </a:rPr>
              <a:t>nd</a:t>
            </a:r>
            <a:r>
              <a:rPr lang="en-US" sz="2700" b="1" dirty="0" smtClean="0">
                <a:solidFill>
                  <a:srgbClr val="FF0000"/>
                </a:solidFill>
                <a:latin typeface="Times New Roman"/>
                <a:ea typeface="Calibri"/>
                <a:cs typeface="Arial"/>
              </a:rPr>
              <a:t>  </a:t>
            </a:r>
            <a:r>
              <a:rPr lang="en-US" sz="2700" b="1" dirty="0">
                <a:solidFill>
                  <a:srgbClr val="FF0000"/>
                </a:solidFill>
                <a:latin typeface="Times New Roman"/>
                <a:ea typeface="Calibri"/>
                <a:cs typeface="Arial"/>
              </a:rPr>
              <a:t>Century of the Golden Age of Baghdad </a:t>
            </a:r>
            <a:r>
              <a:rPr lang="en-US" sz="2700" b="1" dirty="0">
                <a:latin typeface="Times New Roman"/>
                <a:ea typeface="Calibri"/>
                <a:cs typeface="Arial"/>
              </a:rPr>
              <a:t>the 9</a:t>
            </a:r>
            <a:r>
              <a:rPr lang="en-US" sz="2700" b="1" baseline="30000" dirty="0">
                <a:latin typeface="Times New Roman"/>
                <a:ea typeface="Calibri"/>
                <a:cs typeface="Arial"/>
              </a:rPr>
              <a:t>th</a:t>
            </a:r>
            <a:r>
              <a:rPr lang="en-US" sz="2700" b="1" dirty="0">
                <a:latin typeface="Times New Roman"/>
                <a:ea typeface="Calibri"/>
                <a:cs typeface="Arial"/>
              </a:rPr>
              <a:t> Century:</a:t>
            </a:r>
            <a:r>
              <a:rPr lang="en-US" sz="2700" dirty="0">
                <a:ea typeface="Calibri"/>
                <a:cs typeface="Arial"/>
              </a:rPr>
              <a:t/>
            </a:r>
            <a:br>
              <a:rPr lang="en-US" sz="2700" dirty="0">
                <a:ea typeface="Calibri"/>
                <a:cs typeface="Arial"/>
              </a:rPr>
            </a:br>
            <a:r>
              <a:rPr lang="en-US" sz="2700" b="1" dirty="0">
                <a:latin typeface="Times New Roman"/>
                <a:ea typeface="Calibri"/>
                <a:cs typeface="Arial"/>
              </a:rPr>
              <a:t>1.The Caliph orders the destruction of ALL </a:t>
            </a:r>
            <a:r>
              <a:rPr lang="en-US" sz="2700" b="1" dirty="0" smtClean="0">
                <a:latin typeface="Times New Roman"/>
                <a:ea typeface="Calibri"/>
                <a:cs typeface="Arial"/>
              </a:rPr>
              <a:t>new Churches</a:t>
            </a:r>
            <a:r>
              <a:rPr lang="en-US" sz="2700" b="1" dirty="0">
                <a:latin typeface="Times New Roman"/>
                <a:ea typeface="Calibri"/>
                <a:cs typeface="Arial"/>
              </a:rPr>
              <a:t>.</a:t>
            </a:r>
            <a:r>
              <a:rPr lang="en-US" sz="2700" dirty="0">
                <a:ea typeface="Calibri"/>
                <a:cs typeface="Arial"/>
              </a:rPr>
              <a:t/>
            </a:r>
            <a:br>
              <a:rPr lang="en-US" sz="2700" dirty="0">
                <a:ea typeface="Calibri"/>
                <a:cs typeface="Arial"/>
              </a:rPr>
            </a:br>
            <a:r>
              <a:rPr lang="en-US" sz="2700" b="1" dirty="0">
                <a:latin typeface="Times New Roman"/>
                <a:ea typeface="Calibri"/>
                <a:cs typeface="Arial"/>
              </a:rPr>
              <a:t>2. </a:t>
            </a:r>
            <a:r>
              <a:rPr lang="en-US" sz="2700" b="1" dirty="0" err="1" smtClean="0">
                <a:latin typeface="Times New Roman"/>
                <a:ea typeface="Calibri"/>
                <a:cs typeface="Arial"/>
              </a:rPr>
              <a:t>Amorium</a:t>
            </a:r>
            <a:r>
              <a:rPr lang="en-US" sz="2700" b="1" dirty="0" smtClean="0">
                <a:latin typeface="Times New Roman"/>
                <a:ea typeface="Calibri"/>
                <a:cs typeface="Arial"/>
              </a:rPr>
              <a:t>(In today’s Turkey): </a:t>
            </a:r>
            <a:r>
              <a:rPr lang="en-US" sz="2700" b="1" dirty="0">
                <a:latin typeface="Times New Roman"/>
                <a:ea typeface="Calibri"/>
                <a:cs typeface="Arial"/>
              </a:rPr>
              <a:t>Massive enslavement </a:t>
            </a:r>
            <a:r>
              <a:rPr lang="en-US" sz="2700" dirty="0">
                <a:ea typeface="Calibri"/>
                <a:cs typeface="Arial"/>
              </a:rPr>
              <a:t/>
            </a:r>
            <a:br>
              <a:rPr lang="en-US" sz="2700" dirty="0">
                <a:ea typeface="Calibri"/>
                <a:cs typeface="Arial"/>
              </a:rPr>
            </a:br>
            <a:r>
              <a:rPr lang="en-US" sz="2700" b="1" dirty="0">
                <a:latin typeface="Times New Roman"/>
                <a:ea typeface="Calibri"/>
                <a:cs typeface="Arial"/>
              </a:rPr>
              <a:t>3. Egyptian Christian— The Copts-- revolt against </a:t>
            </a:r>
            <a:r>
              <a:rPr lang="en-US" sz="2700" b="1" dirty="0" err="1">
                <a:latin typeface="Times New Roman"/>
                <a:ea typeface="Calibri"/>
                <a:cs typeface="Arial"/>
              </a:rPr>
              <a:t>Jizyah</a:t>
            </a:r>
            <a:r>
              <a:rPr lang="en-US" sz="2700" b="1" dirty="0">
                <a:latin typeface="Times New Roman"/>
                <a:ea typeface="Calibri"/>
                <a:cs typeface="Arial"/>
              </a:rPr>
              <a:t>--- THIS is the </a:t>
            </a:r>
            <a:r>
              <a:rPr lang="en-US" sz="2700" b="1" dirty="0" smtClean="0">
                <a:latin typeface="Times New Roman"/>
                <a:ea typeface="Calibri"/>
                <a:cs typeface="Arial"/>
              </a:rPr>
              <a:t>beginning </a:t>
            </a:r>
            <a:r>
              <a:rPr lang="en-US" sz="2700" b="1" dirty="0">
                <a:latin typeface="Times New Roman"/>
                <a:ea typeface="Calibri"/>
                <a:cs typeface="Arial"/>
              </a:rPr>
              <a:t>of their </a:t>
            </a:r>
            <a:r>
              <a:rPr lang="en-US" sz="2700" b="1" dirty="0" smtClean="0">
                <a:latin typeface="Times New Roman"/>
                <a:ea typeface="Calibri"/>
                <a:cs typeface="Arial"/>
              </a:rPr>
              <a:t>sufferance.</a:t>
            </a:r>
            <a:endParaRPr lang="en-US" dirty="0"/>
          </a:p>
        </p:txBody>
      </p:sp>
    </p:spTree>
    <p:extLst>
      <p:ext uri="{BB962C8B-B14F-4D97-AF65-F5344CB8AC3E}">
        <p14:creationId xmlns:p14="http://schemas.microsoft.com/office/powerpoint/2010/main" val="134531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152400"/>
            <a:ext cx="8839200" cy="6553200"/>
          </a:xfrm>
        </p:spPr>
        <p:txBody>
          <a:bodyPr>
            <a:normAutofit fontScale="90000"/>
          </a:bodyPr>
          <a:lstStyle/>
          <a:p>
            <a:pPr algn="l"/>
            <a:r>
              <a:rPr lang="en-US" sz="2800" dirty="0" smtClean="0">
                <a:solidFill>
                  <a:srgbClr val="FF0000"/>
                </a:solidFill>
                <a:latin typeface="Britannic Bold" pitchFamily="34" charset="0"/>
              </a:rPr>
              <a:t>A </a:t>
            </a:r>
            <a:r>
              <a:rPr lang="en-US" sz="2800" dirty="0">
                <a:solidFill>
                  <a:srgbClr val="FF0000"/>
                </a:solidFill>
                <a:latin typeface="Britannic Bold" pitchFamily="34" charset="0"/>
              </a:rPr>
              <a:t>L</a:t>
            </a:r>
            <a:r>
              <a:rPr lang="en-US" sz="2800" dirty="0" smtClean="0">
                <a:solidFill>
                  <a:srgbClr val="FF0000"/>
                </a:solidFill>
                <a:latin typeface="Britannic Bold" pitchFamily="34" charset="0"/>
              </a:rPr>
              <a:t>ook Backward</a:t>
            </a:r>
            <a:r>
              <a:rPr lang="en-US" sz="2800" dirty="0" smtClean="0">
                <a:solidFill>
                  <a:prstClr val="black"/>
                </a:solidFill>
                <a:latin typeface="Britannic Bold" pitchFamily="34" charset="0"/>
              </a:rPr>
              <a:t/>
            </a:r>
            <a:br>
              <a:rPr lang="en-US" sz="2800" dirty="0" smtClean="0">
                <a:solidFill>
                  <a:prstClr val="black"/>
                </a:solidFill>
                <a:latin typeface="Britannic Bold" pitchFamily="34" charset="0"/>
              </a:rPr>
            </a:br>
            <a:r>
              <a:rPr lang="en-US" sz="2800" dirty="0" smtClean="0">
                <a:solidFill>
                  <a:prstClr val="black"/>
                </a:solidFill>
                <a:latin typeface="Britannic Bold" pitchFamily="34" charset="0"/>
              </a:rPr>
              <a:t>Many do NOT know much about Christianity </a:t>
            </a:r>
            <a:r>
              <a:rPr lang="en-US" sz="2800" dirty="0">
                <a:solidFill>
                  <a:prstClr val="black"/>
                </a:solidFill>
                <a:latin typeface="Britannic Bold" pitchFamily="34" charset="0"/>
              </a:rPr>
              <a:t>in the Middle </a:t>
            </a:r>
            <a:r>
              <a:rPr lang="en-US" sz="2800" dirty="0" smtClean="0">
                <a:solidFill>
                  <a:prstClr val="black"/>
                </a:solidFill>
                <a:latin typeface="Britannic Bold" pitchFamily="34" charset="0"/>
              </a:rPr>
              <a:t>East, its roots and the cultural revival it caused. But also little is known, especially in the West, about </a:t>
            </a:r>
            <a:r>
              <a:rPr lang="en-US" sz="2800" dirty="0" smtClean="0">
                <a:solidFill>
                  <a:srgbClr val="FF0000"/>
                </a:solidFill>
                <a:latin typeface="Britannic Bold" pitchFamily="34" charset="0"/>
              </a:rPr>
              <a:t>Islamic Migration</a:t>
            </a:r>
            <a:r>
              <a:rPr lang="en-US" sz="2800" dirty="0" smtClean="0">
                <a:solidFill>
                  <a:prstClr val="black"/>
                </a:solidFill>
                <a:latin typeface="Britannic Bold" pitchFamily="34" charset="0"/>
              </a:rPr>
              <a:t> and </a:t>
            </a:r>
            <a:r>
              <a:rPr lang="en-US" sz="2800" dirty="0">
                <a:solidFill>
                  <a:prstClr val="black"/>
                </a:solidFill>
                <a:latin typeface="Britannic Bold" pitchFamily="34" charset="0"/>
              </a:rPr>
              <a:t>its </a:t>
            </a:r>
            <a:r>
              <a:rPr lang="en-US" sz="2800" dirty="0" smtClean="0">
                <a:solidFill>
                  <a:prstClr val="black"/>
                </a:solidFill>
                <a:latin typeface="Britannic Bold" pitchFamily="34" charset="0"/>
              </a:rPr>
              <a:t>effect on the local population, their culture and </a:t>
            </a:r>
            <a:r>
              <a:rPr lang="en-US" sz="2800" dirty="0" err="1" smtClean="0">
                <a:solidFill>
                  <a:prstClr val="black"/>
                </a:solidFill>
                <a:latin typeface="Britannic Bold" pitchFamily="34" charset="0"/>
              </a:rPr>
              <a:t>destiny.</a:t>
            </a:r>
            <a:r>
              <a:rPr lang="en-US" sz="2800" dirty="0" err="1" smtClean="0">
                <a:solidFill>
                  <a:srgbClr val="FF0000"/>
                </a:solidFill>
                <a:latin typeface="Britannic Bold" pitchFamily="34" charset="0"/>
              </a:rPr>
              <a:t>All</a:t>
            </a:r>
            <a:r>
              <a:rPr lang="en-US" sz="2800" dirty="0" smtClean="0">
                <a:solidFill>
                  <a:srgbClr val="FF0000"/>
                </a:solidFill>
                <a:latin typeface="Britannic Bold" pitchFamily="34" charset="0"/>
              </a:rPr>
              <a:t> seems happening faraway from home/Europe! </a:t>
            </a:r>
            <a:r>
              <a:rPr lang="en-US" sz="2800" dirty="0" smtClean="0">
                <a:solidFill>
                  <a:prstClr val="black"/>
                </a:solidFill>
                <a:latin typeface="Britannic Bold" pitchFamily="34" charset="0"/>
              </a:rPr>
              <a:t/>
            </a:r>
            <a:br>
              <a:rPr lang="en-US" sz="2800" dirty="0" smtClean="0">
                <a:solidFill>
                  <a:prstClr val="black"/>
                </a:solidFill>
                <a:latin typeface="Britannic Bold" pitchFamily="34" charset="0"/>
              </a:rPr>
            </a:br>
            <a:r>
              <a:rPr lang="en-US" sz="2800" dirty="0" smtClean="0">
                <a:solidFill>
                  <a:prstClr val="black"/>
                </a:solidFill>
                <a:latin typeface="Britannic Bold" pitchFamily="34" charset="0"/>
              </a:rPr>
              <a:t>In this Seminar I want to take you with me to a forgotten period of time, </a:t>
            </a:r>
            <a:r>
              <a:rPr lang="en-US" sz="2800" dirty="0" smtClean="0">
                <a:solidFill>
                  <a:srgbClr val="FF0000"/>
                </a:solidFill>
                <a:latin typeface="Britannic Bold" pitchFamily="34" charset="0"/>
              </a:rPr>
              <a:t>where the Middle East and the Mediterranean Region was the heart of Civilization</a:t>
            </a:r>
            <a:r>
              <a:rPr lang="en-US" sz="2800" dirty="0" smtClean="0">
                <a:solidFill>
                  <a:prstClr val="black"/>
                </a:solidFill>
                <a:latin typeface="Britannic Bold" pitchFamily="34" charset="0"/>
              </a:rPr>
              <a:t>. The present European Civilization has its roots deep in that period; there are dangers though that YOUR fate and destiny won’t be better than that of the Middle East and Christianity there. </a:t>
            </a:r>
            <a:br>
              <a:rPr lang="en-US" sz="2800" dirty="0" smtClean="0">
                <a:solidFill>
                  <a:prstClr val="black"/>
                </a:solidFill>
                <a:latin typeface="Britannic Bold" pitchFamily="34" charset="0"/>
              </a:rPr>
            </a:br>
            <a:r>
              <a:rPr lang="en-US" sz="2800" dirty="0">
                <a:solidFill>
                  <a:prstClr val="black"/>
                </a:solidFill>
                <a:latin typeface="Britannic Bold" pitchFamily="34" charset="0"/>
              </a:rPr>
              <a:t/>
            </a:r>
            <a:br>
              <a:rPr lang="en-US" sz="2800" dirty="0">
                <a:solidFill>
                  <a:prstClr val="black"/>
                </a:solidFill>
                <a:latin typeface="Britannic Bold" pitchFamily="34" charset="0"/>
              </a:rPr>
            </a:br>
            <a:r>
              <a:rPr lang="en-US" sz="2800" dirty="0" smtClean="0">
                <a:solidFill>
                  <a:srgbClr val="C00000"/>
                </a:solidFill>
                <a:latin typeface="Britannic Bold" pitchFamily="34" charset="0"/>
              </a:rPr>
              <a:t>A  wakening up and a change of direction is necessary to survive the onslaught and to save your civilization and way of life !</a:t>
            </a:r>
            <a:endParaRPr lang="en-US" sz="2800" dirty="0">
              <a:solidFill>
                <a:srgbClr val="C00000"/>
              </a:solidFill>
            </a:endParaRPr>
          </a:p>
        </p:txBody>
      </p:sp>
    </p:spTree>
    <p:extLst>
      <p:ext uri="{BB962C8B-B14F-4D97-AF65-F5344CB8AC3E}">
        <p14:creationId xmlns:p14="http://schemas.microsoft.com/office/powerpoint/2010/main" val="335616874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6553200"/>
          </a:xfrm>
        </p:spPr>
        <p:txBody>
          <a:bodyPr>
            <a:normAutofit/>
          </a:bodyPr>
          <a:lstStyle/>
          <a:p>
            <a:pPr marL="0" marR="0" algn="l">
              <a:spcBef>
                <a:spcPts val="0"/>
              </a:spcBef>
              <a:spcAft>
                <a:spcPts val="0"/>
              </a:spcAft>
            </a:pPr>
            <a:r>
              <a:rPr lang="en-US" sz="2800" b="1" dirty="0">
                <a:solidFill>
                  <a:srgbClr val="FF0000"/>
                </a:solidFill>
                <a:latin typeface="Times New Roman"/>
                <a:ea typeface="Calibri"/>
                <a:cs typeface="Arial"/>
              </a:rPr>
              <a:t>I</a:t>
            </a:r>
            <a:r>
              <a:rPr lang="en-US" sz="2800" b="1" dirty="0" smtClean="0">
                <a:solidFill>
                  <a:srgbClr val="FF0000"/>
                </a:solidFill>
                <a:latin typeface="Times New Roman"/>
                <a:ea typeface="Calibri"/>
                <a:cs typeface="Arial"/>
              </a:rPr>
              <a:t>slamic 3</a:t>
            </a:r>
            <a:r>
              <a:rPr lang="en-US" sz="2800" b="1" baseline="30000" dirty="0" smtClean="0">
                <a:solidFill>
                  <a:srgbClr val="FF0000"/>
                </a:solidFill>
                <a:latin typeface="Times New Roman"/>
                <a:ea typeface="Calibri"/>
                <a:cs typeface="Arial"/>
              </a:rPr>
              <a:t>rd</a:t>
            </a:r>
            <a:r>
              <a:rPr lang="en-US" sz="2800" b="1" dirty="0" smtClean="0">
                <a:solidFill>
                  <a:srgbClr val="FF0000"/>
                </a:solidFill>
                <a:latin typeface="Times New Roman"/>
                <a:ea typeface="Calibri"/>
                <a:cs typeface="Arial"/>
              </a:rPr>
              <a:t>  </a:t>
            </a:r>
            <a:r>
              <a:rPr lang="en-US" sz="2800" b="1" dirty="0">
                <a:solidFill>
                  <a:srgbClr val="FF0000"/>
                </a:solidFill>
                <a:latin typeface="Times New Roman"/>
                <a:ea typeface="Calibri"/>
                <a:cs typeface="Arial"/>
              </a:rPr>
              <a:t>Century of the Golden Age of Baghdad </a:t>
            </a:r>
            <a:r>
              <a:rPr lang="en-US" sz="2800" b="1" dirty="0">
                <a:latin typeface="Times New Roman"/>
                <a:ea typeface="Calibri"/>
                <a:cs typeface="Arial"/>
              </a:rPr>
              <a:t>the 10</a:t>
            </a:r>
            <a:r>
              <a:rPr lang="en-US" sz="2800" b="1" baseline="30000" dirty="0">
                <a:latin typeface="Times New Roman"/>
                <a:ea typeface="Calibri"/>
                <a:cs typeface="Arial"/>
              </a:rPr>
              <a:t>th</a:t>
            </a:r>
            <a:r>
              <a:rPr lang="en-US" sz="2800" b="1" dirty="0">
                <a:latin typeface="Times New Roman"/>
                <a:ea typeface="Calibri"/>
                <a:cs typeface="Arial"/>
              </a:rPr>
              <a:t> Century:</a:t>
            </a:r>
            <a:r>
              <a:rPr lang="en-US" sz="2000" dirty="0">
                <a:ea typeface="Calibri"/>
                <a:cs typeface="Arial"/>
              </a:rPr>
              <a:t/>
            </a:r>
            <a:br>
              <a:rPr lang="en-US" sz="2000" dirty="0">
                <a:ea typeface="Calibri"/>
                <a:cs typeface="Arial"/>
              </a:rPr>
            </a:br>
            <a:r>
              <a:rPr lang="en-US" sz="2800" b="1" dirty="0">
                <a:latin typeface="Times New Roman"/>
                <a:ea typeface="Calibri"/>
                <a:cs typeface="Arial"/>
              </a:rPr>
              <a:t>1. Thessalonica, Greece--- 22 Greeks thousands enslaved.</a:t>
            </a:r>
            <a:r>
              <a:rPr lang="en-US" sz="2000" dirty="0">
                <a:ea typeface="Calibri"/>
                <a:cs typeface="Arial"/>
              </a:rPr>
              <a:t/>
            </a:r>
            <a:br>
              <a:rPr lang="en-US" sz="2000" dirty="0">
                <a:ea typeface="Calibri"/>
                <a:cs typeface="Arial"/>
              </a:rPr>
            </a:br>
            <a:r>
              <a:rPr lang="en-US" sz="2800" b="1" dirty="0">
                <a:latin typeface="Times New Roman"/>
                <a:ea typeface="Calibri"/>
                <a:cs typeface="Arial"/>
              </a:rPr>
              <a:t>2. Seville, Spain--- Christians massacred.</a:t>
            </a:r>
            <a:r>
              <a:rPr lang="en-US" sz="2000" dirty="0">
                <a:ea typeface="Calibri"/>
                <a:cs typeface="Arial"/>
              </a:rPr>
              <a:t/>
            </a:r>
            <a:br>
              <a:rPr lang="en-US" sz="2000" dirty="0">
                <a:ea typeface="Calibri"/>
                <a:cs typeface="Arial"/>
              </a:rPr>
            </a:br>
            <a:r>
              <a:rPr lang="en-US" sz="2800" b="1" dirty="0">
                <a:latin typeface="Times New Roman"/>
                <a:ea typeface="Calibri"/>
                <a:cs typeface="Arial"/>
              </a:rPr>
              <a:t>3. 30 Thousand Churches destroyed by the order of the Caliph in Egypt and </a:t>
            </a:r>
            <a:r>
              <a:rPr lang="en-US" sz="2000" dirty="0">
                <a:ea typeface="Calibri"/>
                <a:cs typeface="Arial"/>
              </a:rPr>
              <a:t/>
            </a:r>
            <a:br>
              <a:rPr lang="en-US" sz="2000" dirty="0">
                <a:ea typeface="Calibri"/>
                <a:cs typeface="Arial"/>
              </a:rPr>
            </a:br>
            <a:r>
              <a:rPr lang="en-US" sz="2800" b="1" dirty="0">
                <a:latin typeface="Times New Roman"/>
                <a:ea typeface="Calibri"/>
                <a:cs typeface="Arial"/>
              </a:rPr>
              <a:t>    Syria.</a:t>
            </a:r>
            <a:r>
              <a:rPr lang="en-US" sz="2000" dirty="0">
                <a:ea typeface="Calibri"/>
                <a:cs typeface="Arial"/>
              </a:rPr>
              <a:t/>
            </a:r>
            <a:br>
              <a:rPr lang="en-US" sz="2000" dirty="0">
                <a:ea typeface="Calibri"/>
                <a:cs typeface="Arial"/>
              </a:rPr>
            </a:br>
            <a:r>
              <a:rPr lang="en-US" sz="2800" b="1" dirty="0">
                <a:solidFill>
                  <a:srgbClr val="FF0000"/>
                </a:solidFill>
                <a:latin typeface="Times New Roman"/>
                <a:ea typeface="Calibri"/>
                <a:cs typeface="Arial"/>
              </a:rPr>
              <a:t>I</a:t>
            </a:r>
            <a:r>
              <a:rPr lang="en-US" sz="2800" b="1" dirty="0" smtClean="0">
                <a:solidFill>
                  <a:srgbClr val="FF0000"/>
                </a:solidFill>
                <a:latin typeface="Times New Roman"/>
                <a:ea typeface="Calibri"/>
                <a:cs typeface="Arial"/>
              </a:rPr>
              <a:t>slamic 4</a:t>
            </a:r>
            <a:r>
              <a:rPr lang="en-US" sz="2800" b="1" baseline="30000" dirty="0" smtClean="0">
                <a:solidFill>
                  <a:srgbClr val="FF0000"/>
                </a:solidFill>
                <a:latin typeface="Times New Roman"/>
                <a:ea typeface="Calibri"/>
                <a:cs typeface="Arial"/>
              </a:rPr>
              <a:t>th</a:t>
            </a:r>
            <a:r>
              <a:rPr lang="en-US" sz="2800" b="1" dirty="0" smtClean="0">
                <a:solidFill>
                  <a:srgbClr val="FF0000"/>
                </a:solidFill>
                <a:latin typeface="Times New Roman"/>
                <a:ea typeface="Calibri"/>
                <a:cs typeface="Arial"/>
              </a:rPr>
              <a:t>  </a:t>
            </a:r>
            <a:r>
              <a:rPr lang="en-US" sz="2800" b="1" dirty="0">
                <a:solidFill>
                  <a:srgbClr val="FF0000"/>
                </a:solidFill>
                <a:latin typeface="Times New Roman"/>
                <a:ea typeface="Calibri"/>
                <a:cs typeface="Arial"/>
              </a:rPr>
              <a:t>Century of the Golden Age of Baghdad </a:t>
            </a:r>
            <a:r>
              <a:rPr lang="en-US" sz="2800" b="1" dirty="0">
                <a:latin typeface="Times New Roman"/>
                <a:ea typeface="Calibri"/>
                <a:cs typeface="Arial"/>
              </a:rPr>
              <a:t>the 11</a:t>
            </a:r>
            <a:r>
              <a:rPr lang="en-US" sz="2800" b="1" baseline="30000" dirty="0">
                <a:latin typeface="Times New Roman"/>
                <a:ea typeface="Calibri"/>
                <a:cs typeface="Arial"/>
              </a:rPr>
              <a:t>th</a:t>
            </a:r>
            <a:r>
              <a:rPr lang="en-US" sz="2800" b="1" dirty="0">
                <a:latin typeface="Times New Roman"/>
                <a:ea typeface="Calibri"/>
                <a:cs typeface="Arial"/>
              </a:rPr>
              <a:t> Century:</a:t>
            </a:r>
            <a:r>
              <a:rPr lang="en-US" sz="2000" dirty="0">
                <a:ea typeface="Calibri"/>
                <a:cs typeface="Arial"/>
              </a:rPr>
              <a:t/>
            </a:r>
            <a:br>
              <a:rPr lang="en-US" sz="2000" dirty="0">
                <a:ea typeface="Calibri"/>
                <a:cs typeface="Arial"/>
              </a:rPr>
            </a:br>
            <a:r>
              <a:rPr lang="en-US" sz="2800" b="1" dirty="0">
                <a:latin typeface="Times New Roman"/>
                <a:ea typeface="Calibri"/>
                <a:cs typeface="Arial"/>
              </a:rPr>
              <a:t>1.Morocco 6 thousand Jews killed.</a:t>
            </a:r>
            <a:r>
              <a:rPr lang="en-US" sz="2000" dirty="0">
                <a:ea typeface="Calibri"/>
                <a:cs typeface="Arial"/>
              </a:rPr>
              <a:t/>
            </a:r>
            <a:br>
              <a:rPr lang="en-US" sz="2000" dirty="0">
                <a:ea typeface="Calibri"/>
                <a:cs typeface="Arial"/>
              </a:rPr>
            </a:br>
            <a:r>
              <a:rPr lang="en-US" sz="2800" b="1" dirty="0">
                <a:latin typeface="Times New Roman"/>
                <a:ea typeface="Calibri"/>
                <a:cs typeface="Arial"/>
              </a:rPr>
              <a:t>2. Hundreds of Jews in Cordoba, Spain killed.</a:t>
            </a:r>
            <a:r>
              <a:rPr lang="en-US" sz="2000" dirty="0">
                <a:ea typeface="Calibri"/>
                <a:cs typeface="Arial"/>
              </a:rPr>
              <a:t/>
            </a:r>
            <a:br>
              <a:rPr lang="en-US" sz="2000" dirty="0">
                <a:ea typeface="Calibri"/>
                <a:cs typeface="Arial"/>
              </a:rPr>
            </a:br>
            <a:r>
              <a:rPr lang="en-US" sz="2800" b="1" dirty="0">
                <a:latin typeface="Times New Roman"/>
                <a:ea typeface="Calibri"/>
                <a:cs typeface="Arial"/>
              </a:rPr>
              <a:t>3. Four thousand Jews were killed in Granada, Spain.</a:t>
            </a:r>
            <a:r>
              <a:rPr lang="en-US" sz="2000" dirty="0">
                <a:ea typeface="Calibri"/>
                <a:cs typeface="Arial"/>
              </a:rPr>
              <a:t/>
            </a:r>
            <a:br>
              <a:rPr lang="en-US" sz="2000" dirty="0">
                <a:ea typeface="Calibri"/>
                <a:cs typeface="Arial"/>
              </a:rPr>
            </a:br>
            <a:r>
              <a:rPr lang="en-US" sz="2800" b="1" dirty="0">
                <a:latin typeface="Times New Roman"/>
                <a:ea typeface="Calibri"/>
                <a:cs typeface="Arial"/>
              </a:rPr>
              <a:t>4. Georgia and Armenia invaded.</a:t>
            </a:r>
            <a:r>
              <a:rPr lang="en-US" sz="2000" dirty="0">
                <a:ea typeface="Calibri"/>
                <a:cs typeface="Arial"/>
              </a:rPr>
              <a:t/>
            </a:r>
            <a:br>
              <a:rPr lang="en-US" sz="2000" dirty="0">
                <a:ea typeface="Calibri"/>
                <a:cs typeface="Arial"/>
              </a:rPr>
            </a:br>
            <a:r>
              <a:rPr lang="en-US" sz="2800" b="1" dirty="0">
                <a:latin typeface="Times New Roman"/>
                <a:ea typeface="Calibri"/>
                <a:cs typeface="Arial"/>
              </a:rPr>
              <a:t>5.Hindustan: 15 thousand were killed in one battle, 500 thousands enslaved</a:t>
            </a:r>
            <a:r>
              <a:rPr lang="en-US" sz="2800" b="1" dirty="0" smtClean="0">
                <a:latin typeface="Times New Roman"/>
                <a:ea typeface="Calibri"/>
                <a:cs typeface="Arial"/>
              </a:rPr>
              <a:t>.</a:t>
            </a:r>
            <a:r>
              <a:rPr lang="cs-CZ" sz="2800" b="1" dirty="0" smtClean="0">
                <a:latin typeface="Times New Roman"/>
                <a:ea typeface="Calibri"/>
                <a:cs typeface="Arial"/>
              </a:rPr>
              <a:t>                                    </a:t>
            </a:r>
            <a:endParaRPr lang="en-US" sz="2800" dirty="0"/>
          </a:p>
        </p:txBody>
      </p:sp>
    </p:spTree>
    <p:extLst>
      <p:ext uri="{BB962C8B-B14F-4D97-AF65-F5344CB8AC3E}">
        <p14:creationId xmlns:p14="http://schemas.microsoft.com/office/powerpoint/2010/main" val="89001515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553200"/>
          </a:xfrm>
        </p:spPr>
        <p:txBody>
          <a:bodyPr>
            <a:normAutofit fontScale="90000"/>
          </a:bodyPr>
          <a:lstStyle/>
          <a:p>
            <a:pPr marL="0" marR="0" algn="l">
              <a:spcBef>
                <a:spcPts val="0"/>
              </a:spcBef>
              <a:spcAft>
                <a:spcPts val="0"/>
              </a:spcAft>
            </a:pPr>
            <a:r>
              <a:rPr lang="en-US" sz="2800" b="1" dirty="0" smtClean="0">
                <a:solidFill>
                  <a:srgbClr val="FF0000"/>
                </a:solidFill>
                <a:latin typeface="Times New Roman"/>
                <a:ea typeface="Calibri"/>
                <a:cs typeface="Arial"/>
              </a:rPr>
              <a:t>Islamic 5</a:t>
            </a:r>
            <a:r>
              <a:rPr lang="en-US" sz="2800" b="1" baseline="30000" dirty="0" smtClean="0">
                <a:solidFill>
                  <a:srgbClr val="FF0000"/>
                </a:solidFill>
                <a:latin typeface="Times New Roman"/>
                <a:ea typeface="Calibri"/>
                <a:cs typeface="Arial"/>
              </a:rPr>
              <a:t>th</a:t>
            </a:r>
            <a:r>
              <a:rPr lang="en-US" sz="2800" b="1" dirty="0" smtClean="0">
                <a:solidFill>
                  <a:srgbClr val="FF0000"/>
                </a:solidFill>
                <a:latin typeface="Times New Roman"/>
                <a:ea typeface="Calibri"/>
                <a:cs typeface="Arial"/>
              </a:rPr>
              <a:t>  </a:t>
            </a:r>
            <a:r>
              <a:rPr lang="en-US" sz="2800" b="1" dirty="0">
                <a:solidFill>
                  <a:srgbClr val="FF0000"/>
                </a:solidFill>
                <a:latin typeface="Times New Roman"/>
                <a:ea typeface="Calibri"/>
                <a:cs typeface="Arial"/>
              </a:rPr>
              <a:t>Century of the Golden Age of Baghdad </a:t>
            </a:r>
            <a:r>
              <a:rPr lang="en-US" sz="2800" b="1" dirty="0">
                <a:latin typeface="Times New Roman"/>
                <a:ea typeface="Calibri"/>
                <a:cs typeface="Arial"/>
              </a:rPr>
              <a:t>the 12</a:t>
            </a:r>
            <a:r>
              <a:rPr lang="en-US" sz="2800" b="1" baseline="30000" dirty="0">
                <a:latin typeface="Times New Roman"/>
                <a:ea typeface="Calibri"/>
                <a:cs typeface="Arial"/>
              </a:rPr>
              <a:t>th</a:t>
            </a:r>
            <a:r>
              <a:rPr lang="en-US" sz="2800" b="1" dirty="0">
                <a:latin typeface="Times New Roman"/>
                <a:ea typeface="Calibri"/>
                <a:cs typeface="Arial"/>
              </a:rPr>
              <a:t> Century:</a:t>
            </a:r>
            <a:r>
              <a:rPr lang="en-US" sz="2000" dirty="0">
                <a:ea typeface="Calibri"/>
                <a:cs typeface="Arial"/>
              </a:rPr>
              <a:t/>
            </a:r>
            <a:br>
              <a:rPr lang="en-US" sz="2000" dirty="0">
                <a:ea typeface="Calibri"/>
                <a:cs typeface="Arial"/>
              </a:rPr>
            </a:br>
            <a:r>
              <a:rPr lang="en-US" sz="2800" b="1" dirty="0">
                <a:latin typeface="Times New Roman"/>
                <a:ea typeface="Calibri"/>
                <a:cs typeface="Arial"/>
              </a:rPr>
              <a:t>1. Yemen—Jews must convert…or die.</a:t>
            </a:r>
            <a:r>
              <a:rPr lang="en-US" sz="2000" dirty="0">
                <a:ea typeface="Calibri"/>
                <a:cs typeface="Arial"/>
              </a:rPr>
              <a:t/>
            </a:r>
            <a:br>
              <a:rPr lang="en-US" sz="2000" dirty="0">
                <a:ea typeface="Calibri"/>
                <a:cs typeface="Arial"/>
              </a:rPr>
            </a:br>
            <a:r>
              <a:rPr lang="en-US" sz="2800" b="1" dirty="0">
                <a:latin typeface="Times New Roman"/>
                <a:ea typeface="Calibri"/>
                <a:cs typeface="Arial"/>
              </a:rPr>
              <a:t>2. Christians of Granada were deported to Morocco.</a:t>
            </a:r>
            <a:r>
              <a:rPr lang="en-US" sz="2000" dirty="0">
                <a:ea typeface="Calibri"/>
                <a:cs typeface="Arial"/>
              </a:rPr>
              <a:t/>
            </a:r>
            <a:br>
              <a:rPr lang="en-US" sz="2000" dirty="0">
                <a:ea typeface="Calibri"/>
                <a:cs typeface="Arial"/>
              </a:rPr>
            </a:br>
            <a:r>
              <a:rPr lang="en-US" sz="2800" b="1" dirty="0">
                <a:latin typeface="Times New Roman"/>
                <a:ea typeface="Calibri"/>
                <a:cs typeface="Arial"/>
              </a:rPr>
              <a:t>3. India: many cities destroyed under the order ‘Covert-or-die’.</a:t>
            </a:r>
            <a:r>
              <a:rPr lang="en-US" sz="2000" dirty="0">
                <a:ea typeface="Calibri"/>
                <a:cs typeface="Arial"/>
              </a:rPr>
              <a:t/>
            </a:r>
            <a:br>
              <a:rPr lang="en-US" sz="2000" dirty="0">
                <a:ea typeface="Calibri"/>
                <a:cs typeface="Arial"/>
              </a:rPr>
            </a:br>
            <a:r>
              <a:rPr lang="en-US" sz="2800" b="1" dirty="0">
                <a:latin typeface="Times New Roman"/>
                <a:ea typeface="Calibri"/>
                <a:cs typeface="Arial"/>
              </a:rPr>
              <a:t>4. In ONE town 20 thousand enslaved.</a:t>
            </a:r>
            <a:r>
              <a:rPr lang="en-US" sz="2000" dirty="0">
                <a:ea typeface="Calibri"/>
                <a:cs typeface="Arial"/>
              </a:rPr>
              <a:t/>
            </a:r>
            <a:br>
              <a:rPr lang="en-US" sz="2000" dirty="0">
                <a:ea typeface="Calibri"/>
                <a:cs typeface="Arial"/>
              </a:rPr>
            </a:br>
            <a:r>
              <a:rPr lang="en-US" sz="2800" b="1" dirty="0">
                <a:solidFill>
                  <a:srgbClr val="FF0000"/>
                </a:solidFill>
                <a:latin typeface="Times New Roman"/>
                <a:ea typeface="Calibri"/>
                <a:cs typeface="Arial"/>
              </a:rPr>
              <a:t>I</a:t>
            </a:r>
            <a:r>
              <a:rPr lang="en-US" sz="2800" b="1" dirty="0" smtClean="0">
                <a:solidFill>
                  <a:srgbClr val="FF0000"/>
                </a:solidFill>
                <a:latin typeface="Times New Roman"/>
                <a:ea typeface="Calibri"/>
                <a:cs typeface="Arial"/>
              </a:rPr>
              <a:t>slamic 6</a:t>
            </a:r>
            <a:r>
              <a:rPr lang="en-US" sz="2800" b="1" baseline="30000" dirty="0" smtClean="0">
                <a:solidFill>
                  <a:srgbClr val="FF0000"/>
                </a:solidFill>
                <a:latin typeface="Times New Roman"/>
                <a:ea typeface="Calibri"/>
                <a:cs typeface="Arial"/>
              </a:rPr>
              <a:t>th</a:t>
            </a:r>
            <a:r>
              <a:rPr lang="en-US" sz="2800" b="1" dirty="0" smtClean="0">
                <a:solidFill>
                  <a:srgbClr val="FF0000"/>
                </a:solidFill>
                <a:latin typeface="Times New Roman"/>
                <a:ea typeface="Calibri"/>
                <a:cs typeface="Arial"/>
              </a:rPr>
              <a:t>  </a:t>
            </a:r>
            <a:r>
              <a:rPr lang="en-US" sz="2800" b="1" dirty="0">
                <a:solidFill>
                  <a:srgbClr val="FF0000"/>
                </a:solidFill>
                <a:latin typeface="Times New Roman"/>
                <a:ea typeface="Calibri"/>
                <a:cs typeface="Arial"/>
              </a:rPr>
              <a:t>Century of the Golden Age of Baghdad </a:t>
            </a:r>
            <a:r>
              <a:rPr lang="en-US" sz="2800" b="1" dirty="0">
                <a:latin typeface="Times New Roman"/>
                <a:ea typeface="Calibri"/>
                <a:cs typeface="Arial"/>
              </a:rPr>
              <a:t>the 13</a:t>
            </a:r>
            <a:r>
              <a:rPr lang="en-US" sz="2800" b="1" baseline="30000" dirty="0">
                <a:latin typeface="Times New Roman"/>
                <a:ea typeface="Calibri"/>
                <a:cs typeface="Arial"/>
              </a:rPr>
              <a:t>th</a:t>
            </a:r>
            <a:r>
              <a:rPr lang="en-US" sz="2800" b="1" dirty="0">
                <a:latin typeface="Times New Roman"/>
                <a:ea typeface="Calibri"/>
                <a:cs typeface="Arial"/>
              </a:rPr>
              <a:t> Century:</a:t>
            </a:r>
            <a:r>
              <a:rPr lang="en-US" sz="2000" dirty="0">
                <a:ea typeface="Calibri"/>
                <a:cs typeface="Arial"/>
              </a:rPr>
              <a:t/>
            </a:r>
            <a:br>
              <a:rPr lang="en-US" sz="2000" dirty="0">
                <a:ea typeface="Calibri"/>
                <a:cs typeface="Arial"/>
              </a:rPr>
            </a:br>
            <a:r>
              <a:rPr lang="en-US" sz="2800" b="1" dirty="0">
                <a:latin typeface="Times New Roman"/>
                <a:ea typeface="Calibri"/>
                <a:cs typeface="Arial"/>
              </a:rPr>
              <a:t>1.India: 50 thousand slaves were freed by conversion.</a:t>
            </a:r>
            <a:r>
              <a:rPr lang="en-US" sz="2000" dirty="0">
                <a:ea typeface="Calibri"/>
                <a:cs typeface="Arial"/>
              </a:rPr>
              <a:t/>
            </a:r>
            <a:br>
              <a:rPr lang="en-US" sz="2000" dirty="0">
                <a:ea typeface="Calibri"/>
                <a:cs typeface="Arial"/>
              </a:rPr>
            </a:br>
            <a:r>
              <a:rPr lang="en-US" sz="2800" b="1" dirty="0">
                <a:latin typeface="Times New Roman"/>
                <a:ea typeface="Calibri"/>
                <a:cs typeface="Arial"/>
              </a:rPr>
              <a:t>2. A 20-years Campaign created 400 thousand  new Muslims out of Hindus.</a:t>
            </a:r>
            <a:r>
              <a:rPr lang="en-US" sz="2000" dirty="0">
                <a:ea typeface="Calibri"/>
                <a:cs typeface="Arial"/>
              </a:rPr>
              <a:t/>
            </a:r>
            <a:br>
              <a:rPr lang="en-US" sz="2000" dirty="0">
                <a:ea typeface="Calibri"/>
                <a:cs typeface="Arial"/>
              </a:rPr>
            </a:br>
            <a:r>
              <a:rPr lang="en-US" sz="2800" b="1" dirty="0">
                <a:latin typeface="Times New Roman"/>
                <a:ea typeface="Calibri"/>
                <a:cs typeface="Arial"/>
              </a:rPr>
              <a:t>3. Buddhist monks butchered and nuns raped. The Library or </a:t>
            </a:r>
            <a:r>
              <a:rPr lang="en-US" sz="2800" b="1" dirty="0" err="1">
                <a:latin typeface="Times New Roman"/>
                <a:ea typeface="Calibri"/>
                <a:cs typeface="Arial"/>
              </a:rPr>
              <a:t>Erlanda</a:t>
            </a:r>
            <a:r>
              <a:rPr lang="en-US" sz="2800" b="1" dirty="0">
                <a:latin typeface="Times New Roman"/>
                <a:ea typeface="Calibri"/>
                <a:cs typeface="Arial"/>
              </a:rPr>
              <a:t> was burned…it took days to burn!</a:t>
            </a:r>
            <a:r>
              <a:rPr lang="en-US" sz="2000" dirty="0">
                <a:ea typeface="Calibri"/>
                <a:cs typeface="Arial"/>
              </a:rPr>
              <a:t/>
            </a:r>
            <a:br>
              <a:rPr lang="en-US" sz="2000" dirty="0">
                <a:ea typeface="Calibri"/>
                <a:cs typeface="Arial"/>
              </a:rPr>
            </a:br>
            <a:r>
              <a:rPr lang="en-US" sz="2800" b="1" dirty="0">
                <a:latin typeface="Times New Roman"/>
                <a:ea typeface="Calibri"/>
                <a:cs typeface="Arial"/>
              </a:rPr>
              <a:t>4. Damascus and Safed: Christians mass murdered</a:t>
            </a:r>
            <a:r>
              <a:rPr lang="en-US" sz="2000" dirty="0">
                <a:ea typeface="Calibri"/>
                <a:cs typeface="Arial"/>
              </a:rPr>
              <a:t/>
            </a:r>
            <a:br>
              <a:rPr lang="en-US" sz="2000" dirty="0">
                <a:ea typeface="Calibri"/>
                <a:cs typeface="Arial"/>
              </a:rPr>
            </a:br>
            <a:r>
              <a:rPr lang="en-US" sz="2800" b="1" dirty="0">
                <a:latin typeface="Times New Roman"/>
                <a:ea typeface="Calibri"/>
                <a:cs typeface="Arial"/>
              </a:rPr>
              <a:t>5. Jews of Marrakesh massacred.</a:t>
            </a:r>
            <a:r>
              <a:rPr lang="en-US" sz="2000" dirty="0">
                <a:ea typeface="Calibri"/>
                <a:cs typeface="Arial"/>
              </a:rPr>
              <a:t/>
            </a:r>
            <a:br>
              <a:rPr lang="en-US" sz="2000" dirty="0">
                <a:ea typeface="Calibri"/>
                <a:cs typeface="Arial"/>
              </a:rPr>
            </a:br>
            <a:r>
              <a:rPr lang="en-US" sz="2800" b="1" dirty="0">
                <a:latin typeface="Times New Roman"/>
                <a:ea typeface="Calibri"/>
                <a:cs typeface="Arial"/>
              </a:rPr>
              <a:t>6. In Tabriz, Iran forced conversions of Jews</a:t>
            </a:r>
            <a:r>
              <a:rPr lang="en-US" sz="2800" b="1" dirty="0" smtClean="0">
                <a:latin typeface="Times New Roman"/>
                <a:ea typeface="Calibri"/>
                <a:cs typeface="Arial"/>
              </a:rPr>
              <a:t>.</a:t>
            </a:r>
            <a:r>
              <a:rPr lang="cs-CZ" sz="2800" b="1" dirty="0" smtClean="0">
                <a:latin typeface="Times New Roman"/>
                <a:ea typeface="Calibri"/>
                <a:cs typeface="Arial"/>
              </a:rPr>
              <a:t>                  </a:t>
            </a:r>
            <a:endParaRPr lang="en-US" sz="2800" dirty="0"/>
          </a:p>
        </p:txBody>
      </p:sp>
    </p:spTree>
    <p:extLst>
      <p:ext uri="{BB962C8B-B14F-4D97-AF65-F5344CB8AC3E}">
        <p14:creationId xmlns:p14="http://schemas.microsoft.com/office/powerpoint/2010/main" val="71801089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839200" cy="6629400"/>
          </a:xfrm>
        </p:spPr>
        <p:txBody>
          <a:bodyPr>
            <a:normAutofit fontScale="90000"/>
          </a:bodyPr>
          <a:lstStyle/>
          <a:p>
            <a:pPr marL="0" marR="0" algn="l">
              <a:spcBef>
                <a:spcPts val="0"/>
              </a:spcBef>
              <a:spcAft>
                <a:spcPts val="0"/>
              </a:spcAft>
            </a:pPr>
            <a:r>
              <a:rPr lang="en-US" sz="2800" b="1" dirty="0" smtClean="0">
                <a:solidFill>
                  <a:srgbClr val="FF0000"/>
                </a:solidFill>
                <a:latin typeface="Times New Roman"/>
                <a:ea typeface="Calibri"/>
                <a:cs typeface="Arial"/>
              </a:rPr>
              <a:t>Islamic 7</a:t>
            </a:r>
            <a:r>
              <a:rPr lang="en-US" sz="2800" b="1" baseline="30000" dirty="0" smtClean="0">
                <a:solidFill>
                  <a:srgbClr val="FF0000"/>
                </a:solidFill>
                <a:latin typeface="Times New Roman"/>
                <a:ea typeface="Calibri"/>
                <a:cs typeface="Arial"/>
              </a:rPr>
              <a:t>th</a:t>
            </a:r>
            <a:r>
              <a:rPr lang="en-US" sz="2800" b="1" dirty="0" smtClean="0">
                <a:solidFill>
                  <a:srgbClr val="FF0000"/>
                </a:solidFill>
                <a:latin typeface="Times New Roman"/>
                <a:ea typeface="Calibri"/>
                <a:cs typeface="Arial"/>
              </a:rPr>
              <a:t>  </a:t>
            </a:r>
            <a:r>
              <a:rPr lang="en-US" sz="2800" b="1" dirty="0">
                <a:solidFill>
                  <a:srgbClr val="FF0000"/>
                </a:solidFill>
                <a:latin typeface="Times New Roman"/>
                <a:ea typeface="Calibri"/>
                <a:cs typeface="Arial"/>
              </a:rPr>
              <a:t>Century of the Golden Age of Baghdad </a:t>
            </a:r>
            <a:r>
              <a:rPr lang="en-US" sz="2800" b="1" dirty="0">
                <a:latin typeface="Times New Roman"/>
                <a:ea typeface="Calibri"/>
                <a:cs typeface="Arial"/>
              </a:rPr>
              <a:t>the 14</a:t>
            </a:r>
            <a:r>
              <a:rPr lang="en-US" sz="2800" b="1" baseline="30000" dirty="0">
                <a:latin typeface="Times New Roman"/>
                <a:ea typeface="Calibri"/>
                <a:cs typeface="Arial"/>
              </a:rPr>
              <a:t>th</a:t>
            </a:r>
            <a:r>
              <a:rPr lang="en-US" sz="2800" b="1" dirty="0">
                <a:latin typeface="Times New Roman"/>
                <a:ea typeface="Calibri"/>
                <a:cs typeface="Arial"/>
              </a:rPr>
              <a:t> Century:</a:t>
            </a:r>
            <a:r>
              <a:rPr lang="en-US" sz="2000" dirty="0">
                <a:ea typeface="Calibri"/>
                <a:cs typeface="Arial"/>
              </a:rPr>
              <a:t/>
            </a:r>
            <a:br>
              <a:rPr lang="en-US" sz="2000" dirty="0">
                <a:ea typeface="Calibri"/>
                <a:cs typeface="Arial"/>
              </a:rPr>
            </a:br>
            <a:r>
              <a:rPr lang="en-US" sz="2800" b="1" dirty="0">
                <a:latin typeface="Times New Roman"/>
                <a:ea typeface="Calibri"/>
                <a:cs typeface="Arial"/>
              </a:rPr>
              <a:t>1. In Cairo, Egypt the Christian rioted because their Churches were burnt.</a:t>
            </a:r>
            <a:r>
              <a:rPr lang="en-US" sz="2000" dirty="0">
                <a:ea typeface="Calibri"/>
                <a:cs typeface="Arial"/>
              </a:rPr>
              <a:t/>
            </a:r>
            <a:br>
              <a:rPr lang="en-US" sz="2000" dirty="0">
                <a:ea typeface="Calibri"/>
                <a:cs typeface="Arial"/>
              </a:rPr>
            </a:br>
            <a:r>
              <a:rPr lang="en-US" sz="2800" b="1" dirty="0">
                <a:latin typeface="Times New Roman"/>
                <a:ea typeface="Calibri"/>
                <a:cs typeface="Arial"/>
              </a:rPr>
              <a:t>2. The REST of the Jews of Tabriz, Iran were forced to convert.</a:t>
            </a:r>
            <a:r>
              <a:rPr lang="en-US" sz="2000" dirty="0">
                <a:ea typeface="Calibri"/>
                <a:cs typeface="Arial"/>
              </a:rPr>
              <a:t/>
            </a:r>
            <a:br>
              <a:rPr lang="en-US" sz="2000" dirty="0">
                <a:ea typeface="Calibri"/>
                <a:cs typeface="Arial"/>
              </a:rPr>
            </a:br>
            <a:r>
              <a:rPr lang="en-US" sz="2800" b="1" dirty="0">
                <a:latin typeface="Times New Roman"/>
                <a:ea typeface="Calibri"/>
                <a:cs typeface="Arial"/>
              </a:rPr>
              <a:t>3. Tamerlane in India kills as many Hindus as 90 thousand in a day.</a:t>
            </a:r>
            <a:r>
              <a:rPr lang="en-US" sz="2000" dirty="0">
                <a:ea typeface="Calibri"/>
                <a:cs typeface="Arial"/>
              </a:rPr>
              <a:t/>
            </a:r>
            <a:br>
              <a:rPr lang="en-US" sz="2000" dirty="0">
                <a:ea typeface="Calibri"/>
                <a:cs typeface="Arial"/>
              </a:rPr>
            </a:br>
            <a:r>
              <a:rPr lang="en-US" sz="2800" b="1" dirty="0">
                <a:latin typeface="Times New Roman"/>
                <a:ea typeface="Calibri"/>
                <a:cs typeface="Arial"/>
              </a:rPr>
              <a:t>4. In India 30 thousand were massacred in cold blood.</a:t>
            </a:r>
            <a:r>
              <a:rPr lang="en-US" sz="2000" dirty="0">
                <a:ea typeface="Calibri"/>
                <a:cs typeface="Arial"/>
              </a:rPr>
              <a:t/>
            </a:r>
            <a:br>
              <a:rPr lang="en-US" sz="2000" dirty="0">
                <a:ea typeface="Calibri"/>
                <a:cs typeface="Arial"/>
              </a:rPr>
            </a:br>
            <a:r>
              <a:rPr lang="en-US" sz="2800" b="1" dirty="0">
                <a:latin typeface="Times New Roman"/>
                <a:ea typeface="Calibri"/>
                <a:cs typeface="Arial"/>
              </a:rPr>
              <a:t>5. </a:t>
            </a:r>
            <a:r>
              <a:rPr lang="en-US" sz="2800" b="1" dirty="0" err="1">
                <a:latin typeface="Times New Roman"/>
                <a:ea typeface="Calibri"/>
                <a:cs typeface="Arial"/>
              </a:rPr>
              <a:t>Tughlaq</a:t>
            </a:r>
            <a:r>
              <a:rPr lang="en-US" sz="2800" b="1" dirty="0">
                <a:latin typeface="Times New Roman"/>
                <a:ea typeface="Calibri"/>
                <a:cs typeface="Arial"/>
              </a:rPr>
              <a:t>  took 180 thousand slaves.</a:t>
            </a:r>
            <a:r>
              <a:rPr lang="en-US" sz="2800" b="1" dirty="0">
                <a:solidFill>
                  <a:srgbClr val="FF0000"/>
                </a:solidFill>
                <a:latin typeface="Times New Roman"/>
                <a:ea typeface="Calibri"/>
                <a:cs typeface="Arial"/>
              </a:rPr>
              <a:t> </a:t>
            </a:r>
            <a:r>
              <a:rPr lang="en-US" sz="2000" dirty="0">
                <a:ea typeface="Calibri"/>
                <a:cs typeface="Arial"/>
              </a:rPr>
              <a:t/>
            </a:r>
            <a:br>
              <a:rPr lang="en-US" sz="2000" dirty="0">
                <a:ea typeface="Calibri"/>
                <a:cs typeface="Arial"/>
              </a:rPr>
            </a:br>
            <a:r>
              <a:rPr lang="en-US" sz="2800" b="1" dirty="0">
                <a:solidFill>
                  <a:srgbClr val="FF0000"/>
                </a:solidFill>
                <a:latin typeface="Times New Roman"/>
                <a:ea typeface="Calibri"/>
                <a:cs typeface="Arial"/>
              </a:rPr>
              <a:t>I</a:t>
            </a:r>
            <a:r>
              <a:rPr lang="en-US" sz="2800" b="1" dirty="0" smtClean="0">
                <a:solidFill>
                  <a:srgbClr val="FF0000"/>
                </a:solidFill>
                <a:latin typeface="Times New Roman"/>
                <a:ea typeface="Calibri"/>
                <a:cs typeface="Arial"/>
              </a:rPr>
              <a:t>slamic 8</a:t>
            </a:r>
            <a:r>
              <a:rPr lang="en-US" sz="2800" b="1" baseline="30000" dirty="0" smtClean="0">
                <a:solidFill>
                  <a:srgbClr val="FF0000"/>
                </a:solidFill>
                <a:latin typeface="Times New Roman"/>
                <a:ea typeface="Calibri"/>
                <a:cs typeface="Arial"/>
              </a:rPr>
              <a:t>th</a:t>
            </a:r>
            <a:r>
              <a:rPr lang="en-US" sz="2800" b="1" dirty="0" smtClean="0">
                <a:solidFill>
                  <a:srgbClr val="FF0000"/>
                </a:solidFill>
                <a:latin typeface="Times New Roman"/>
                <a:ea typeface="Calibri"/>
                <a:cs typeface="Arial"/>
              </a:rPr>
              <a:t>  </a:t>
            </a:r>
            <a:r>
              <a:rPr lang="en-US" sz="2800" b="1" dirty="0">
                <a:solidFill>
                  <a:srgbClr val="FF0000"/>
                </a:solidFill>
                <a:latin typeface="Times New Roman"/>
                <a:ea typeface="Calibri"/>
                <a:cs typeface="Arial"/>
              </a:rPr>
              <a:t>Century </a:t>
            </a:r>
            <a:r>
              <a:rPr lang="en-US" sz="2800" b="1" dirty="0">
                <a:latin typeface="Times New Roman"/>
                <a:ea typeface="Calibri"/>
                <a:cs typeface="Arial"/>
              </a:rPr>
              <a:t>NOR MORE </a:t>
            </a:r>
            <a:r>
              <a:rPr lang="en-US" sz="2800" b="1" dirty="0">
                <a:solidFill>
                  <a:srgbClr val="FF0000"/>
                </a:solidFill>
                <a:latin typeface="Times New Roman"/>
                <a:ea typeface="Calibri"/>
                <a:cs typeface="Arial"/>
              </a:rPr>
              <a:t>Golden Age of </a:t>
            </a:r>
            <a:r>
              <a:rPr lang="en-US" sz="2800" b="1" dirty="0" err="1">
                <a:solidFill>
                  <a:srgbClr val="FF0000"/>
                </a:solidFill>
                <a:latin typeface="Times New Roman"/>
                <a:ea typeface="Calibri"/>
                <a:cs typeface="Arial"/>
              </a:rPr>
              <a:t>Bahgdad</a:t>
            </a:r>
            <a:r>
              <a:rPr lang="en-US" sz="2800" b="1" dirty="0">
                <a:solidFill>
                  <a:srgbClr val="FF0000"/>
                </a:solidFill>
                <a:latin typeface="Times New Roman"/>
                <a:ea typeface="Calibri"/>
                <a:cs typeface="Arial"/>
              </a:rPr>
              <a:t> </a:t>
            </a:r>
            <a:r>
              <a:rPr lang="en-US" sz="2800" b="1" dirty="0">
                <a:latin typeface="Times New Roman"/>
                <a:ea typeface="Calibri"/>
                <a:cs typeface="Arial"/>
              </a:rPr>
              <a:t>the 15</a:t>
            </a:r>
            <a:r>
              <a:rPr lang="en-US" sz="2800" b="1" baseline="30000" dirty="0">
                <a:latin typeface="Times New Roman"/>
                <a:ea typeface="Calibri"/>
                <a:cs typeface="Arial"/>
              </a:rPr>
              <a:t>th</a:t>
            </a:r>
            <a:r>
              <a:rPr lang="en-US" sz="2800" b="1" dirty="0">
                <a:latin typeface="Times New Roman"/>
                <a:ea typeface="Calibri"/>
                <a:cs typeface="Arial"/>
              </a:rPr>
              <a:t> Century:</a:t>
            </a:r>
            <a:r>
              <a:rPr lang="en-US" sz="2000" dirty="0">
                <a:ea typeface="Calibri"/>
                <a:cs typeface="Arial"/>
              </a:rPr>
              <a:t/>
            </a:r>
            <a:br>
              <a:rPr lang="en-US" sz="2000" dirty="0">
                <a:ea typeface="Calibri"/>
                <a:cs typeface="Arial"/>
              </a:rPr>
            </a:br>
            <a:r>
              <a:rPr lang="en-US" sz="2800" b="1" dirty="0">
                <a:latin typeface="Times New Roman"/>
                <a:ea typeface="Calibri"/>
                <a:cs typeface="Arial"/>
              </a:rPr>
              <a:t>1. Tamerlane in India devastated 700 villages.</a:t>
            </a:r>
            <a:r>
              <a:rPr lang="en-US" sz="2000" dirty="0">
                <a:ea typeface="Calibri"/>
                <a:cs typeface="Arial"/>
              </a:rPr>
              <a:t/>
            </a:r>
            <a:br>
              <a:rPr lang="en-US" sz="2000" dirty="0">
                <a:ea typeface="Calibri"/>
                <a:cs typeface="Arial"/>
              </a:rPr>
            </a:br>
            <a:r>
              <a:rPr lang="en-US" sz="2800" b="1" dirty="0">
                <a:latin typeface="Times New Roman"/>
                <a:ea typeface="Calibri"/>
                <a:cs typeface="Arial"/>
              </a:rPr>
              <a:t>2. Tamerlane annihilated Nestorian and Jacobite Christians.(Arab </a:t>
            </a:r>
            <a:r>
              <a:rPr lang="en-US" sz="2800" b="1" dirty="0" smtClean="0">
                <a:latin typeface="Times New Roman"/>
                <a:ea typeface="Calibri"/>
                <a:cs typeface="Arial"/>
              </a:rPr>
              <a:t>Christianity</a:t>
            </a:r>
            <a:r>
              <a:rPr lang="en-US" sz="2800" b="1" dirty="0">
                <a:latin typeface="Times New Roman"/>
                <a:ea typeface="Calibri"/>
                <a:cs typeface="Arial"/>
              </a:rPr>
              <a:t>). Persia was half Christian. The Nestorian has missionaries </a:t>
            </a:r>
            <a:r>
              <a:rPr lang="en-US" sz="2800" b="1" dirty="0" smtClean="0">
                <a:latin typeface="Times New Roman"/>
                <a:ea typeface="Calibri"/>
                <a:cs typeface="Arial"/>
              </a:rPr>
              <a:t>in </a:t>
            </a:r>
            <a:r>
              <a:rPr lang="en-US" sz="2800" b="1" dirty="0">
                <a:latin typeface="Times New Roman"/>
                <a:ea typeface="Calibri"/>
                <a:cs typeface="Arial"/>
              </a:rPr>
              <a:t>China.</a:t>
            </a:r>
            <a:r>
              <a:rPr lang="en-US" sz="2000" dirty="0">
                <a:ea typeface="Calibri"/>
                <a:cs typeface="Arial"/>
              </a:rPr>
              <a:t/>
            </a:r>
            <a:br>
              <a:rPr lang="en-US" sz="2000" dirty="0">
                <a:ea typeface="Calibri"/>
                <a:cs typeface="Arial"/>
              </a:rPr>
            </a:br>
            <a:r>
              <a:rPr lang="en-US" sz="2800" b="1" dirty="0">
                <a:latin typeface="Times New Roman"/>
                <a:ea typeface="Calibri"/>
                <a:cs typeface="Arial"/>
              </a:rPr>
              <a:t>3. After 700 years of attacks Islam captured and destroyed </a:t>
            </a:r>
            <a:r>
              <a:rPr lang="en-US" sz="2800" b="1" dirty="0" smtClean="0">
                <a:latin typeface="Times New Roman"/>
                <a:ea typeface="Calibri"/>
                <a:cs typeface="Arial"/>
              </a:rPr>
              <a:t>Constantinople.</a:t>
            </a:r>
            <a:r>
              <a:rPr lang="en-US" sz="2000" dirty="0" smtClean="0">
                <a:ea typeface="Calibri"/>
                <a:cs typeface="Arial"/>
              </a:rPr>
              <a:t> </a:t>
            </a:r>
            <a:r>
              <a:rPr lang="en-US" sz="2800" b="1" i="1" dirty="0" smtClean="0">
                <a:solidFill>
                  <a:srgbClr val="FF0000"/>
                </a:solidFill>
                <a:latin typeface="Times New Roman"/>
                <a:ea typeface="Calibri"/>
                <a:cs typeface="Arial"/>
              </a:rPr>
              <a:t>Islam </a:t>
            </a:r>
            <a:r>
              <a:rPr lang="en-US" sz="2800" b="1" i="1" dirty="0">
                <a:solidFill>
                  <a:srgbClr val="FF0000"/>
                </a:solidFill>
                <a:latin typeface="Times New Roman"/>
                <a:ea typeface="Calibri"/>
                <a:cs typeface="Arial"/>
              </a:rPr>
              <a:t>is patient</a:t>
            </a:r>
            <a:r>
              <a:rPr lang="en-US" sz="2800" b="1" i="1" dirty="0" smtClean="0">
                <a:solidFill>
                  <a:srgbClr val="FF0000"/>
                </a:solidFill>
                <a:latin typeface="Times New Roman"/>
                <a:ea typeface="Calibri"/>
                <a:cs typeface="Arial"/>
              </a:rPr>
              <a:t>…</a:t>
            </a:r>
            <a:endParaRPr lang="en-US" sz="2800" dirty="0"/>
          </a:p>
        </p:txBody>
      </p:sp>
    </p:spTree>
    <p:extLst>
      <p:ext uri="{BB962C8B-B14F-4D97-AF65-F5344CB8AC3E}">
        <p14:creationId xmlns:p14="http://schemas.microsoft.com/office/powerpoint/2010/main" val="385960797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553200"/>
          </a:xfrm>
        </p:spPr>
        <p:txBody>
          <a:bodyPr/>
          <a:lstStyle/>
          <a:p>
            <a:pPr algn="l"/>
            <a:r>
              <a:rPr lang="en-US" sz="3600" dirty="0">
                <a:solidFill>
                  <a:srgbClr val="FF0000"/>
                </a:solidFill>
                <a:latin typeface="Britannic Bold" pitchFamily="34" charset="0"/>
              </a:rPr>
              <a:t>You could contact us through our E-mail:</a:t>
            </a:r>
            <a:r>
              <a:rPr lang="en-US" sz="3200" dirty="0">
                <a:solidFill>
                  <a:srgbClr val="FF0000"/>
                </a:solidFill>
                <a:latin typeface="Britannic Bold" pitchFamily="34" charset="0"/>
              </a:rPr>
              <a:t/>
            </a:r>
            <a:br>
              <a:rPr lang="en-US" sz="3200" dirty="0">
                <a:solidFill>
                  <a:srgbClr val="FF0000"/>
                </a:solidFill>
                <a:latin typeface="Britannic Bold" pitchFamily="34" charset="0"/>
              </a:rPr>
            </a:br>
            <a:r>
              <a:rPr lang="en-US" sz="3200" dirty="0">
                <a:solidFill>
                  <a:srgbClr val="FF0000"/>
                </a:solidFill>
                <a:latin typeface="Britannic Bold" pitchFamily="34" charset="0"/>
              </a:rPr>
              <a:t/>
            </a:r>
            <a:br>
              <a:rPr lang="en-US" sz="3200" dirty="0">
                <a:solidFill>
                  <a:srgbClr val="FF0000"/>
                </a:solidFill>
                <a:latin typeface="Britannic Bold" pitchFamily="34" charset="0"/>
              </a:rPr>
            </a:br>
            <a:r>
              <a:rPr lang="en-US" sz="2800" dirty="0">
                <a:solidFill>
                  <a:srgbClr val="FF0000"/>
                </a:solidFill>
                <a:latin typeface="Britannic Bold" pitchFamily="34" charset="0"/>
              </a:rPr>
              <a:t>ICOM@internationalchristianoutreachministry.org</a:t>
            </a:r>
            <a:r>
              <a:rPr lang="en-US" sz="3200" dirty="0">
                <a:solidFill>
                  <a:srgbClr val="FF0000"/>
                </a:solidFill>
                <a:latin typeface="Britannic Bold" pitchFamily="34" charset="0"/>
              </a:rPr>
              <a:t/>
            </a:r>
            <a:br>
              <a:rPr lang="en-US" sz="3200" dirty="0">
                <a:solidFill>
                  <a:srgbClr val="FF0000"/>
                </a:solidFill>
                <a:latin typeface="Britannic Bold" pitchFamily="34" charset="0"/>
              </a:rPr>
            </a:br>
            <a:r>
              <a:rPr lang="en-US" sz="3200" dirty="0">
                <a:solidFill>
                  <a:srgbClr val="FF0000"/>
                </a:solidFill>
                <a:latin typeface="Britannic Bold" pitchFamily="34" charset="0"/>
              </a:rPr>
              <a:t>K.ICOM@seznam.cz</a:t>
            </a:r>
            <a:br>
              <a:rPr lang="en-US" sz="3200" dirty="0">
                <a:solidFill>
                  <a:srgbClr val="FF0000"/>
                </a:solidFill>
                <a:latin typeface="Britannic Bold" pitchFamily="34" charset="0"/>
              </a:rPr>
            </a:br>
            <a:r>
              <a:rPr lang="en-US" sz="3200" dirty="0">
                <a:solidFill>
                  <a:srgbClr val="FF0000"/>
                </a:solidFill>
                <a:latin typeface="Britannic Bold" pitchFamily="34" charset="0"/>
              </a:rPr>
              <a:t/>
            </a:r>
            <a:br>
              <a:rPr lang="en-US" sz="3200" dirty="0">
                <a:solidFill>
                  <a:srgbClr val="FF0000"/>
                </a:solidFill>
                <a:latin typeface="Britannic Bold" pitchFamily="34" charset="0"/>
              </a:rPr>
            </a:br>
            <a:r>
              <a:rPr lang="en-US" sz="3600" dirty="0">
                <a:solidFill>
                  <a:srgbClr val="FF0000"/>
                </a:solidFill>
                <a:latin typeface="Britannic Bold" pitchFamily="34" charset="0"/>
              </a:rPr>
              <a:t>Or visit our Website on Google:</a:t>
            </a:r>
            <a:r>
              <a:rPr lang="en-US" sz="3200" dirty="0">
                <a:solidFill>
                  <a:srgbClr val="FF0000"/>
                </a:solidFill>
                <a:latin typeface="Britannic Bold" pitchFamily="34" charset="0"/>
              </a:rPr>
              <a:t/>
            </a:r>
            <a:br>
              <a:rPr lang="en-US" sz="3200" dirty="0">
                <a:solidFill>
                  <a:srgbClr val="FF0000"/>
                </a:solidFill>
                <a:latin typeface="Britannic Bold" pitchFamily="34" charset="0"/>
              </a:rPr>
            </a:br>
            <a:r>
              <a:rPr lang="en-US" sz="2800" dirty="0">
                <a:solidFill>
                  <a:srgbClr val="FF0000"/>
                </a:solidFill>
                <a:latin typeface="Britannic Bold" pitchFamily="34" charset="0"/>
              </a:rPr>
              <a:t>www.internationalchristianoutreachministry.org</a:t>
            </a:r>
            <a:r>
              <a:rPr lang="en-US" sz="3200" dirty="0">
                <a:solidFill>
                  <a:srgbClr val="FF0000"/>
                </a:solidFill>
                <a:latin typeface="Britannic Bold" pitchFamily="34" charset="0"/>
              </a:rPr>
              <a:t/>
            </a:r>
            <a:br>
              <a:rPr lang="en-US" sz="3200" dirty="0">
                <a:solidFill>
                  <a:srgbClr val="FF0000"/>
                </a:solidFill>
                <a:latin typeface="Britannic Bold" pitchFamily="34" charset="0"/>
              </a:rPr>
            </a:br>
            <a:r>
              <a:rPr lang="en-US" sz="3200" dirty="0">
                <a:solidFill>
                  <a:srgbClr val="FF0000"/>
                </a:solidFill>
                <a:latin typeface="Britannic Bold" pitchFamily="34" charset="0"/>
              </a:rPr>
              <a:t/>
            </a:r>
            <a:br>
              <a:rPr lang="en-US" sz="3200" dirty="0">
                <a:solidFill>
                  <a:srgbClr val="FF0000"/>
                </a:solidFill>
                <a:latin typeface="Britannic Bold" pitchFamily="34" charset="0"/>
              </a:rPr>
            </a:br>
            <a:r>
              <a:rPr lang="en-US" sz="3600" dirty="0">
                <a:solidFill>
                  <a:srgbClr val="FF0000"/>
                </a:solidFill>
                <a:latin typeface="Britannic Bold" pitchFamily="34" charset="0"/>
              </a:rPr>
              <a:t>And please remember us and our Ministry in your daily prayer. </a:t>
            </a:r>
            <a:endParaRPr lang="en-US" dirty="0"/>
          </a:p>
        </p:txBody>
      </p:sp>
    </p:spTree>
    <p:extLst>
      <p:ext uri="{BB962C8B-B14F-4D97-AF65-F5344CB8AC3E}">
        <p14:creationId xmlns:p14="http://schemas.microsoft.com/office/powerpoint/2010/main" val="397434774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6553200"/>
          </a:xfrm>
        </p:spPr>
        <p:txBody>
          <a:bodyPr>
            <a:normAutofit/>
          </a:bodyPr>
          <a:lstStyle/>
          <a:p>
            <a:pPr algn="l"/>
            <a:r>
              <a:rPr lang="en-US" sz="3100" dirty="0" smtClean="0">
                <a:solidFill>
                  <a:srgbClr val="FF0000"/>
                </a:solidFill>
                <a:latin typeface="Britannic Bold" panose="020B0903060703020204" pitchFamily="34" charset="0"/>
              </a:rPr>
              <a:t>To </a:t>
            </a:r>
            <a:r>
              <a:rPr lang="en-US" sz="3100" dirty="0">
                <a:solidFill>
                  <a:srgbClr val="FF0000"/>
                </a:solidFill>
                <a:latin typeface="Britannic Bold" panose="020B0903060703020204" pitchFamily="34" charset="0"/>
              </a:rPr>
              <a:t>support our Ministry please send your </a:t>
            </a:r>
            <a:r>
              <a:rPr lang="en-US" sz="3100" dirty="0" smtClean="0">
                <a:solidFill>
                  <a:srgbClr val="FF0000"/>
                </a:solidFill>
                <a:latin typeface="Britannic Bold" panose="020B0903060703020204" pitchFamily="34" charset="0"/>
              </a:rPr>
              <a:t>donation </a:t>
            </a:r>
            <a:r>
              <a:rPr lang="en-US" sz="3100" dirty="0">
                <a:solidFill>
                  <a:srgbClr val="FF0000"/>
                </a:solidFill>
                <a:latin typeface="Britannic Bold" panose="020B0903060703020204" pitchFamily="34" charset="0"/>
              </a:rPr>
              <a:t>to</a:t>
            </a:r>
            <a:r>
              <a:rPr lang="en-US" sz="3100" dirty="0" smtClean="0">
                <a:solidFill>
                  <a:srgbClr val="FF0000"/>
                </a:solidFill>
                <a:latin typeface="Britannic Bold" panose="020B0903060703020204" pitchFamily="34" charset="0"/>
              </a:rPr>
              <a:t>:</a:t>
            </a:r>
            <a:r>
              <a:rPr lang="en-US" sz="3100" dirty="0">
                <a:solidFill>
                  <a:srgbClr val="FF0000"/>
                </a:solidFill>
                <a:latin typeface="Britannic Bold" panose="020B0903060703020204" pitchFamily="34" charset="0"/>
              </a:rPr>
              <a:t/>
            </a:r>
            <a:br>
              <a:rPr lang="en-US" sz="3100" dirty="0">
                <a:solidFill>
                  <a:srgbClr val="FF0000"/>
                </a:solidFill>
                <a:latin typeface="Britannic Bold" panose="020B0903060703020204" pitchFamily="34" charset="0"/>
              </a:rPr>
            </a:br>
            <a:r>
              <a:rPr lang="en-US" sz="3100" dirty="0" smtClean="0">
                <a:solidFill>
                  <a:srgbClr val="FF0000"/>
                </a:solidFill>
                <a:latin typeface="Britannic Bold" panose="020B0903060703020204" pitchFamily="34" charset="0"/>
              </a:rPr>
              <a:t/>
            </a:r>
            <a:br>
              <a:rPr lang="en-US" sz="3100" dirty="0" smtClean="0">
                <a:solidFill>
                  <a:srgbClr val="FF0000"/>
                </a:solidFill>
                <a:latin typeface="Britannic Bold" panose="020B0903060703020204" pitchFamily="34" charset="0"/>
              </a:rPr>
            </a:br>
            <a:r>
              <a:rPr lang="en-US" sz="3100" dirty="0" smtClean="0">
                <a:solidFill>
                  <a:srgbClr val="FF0000"/>
                </a:solidFill>
                <a:latin typeface="Britannic Bold" panose="020B0903060703020204" pitchFamily="34" charset="0"/>
              </a:rPr>
              <a:t> Selman H. Hassan  </a:t>
            </a:r>
            <a:r>
              <a:rPr lang="en-US" sz="3100" dirty="0">
                <a:solidFill>
                  <a:srgbClr val="FF0000"/>
                </a:solidFill>
                <a:latin typeface="Britannic Bold" panose="020B0903060703020204" pitchFamily="34" charset="0"/>
              </a:rPr>
              <a:t/>
            </a:r>
            <a:br>
              <a:rPr lang="en-US" sz="3100" dirty="0">
                <a:solidFill>
                  <a:srgbClr val="FF0000"/>
                </a:solidFill>
                <a:latin typeface="Britannic Bold" panose="020B0903060703020204" pitchFamily="34" charset="0"/>
              </a:rPr>
            </a:br>
            <a:r>
              <a:rPr lang="en-US" sz="3100" dirty="0">
                <a:solidFill>
                  <a:srgbClr val="FF0000"/>
                </a:solidFill>
                <a:latin typeface="Britannic Bold" panose="020B0903060703020204" pitchFamily="34" charset="0"/>
              </a:rPr>
              <a:t> IBAN: </a:t>
            </a:r>
            <a:r>
              <a:rPr lang="en-US" sz="3100" dirty="0" smtClean="0">
                <a:solidFill>
                  <a:srgbClr val="FF0000"/>
                </a:solidFill>
                <a:latin typeface="Britannic Bold" panose="020B0903060703020204" pitchFamily="34" charset="0"/>
              </a:rPr>
              <a:t>AT442011182795816400</a:t>
            </a:r>
            <a:r>
              <a:rPr lang="en-US" sz="3100" dirty="0">
                <a:solidFill>
                  <a:srgbClr val="FF0000"/>
                </a:solidFill>
                <a:latin typeface="Britannic Bold" panose="020B0903060703020204" pitchFamily="34" charset="0"/>
              </a:rPr>
              <a:t/>
            </a:r>
            <a:br>
              <a:rPr lang="en-US" sz="3100" dirty="0">
                <a:solidFill>
                  <a:srgbClr val="FF0000"/>
                </a:solidFill>
                <a:latin typeface="Britannic Bold" panose="020B0903060703020204" pitchFamily="34" charset="0"/>
              </a:rPr>
            </a:br>
            <a:r>
              <a:rPr lang="en-US" sz="3100" dirty="0">
                <a:solidFill>
                  <a:srgbClr val="FF0000"/>
                </a:solidFill>
                <a:latin typeface="Britannic Bold" panose="020B0903060703020204" pitchFamily="34" charset="0"/>
              </a:rPr>
              <a:t> Swift code/BIC: </a:t>
            </a:r>
            <a:r>
              <a:rPr lang="en-US" sz="3100" dirty="0" smtClean="0">
                <a:solidFill>
                  <a:srgbClr val="FF0000"/>
                </a:solidFill>
                <a:latin typeface="Britannic Bold" panose="020B0903060703020204" pitchFamily="34" charset="0"/>
              </a:rPr>
              <a:t>GIBAATWWXXX</a:t>
            </a:r>
            <a:r>
              <a:rPr lang="en-US" sz="3100" dirty="0">
                <a:solidFill>
                  <a:srgbClr val="FF0000"/>
                </a:solidFill>
                <a:latin typeface="Britannic Bold" panose="020B0903060703020204" pitchFamily="34" charset="0"/>
              </a:rPr>
              <a:t/>
            </a:r>
            <a:br>
              <a:rPr lang="en-US" sz="3100" dirty="0">
                <a:solidFill>
                  <a:srgbClr val="FF0000"/>
                </a:solidFill>
                <a:latin typeface="Britannic Bold" panose="020B0903060703020204" pitchFamily="34" charset="0"/>
              </a:rPr>
            </a:br>
            <a:r>
              <a:rPr lang="en-US" sz="3100" dirty="0">
                <a:solidFill>
                  <a:srgbClr val="FF0000"/>
                </a:solidFill>
                <a:latin typeface="Britannic Bold" panose="020B0903060703020204" pitchFamily="34" charset="0"/>
              </a:rPr>
              <a:t> </a:t>
            </a:r>
            <a:r>
              <a:rPr lang="en-US" sz="3100" dirty="0" smtClean="0">
                <a:solidFill>
                  <a:srgbClr val="FF0000"/>
                </a:solidFill>
                <a:latin typeface="Britannic Bold" panose="020B0903060703020204" pitchFamily="34" charset="0"/>
              </a:rPr>
              <a:t>First </a:t>
            </a:r>
            <a:r>
              <a:rPr lang="en-US" sz="3100" dirty="0">
                <a:solidFill>
                  <a:srgbClr val="FF0000"/>
                </a:solidFill>
                <a:latin typeface="Britannic Bold" panose="020B0903060703020204" pitchFamily="34" charset="0"/>
              </a:rPr>
              <a:t>Bank </a:t>
            </a:r>
            <a:r>
              <a:rPr lang="en-US" sz="3100" dirty="0" smtClean="0">
                <a:solidFill>
                  <a:srgbClr val="FF0000"/>
                </a:solidFill>
                <a:latin typeface="Britannic Bold" panose="020B0903060703020204" pitchFamily="34" charset="0"/>
              </a:rPr>
              <a:t>of Austria</a:t>
            </a:r>
            <a:r>
              <a:rPr lang="en-US" sz="3100" dirty="0">
                <a:solidFill>
                  <a:srgbClr val="FF0000"/>
                </a:solidFill>
                <a:latin typeface="Britannic Bold" panose="020B0903060703020204" pitchFamily="34" charset="0"/>
              </a:rPr>
              <a:t/>
            </a:r>
            <a:br>
              <a:rPr lang="en-US" sz="3100" dirty="0">
                <a:solidFill>
                  <a:srgbClr val="FF0000"/>
                </a:solidFill>
                <a:latin typeface="Britannic Bold" panose="020B0903060703020204" pitchFamily="34" charset="0"/>
              </a:rPr>
            </a:br>
            <a:r>
              <a:rPr lang="en-US" sz="3100" dirty="0">
                <a:solidFill>
                  <a:srgbClr val="FF0000"/>
                </a:solidFill>
                <a:latin typeface="Britannic Bold" panose="020B0903060703020204" pitchFamily="34" charset="0"/>
              </a:rPr>
              <a:t> </a:t>
            </a:r>
            <a:r>
              <a:rPr lang="en-US" sz="3100" dirty="0" err="1">
                <a:solidFill>
                  <a:srgbClr val="FF0000"/>
                </a:solidFill>
                <a:latin typeface="Britannic Bold" panose="020B0903060703020204" pitchFamily="34" charset="0"/>
              </a:rPr>
              <a:t>Sparkassen</a:t>
            </a:r>
            <a:r>
              <a:rPr lang="en-US" sz="3100" dirty="0">
                <a:solidFill>
                  <a:srgbClr val="FF0000"/>
                </a:solidFill>
                <a:latin typeface="Britannic Bold" panose="020B0903060703020204" pitchFamily="34" charset="0"/>
              </a:rPr>
              <a:t> AG,   Austria  </a:t>
            </a:r>
            <a:br>
              <a:rPr lang="en-US" sz="3100" dirty="0">
                <a:solidFill>
                  <a:srgbClr val="FF0000"/>
                </a:solidFill>
                <a:latin typeface="Britannic Bold" panose="020B0903060703020204" pitchFamily="34" charset="0"/>
              </a:rPr>
            </a:br>
            <a:r>
              <a:rPr lang="en-US" sz="3100" dirty="0" smtClean="0">
                <a:solidFill>
                  <a:srgbClr val="FF0000"/>
                </a:solidFill>
                <a:latin typeface="Britannic Bold" panose="020B0903060703020204" pitchFamily="34" charset="0"/>
              </a:rPr>
              <a:t/>
            </a:r>
            <a:br>
              <a:rPr lang="en-US" sz="3100" dirty="0" smtClean="0">
                <a:solidFill>
                  <a:srgbClr val="FF0000"/>
                </a:solidFill>
                <a:latin typeface="Britannic Bold" panose="020B0903060703020204" pitchFamily="34" charset="0"/>
              </a:rPr>
            </a:br>
            <a:endParaRPr lang="en-US" sz="2800" dirty="0">
              <a:latin typeface="Britannic Bold" panose="020B0903060703020204" pitchFamily="34" charset="0"/>
            </a:endParaRPr>
          </a:p>
        </p:txBody>
      </p:sp>
    </p:spTree>
    <p:extLst>
      <p:ext uri="{BB962C8B-B14F-4D97-AF65-F5344CB8AC3E}">
        <p14:creationId xmlns:p14="http://schemas.microsoft.com/office/powerpoint/2010/main" val="1419785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553200"/>
          </a:xfrm>
        </p:spPr>
        <p:txBody>
          <a:bodyPr>
            <a:normAutofit/>
          </a:bodyPr>
          <a:lstStyle/>
          <a:p>
            <a:r>
              <a:rPr lang="en-US" sz="4000" dirty="0" smtClean="0">
                <a:solidFill>
                  <a:prstClr val="black"/>
                </a:solidFill>
                <a:latin typeface="Britannic Bold" panose="020B0903060703020204" pitchFamily="34" charset="0"/>
              </a:rPr>
              <a:t>Video </a:t>
            </a:r>
            <a:r>
              <a:rPr lang="en-US" sz="4000" dirty="0" smtClean="0">
                <a:solidFill>
                  <a:srgbClr val="FF0000"/>
                </a:solidFill>
                <a:latin typeface="Britannic Bold" panose="020B0903060703020204" pitchFamily="34" charset="0"/>
              </a:rPr>
              <a:t>No.1</a:t>
            </a:r>
            <a:br>
              <a:rPr lang="en-US" sz="4000" dirty="0" smtClean="0">
                <a:solidFill>
                  <a:srgbClr val="FF0000"/>
                </a:solidFill>
                <a:latin typeface="Britannic Bold" panose="020B0903060703020204" pitchFamily="34" charset="0"/>
              </a:rPr>
            </a:br>
            <a:r>
              <a:rPr lang="en-US" sz="4000" dirty="0" smtClean="0">
                <a:latin typeface="Britannic Bold" panose="020B0903060703020204" pitchFamily="34" charset="0"/>
              </a:rPr>
              <a:t>Migrant </a:t>
            </a:r>
            <a:r>
              <a:rPr lang="en-US" sz="4000" dirty="0">
                <a:latin typeface="Britannic Bold" panose="020B0903060703020204" pitchFamily="34" charset="0"/>
              </a:rPr>
              <a:t>in Paris</a:t>
            </a:r>
            <a:endParaRPr lang="en-US" sz="4000" dirty="0"/>
          </a:p>
        </p:txBody>
      </p:sp>
    </p:spTree>
    <p:extLst>
      <p:ext uri="{BB962C8B-B14F-4D97-AF65-F5344CB8AC3E}">
        <p14:creationId xmlns:p14="http://schemas.microsoft.com/office/powerpoint/2010/main" val="2529174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763000" cy="6400800"/>
          </a:xfrm>
        </p:spPr>
        <p:txBody>
          <a:bodyPr>
            <a:normAutofit/>
          </a:bodyPr>
          <a:lstStyle/>
          <a:p>
            <a:r>
              <a:rPr lang="en-US" sz="3200" dirty="0" smtClean="0">
                <a:latin typeface="Britannic Bold" panose="020B0903060703020204" pitchFamily="34" charset="0"/>
              </a:rPr>
              <a:t>Video </a:t>
            </a:r>
            <a:r>
              <a:rPr lang="en-US" sz="3200" dirty="0" smtClean="0">
                <a:solidFill>
                  <a:srgbClr val="FF0000"/>
                </a:solidFill>
                <a:latin typeface="Britannic Bold" panose="020B0903060703020204" pitchFamily="34" charset="0"/>
              </a:rPr>
              <a:t>No. 1a</a:t>
            </a:r>
            <a:r>
              <a:rPr lang="en-US" sz="3200" dirty="0" smtClean="0">
                <a:latin typeface="Britannic Bold" panose="020B0903060703020204" pitchFamily="34" charset="0"/>
              </a:rPr>
              <a:t/>
            </a:r>
            <a:br>
              <a:rPr lang="en-US" sz="3200" dirty="0" smtClean="0">
                <a:latin typeface="Britannic Bold" panose="020B0903060703020204" pitchFamily="34" charset="0"/>
              </a:rPr>
            </a:br>
            <a:r>
              <a:rPr lang="en-US" sz="3200" dirty="0" smtClean="0">
                <a:latin typeface="Britannic Bold" panose="020B0903060703020204" pitchFamily="34" charset="0"/>
              </a:rPr>
              <a:t>UK-Tommy </a:t>
            </a:r>
            <a:r>
              <a:rPr lang="en-US" sz="3200" dirty="0">
                <a:latin typeface="Britannic Bold" panose="020B0903060703020204" pitchFamily="34" charset="0"/>
              </a:rPr>
              <a:t>Robinson and camera </a:t>
            </a:r>
            <a:r>
              <a:rPr lang="en-US" sz="3200" dirty="0" smtClean="0">
                <a:latin typeface="Britannic Bold" panose="020B0903060703020204" pitchFamily="34" charset="0"/>
              </a:rPr>
              <a:t/>
            </a:r>
            <a:br>
              <a:rPr lang="en-US" sz="3200" dirty="0" smtClean="0">
                <a:latin typeface="Britannic Bold" panose="020B0903060703020204" pitchFamily="34" charset="0"/>
              </a:rPr>
            </a:br>
            <a:r>
              <a:rPr lang="en-US" sz="3200" dirty="0" smtClean="0">
                <a:latin typeface="Britannic Bold" panose="020B0903060703020204" pitchFamily="34" charset="0"/>
              </a:rPr>
              <a:t>woman </a:t>
            </a:r>
            <a:r>
              <a:rPr lang="en-US" sz="3200" dirty="0">
                <a:latin typeface="Britannic Bold" panose="020B0903060703020204" pitchFamily="34" charset="0"/>
              </a:rPr>
              <a:t>and I were violently attacked</a:t>
            </a:r>
          </a:p>
        </p:txBody>
      </p:sp>
    </p:spTree>
    <p:extLst>
      <p:ext uri="{BB962C8B-B14F-4D97-AF65-F5344CB8AC3E}">
        <p14:creationId xmlns:p14="http://schemas.microsoft.com/office/powerpoint/2010/main" val="601221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152400"/>
            <a:ext cx="8839200" cy="1143000"/>
          </a:xfrm>
        </p:spPr>
        <p:txBody>
          <a:bodyPr>
            <a:noAutofit/>
          </a:bodyPr>
          <a:lstStyle/>
          <a:p>
            <a:pPr lvl="0" algn="l">
              <a:spcBef>
                <a:spcPct val="20000"/>
              </a:spcBef>
            </a:pPr>
            <a:r>
              <a:rPr lang="en-US" sz="2800" dirty="0">
                <a:solidFill>
                  <a:prstClr val="black"/>
                </a:solidFill>
                <a:latin typeface="Britannic Bold" panose="020B0903060703020204" pitchFamily="34" charset="0"/>
                <a:ea typeface="+mn-ea"/>
                <a:cs typeface="+mn-cs"/>
              </a:rPr>
              <a:t>W</a:t>
            </a:r>
            <a:r>
              <a:rPr lang="en-US" sz="2800" dirty="0" smtClean="0">
                <a:solidFill>
                  <a:prstClr val="black"/>
                </a:solidFill>
                <a:latin typeface="Britannic Bold" panose="020B0903060703020204" pitchFamily="34" charset="0"/>
                <a:ea typeface="+mn-ea"/>
                <a:cs typeface="+mn-cs"/>
              </a:rPr>
              <a:t>hen we talk about </a:t>
            </a:r>
            <a:r>
              <a:rPr lang="en-US" sz="2800" dirty="0" smtClean="0">
                <a:solidFill>
                  <a:srgbClr val="FF0000"/>
                </a:solidFill>
                <a:latin typeface="Britannic Bold" panose="020B0903060703020204" pitchFamily="34" charset="0"/>
                <a:ea typeface="+mn-ea"/>
                <a:cs typeface="+mn-cs"/>
              </a:rPr>
              <a:t>Islam </a:t>
            </a:r>
            <a:r>
              <a:rPr lang="en-US" sz="2800" dirty="0" smtClean="0">
                <a:latin typeface="Britannic Bold" panose="020B0903060703020204" pitchFamily="34" charset="0"/>
                <a:ea typeface="+mn-ea"/>
                <a:cs typeface="+mn-cs"/>
              </a:rPr>
              <a:t>apologists hear: ‘</a:t>
            </a:r>
            <a:r>
              <a:rPr lang="en-US" sz="2800" dirty="0" smtClean="0">
                <a:solidFill>
                  <a:srgbClr val="FF0000"/>
                </a:solidFill>
                <a:latin typeface="Britannic Bold" panose="020B0903060703020204" pitchFamily="34" charset="0"/>
                <a:ea typeface="+mn-ea"/>
                <a:cs typeface="+mn-cs"/>
              </a:rPr>
              <a:t>Muslims</a:t>
            </a:r>
            <a:r>
              <a:rPr lang="en-US" sz="2800" dirty="0" smtClean="0">
                <a:latin typeface="Britannic Bold" panose="020B0903060703020204" pitchFamily="34" charset="0"/>
                <a:ea typeface="+mn-ea"/>
                <a:cs typeface="+mn-cs"/>
              </a:rPr>
              <a:t>’</a:t>
            </a:r>
            <a:r>
              <a:rPr lang="en-US" sz="2800" dirty="0" smtClean="0">
                <a:solidFill>
                  <a:srgbClr val="FF0000"/>
                </a:solidFill>
                <a:latin typeface="Britannic Bold" panose="020B0903060703020204" pitchFamily="34" charset="0"/>
                <a:ea typeface="+mn-ea"/>
                <a:cs typeface="+mn-cs"/>
              </a:rPr>
              <a:t>!</a:t>
            </a:r>
            <a:br>
              <a:rPr lang="en-US" sz="2800" dirty="0" smtClean="0">
                <a:solidFill>
                  <a:srgbClr val="FF0000"/>
                </a:solidFill>
                <a:latin typeface="Britannic Bold" panose="020B0903060703020204" pitchFamily="34" charset="0"/>
                <a:ea typeface="+mn-ea"/>
                <a:cs typeface="+mn-cs"/>
              </a:rPr>
            </a:br>
            <a:r>
              <a:rPr lang="en-US" sz="2800" dirty="0" smtClean="0">
                <a:latin typeface="Britannic Bold" panose="020B0903060703020204" pitchFamily="34" charset="0"/>
                <a:ea typeface="+mn-ea"/>
                <a:cs typeface="+mn-cs"/>
              </a:rPr>
              <a:t>We are talking about </a:t>
            </a:r>
            <a:r>
              <a:rPr lang="en-US" sz="2800" dirty="0" smtClean="0">
                <a:solidFill>
                  <a:srgbClr val="FF0000"/>
                </a:solidFill>
                <a:latin typeface="Britannic Bold" panose="020B0903060703020204" pitchFamily="34" charset="0"/>
                <a:ea typeface="+mn-ea"/>
                <a:cs typeface="+mn-cs"/>
              </a:rPr>
              <a:t>political doctrine </a:t>
            </a:r>
            <a:r>
              <a:rPr lang="en-US" sz="2800" dirty="0" smtClean="0">
                <a:latin typeface="Britannic Bold" panose="020B0903060703020204" pitchFamily="34" charset="0"/>
                <a:ea typeface="+mn-ea"/>
                <a:cs typeface="+mn-cs"/>
              </a:rPr>
              <a:t>and </a:t>
            </a:r>
            <a:r>
              <a:rPr lang="en-US" sz="2800" dirty="0" smtClean="0">
                <a:solidFill>
                  <a:srgbClr val="FF0000"/>
                </a:solidFill>
                <a:latin typeface="Britannic Bold" panose="020B0903060703020204" pitchFamily="34" charset="0"/>
                <a:ea typeface="+mn-ea"/>
                <a:cs typeface="+mn-cs"/>
              </a:rPr>
              <a:t>NOT </a:t>
            </a:r>
            <a:r>
              <a:rPr lang="cs-CZ" sz="2800" dirty="0" smtClean="0">
                <a:solidFill>
                  <a:srgbClr val="FF0000"/>
                </a:solidFill>
                <a:latin typeface="Britannic Bold" panose="020B0903060703020204" pitchFamily="34" charset="0"/>
                <a:ea typeface="+mn-ea"/>
                <a:cs typeface="+mn-cs"/>
              </a:rPr>
              <a:t>  </a:t>
            </a:r>
            <a:r>
              <a:rPr lang="en-US" sz="2800" dirty="0" smtClean="0">
                <a:solidFill>
                  <a:srgbClr val="FF0000"/>
                </a:solidFill>
                <a:latin typeface="Britannic Bold" panose="020B0903060703020204" pitchFamily="34" charset="0"/>
                <a:ea typeface="+mn-ea"/>
                <a:cs typeface="+mn-cs"/>
              </a:rPr>
              <a:t>people! </a:t>
            </a:r>
            <a:endParaRPr lang="en-US" sz="2800" dirty="0"/>
          </a:p>
        </p:txBody>
      </p:sp>
      <p:sp>
        <p:nvSpPr>
          <p:cNvPr id="4" name="Text Placeholder 3"/>
          <p:cNvSpPr>
            <a:spLocks noGrp="1"/>
          </p:cNvSpPr>
          <p:nvPr>
            <p:ph type="body" idx="1"/>
          </p:nvPr>
        </p:nvSpPr>
        <p:spPr>
          <a:xfrm>
            <a:off x="152400" y="1524000"/>
            <a:ext cx="4344988" cy="650875"/>
          </a:xfrm>
        </p:spPr>
        <p:txBody>
          <a:bodyPr>
            <a:normAutofit/>
          </a:bodyPr>
          <a:lstStyle/>
          <a:p>
            <a:pPr algn="ctr"/>
            <a:r>
              <a:rPr lang="en-US" sz="3200" b="0" dirty="0" smtClean="0">
                <a:latin typeface="Britannic Bold" panose="020B0903060703020204" pitchFamily="34" charset="0"/>
              </a:rPr>
              <a:t>This is </a:t>
            </a:r>
            <a:r>
              <a:rPr lang="en-US" sz="3200" b="0" dirty="0" smtClean="0">
                <a:solidFill>
                  <a:srgbClr val="FF0000"/>
                </a:solidFill>
                <a:latin typeface="Britannic Bold" panose="020B0903060703020204" pitchFamily="34" charset="0"/>
              </a:rPr>
              <a:t>Islam</a:t>
            </a:r>
            <a:endParaRPr lang="en-US" sz="3200" b="0" dirty="0">
              <a:latin typeface="Britannic Bold" panose="020B0903060703020204" pitchFamily="34" charset="0"/>
            </a:endParaRPr>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52400" y="3429000"/>
            <a:ext cx="4344988" cy="2590800"/>
          </a:xfrm>
        </p:spPr>
      </p:pic>
      <p:sp>
        <p:nvSpPr>
          <p:cNvPr id="6" name="Text Placeholder 5"/>
          <p:cNvSpPr>
            <a:spLocks noGrp="1"/>
          </p:cNvSpPr>
          <p:nvPr>
            <p:ph type="body" sz="quarter" idx="3"/>
          </p:nvPr>
        </p:nvSpPr>
        <p:spPr>
          <a:xfrm>
            <a:off x="4645025" y="1535113"/>
            <a:ext cx="4346575" cy="598487"/>
          </a:xfrm>
        </p:spPr>
        <p:txBody>
          <a:bodyPr>
            <a:normAutofit/>
          </a:bodyPr>
          <a:lstStyle/>
          <a:p>
            <a:pPr lvl="0" algn="ctr"/>
            <a:r>
              <a:rPr lang="en-US" sz="3200" b="0" dirty="0">
                <a:solidFill>
                  <a:prstClr val="black"/>
                </a:solidFill>
                <a:latin typeface="Britannic Bold" panose="020B0903060703020204" pitchFamily="34" charset="0"/>
              </a:rPr>
              <a:t>This is </a:t>
            </a:r>
            <a:r>
              <a:rPr lang="en-US" sz="3200" b="0" dirty="0" smtClean="0">
                <a:solidFill>
                  <a:srgbClr val="FF0000"/>
                </a:solidFill>
                <a:latin typeface="Britannic Bold" panose="020B0903060703020204" pitchFamily="34" charset="0"/>
              </a:rPr>
              <a:t>Muslim</a:t>
            </a:r>
            <a:endParaRPr lang="en-US" sz="3200" b="0" dirty="0">
              <a:solidFill>
                <a:prstClr val="black"/>
              </a:solidFill>
              <a:latin typeface="Britannic Bold" panose="020B0903060703020204" pitchFamily="34" charset="0"/>
            </a:endParaRPr>
          </a:p>
        </p:txBody>
      </p:sp>
      <p:pic>
        <p:nvPicPr>
          <p:cNvPr id="9" name="Content Placeholder 8"/>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795156" y="2497898"/>
            <a:ext cx="4196444" cy="3750501"/>
          </a:xfrm>
        </p:spPr>
      </p:pic>
    </p:spTree>
    <p:extLst>
      <p:ext uri="{BB962C8B-B14F-4D97-AF65-F5344CB8AC3E}">
        <p14:creationId xmlns:p14="http://schemas.microsoft.com/office/powerpoint/2010/main" val="35729873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 y="76201"/>
            <a:ext cx="8839200" cy="1295399"/>
          </a:xfrm>
        </p:spPr>
        <p:txBody>
          <a:bodyPr>
            <a:normAutofit fontScale="90000"/>
          </a:bodyPr>
          <a:lstStyle/>
          <a:p>
            <a:pPr algn="l"/>
            <a:r>
              <a:rPr lang="en-US" sz="2400" dirty="0" smtClean="0">
                <a:latin typeface="Britannic Bold" panose="020B0903060703020204" pitchFamily="34" charset="0"/>
              </a:rPr>
              <a:t>All began at the Conquests </a:t>
            </a:r>
            <a:r>
              <a:rPr lang="en-US" sz="2400" dirty="0">
                <a:latin typeface="Britannic Bold" panose="020B0903060703020204" pitchFamily="34" charset="0"/>
              </a:rPr>
              <a:t>of </a:t>
            </a:r>
            <a:r>
              <a:rPr lang="en-US" sz="2400" dirty="0" smtClean="0">
                <a:latin typeface="Britannic Bold" panose="020B0903060703020204" pitchFamily="34" charset="0"/>
              </a:rPr>
              <a:t>Mohammed </a:t>
            </a:r>
            <a:r>
              <a:rPr lang="en-US" sz="2400" dirty="0">
                <a:latin typeface="Britannic Bold" panose="020B0903060703020204" pitchFamily="34" charset="0"/>
              </a:rPr>
              <a:t>(green lines</a:t>
            </a:r>
            <a:r>
              <a:rPr lang="en-US" sz="2400" dirty="0" smtClean="0">
                <a:latin typeface="Britannic Bold" panose="020B0903060703020204" pitchFamily="34" charset="0"/>
              </a:rPr>
              <a:t>) in the 6</a:t>
            </a:r>
            <a:r>
              <a:rPr lang="en-US" sz="2400" baseline="30000" dirty="0" smtClean="0">
                <a:latin typeface="Britannic Bold" panose="020B0903060703020204" pitchFamily="34" charset="0"/>
              </a:rPr>
              <a:t>th</a:t>
            </a:r>
            <a:r>
              <a:rPr lang="en-US" sz="2400" dirty="0" smtClean="0">
                <a:latin typeface="Britannic Bold" panose="020B0903060703020204" pitchFamily="34" charset="0"/>
              </a:rPr>
              <a:t> century then the </a:t>
            </a:r>
            <a:r>
              <a:rPr lang="en-US" sz="2400" dirty="0">
                <a:solidFill>
                  <a:srgbClr val="FF0000"/>
                </a:solidFill>
                <a:latin typeface="Britannic Bold" panose="020B0903060703020204" pitchFamily="34" charset="0"/>
              </a:rPr>
              <a:t>Rashidun </a:t>
            </a:r>
            <a:r>
              <a:rPr lang="en-US" sz="2400" dirty="0" smtClean="0">
                <a:solidFill>
                  <a:srgbClr val="FF0000"/>
                </a:solidFill>
                <a:latin typeface="Britannic Bold" panose="020B0903060703020204" pitchFamily="34" charset="0"/>
              </a:rPr>
              <a:t>Caliphs</a:t>
            </a:r>
            <a:r>
              <a:rPr lang="en-US" sz="2400" dirty="0" smtClean="0">
                <a:latin typeface="Britannic Bold" panose="020B0903060703020204" pitchFamily="34" charset="0"/>
              </a:rPr>
              <a:t>(black </a:t>
            </a:r>
            <a:r>
              <a:rPr lang="en-US" sz="2400" dirty="0">
                <a:latin typeface="Britannic Bold" panose="020B0903060703020204" pitchFamily="34" charset="0"/>
              </a:rPr>
              <a:t>lines). Shown: </a:t>
            </a:r>
            <a:r>
              <a:rPr lang="en-US" sz="2400" dirty="0">
                <a:solidFill>
                  <a:srgbClr val="FF0000"/>
                </a:solidFill>
                <a:latin typeface="Britannic Bold" panose="020B0903060703020204" pitchFamily="34" charset="0"/>
              </a:rPr>
              <a:t>Byzantine </a:t>
            </a:r>
            <a:r>
              <a:rPr lang="en-US" sz="2400" dirty="0" smtClean="0">
                <a:solidFill>
                  <a:srgbClr val="FF0000"/>
                </a:solidFill>
                <a:latin typeface="Britannic Bold" panose="020B0903060703020204" pitchFamily="34" charset="0"/>
              </a:rPr>
              <a:t>Empire </a:t>
            </a:r>
            <a:r>
              <a:rPr lang="en-US" sz="2400" dirty="0" smtClean="0">
                <a:latin typeface="Britannic Bold" panose="020B0903060703020204" pitchFamily="34" charset="0"/>
              </a:rPr>
              <a:t>(North </a:t>
            </a:r>
            <a:r>
              <a:rPr lang="en-US" sz="2400" dirty="0">
                <a:latin typeface="Britannic Bold" panose="020B0903060703020204" pitchFamily="34" charset="0"/>
              </a:rPr>
              <a:t>and west) </a:t>
            </a:r>
            <a:r>
              <a:rPr lang="en-US" sz="2400" dirty="0" smtClean="0">
                <a:latin typeface="Britannic Bold" panose="020B0903060703020204" pitchFamily="34" charset="0"/>
              </a:rPr>
              <a:t>and </a:t>
            </a:r>
            <a:r>
              <a:rPr lang="en-US" sz="2400" dirty="0">
                <a:solidFill>
                  <a:srgbClr val="FF0000"/>
                </a:solidFill>
                <a:latin typeface="Britannic Bold" panose="020B0903060703020204" pitchFamily="34" charset="0"/>
              </a:rPr>
              <a:t>Sassanid-Persian </a:t>
            </a:r>
            <a:r>
              <a:rPr lang="en-US" sz="2400" dirty="0" smtClean="0">
                <a:solidFill>
                  <a:srgbClr val="FF0000"/>
                </a:solidFill>
                <a:latin typeface="Britannic Bold" panose="020B0903060703020204" pitchFamily="34" charset="0"/>
              </a:rPr>
              <a:t>Empire </a:t>
            </a:r>
            <a:r>
              <a:rPr lang="en-US" sz="2400" dirty="0">
                <a:latin typeface="Britannic Bold" panose="020B0903060703020204" pitchFamily="34" charset="0"/>
              </a:rPr>
              <a:t>(North east).</a:t>
            </a:r>
          </a:p>
        </p:txBody>
      </p:sp>
      <p:sp>
        <p:nvSpPr>
          <p:cNvPr id="5" name="Subtitle 4"/>
          <p:cNvSpPr>
            <a:spLocks noGrp="1"/>
          </p:cNvSpPr>
          <p:nvPr>
            <p:ph type="subTitle" idx="1"/>
          </p:nvPr>
        </p:nvSpPr>
        <p:spPr>
          <a:xfrm>
            <a:off x="152400" y="1371600"/>
            <a:ext cx="8839200" cy="5334000"/>
          </a:xfrm>
        </p:spPr>
        <p:txBody>
          <a:bodyPr/>
          <a:lstStyle/>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447800"/>
            <a:ext cx="7086600" cy="5294946"/>
          </a:xfrm>
          <a:prstGeom prst="rect">
            <a:avLst/>
          </a:prstGeom>
        </p:spPr>
      </p:pic>
    </p:spTree>
    <p:extLst>
      <p:ext uri="{BB962C8B-B14F-4D97-AF65-F5344CB8AC3E}">
        <p14:creationId xmlns:p14="http://schemas.microsoft.com/office/powerpoint/2010/main" val="3470565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152400"/>
            <a:ext cx="8839200" cy="6553200"/>
          </a:xfrm>
        </p:spPr>
        <p:txBody>
          <a:bodyPr>
            <a:normAutofit fontScale="90000"/>
          </a:bodyPr>
          <a:lstStyle/>
          <a:p>
            <a:pPr algn="l"/>
            <a:r>
              <a:rPr lang="en-US" sz="2800" dirty="0" smtClean="0">
                <a:solidFill>
                  <a:srgbClr val="FF0000"/>
                </a:solidFill>
                <a:latin typeface="Britannic Bold" pitchFamily="34" charset="0"/>
              </a:rPr>
              <a:t>The Christian Middle East</a:t>
            </a:r>
            <a:br>
              <a:rPr lang="en-US" sz="2800" dirty="0" smtClean="0">
                <a:solidFill>
                  <a:srgbClr val="FF0000"/>
                </a:solidFill>
                <a:latin typeface="Britannic Bold" pitchFamily="34" charset="0"/>
              </a:rPr>
            </a:br>
            <a:r>
              <a:rPr lang="ar-IQ" sz="2800" dirty="0" smtClean="0">
                <a:solidFill>
                  <a:srgbClr val="FF0000"/>
                </a:solidFill>
                <a:latin typeface="Britannic Bold" pitchFamily="34" charset="0"/>
              </a:rPr>
              <a:t/>
            </a:r>
            <a:br>
              <a:rPr lang="ar-IQ" sz="2800" dirty="0" smtClean="0">
                <a:solidFill>
                  <a:srgbClr val="FF0000"/>
                </a:solidFill>
                <a:latin typeface="Britannic Bold" pitchFamily="34" charset="0"/>
              </a:rPr>
            </a:br>
            <a:r>
              <a:rPr lang="en-US" sz="2800" dirty="0" smtClean="0">
                <a:latin typeface="Britannic Bold" pitchFamily="34" charset="0"/>
              </a:rPr>
              <a:t>There was a rich history in the region of the Middle East, ancient sites could be found even today. Through excavations and still-standing monuments that could be seen today; they speak loud about a rich and civilized history. Who doesn’t know Babylon, ancient Nineveh in Iraq or the Pyramids in Egypt?</a:t>
            </a:r>
            <a:r>
              <a:rPr lang="en-US" sz="2800" dirty="0" smtClean="0">
                <a:solidFill>
                  <a:srgbClr val="FF0000"/>
                </a:solidFill>
                <a:latin typeface="Britannic Bold" pitchFamily="34" charset="0"/>
              </a:rPr>
              <a:t/>
            </a:r>
            <a:br>
              <a:rPr lang="en-US" sz="2800" dirty="0" smtClean="0">
                <a:solidFill>
                  <a:srgbClr val="FF0000"/>
                </a:solidFill>
                <a:latin typeface="Britannic Bold" pitchFamily="34" charset="0"/>
              </a:rPr>
            </a:br>
            <a:r>
              <a:rPr lang="en-US" sz="2800" dirty="0" smtClean="0">
                <a:solidFill>
                  <a:prstClr val="black"/>
                </a:solidFill>
                <a:latin typeface="Britannic Bold" pitchFamily="34" charset="0"/>
              </a:rPr>
              <a:t>We will mention only some countries and their Christian history, but also what happened to them because of migration…</a:t>
            </a:r>
            <a:r>
              <a:rPr lang="en-US" sz="2800" i="1" dirty="0" smtClean="0">
                <a:solidFill>
                  <a:srgbClr val="FF0000"/>
                </a:solidFill>
                <a:latin typeface="Britannic Bold" pitchFamily="34" charset="0"/>
              </a:rPr>
              <a:t>Islamic migration.</a:t>
            </a:r>
            <a:r>
              <a:rPr lang="en-US" sz="2800" dirty="0" smtClean="0">
                <a:solidFill>
                  <a:prstClr val="black"/>
                </a:solidFill>
                <a:latin typeface="Britannic Bold" pitchFamily="34" charset="0"/>
              </a:rPr>
              <a:t/>
            </a:r>
            <a:br>
              <a:rPr lang="en-US" sz="2800" dirty="0" smtClean="0">
                <a:solidFill>
                  <a:prstClr val="black"/>
                </a:solidFill>
                <a:latin typeface="Britannic Bold" pitchFamily="34" charset="0"/>
              </a:rPr>
            </a:br>
            <a:r>
              <a:rPr lang="en-US" sz="2800" dirty="0" smtClean="0">
                <a:solidFill>
                  <a:prstClr val="black"/>
                </a:solidFill>
                <a:latin typeface="Britannic Bold" pitchFamily="34" charset="0"/>
              </a:rPr>
              <a:t/>
            </a:r>
            <a:br>
              <a:rPr lang="en-US" sz="2800" dirty="0" smtClean="0">
                <a:solidFill>
                  <a:prstClr val="black"/>
                </a:solidFill>
                <a:latin typeface="Britannic Bold" pitchFamily="34" charset="0"/>
              </a:rPr>
            </a:br>
            <a:r>
              <a:rPr lang="en-US" sz="2800" dirty="0" smtClean="0">
                <a:solidFill>
                  <a:srgbClr val="FF0000"/>
                </a:solidFill>
                <a:latin typeface="Britannic Bold" pitchFamily="34" charset="0"/>
              </a:rPr>
              <a:t>1. </a:t>
            </a:r>
            <a:r>
              <a:rPr lang="en-US" sz="2800" dirty="0" smtClean="0">
                <a:latin typeface="Britannic Bold" pitchFamily="34" charset="0"/>
              </a:rPr>
              <a:t>Persia/</a:t>
            </a:r>
            <a:r>
              <a:rPr lang="en-US" sz="2800" dirty="0" smtClean="0">
                <a:solidFill>
                  <a:prstClr val="black"/>
                </a:solidFill>
                <a:latin typeface="Britannic Bold" pitchFamily="34" charset="0"/>
              </a:rPr>
              <a:t>Mesopotamia/Iraq; </a:t>
            </a:r>
            <a:br>
              <a:rPr lang="en-US" sz="2800" dirty="0" smtClean="0">
                <a:solidFill>
                  <a:prstClr val="black"/>
                </a:solidFill>
                <a:latin typeface="Britannic Bold" pitchFamily="34" charset="0"/>
              </a:rPr>
            </a:br>
            <a:r>
              <a:rPr lang="en-US" sz="2800" dirty="0" smtClean="0">
                <a:solidFill>
                  <a:srgbClr val="FF0000"/>
                </a:solidFill>
                <a:latin typeface="Britannic Bold" pitchFamily="34" charset="0"/>
              </a:rPr>
              <a:t>2. </a:t>
            </a:r>
            <a:r>
              <a:rPr lang="en-US" sz="2800" dirty="0" smtClean="0">
                <a:solidFill>
                  <a:prstClr val="black"/>
                </a:solidFill>
                <a:latin typeface="Britannic Bold" pitchFamily="34" charset="0"/>
              </a:rPr>
              <a:t>Aram/Syria; former the Levant;</a:t>
            </a:r>
            <a:br>
              <a:rPr lang="en-US" sz="2800" dirty="0" smtClean="0">
                <a:solidFill>
                  <a:prstClr val="black"/>
                </a:solidFill>
                <a:latin typeface="Britannic Bold" pitchFamily="34" charset="0"/>
              </a:rPr>
            </a:br>
            <a:r>
              <a:rPr lang="en-US" sz="2800" dirty="0" smtClean="0">
                <a:solidFill>
                  <a:srgbClr val="FF0000"/>
                </a:solidFill>
                <a:latin typeface="Britannic Bold" pitchFamily="34" charset="0"/>
              </a:rPr>
              <a:t>3. </a:t>
            </a:r>
            <a:r>
              <a:rPr lang="en-US" sz="2800" dirty="0" smtClean="0">
                <a:solidFill>
                  <a:prstClr val="black"/>
                </a:solidFill>
                <a:latin typeface="Britannic Bold" pitchFamily="34" charset="0"/>
              </a:rPr>
              <a:t>Anatolia/Turkey;  </a:t>
            </a:r>
            <a:br>
              <a:rPr lang="en-US" sz="2800" dirty="0" smtClean="0">
                <a:solidFill>
                  <a:prstClr val="black"/>
                </a:solidFill>
                <a:latin typeface="Britannic Bold" pitchFamily="34" charset="0"/>
              </a:rPr>
            </a:br>
            <a:r>
              <a:rPr lang="en-US" sz="2800" dirty="0" smtClean="0">
                <a:solidFill>
                  <a:srgbClr val="FF0000"/>
                </a:solidFill>
                <a:latin typeface="Britannic Bold" pitchFamily="34" charset="0"/>
              </a:rPr>
              <a:t>4. </a:t>
            </a:r>
            <a:r>
              <a:rPr lang="en-US" sz="2800" dirty="0" smtClean="0">
                <a:solidFill>
                  <a:prstClr val="black"/>
                </a:solidFill>
                <a:latin typeface="Britannic Bold" pitchFamily="34" charset="0"/>
              </a:rPr>
              <a:t>Copt/Egypt.</a:t>
            </a:r>
            <a:endParaRPr lang="en-US" sz="2800" dirty="0"/>
          </a:p>
        </p:txBody>
      </p:sp>
    </p:spTree>
    <p:extLst>
      <p:ext uri="{BB962C8B-B14F-4D97-AF65-F5344CB8AC3E}">
        <p14:creationId xmlns:p14="http://schemas.microsoft.com/office/powerpoint/2010/main" val="31592734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553200"/>
          </a:xfrm>
        </p:spPr>
        <p:txBody>
          <a:bodyPr>
            <a:normAutofit/>
          </a:bodyPr>
          <a:lstStyle/>
          <a:p>
            <a:r>
              <a:rPr lang="en-US" sz="4000" dirty="0" smtClean="0">
                <a:solidFill>
                  <a:prstClr val="black"/>
                </a:solidFill>
                <a:latin typeface="Britannic Bold" panose="020B0903060703020204" pitchFamily="34" charset="0"/>
              </a:rPr>
              <a:t>Video </a:t>
            </a:r>
            <a:r>
              <a:rPr lang="en-US" sz="4000" dirty="0" smtClean="0">
                <a:solidFill>
                  <a:srgbClr val="FF0000"/>
                </a:solidFill>
                <a:latin typeface="Britannic Bold" panose="020B0903060703020204" pitchFamily="34" charset="0"/>
              </a:rPr>
              <a:t>No.2</a:t>
            </a:r>
            <a:r>
              <a:rPr lang="en-US" sz="4000" dirty="0">
                <a:solidFill>
                  <a:srgbClr val="FF0000"/>
                </a:solidFill>
                <a:latin typeface="Britannic Bold" panose="020B0903060703020204" pitchFamily="34" charset="0"/>
              </a:rPr>
              <a:t/>
            </a:r>
            <a:br>
              <a:rPr lang="en-US" sz="4000" dirty="0">
                <a:solidFill>
                  <a:srgbClr val="FF0000"/>
                </a:solidFill>
                <a:latin typeface="Britannic Bold" panose="020B0903060703020204" pitchFamily="34" charset="0"/>
              </a:rPr>
            </a:br>
            <a:r>
              <a:rPr lang="en-US" sz="4000" dirty="0" smtClean="0">
                <a:latin typeface="Britannic Bold" panose="020B0903060703020204" pitchFamily="34" charset="0"/>
              </a:rPr>
              <a:t>Sweden-</a:t>
            </a:r>
            <a:r>
              <a:rPr lang="en-US" sz="4000" dirty="0">
                <a:latin typeface="Britannic Bold" panose="020B0903060703020204" pitchFamily="34" charset="0"/>
              </a:rPr>
              <a:t>‘Almost a </a:t>
            </a:r>
            <a:r>
              <a:rPr lang="en-US" sz="4000" dirty="0" smtClean="0">
                <a:latin typeface="Britannic Bold" panose="020B0903060703020204" pitchFamily="34" charset="0"/>
              </a:rPr>
              <a:t>war</a:t>
            </a:r>
            <a:br>
              <a:rPr lang="en-US" sz="4000" dirty="0" smtClean="0">
                <a:latin typeface="Britannic Bold" panose="020B0903060703020204" pitchFamily="34" charset="0"/>
              </a:rPr>
            </a:br>
            <a:r>
              <a:rPr lang="en-US" sz="4000" dirty="0" smtClean="0">
                <a:latin typeface="Britannic Bold" panose="020B0903060703020204" pitchFamily="34" charset="0"/>
              </a:rPr>
              <a:t>zone</a:t>
            </a:r>
            <a:endParaRPr lang="en-US" sz="4000" dirty="0"/>
          </a:p>
        </p:txBody>
      </p:sp>
    </p:spTree>
    <p:extLst>
      <p:ext uri="{BB962C8B-B14F-4D97-AF65-F5344CB8AC3E}">
        <p14:creationId xmlns:p14="http://schemas.microsoft.com/office/powerpoint/2010/main" val="3223135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553200"/>
          </a:xfrm>
        </p:spPr>
        <p:txBody>
          <a:bodyPr>
            <a:normAutofit/>
          </a:bodyPr>
          <a:lstStyle/>
          <a:p>
            <a:r>
              <a:rPr lang="en-US" sz="4000" dirty="0" smtClean="0">
                <a:solidFill>
                  <a:prstClr val="black"/>
                </a:solidFill>
                <a:latin typeface="Britannic Bold" panose="020B0903060703020204" pitchFamily="34" charset="0"/>
              </a:rPr>
              <a:t>Video </a:t>
            </a:r>
            <a:r>
              <a:rPr lang="en-US" sz="4000" dirty="0" smtClean="0">
                <a:solidFill>
                  <a:srgbClr val="FF0000"/>
                </a:solidFill>
                <a:latin typeface="Britannic Bold" panose="020B0903060703020204" pitchFamily="34" charset="0"/>
              </a:rPr>
              <a:t>No.2a</a:t>
            </a:r>
            <a:r>
              <a:rPr lang="en-US" sz="4000" dirty="0">
                <a:solidFill>
                  <a:srgbClr val="FF0000"/>
                </a:solidFill>
                <a:latin typeface="Britannic Bold" panose="020B0903060703020204" pitchFamily="34" charset="0"/>
              </a:rPr>
              <a:t/>
            </a:r>
            <a:br>
              <a:rPr lang="en-US" sz="4000" dirty="0">
                <a:solidFill>
                  <a:srgbClr val="FF0000"/>
                </a:solidFill>
                <a:latin typeface="Britannic Bold" panose="020B0903060703020204" pitchFamily="34" charset="0"/>
              </a:rPr>
            </a:br>
            <a:r>
              <a:rPr lang="en-US" sz="4000" dirty="0" smtClean="0">
                <a:latin typeface="Britannic Bold" panose="020B0903060703020204" pitchFamily="34" charset="0"/>
              </a:rPr>
              <a:t>How </a:t>
            </a:r>
            <a:r>
              <a:rPr lang="en-US" sz="4000" dirty="0">
                <a:latin typeface="Britannic Bold" panose="020B0903060703020204" pitchFamily="34" charset="0"/>
              </a:rPr>
              <a:t>Islam overtakes </a:t>
            </a:r>
            <a:r>
              <a:rPr lang="en-US" sz="4000" dirty="0" smtClean="0">
                <a:latin typeface="Britannic Bold" panose="020B0903060703020204" pitchFamily="34" charset="0"/>
              </a:rPr>
              <a:t/>
            </a:r>
            <a:br>
              <a:rPr lang="en-US" sz="4000" dirty="0" smtClean="0">
                <a:latin typeface="Britannic Bold" panose="020B0903060703020204" pitchFamily="34" charset="0"/>
              </a:rPr>
            </a:br>
            <a:r>
              <a:rPr lang="en-US" sz="4000" dirty="0" smtClean="0">
                <a:latin typeface="Britannic Bold" panose="020B0903060703020204" pitchFamily="34" charset="0"/>
              </a:rPr>
              <a:t>the </a:t>
            </a:r>
            <a:r>
              <a:rPr lang="en-US" sz="4000" dirty="0">
                <a:latin typeface="Britannic Bold" panose="020B0903060703020204" pitchFamily="34" charset="0"/>
              </a:rPr>
              <a:t>native </a:t>
            </a:r>
            <a:r>
              <a:rPr lang="en-US" sz="4000" dirty="0" smtClean="0">
                <a:latin typeface="Britannic Bold" panose="020B0903060703020204" pitchFamily="34" charset="0"/>
              </a:rPr>
              <a:t>population</a:t>
            </a:r>
            <a:endParaRPr lang="en-US" sz="4000" dirty="0"/>
          </a:p>
        </p:txBody>
      </p:sp>
    </p:spTree>
    <p:extLst>
      <p:ext uri="{BB962C8B-B14F-4D97-AF65-F5344CB8AC3E}">
        <p14:creationId xmlns:p14="http://schemas.microsoft.com/office/powerpoint/2010/main" val="3499659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553200"/>
          </a:xfrm>
        </p:spPr>
        <p:txBody>
          <a:bodyPr>
            <a:normAutofit/>
          </a:bodyPr>
          <a:lstStyle/>
          <a:p>
            <a:r>
              <a:rPr lang="en-US" sz="4000" dirty="0" smtClean="0">
                <a:latin typeface="Britannic Bold" panose="020B0903060703020204" pitchFamily="34" charset="0"/>
              </a:rPr>
              <a:t/>
            </a:r>
            <a:br>
              <a:rPr lang="en-US" sz="4000" dirty="0" smtClean="0">
                <a:latin typeface="Britannic Bold" panose="020B0903060703020204" pitchFamily="34" charset="0"/>
              </a:rPr>
            </a:br>
            <a:r>
              <a:rPr lang="en-US" sz="4000" dirty="0" smtClean="0">
                <a:latin typeface="Britannic Bold" panose="020B0903060703020204" pitchFamily="34" charset="0"/>
              </a:rPr>
              <a:t>Migration and the</a:t>
            </a:r>
            <a:br>
              <a:rPr lang="en-US" sz="4000" dirty="0" smtClean="0">
                <a:latin typeface="Britannic Bold" panose="020B0903060703020204" pitchFamily="34" charset="0"/>
              </a:rPr>
            </a:br>
            <a:r>
              <a:rPr lang="en-US" sz="4000" dirty="0" smtClean="0">
                <a:latin typeface="Britannic Bold" panose="020B0903060703020204" pitchFamily="34" charset="0"/>
              </a:rPr>
              <a:t>Ancient Civilizations</a:t>
            </a:r>
            <a:endParaRPr lang="en-US" sz="4000" dirty="0"/>
          </a:p>
        </p:txBody>
      </p:sp>
    </p:spTree>
    <p:extLst>
      <p:ext uri="{BB962C8B-B14F-4D97-AF65-F5344CB8AC3E}">
        <p14:creationId xmlns:p14="http://schemas.microsoft.com/office/powerpoint/2010/main" val="2152825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553200"/>
          </a:xfrm>
        </p:spPr>
        <p:txBody>
          <a:bodyPr>
            <a:normAutofit/>
          </a:bodyPr>
          <a:lstStyle/>
          <a:p>
            <a:r>
              <a:rPr lang="en-US" sz="6000" dirty="0">
                <a:solidFill>
                  <a:srgbClr val="FF0000"/>
                </a:solidFill>
                <a:latin typeface="Britannic Bold" pitchFamily="34" charset="0"/>
              </a:rPr>
              <a:t>Peace of the</a:t>
            </a:r>
            <a:br>
              <a:rPr lang="en-US" sz="6000" dirty="0">
                <a:solidFill>
                  <a:srgbClr val="FF0000"/>
                </a:solidFill>
                <a:latin typeface="Britannic Bold" pitchFamily="34" charset="0"/>
              </a:rPr>
            </a:br>
            <a:r>
              <a:rPr lang="en-US" sz="6000" dirty="0">
                <a:solidFill>
                  <a:srgbClr val="FF0000"/>
                </a:solidFill>
                <a:latin typeface="Britannic Bold" pitchFamily="34" charset="0"/>
              </a:rPr>
              <a:t>Lord</a:t>
            </a:r>
            <a:br>
              <a:rPr lang="en-US" sz="6000" dirty="0">
                <a:solidFill>
                  <a:srgbClr val="FF0000"/>
                </a:solidFill>
                <a:latin typeface="Britannic Bold" pitchFamily="34" charset="0"/>
              </a:rPr>
            </a:br>
            <a:r>
              <a:rPr lang="en-US" sz="6000" dirty="0">
                <a:solidFill>
                  <a:srgbClr val="FF0000"/>
                </a:solidFill>
                <a:latin typeface="Britannic Bold" pitchFamily="34" charset="0"/>
              </a:rPr>
              <a:t>Jesus Christ</a:t>
            </a:r>
            <a:br>
              <a:rPr lang="en-US" sz="6000" dirty="0">
                <a:solidFill>
                  <a:srgbClr val="FF0000"/>
                </a:solidFill>
                <a:latin typeface="Britannic Bold" pitchFamily="34" charset="0"/>
              </a:rPr>
            </a:br>
            <a:r>
              <a:rPr lang="en-US" sz="6000" dirty="0">
                <a:solidFill>
                  <a:srgbClr val="FF0000"/>
                </a:solidFill>
                <a:latin typeface="Britannic Bold" pitchFamily="34" charset="0"/>
              </a:rPr>
              <a:t>be with you </a:t>
            </a:r>
            <a:endParaRPr lang="en-US" sz="6000" dirty="0"/>
          </a:p>
        </p:txBody>
      </p:sp>
    </p:spTree>
    <p:extLst>
      <p:ext uri="{BB962C8B-B14F-4D97-AF65-F5344CB8AC3E}">
        <p14:creationId xmlns:p14="http://schemas.microsoft.com/office/powerpoint/2010/main" val="3107577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809" y="1064600"/>
            <a:ext cx="7391400" cy="5543548"/>
          </a:xfrm>
          <a:prstGeom prst="rect">
            <a:avLst/>
          </a:prstGeom>
        </p:spPr>
      </p:pic>
      <p:sp>
        <p:nvSpPr>
          <p:cNvPr id="3" name="Title 2"/>
          <p:cNvSpPr>
            <a:spLocks noGrp="1"/>
          </p:cNvSpPr>
          <p:nvPr>
            <p:ph type="ctrTitle"/>
          </p:nvPr>
        </p:nvSpPr>
        <p:spPr>
          <a:xfrm>
            <a:off x="152400" y="228601"/>
            <a:ext cx="8763000" cy="685799"/>
          </a:xfrm>
        </p:spPr>
        <p:txBody>
          <a:bodyPr>
            <a:normAutofit fontScale="90000"/>
          </a:bodyPr>
          <a:lstStyle/>
          <a:p>
            <a:pPr algn="l"/>
            <a:r>
              <a:rPr lang="nn-NO" sz="2800" dirty="0" smtClean="0">
                <a:latin typeface="Britannic Bold" panose="020B0903060703020204" pitchFamily="34" charset="0"/>
              </a:rPr>
              <a:t>Ishtar </a:t>
            </a:r>
            <a:r>
              <a:rPr lang="nn-NO" sz="2800" dirty="0">
                <a:latin typeface="Britannic Bold" panose="020B0903060703020204" pitchFamily="34" charset="0"/>
              </a:rPr>
              <a:t>Gate at Berlin </a:t>
            </a:r>
            <a:r>
              <a:rPr lang="nn-NO" sz="2800" dirty="0" smtClean="0">
                <a:latin typeface="Britannic Bold" panose="020B0903060703020204" pitchFamily="34" charset="0"/>
              </a:rPr>
              <a:t>Museum</a:t>
            </a:r>
            <a:r>
              <a:rPr lang="en-US" sz="2800" dirty="0" smtClean="0">
                <a:latin typeface="Britannic Bold" panose="020B0903060703020204" pitchFamily="34" charset="0"/>
              </a:rPr>
              <a:t> was </a:t>
            </a:r>
            <a:r>
              <a:rPr lang="en-US" sz="2800" dirty="0">
                <a:latin typeface="Britannic Bold" panose="020B0903060703020204" pitchFamily="34" charset="0"/>
              </a:rPr>
              <a:t>constructed </a:t>
            </a:r>
            <a:r>
              <a:rPr lang="en-US" sz="2800" dirty="0" smtClean="0">
                <a:latin typeface="Britannic Bold" panose="020B0903060703020204" pitchFamily="34" charset="0"/>
              </a:rPr>
              <a:t>in </a:t>
            </a:r>
            <a:r>
              <a:rPr lang="en-US" sz="2800" dirty="0">
                <a:solidFill>
                  <a:srgbClr val="FF0000"/>
                </a:solidFill>
                <a:latin typeface="Britannic Bold" panose="020B0903060703020204" pitchFamily="34" charset="0"/>
              </a:rPr>
              <a:t>575 </a:t>
            </a:r>
            <a:r>
              <a:rPr lang="en-US" sz="2800" dirty="0" smtClean="0">
                <a:solidFill>
                  <a:srgbClr val="FF0000"/>
                </a:solidFill>
                <a:latin typeface="Britannic Bold" panose="020B0903060703020204" pitchFamily="34" charset="0"/>
              </a:rPr>
              <a:t>BC </a:t>
            </a:r>
            <a:r>
              <a:rPr lang="en-US" sz="2800" dirty="0" smtClean="0">
                <a:latin typeface="Britannic Bold" panose="020B0903060703020204" pitchFamily="34" charset="0"/>
              </a:rPr>
              <a:t>by </a:t>
            </a:r>
            <a:r>
              <a:rPr lang="en-US" sz="2800" dirty="0">
                <a:latin typeface="Britannic Bold" panose="020B0903060703020204" pitchFamily="34" charset="0"/>
              </a:rPr>
              <a:t>order of King Nebuchadnezzar II </a:t>
            </a:r>
            <a:r>
              <a:rPr lang="en-US" sz="2800" dirty="0" smtClean="0">
                <a:latin typeface="Britannic Bold" panose="020B0903060703020204" pitchFamily="34" charset="0"/>
              </a:rPr>
              <a:t>on the </a:t>
            </a:r>
            <a:r>
              <a:rPr lang="en-US" sz="2800" dirty="0">
                <a:latin typeface="Britannic Bold" panose="020B0903060703020204" pitchFamily="34" charset="0"/>
              </a:rPr>
              <a:t>north side of the city</a:t>
            </a:r>
          </a:p>
        </p:txBody>
      </p:sp>
      <p:sp>
        <p:nvSpPr>
          <p:cNvPr id="4" name="Subtitle 3"/>
          <p:cNvSpPr>
            <a:spLocks noGrp="1"/>
          </p:cNvSpPr>
          <p:nvPr>
            <p:ph type="subTitle" idx="1"/>
          </p:nvPr>
        </p:nvSpPr>
        <p:spPr>
          <a:xfrm>
            <a:off x="152400" y="1064600"/>
            <a:ext cx="8839200" cy="5543548"/>
          </a:xfrm>
        </p:spPr>
        <p:txBody>
          <a:bodyPr/>
          <a:lstStyle/>
          <a:p>
            <a:endParaRPr lang="en-US" dirty="0"/>
          </a:p>
        </p:txBody>
      </p:sp>
    </p:spTree>
    <p:extLst>
      <p:ext uri="{BB962C8B-B14F-4D97-AF65-F5344CB8AC3E}">
        <p14:creationId xmlns:p14="http://schemas.microsoft.com/office/powerpoint/2010/main" val="16189084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990599"/>
            <a:ext cx="7010400" cy="5751671"/>
          </a:xfrm>
          <a:prstGeom prst="rect">
            <a:avLst/>
          </a:prstGeom>
        </p:spPr>
      </p:pic>
      <p:sp>
        <p:nvSpPr>
          <p:cNvPr id="5" name="Title 4"/>
          <p:cNvSpPr>
            <a:spLocks noGrp="1"/>
          </p:cNvSpPr>
          <p:nvPr>
            <p:ph type="ctrTitle"/>
          </p:nvPr>
        </p:nvSpPr>
        <p:spPr>
          <a:xfrm>
            <a:off x="152400" y="152401"/>
            <a:ext cx="8686800" cy="838198"/>
          </a:xfrm>
        </p:spPr>
        <p:txBody>
          <a:bodyPr>
            <a:normAutofit fontScale="90000"/>
          </a:bodyPr>
          <a:lstStyle/>
          <a:p>
            <a:pPr algn="l"/>
            <a:r>
              <a:rPr lang="en-US" sz="2800" dirty="0" smtClean="0">
                <a:latin typeface="Britannic Bold" panose="020B0903060703020204" pitchFamily="34" charset="0"/>
              </a:rPr>
              <a:t>Model </a:t>
            </a:r>
            <a:r>
              <a:rPr lang="en-US" sz="2800" dirty="0">
                <a:latin typeface="Britannic Bold" panose="020B0903060703020204" pitchFamily="34" charset="0"/>
              </a:rPr>
              <a:t>of the main </a:t>
            </a:r>
            <a:r>
              <a:rPr lang="en-US" sz="2800" dirty="0" smtClean="0">
                <a:latin typeface="Britannic Bold" panose="020B0903060703020204" pitchFamily="34" charset="0"/>
              </a:rPr>
              <a:t>Procession </a:t>
            </a:r>
            <a:r>
              <a:rPr lang="en-US" sz="2800" dirty="0">
                <a:latin typeface="Britannic Bold" panose="020B0903060703020204" pitchFamily="34" charset="0"/>
              </a:rPr>
              <a:t>S</a:t>
            </a:r>
            <a:r>
              <a:rPr lang="en-US" sz="2800" dirty="0" smtClean="0">
                <a:latin typeface="Britannic Bold" panose="020B0903060703020204" pitchFamily="34" charset="0"/>
              </a:rPr>
              <a:t>treet </a:t>
            </a:r>
            <a:r>
              <a:rPr lang="en-US" sz="2800" dirty="0">
                <a:latin typeface="Britannic Bold" panose="020B0903060703020204" pitchFamily="34" charset="0"/>
              </a:rPr>
              <a:t>(</a:t>
            </a:r>
            <a:r>
              <a:rPr lang="en-US" sz="2800" dirty="0" err="1">
                <a:latin typeface="Britannic Bold" panose="020B0903060703020204" pitchFamily="34" charset="0"/>
              </a:rPr>
              <a:t>Aj-ibur-shapu</a:t>
            </a:r>
            <a:r>
              <a:rPr lang="en-US" sz="2800" dirty="0">
                <a:latin typeface="Britannic Bold" panose="020B0903060703020204" pitchFamily="34" charset="0"/>
              </a:rPr>
              <a:t>) towards Ishtar </a:t>
            </a:r>
            <a:r>
              <a:rPr lang="en-US" sz="2800" dirty="0" smtClean="0">
                <a:latin typeface="Britannic Bold" panose="020B0903060703020204" pitchFamily="34" charset="0"/>
              </a:rPr>
              <a:t>Gate in Babylon</a:t>
            </a:r>
            <a:endParaRPr lang="en-US" sz="2800" dirty="0">
              <a:latin typeface="Britannic Bold" panose="020B0903060703020204" pitchFamily="34" charset="0"/>
            </a:endParaRPr>
          </a:p>
        </p:txBody>
      </p:sp>
      <p:sp>
        <p:nvSpPr>
          <p:cNvPr id="6" name="Subtitle 5"/>
          <p:cNvSpPr>
            <a:spLocks noGrp="1"/>
          </p:cNvSpPr>
          <p:nvPr>
            <p:ph type="subTitle" idx="1"/>
          </p:nvPr>
        </p:nvSpPr>
        <p:spPr>
          <a:xfrm>
            <a:off x="152400" y="1143000"/>
            <a:ext cx="8763000" cy="5599270"/>
          </a:xfrm>
        </p:spPr>
        <p:txBody>
          <a:bodyPr/>
          <a:lstStyle/>
          <a:p>
            <a:endParaRPr lang="en-US" dirty="0"/>
          </a:p>
        </p:txBody>
      </p:sp>
    </p:spTree>
    <p:extLst>
      <p:ext uri="{BB962C8B-B14F-4D97-AF65-F5344CB8AC3E}">
        <p14:creationId xmlns:p14="http://schemas.microsoft.com/office/powerpoint/2010/main" val="8059023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762000"/>
          </a:xfrm>
        </p:spPr>
        <p:txBody>
          <a:bodyPr>
            <a:normAutofit fontScale="90000"/>
          </a:bodyPr>
          <a:lstStyle/>
          <a:p>
            <a:pPr algn="l"/>
            <a:r>
              <a:rPr lang="en-US" sz="4000" dirty="0" smtClean="0">
                <a:solidFill>
                  <a:prstClr val="black"/>
                </a:solidFill>
                <a:latin typeface="Britannic Bold" panose="020B0903060703020204" pitchFamily="34" charset="0"/>
              </a:rPr>
              <a:t>Last year I was standing at the same place</a:t>
            </a:r>
            <a:endParaRPr lang="en-US" dirty="0"/>
          </a:p>
        </p:txBody>
      </p:sp>
      <p:sp>
        <p:nvSpPr>
          <p:cNvPr id="3" name="Content Placeholder 2"/>
          <p:cNvSpPr>
            <a:spLocks noGrp="1"/>
          </p:cNvSpPr>
          <p:nvPr>
            <p:ph idx="1"/>
          </p:nvPr>
        </p:nvSpPr>
        <p:spPr>
          <a:xfrm>
            <a:off x="152400" y="1066800"/>
            <a:ext cx="8839200" cy="5638800"/>
          </a:xfrm>
        </p:spPr>
        <p:txBody>
          <a:bodyPr/>
          <a:lstStyle/>
          <a:p>
            <a:endParaRPr lang="en-US" dirty="0"/>
          </a:p>
        </p:txBody>
      </p:sp>
    </p:spTree>
    <p:extLst>
      <p:ext uri="{BB962C8B-B14F-4D97-AF65-F5344CB8AC3E}">
        <p14:creationId xmlns:p14="http://schemas.microsoft.com/office/powerpoint/2010/main" val="15660691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1400" y="228600"/>
            <a:ext cx="5214768" cy="6394609"/>
          </a:xfrm>
          <a:prstGeom prst="rect">
            <a:avLst/>
          </a:prstGeom>
        </p:spPr>
      </p:pic>
      <p:sp>
        <p:nvSpPr>
          <p:cNvPr id="5" name="Title 4"/>
          <p:cNvSpPr>
            <a:spLocks noGrp="1"/>
          </p:cNvSpPr>
          <p:nvPr>
            <p:ph type="ctrTitle"/>
          </p:nvPr>
        </p:nvSpPr>
        <p:spPr>
          <a:xfrm>
            <a:off x="152400" y="228601"/>
            <a:ext cx="3200400" cy="6394608"/>
          </a:xfrm>
        </p:spPr>
        <p:txBody>
          <a:bodyPr>
            <a:normAutofit/>
          </a:bodyPr>
          <a:lstStyle/>
          <a:p>
            <a:pPr algn="l"/>
            <a:r>
              <a:rPr lang="en-US" sz="2800" dirty="0" smtClean="0">
                <a:latin typeface="Britannic Bold" panose="020B0903060703020204" pitchFamily="34" charset="0"/>
              </a:rPr>
              <a:t>Ancient </a:t>
            </a:r>
            <a:r>
              <a:rPr lang="en-US" sz="2800" dirty="0">
                <a:latin typeface="Britannic Bold" panose="020B0903060703020204" pitchFamily="34" charset="0"/>
              </a:rPr>
              <a:t>Mesopotamian cylinder </a:t>
            </a:r>
            <a:r>
              <a:rPr lang="en-US" sz="2800" dirty="0" smtClean="0">
                <a:latin typeface="Britannic Bold" panose="020B0903060703020204" pitchFamily="34" charset="0"/>
              </a:rPr>
              <a:t>seal around 2000 BC</a:t>
            </a:r>
            <a:endParaRPr lang="en-US" sz="2800" dirty="0">
              <a:latin typeface="Britannic Bold" panose="020B0903060703020204" pitchFamily="34" charset="0"/>
            </a:endParaRPr>
          </a:p>
        </p:txBody>
      </p:sp>
      <p:sp>
        <p:nvSpPr>
          <p:cNvPr id="6" name="Subtitle 5"/>
          <p:cNvSpPr>
            <a:spLocks noGrp="1"/>
          </p:cNvSpPr>
          <p:nvPr>
            <p:ph type="subTitle" idx="1"/>
          </p:nvPr>
        </p:nvSpPr>
        <p:spPr>
          <a:xfrm>
            <a:off x="3581400" y="228600"/>
            <a:ext cx="5410200" cy="6553200"/>
          </a:xfrm>
        </p:spPr>
        <p:txBody>
          <a:bodyPr/>
          <a:lstStyle/>
          <a:p>
            <a:endParaRPr lang="en-US" dirty="0"/>
          </a:p>
        </p:txBody>
      </p:sp>
    </p:spTree>
    <p:extLst>
      <p:ext uri="{BB962C8B-B14F-4D97-AF65-F5344CB8AC3E}">
        <p14:creationId xmlns:p14="http://schemas.microsoft.com/office/powerpoint/2010/main" val="25418572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9000" y="228600"/>
            <a:ext cx="5526157" cy="6355080"/>
          </a:xfrm>
          <a:prstGeom prst="rect">
            <a:avLst/>
          </a:prstGeom>
        </p:spPr>
      </p:pic>
      <p:sp>
        <p:nvSpPr>
          <p:cNvPr id="3" name="Title 2"/>
          <p:cNvSpPr>
            <a:spLocks noGrp="1"/>
          </p:cNvSpPr>
          <p:nvPr>
            <p:ph type="ctrTitle"/>
          </p:nvPr>
        </p:nvSpPr>
        <p:spPr>
          <a:xfrm>
            <a:off x="152400" y="228600"/>
            <a:ext cx="3048000" cy="6476999"/>
          </a:xfrm>
        </p:spPr>
        <p:txBody>
          <a:bodyPr>
            <a:normAutofit/>
          </a:bodyPr>
          <a:lstStyle/>
          <a:p>
            <a:pPr algn="l"/>
            <a:r>
              <a:rPr lang="en-US" sz="2800" dirty="0" smtClean="0">
                <a:latin typeface="Britannic Bold" panose="020B0903060703020204" pitchFamily="34" charset="0"/>
              </a:rPr>
              <a:t>King of Assyria, Ashurbanipal's </a:t>
            </a:r>
            <a:r>
              <a:rPr lang="en-US" sz="2800" dirty="0">
                <a:latin typeface="Britannic Bold" panose="020B0903060703020204" pitchFamily="34" charset="0"/>
              </a:rPr>
              <a:t>brutal campaign against Elam in 647 BC is recorded in this </a:t>
            </a:r>
            <a:r>
              <a:rPr lang="en-US" sz="2800" dirty="0" smtClean="0">
                <a:latin typeface="Britannic Bold" panose="020B0903060703020204" pitchFamily="34" charset="0"/>
              </a:rPr>
              <a:t>relief</a:t>
            </a:r>
            <a:endParaRPr lang="en-US" sz="2800" dirty="0">
              <a:latin typeface="Britannic Bold" panose="020B0903060703020204" pitchFamily="34" charset="0"/>
            </a:endParaRPr>
          </a:p>
        </p:txBody>
      </p:sp>
      <p:sp>
        <p:nvSpPr>
          <p:cNvPr id="4" name="Subtitle 3"/>
          <p:cNvSpPr>
            <a:spLocks noGrp="1"/>
          </p:cNvSpPr>
          <p:nvPr>
            <p:ph type="subTitle" idx="1"/>
          </p:nvPr>
        </p:nvSpPr>
        <p:spPr>
          <a:xfrm>
            <a:off x="3428999" y="228600"/>
            <a:ext cx="5526157" cy="6553200"/>
          </a:xfrm>
        </p:spPr>
        <p:txBody>
          <a:bodyPr/>
          <a:lstStyle/>
          <a:p>
            <a:endParaRPr lang="en-US" dirty="0"/>
          </a:p>
        </p:txBody>
      </p:sp>
    </p:spTree>
    <p:extLst>
      <p:ext uri="{BB962C8B-B14F-4D97-AF65-F5344CB8AC3E}">
        <p14:creationId xmlns:p14="http://schemas.microsoft.com/office/powerpoint/2010/main" val="37323193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1036522"/>
            <a:ext cx="7749619" cy="5821478"/>
          </a:xfrm>
          <a:prstGeom prst="rect">
            <a:avLst/>
          </a:prstGeom>
        </p:spPr>
      </p:pic>
      <p:sp>
        <p:nvSpPr>
          <p:cNvPr id="3" name="Title 2"/>
          <p:cNvSpPr>
            <a:spLocks noGrp="1"/>
          </p:cNvSpPr>
          <p:nvPr>
            <p:ph type="ctrTitle"/>
          </p:nvPr>
        </p:nvSpPr>
        <p:spPr>
          <a:xfrm>
            <a:off x="152400" y="152401"/>
            <a:ext cx="8839200" cy="884121"/>
          </a:xfrm>
        </p:spPr>
        <p:txBody>
          <a:bodyPr>
            <a:noAutofit/>
          </a:bodyPr>
          <a:lstStyle/>
          <a:p>
            <a:pPr algn="l"/>
            <a:r>
              <a:rPr lang="en-US" sz="2000" dirty="0" smtClean="0">
                <a:latin typeface="Britannic Bold" panose="020B0903060703020204" pitchFamily="34" charset="0"/>
              </a:rPr>
              <a:t>Letter </a:t>
            </a:r>
            <a:r>
              <a:rPr lang="en-US" sz="2000" dirty="0">
                <a:latin typeface="Britannic Bold" panose="020B0903060703020204" pitchFamily="34" charset="0"/>
              </a:rPr>
              <a:t>sent by the high-priest </a:t>
            </a:r>
            <a:r>
              <a:rPr lang="en-US" sz="2000" dirty="0" err="1">
                <a:latin typeface="Britannic Bold" panose="020B0903060703020204" pitchFamily="34" charset="0"/>
              </a:rPr>
              <a:t>Lu'enna</a:t>
            </a:r>
            <a:r>
              <a:rPr lang="en-US" sz="2000" dirty="0">
                <a:latin typeface="Britannic Bold" panose="020B0903060703020204" pitchFamily="34" charset="0"/>
              </a:rPr>
              <a:t> to the king of Lagash (maybe </a:t>
            </a:r>
            <a:r>
              <a:rPr lang="en-US" sz="2000" dirty="0" err="1">
                <a:latin typeface="Britannic Bold" panose="020B0903060703020204" pitchFamily="34" charset="0"/>
              </a:rPr>
              <a:t>Urukagina</a:t>
            </a:r>
            <a:r>
              <a:rPr lang="en-US" sz="2000" dirty="0">
                <a:latin typeface="Britannic Bold" panose="020B0903060703020204" pitchFamily="34" charset="0"/>
              </a:rPr>
              <a:t>), informing him of his son's death in combat</a:t>
            </a:r>
            <a:r>
              <a:rPr lang="en-US" sz="2000" dirty="0">
                <a:solidFill>
                  <a:srgbClr val="FF0000"/>
                </a:solidFill>
                <a:latin typeface="Britannic Bold" panose="020B0903060703020204" pitchFamily="34" charset="0"/>
              </a:rPr>
              <a:t>, c. 2400 BC</a:t>
            </a:r>
            <a:r>
              <a:rPr lang="en-US" sz="2000" dirty="0">
                <a:latin typeface="Britannic Bold" panose="020B0903060703020204" pitchFamily="34" charset="0"/>
              </a:rPr>
              <a:t>, found in </a:t>
            </a:r>
            <a:r>
              <a:rPr lang="en-US" sz="2000" dirty="0" err="1">
                <a:latin typeface="Britannic Bold" panose="020B0903060703020204" pitchFamily="34" charset="0"/>
              </a:rPr>
              <a:t>Girsu</a:t>
            </a:r>
            <a:r>
              <a:rPr lang="en-US" sz="2000" dirty="0">
                <a:latin typeface="Britannic Bold" panose="020B0903060703020204" pitchFamily="34" charset="0"/>
              </a:rPr>
              <a:t>.</a:t>
            </a:r>
          </a:p>
        </p:txBody>
      </p:sp>
      <p:sp>
        <p:nvSpPr>
          <p:cNvPr id="4" name="Subtitle 3"/>
          <p:cNvSpPr>
            <a:spLocks noGrp="1"/>
          </p:cNvSpPr>
          <p:nvPr>
            <p:ph type="subTitle" idx="1"/>
          </p:nvPr>
        </p:nvSpPr>
        <p:spPr>
          <a:xfrm>
            <a:off x="152400" y="1036522"/>
            <a:ext cx="8686800" cy="5669078"/>
          </a:xfrm>
        </p:spPr>
        <p:txBody>
          <a:bodyPr/>
          <a:lstStyle/>
          <a:p>
            <a:endParaRPr lang="en-US" dirty="0"/>
          </a:p>
        </p:txBody>
      </p:sp>
    </p:spTree>
    <p:extLst>
      <p:ext uri="{BB962C8B-B14F-4D97-AF65-F5344CB8AC3E}">
        <p14:creationId xmlns:p14="http://schemas.microsoft.com/office/powerpoint/2010/main" val="25857366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085850"/>
            <a:ext cx="7467600" cy="5600700"/>
          </a:xfrm>
          <a:prstGeom prst="rect">
            <a:avLst/>
          </a:prstGeom>
        </p:spPr>
      </p:pic>
      <p:sp>
        <p:nvSpPr>
          <p:cNvPr id="3" name="Title 2"/>
          <p:cNvSpPr>
            <a:spLocks noGrp="1"/>
          </p:cNvSpPr>
          <p:nvPr>
            <p:ph type="ctrTitle"/>
          </p:nvPr>
        </p:nvSpPr>
        <p:spPr>
          <a:xfrm>
            <a:off x="152400" y="152401"/>
            <a:ext cx="8839200" cy="761999"/>
          </a:xfrm>
        </p:spPr>
        <p:txBody>
          <a:bodyPr>
            <a:normAutofit/>
          </a:bodyPr>
          <a:lstStyle/>
          <a:p>
            <a:pPr algn="l"/>
            <a:r>
              <a:rPr lang="en-US" sz="2800" dirty="0" smtClean="0">
                <a:latin typeface="Britannic Bold" panose="020B0903060703020204" pitchFamily="34" charset="0"/>
              </a:rPr>
              <a:t>The Temple </a:t>
            </a:r>
            <a:r>
              <a:rPr lang="en-US" sz="2800" dirty="0">
                <a:latin typeface="Britannic Bold" panose="020B0903060703020204" pitchFamily="34" charset="0"/>
              </a:rPr>
              <a:t>of </a:t>
            </a:r>
            <a:r>
              <a:rPr lang="en-US" sz="2800" dirty="0" smtClean="0">
                <a:latin typeface="Britannic Bold" panose="020B0903060703020204" pitchFamily="34" charset="0"/>
              </a:rPr>
              <a:t>Jupiter in today’s Lebanon</a:t>
            </a:r>
            <a:endParaRPr lang="en-US" sz="2800" dirty="0">
              <a:latin typeface="Britannic Bold" panose="020B0903060703020204" pitchFamily="34" charset="0"/>
            </a:endParaRPr>
          </a:p>
        </p:txBody>
      </p:sp>
      <p:sp>
        <p:nvSpPr>
          <p:cNvPr id="4" name="Subtitle 3"/>
          <p:cNvSpPr>
            <a:spLocks noGrp="1"/>
          </p:cNvSpPr>
          <p:nvPr>
            <p:ph type="subTitle" idx="1"/>
          </p:nvPr>
        </p:nvSpPr>
        <p:spPr>
          <a:xfrm>
            <a:off x="152400" y="990600"/>
            <a:ext cx="8763000" cy="5715000"/>
          </a:xfrm>
        </p:spPr>
        <p:txBody>
          <a:bodyPr/>
          <a:lstStyle/>
          <a:p>
            <a:endParaRPr lang="en-US" dirty="0"/>
          </a:p>
        </p:txBody>
      </p:sp>
    </p:spTree>
    <p:extLst>
      <p:ext uri="{BB962C8B-B14F-4D97-AF65-F5344CB8AC3E}">
        <p14:creationId xmlns:p14="http://schemas.microsoft.com/office/powerpoint/2010/main" val="8021254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066799"/>
            <a:ext cx="8001000" cy="5609271"/>
          </a:xfrm>
          <a:prstGeom prst="rect">
            <a:avLst/>
          </a:prstGeom>
        </p:spPr>
      </p:pic>
      <p:sp>
        <p:nvSpPr>
          <p:cNvPr id="3" name="Title 2"/>
          <p:cNvSpPr>
            <a:spLocks noGrp="1"/>
          </p:cNvSpPr>
          <p:nvPr>
            <p:ph type="ctrTitle"/>
          </p:nvPr>
        </p:nvSpPr>
        <p:spPr>
          <a:xfrm>
            <a:off x="152400" y="152401"/>
            <a:ext cx="8763000" cy="914398"/>
          </a:xfrm>
        </p:spPr>
        <p:txBody>
          <a:bodyPr>
            <a:noAutofit/>
          </a:bodyPr>
          <a:lstStyle/>
          <a:p>
            <a:pPr algn="l"/>
            <a:r>
              <a:rPr lang="en-US" sz="2000" dirty="0" smtClean="0">
                <a:latin typeface="Britannic Bold" panose="020B0903060703020204" pitchFamily="34" charset="0"/>
              </a:rPr>
              <a:t>It was a small </a:t>
            </a:r>
            <a:r>
              <a:rPr lang="en-US" sz="2000" dirty="0">
                <a:latin typeface="Britannic Bold" panose="020B0903060703020204" pitchFamily="34" charset="0"/>
              </a:rPr>
              <a:t>prayer house built </a:t>
            </a:r>
            <a:r>
              <a:rPr lang="en-US" sz="2000" dirty="0" smtClean="0">
                <a:latin typeface="Britannic Bold" panose="020B0903060703020204" pitchFamily="34" charset="0"/>
              </a:rPr>
              <a:t>by Caliph Umar, which was </a:t>
            </a:r>
            <a:r>
              <a:rPr lang="en-US" sz="2000" dirty="0">
                <a:latin typeface="Britannic Bold" panose="020B0903060703020204" pitchFamily="34" charset="0"/>
              </a:rPr>
              <a:t>rebuilt </a:t>
            </a:r>
            <a:r>
              <a:rPr lang="en-US" sz="2000" dirty="0" smtClean="0">
                <a:latin typeface="Britannic Bold" panose="020B0903060703020204" pitchFamily="34" charset="0"/>
              </a:rPr>
              <a:t>and expanded </a:t>
            </a:r>
            <a:r>
              <a:rPr lang="en-US" sz="2000" dirty="0">
                <a:latin typeface="Britannic Bold" panose="020B0903060703020204" pitchFamily="34" charset="0"/>
              </a:rPr>
              <a:t>by the Umayyad </a:t>
            </a:r>
            <a:r>
              <a:rPr lang="en-US" sz="2000" dirty="0" smtClean="0">
                <a:latin typeface="Britannic Bold" panose="020B0903060703020204" pitchFamily="34" charset="0"/>
              </a:rPr>
              <a:t>Caliph Abdul-Malik </a:t>
            </a:r>
            <a:r>
              <a:rPr lang="en-US" sz="2000" dirty="0">
                <a:latin typeface="Britannic Bold" panose="020B0903060703020204" pitchFamily="34" charset="0"/>
              </a:rPr>
              <a:t>and finished by his son </a:t>
            </a:r>
            <a:r>
              <a:rPr lang="en-US" sz="2000" dirty="0" smtClean="0">
                <a:latin typeface="Britannic Bold" panose="020B0903060703020204" pitchFamily="34" charset="0"/>
              </a:rPr>
              <a:t/>
            </a:r>
            <a:br>
              <a:rPr lang="en-US" sz="2000" dirty="0" smtClean="0">
                <a:latin typeface="Britannic Bold" panose="020B0903060703020204" pitchFamily="34" charset="0"/>
              </a:rPr>
            </a:br>
            <a:r>
              <a:rPr lang="en-US" sz="2000" dirty="0" smtClean="0">
                <a:solidFill>
                  <a:srgbClr val="FF0000"/>
                </a:solidFill>
                <a:latin typeface="Britannic Bold" panose="020B0903060703020204" pitchFamily="34" charset="0"/>
              </a:rPr>
              <a:t>Al-</a:t>
            </a:r>
            <a:r>
              <a:rPr lang="en-US" sz="2000" dirty="0" err="1" smtClean="0">
                <a:solidFill>
                  <a:srgbClr val="FF0000"/>
                </a:solidFill>
                <a:latin typeface="Britannic Bold" panose="020B0903060703020204" pitchFamily="34" charset="0"/>
              </a:rPr>
              <a:t>Walid</a:t>
            </a:r>
            <a:r>
              <a:rPr lang="en-US" sz="2000" dirty="0" smtClean="0">
                <a:solidFill>
                  <a:srgbClr val="FF0000"/>
                </a:solidFill>
                <a:latin typeface="Britannic Bold" panose="020B0903060703020204" pitchFamily="34" charset="0"/>
              </a:rPr>
              <a:t> </a:t>
            </a:r>
            <a:r>
              <a:rPr lang="en-US" sz="2000" dirty="0">
                <a:solidFill>
                  <a:srgbClr val="FF0000"/>
                </a:solidFill>
                <a:latin typeface="Britannic Bold" panose="020B0903060703020204" pitchFamily="34" charset="0"/>
              </a:rPr>
              <a:t>in 705 </a:t>
            </a:r>
            <a:r>
              <a:rPr lang="en-US" sz="2000" dirty="0" smtClean="0">
                <a:solidFill>
                  <a:srgbClr val="FF0000"/>
                </a:solidFill>
                <a:latin typeface="Britannic Bold" panose="020B0903060703020204" pitchFamily="34" charset="0"/>
              </a:rPr>
              <a:t>AD </a:t>
            </a:r>
            <a:r>
              <a:rPr lang="en-US" sz="2000" dirty="0" smtClean="0">
                <a:solidFill>
                  <a:srgbClr val="C00000"/>
                </a:solidFill>
                <a:latin typeface="Britannic Bold" panose="020B0903060703020204" pitchFamily="34" charset="0"/>
              </a:rPr>
              <a:t>exactly on the holiest place for the Jews: The Temple!</a:t>
            </a:r>
            <a:endParaRPr lang="en-US" sz="2000" dirty="0">
              <a:solidFill>
                <a:srgbClr val="C00000"/>
              </a:solidFill>
              <a:latin typeface="Britannic Bold" panose="020B0903060703020204" pitchFamily="34" charset="0"/>
            </a:endParaRPr>
          </a:p>
        </p:txBody>
      </p:sp>
      <p:sp>
        <p:nvSpPr>
          <p:cNvPr id="4" name="Subtitle 3"/>
          <p:cNvSpPr>
            <a:spLocks noGrp="1"/>
          </p:cNvSpPr>
          <p:nvPr>
            <p:ph type="subTitle" idx="1"/>
          </p:nvPr>
        </p:nvSpPr>
        <p:spPr>
          <a:xfrm>
            <a:off x="152400" y="1066800"/>
            <a:ext cx="8763000" cy="5791200"/>
          </a:xfrm>
        </p:spPr>
        <p:txBody>
          <a:bodyPr/>
          <a:lstStyle/>
          <a:p>
            <a:endParaRPr lang="en-US" dirty="0"/>
          </a:p>
        </p:txBody>
      </p:sp>
    </p:spTree>
    <p:extLst>
      <p:ext uri="{BB962C8B-B14F-4D97-AF65-F5344CB8AC3E}">
        <p14:creationId xmlns:p14="http://schemas.microsoft.com/office/powerpoint/2010/main" val="35089762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366" y="990600"/>
            <a:ext cx="7162833" cy="5730766"/>
          </a:xfrm>
          <a:prstGeom prst="rect">
            <a:avLst/>
          </a:prstGeom>
        </p:spPr>
      </p:pic>
      <p:sp>
        <p:nvSpPr>
          <p:cNvPr id="3" name="Title 2"/>
          <p:cNvSpPr>
            <a:spLocks noGrp="1"/>
          </p:cNvSpPr>
          <p:nvPr>
            <p:ph type="ctrTitle"/>
          </p:nvPr>
        </p:nvSpPr>
        <p:spPr>
          <a:xfrm>
            <a:off x="152400" y="152401"/>
            <a:ext cx="8763000" cy="685799"/>
          </a:xfrm>
        </p:spPr>
        <p:txBody>
          <a:bodyPr>
            <a:normAutofit fontScale="90000"/>
          </a:bodyPr>
          <a:lstStyle/>
          <a:p>
            <a:pPr algn="l"/>
            <a:r>
              <a:rPr lang="en-US" sz="2800" smtClean="0">
                <a:latin typeface="Britannic Bold" panose="020B0903060703020204" pitchFamily="34" charset="0"/>
              </a:rPr>
              <a:t>Giza </a:t>
            </a:r>
            <a:r>
              <a:rPr lang="en-US" sz="2800" dirty="0">
                <a:latin typeface="Britannic Bold" panose="020B0903060703020204" pitchFamily="34" charset="0"/>
              </a:rPr>
              <a:t>Plateau - Great Sphinx with Pyramid of Khafre in background</a:t>
            </a:r>
          </a:p>
        </p:txBody>
      </p:sp>
      <p:sp>
        <p:nvSpPr>
          <p:cNvPr id="4" name="Subtitle 3"/>
          <p:cNvSpPr>
            <a:spLocks noGrp="1"/>
          </p:cNvSpPr>
          <p:nvPr>
            <p:ph type="subTitle" idx="1"/>
          </p:nvPr>
        </p:nvSpPr>
        <p:spPr>
          <a:xfrm>
            <a:off x="152400" y="990600"/>
            <a:ext cx="8763000" cy="5730766"/>
          </a:xfrm>
        </p:spPr>
        <p:txBody>
          <a:bodyPr/>
          <a:lstStyle/>
          <a:p>
            <a:endParaRPr lang="en-US" dirty="0"/>
          </a:p>
        </p:txBody>
      </p:sp>
    </p:spTree>
    <p:extLst>
      <p:ext uri="{BB962C8B-B14F-4D97-AF65-F5344CB8AC3E}">
        <p14:creationId xmlns:p14="http://schemas.microsoft.com/office/powerpoint/2010/main" val="20321734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320799"/>
            <a:ext cx="8077200" cy="5384800"/>
          </a:xfrm>
          <a:prstGeom prst="rect">
            <a:avLst/>
          </a:prstGeom>
        </p:spPr>
      </p:pic>
      <p:sp>
        <p:nvSpPr>
          <p:cNvPr id="3" name="Title 2"/>
          <p:cNvSpPr>
            <a:spLocks noGrp="1"/>
          </p:cNvSpPr>
          <p:nvPr>
            <p:ph type="ctrTitle"/>
          </p:nvPr>
        </p:nvSpPr>
        <p:spPr>
          <a:xfrm>
            <a:off x="152400" y="152401"/>
            <a:ext cx="8763000" cy="1066799"/>
          </a:xfrm>
        </p:spPr>
        <p:txBody>
          <a:bodyPr>
            <a:normAutofit/>
          </a:bodyPr>
          <a:lstStyle/>
          <a:p>
            <a:pPr algn="l"/>
            <a:r>
              <a:rPr lang="en-US" sz="2800" dirty="0" smtClean="0">
                <a:latin typeface="Britannic Bold" panose="020B0903060703020204" pitchFamily="34" charset="0"/>
              </a:rPr>
              <a:t>Pyramids </a:t>
            </a:r>
            <a:r>
              <a:rPr lang="en-US" sz="2800" dirty="0">
                <a:latin typeface="Britannic Bold" panose="020B0903060703020204" pitchFamily="34" charset="0"/>
              </a:rPr>
              <a:t>of </a:t>
            </a:r>
            <a:r>
              <a:rPr lang="en-US" sz="2800" dirty="0" smtClean="0">
                <a:latin typeface="Britannic Bold" panose="020B0903060703020204" pitchFamily="34" charset="0"/>
              </a:rPr>
              <a:t>Giza</a:t>
            </a:r>
            <a:endParaRPr lang="en-US" sz="2800" dirty="0">
              <a:latin typeface="Britannic Bold" panose="020B0903060703020204" pitchFamily="34" charset="0"/>
            </a:endParaRPr>
          </a:p>
        </p:txBody>
      </p:sp>
      <p:sp>
        <p:nvSpPr>
          <p:cNvPr id="4" name="Subtitle 3"/>
          <p:cNvSpPr>
            <a:spLocks noGrp="1"/>
          </p:cNvSpPr>
          <p:nvPr>
            <p:ph type="subTitle" idx="1"/>
          </p:nvPr>
        </p:nvSpPr>
        <p:spPr>
          <a:xfrm>
            <a:off x="152400" y="1320799"/>
            <a:ext cx="8763000" cy="5308601"/>
          </a:xfrm>
        </p:spPr>
        <p:txBody>
          <a:bodyPr/>
          <a:lstStyle/>
          <a:p>
            <a:endParaRPr lang="en-US" dirty="0"/>
          </a:p>
        </p:txBody>
      </p:sp>
    </p:spTree>
    <p:extLst>
      <p:ext uri="{BB962C8B-B14F-4D97-AF65-F5344CB8AC3E}">
        <p14:creationId xmlns:p14="http://schemas.microsoft.com/office/powerpoint/2010/main" val="2689157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553200"/>
          </a:xfrm>
        </p:spPr>
        <p:txBody>
          <a:bodyPr>
            <a:normAutofit/>
          </a:bodyPr>
          <a:lstStyle/>
          <a:p>
            <a:r>
              <a:rPr lang="en-US" sz="4000" dirty="0" smtClean="0">
                <a:latin typeface="Britannic Bold" pitchFamily="34" charset="0"/>
              </a:rPr>
              <a:t/>
            </a:r>
            <a:br>
              <a:rPr lang="en-US" sz="4000" dirty="0" smtClean="0">
                <a:latin typeface="Britannic Bold" pitchFamily="34" charset="0"/>
              </a:rPr>
            </a:br>
            <a:r>
              <a:rPr lang="en-US" sz="4000" dirty="0" smtClean="0">
                <a:latin typeface="Britannic Bold" pitchFamily="34" charset="0"/>
              </a:rPr>
              <a:t/>
            </a:r>
            <a:br>
              <a:rPr lang="en-US" sz="4000" dirty="0" smtClean="0">
                <a:latin typeface="Britannic Bold" pitchFamily="34" charset="0"/>
              </a:rPr>
            </a:br>
            <a:r>
              <a:rPr lang="cs-CZ" sz="4000" dirty="0" smtClean="0">
                <a:latin typeface="Britannic Bold" pitchFamily="34" charset="0"/>
              </a:rPr>
              <a:t>Š</a:t>
            </a:r>
            <a:r>
              <a:rPr lang="en-US" sz="4000" dirty="0" err="1" smtClean="0">
                <a:latin typeface="Britannic Bold" pitchFamily="34" charset="0"/>
              </a:rPr>
              <a:t>umperk</a:t>
            </a:r>
            <a:r>
              <a:rPr lang="en-US" sz="4000" dirty="0" smtClean="0">
                <a:latin typeface="Britannic Bold" pitchFamily="34" charset="0"/>
              </a:rPr>
              <a:t/>
            </a:r>
            <a:br>
              <a:rPr lang="en-US" sz="4000" dirty="0" smtClean="0">
                <a:latin typeface="Britannic Bold" pitchFamily="34" charset="0"/>
              </a:rPr>
            </a:br>
            <a:r>
              <a:rPr lang="en-US" sz="4000" dirty="0" smtClean="0">
                <a:latin typeface="Britannic Bold" pitchFamily="34" charset="0"/>
              </a:rPr>
              <a:t>13. March 2018</a:t>
            </a:r>
            <a:br>
              <a:rPr lang="en-US" sz="4000" dirty="0" smtClean="0">
                <a:latin typeface="Britannic Bold" pitchFamily="34" charset="0"/>
              </a:rPr>
            </a:br>
            <a:r>
              <a:rPr lang="en-US" sz="4000" dirty="0">
                <a:latin typeface="Britannic Bold" pitchFamily="34" charset="0"/>
              </a:rPr>
              <a:t/>
            </a:r>
            <a:br>
              <a:rPr lang="en-US" sz="4000" dirty="0">
                <a:latin typeface="Britannic Bold" pitchFamily="34" charset="0"/>
              </a:rPr>
            </a:br>
            <a:r>
              <a:rPr lang="en-US" sz="4000" dirty="0" smtClean="0">
                <a:latin typeface="Britannic Bold" pitchFamily="34" charset="0"/>
              </a:rPr>
              <a:t/>
            </a:r>
            <a:br>
              <a:rPr lang="en-US" sz="4000" dirty="0" smtClean="0">
                <a:latin typeface="Britannic Bold" pitchFamily="34" charset="0"/>
              </a:rPr>
            </a:br>
            <a:r>
              <a:rPr lang="en-US" sz="2400" dirty="0" smtClean="0">
                <a:latin typeface="Britannic Bold" pitchFamily="34" charset="0"/>
              </a:rPr>
              <a:t/>
            </a:r>
            <a:br>
              <a:rPr lang="en-US" sz="2400" dirty="0" smtClean="0">
                <a:latin typeface="Britannic Bold" pitchFamily="34" charset="0"/>
              </a:rPr>
            </a:br>
            <a:endParaRPr lang="en-US" sz="2400" dirty="0"/>
          </a:p>
        </p:txBody>
      </p:sp>
    </p:spTree>
    <p:extLst>
      <p:ext uri="{BB962C8B-B14F-4D97-AF65-F5344CB8AC3E}">
        <p14:creationId xmlns:p14="http://schemas.microsoft.com/office/powerpoint/2010/main" val="25017515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2400" y="425752"/>
            <a:ext cx="4343400" cy="6006496"/>
          </a:xfrm>
          <a:prstGeom prst="rect">
            <a:avLst/>
          </a:prstGeom>
        </p:spPr>
      </p:pic>
      <p:sp>
        <p:nvSpPr>
          <p:cNvPr id="4" name="Title 3"/>
          <p:cNvSpPr>
            <a:spLocks noGrp="1"/>
          </p:cNvSpPr>
          <p:nvPr>
            <p:ph type="ctrTitle"/>
          </p:nvPr>
        </p:nvSpPr>
        <p:spPr>
          <a:xfrm>
            <a:off x="152400" y="228600"/>
            <a:ext cx="2286000" cy="6400799"/>
          </a:xfrm>
        </p:spPr>
        <p:txBody>
          <a:bodyPr>
            <a:normAutofit/>
          </a:bodyPr>
          <a:lstStyle/>
          <a:p>
            <a:pPr algn="l"/>
            <a:r>
              <a:rPr lang="en-US" sz="2800" dirty="0">
                <a:latin typeface="Britannic Bold" panose="020B0903060703020204" pitchFamily="34" charset="0"/>
              </a:rPr>
              <a:t>Saint Mark Coptic Orthodox Cathedral in Alexandria</a:t>
            </a:r>
          </a:p>
        </p:txBody>
      </p:sp>
      <p:sp>
        <p:nvSpPr>
          <p:cNvPr id="5" name="Subtitle 4"/>
          <p:cNvSpPr>
            <a:spLocks noGrp="1"/>
          </p:cNvSpPr>
          <p:nvPr>
            <p:ph type="subTitle" idx="1"/>
          </p:nvPr>
        </p:nvSpPr>
        <p:spPr>
          <a:xfrm>
            <a:off x="3733800" y="228600"/>
            <a:ext cx="5105400" cy="6477000"/>
          </a:xfrm>
        </p:spPr>
        <p:txBody>
          <a:bodyPr/>
          <a:lstStyle/>
          <a:p>
            <a:endParaRPr lang="en-US" dirty="0"/>
          </a:p>
        </p:txBody>
      </p:sp>
    </p:spTree>
    <p:extLst>
      <p:ext uri="{BB962C8B-B14F-4D97-AF65-F5344CB8AC3E}">
        <p14:creationId xmlns:p14="http://schemas.microsoft.com/office/powerpoint/2010/main" val="40579031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553200"/>
          </a:xfrm>
        </p:spPr>
        <p:txBody>
          <a:bodyPr>
            <a:normAutofit fontScale="90000"/>
          </a:bodyPr>
          <a:lstStyle/>
          <a:p>
            <a:pPr algn="l"/>
            <a:r>
              <a:rPr lang="en-US" sz="2800" dirty="0" smtClean="0">
                <a:solidFill>
                  <a:srgbClr val="FF0000"/>
                </a:solidFill>
                <a:latin typeface="Britannic Bold" pitchFamily="34" charset="0"/>
              </a:rPr>
              <a:t>Christians in Iraq </a:t>
            </a:r>
            <a:r>
              <a:rPr lang="en-US" sz="2800" dirty="0" smtClean="0">
                <a:latin typeface="Britannic Bold" pitchFamily="34" charset="0"/>
              </a:rPr>
              <a:t/>
            </a:r>
            <a:br>
              <a:rPr lang="en-US" sz="2800" dirty="0" smtClean="0">
                <a:latin typeface="Britannic Bold" pitchFamily="34" charset="0"/>
              </a:rPr>
            </a:br>
            <a:r>
              <a:rPr lang="en-US" sz="2800" dirty="0" smtClean="0">
                <a:latin typeface="Britannic Bold" pitchFamily="34" charset="0"/>
              </a:rPr>
              <a:t>The history of Christianity in Iraq goes back to the </a:t>
            </a:r>
            <a:r>
              <a:rPr lang="en-US" sz="2800" dirty="0">
                <a:solidFill>
                  <a:srgbClr val="FF0000"/>
                </a:solidFill>
                <a:latin typeface="Britannic Bold" pitchFamily="34" charset="0"/>
              </a:rPr>
              <a:t>FIRST </a:t>
            </a:r>
            <a:r>
              <a:rPr lang="en-US" sz="2800" dirty="0" smtClean="0">
                <a:solidFill>
                  <a:srgbClr val="FF0000"/>
                </a:solidFill>
                <a:latin typeface="Britannic Bold" pitchFamily="34" charset="0"/>
              </a:rPr>
              <a:t>century</a:t>
            </a:r>
            <a:r>
              <a:rPr lang="en-US" sz="2800" dirty="0" smtClean="0">
                <a:latin typeface="Britannic Bold" pitchFamily="34" charset="0"/>
              </a:rPr>
              <a:t>. The </a:t>
            </a:r>
            <a:r>
              <a:rPr lang="en-US" sz="2800" dirty="0">
                <a:latin typeface="Britannic Bold" pitchFamily="34" charset="0"/>
              </a:rPr>
              <a:t>Christians of Iraq are considered to be one of the oldest continuous Christian communities in the world. Christianity was brought to Iraq (then Assyria/</a:t>
            </a:r>
            <a:r>
              <a:rPr lang="en-US" sz="2800" dirty="0" err="1">
                <a:latin typeface="Britannic Bold" pitchFamily="34" charset="0"/>
              </a:rPr>
              <a:t>Athura</a:t>
            </a:r>
            <a:r>
              <a:rPr lang="en-US" sz="2800" dirty="0">
                <a:latin typeface="Britannic Bold" pitchFamily="34" charset="0"/>
              </a:rPr>
              <a:t> and </a:t>
            </a:r>
            <a:r>
              <a:rPr lang="en-US" sz="2800" dirty="0" smtClean="0">
                <a:latin typeface="Britannic Bold" pitchFamily="34" charset="0"/>
              </a:rPr>
              <a:t>Babylonia or </a:t>
            </a:r>
            <a:r>
              <a:rPr lang="en-US" sz="2800" i="1" dirty="0" err="1" smtClean="0">
                <a:solidFill>
                  <a:srgbClr val="C00000"/>
                </a:solidFill>
                <a:latin typeface="Britannic Bold" pitchFamily="34" charset="0"/>
              </a:rPr>
              <a:t>Asorostan</a:t>
            </a:r>
            <a:r>
              <a:rPr lang="en-US" sz="2800" dirty="0" smtClean="0">
                <a:latin typeface="Britannic Bold" pitchFamily="34" charset="0"/>
              </a:rPr>
              <a:t>) </a:t>
            </a:r>
            <a:r>
              <a:rPr lang="en-US" sz="2800" dirty="0">
                <a:solidFill>
                  <a:srgbClr val="FF0000"/>
                </a:solidFill>
                <a:latin typeface="Britannic Bold" pitchFamily="34" charset="0"/>
              </a:rPr>
              <a:t>in the 1st century AD by Thomas the Apostle and Mar </a:t>
            </a:r>
            <a:r>
              <a:rPr lang="en-US" sz="2800" dirty="0" err="1">
                <a:solidFill>
                  <a:srgbClr val="FF0000"/>
                </a:solidFill>
                <a:latin typeface="Britannic Bold" pitchFamily="34" charset="0"/>
              </a:rPr>
              <a:t>Addai</a:t>
            </a:r>
            <a:r>
              <a:rPr lang="en-US" sz="2800" dirty="0">
                <a:solidFill>
                  <a:srgbClr val="FF0000"/>
                </a:solidFill>
                <a:latin typeface="Britannic Bold" pitchFamily="34" charset="0"/>
              </a:rPr>
              <a:t> (Thaddeus of Edessa)</a:t>
            </a:r>
            <a:r>
              <a:rPr lang="en-US" sz="2800" dirty="0">
                <a:latin typeface="Britannic Bold" pitchFamily="34" charset="0"/>
              </a:rPr>
              <a:t> and his pupils </a:t>
            </a:r>
            <a:r>
              <a:rPr lang="en-US" sz="2800" dirty="0" err="1">
                <a:latin typeface="Britannic Bold" pitchFamily="34" charset="0"/>
              </a:rPr>
              <a:t>Aggai</a:t>
            </a:r>
            <a:r>
              <a:rPr lang="en-US" sz="2800" dirty="0">
                <a:latin typeface="Britannic Bold" pitchFamily="34" charset="0"/>
              </a:rPr>
              <a:t> and Mari. Thomas and Thaddeus belonged to the twelve </a:t>
            </a:r>
            <a:r>
              <a:rPr lang="en-US" sz="2800" dirty="0" smtClean="0">
                <a:latin typeface="Britannic Bold" pitchFamily="34" charset="0"/>
              </a:rPr>
              <a:t>Apostles. </a:t>
            </a:r>
            <a:r>
              <a:rPr lang="en-US" sz="2800" i="1" dirty="0" smtClean="0">
                <a:solidFill>
                  <a:srgbClr val="C00000"/>
                </a:solidFill>
                <a:latin typeface="Britannic Bold" pitchFamily="34" charset="0"/>
              </a:rPr>
              <a:t>Iraq's </a:t>
            </a:r>
            <a:r>
              <a:rPr lang="en-US" sz="2800" i="1" dirty="0">
                <a:solidFill>
                  <a:srgbClr val="C00000"/>
                </a:solidFill>
                <a:latin typeface="Britannic Bold" pitchFamily="34" charset="0"/>
              </a:rPr>
              <a:t>Eastern Aramaic-speaking Assyrian communities are believed to be among the oldest in the </a:t>
            </a:r>
            <a:r>
              <a:rPr lang="en-US" sz="2800" i="1" dirty="0" smtClean="0">
                <a:solidFill>
                  <a:srgbClr val="C00000"/>
                </a:solidFill>
                <a:latin typeface="Britannic Bold" pitchFamily="34" charset="0"/>
              </a:rPr>
              <a:t>world.</a:t>
            </a:r>
            <a:r>
              <a:rPr lang="en-US" sz="2800" dirty="0" smtClean="0">
                <a:latin typeface="Britannic Bold" pitchFamily="34" charset="0"/>
              </a:rPr>
              <a:t> The </a:t>
            </a:r>
            <a:r>
              <a:rPr lang="en-US" sz="2800" dirty="0">
                <a:latin typeface="Britannic Bold" pitchFamily="34" charset="0"/>
              </a:rPr>
              <a:t>Assyrian people adopted Christianity in the 1st century </a:t>
            </a:r>
            <a:r>
              <a:rPr lang="en-US" sz="2800" dirty="0" smtClean="0">
                <a:latin typeface="Britannic Bold" pitchFamily="34" charset="0"/>
              </a:rPr>
              <a:t>A.D. and </a:t>
            </a:r>
            <a:r>
              <a:rPr lang="en-US" sz="2800" dirty="0">
                <a:latin typeface="Britannic Bold" pitchFamily="34" charset="0"/>
              </a:rPr>
              <a:t>Assyria in northern Iraq became the </a:t>
            </a:r>
            <a:r>
              <a:rPr lang="en-US" sz="2800" dirty="0" err="1">
                <a:latin typeface="Britannic Bold" pitchFamily="34" charset="0"/>
              </a:rPr>
              <a:t>centre</a:t>
            </a:r>
            <a:r>
              <a:rPr lang="en-US" sz="2800" dirty="0">
                <a:latin typeface="Britannic Bold" pitchFamily="34" charset="0"/>
              </a:rPr>
              <a:t> of Eastern Rite Christianity and </a:t>
            </a:r>
            <a:r>
              <a:rPr lang="en-US" sz="2800" dirty="0" err="1">
                <a:latin typeface="Britannic Bold" pitchFamily="34" charset="0"/>
              </a:rPr>
              <a:t>Syriac</a:t>
            </a:r>
            <a:r>
              <a:rPr lang="en-US" sz="2800" dirty="0">
                <a:latin typeface="Britannic Bold" pitchFamily="34" charset="0"/>
              </a:rPr>
              <a:t> literature from the 1st century AD until the Middle Ages. Christianity initially lived alongside Mesopotamian religion </a:t>
            </a:r>
            <a:r>
              <a:rPr lang="en-US" sz="2800" dirty="0" smtClean="0">
                <a:latin typeface="Britannic Bold" pitchFamily="34" charset="0"/>
              </a:rPr>
              <a:t>among </a:t>
            </a:r>
            <a:r>
              <a:rPr lang="en-US" sz="2800" dirty="0">
                <a:latin typeface="Britannic Bold" pitchFamily="34" charset="0"/>
              </a:rPr>
              <a:t>the Assyrians, until the latter began to die out during the </a:t>
            </a:r>
            <a:r>
              <a:rPr lang="en-US" sz="2800" dirty="0">
                <a:solidFill>
                  <a:srgbClr val="FF0000"/>
                </a:solidFill>
                <a:latin typeface="Britannic Bold" pitchFamily="34" charset="0"/>
              </a:rPr>
              <a:t>4th century AD</a:t>
            </a:r>
            <a:r>
              <a:rPr lang="en-US" sz="2800" dirty="0">
                <a:latin typeface="Britannic Bold" pitchFamily="34" charset="0"/>
              </a:rPr>
              <a:t>.</a:t>
            </a:r>
            <a:endParaRPr lang="en-US" sz="2800" dirty="0"/>
          </a:p>
        </p:txBody>
      </p:sp>
    </p:spTree>
    <p:extLst>
      <p:ext uri="{BB962C8B-B14F-4D97-AF65-F5344CB8AC3E}">
        <p14:creationId xmlns:p14="http://schemas.microsoft.com/office/powerpoint/2010/main" val="21375365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2400" y="152401"/>
            <a:ext cx="8763000" cy="685799"/>
          </a:xfrm>
        </p:spPr>
        <p:txBody>
          <a:bodyPr>
            <a:noAutofit/>
          </a:bodyPr>
          <a:lstStyle/>
          <a:p>
            <a:pPr algn="l"/>
            <a:r>
              <a:rPr lang="en-US" sz="2400" dirty="0" smtClean="0">
                <a:solidFill>
                  <a:srgbClr val="FF0000"/>
                </a:solidFill>
                <a:latin typeface="Britannic Bold" panose="020B0903060703020204" pitchFamily="34" charset="0"/>
              </a:rPr>
              <a:t>Arabian Peninsula</a:t>
            </a:r>
            <a:r>
              <a:rPr lang="en-US" sz="2400" dirty="0">
                <a:solidFill>
                  <a:srgbClr val="FF0000"/>
                </a:solidFill>
                <a:latin typeface="Britannic Bold" panose="020B0903060703020204" pitchFamily="34" charset="0"/>
              </a:rPr>
              <a:t>, Byzantine and Sassanid-Persian empires in </a:t>
            </a:r>
            <a:r>
              <a:rPr lang="en-US" sz="2400" dirty="0" smtClean="0">
                <a:solidFill>
                  <a:srgbClr val="FF0000"/>
                </a:solidFill>
                <a:latin typeface="Britannic Bold" panose="020B0903060703020204" pitchFamily="34" charset="0"/>
              </a:rPr>
              <a:t>600 A.D. </a:t>
            </a:r>
            <a:r>
              <a:rPr lang="en-US" sz="2400" dirty="0">
                <a:solidFill>
                  <a:srgbClr val="FF0000"/>
                </a:solidFill>
                <a:latin typeface="Britannic Bold" panose="020B0903060703020204" pitchFamily="34" charset="0"/>
              </a:rPr>
              <a:t>on the eve of </a:t>
            </a:r>
            <a:r>
              <a:rPr lang="en-US" sz="2400" dirty="0" smtClean="0">
                <a:solidFill>
                  <a:srgbClr val="FF0000"/>
                </a:solidFill>
                <a:latin typeface="Britannic Bold" panose="020B0903060703020204" pitchFamily="34" charset="0"/>
              </a:rPr>
              <a:t>the rise </a:t>
            </a:r>
            <a:r>
              <a:rPr lang="en-US" sz="2400" dirty="0">
                <a:solidFill>
                  <a:srgbClr val="FF0000"/>
                </a:solidFill>
                <a:latin typeface="Britannic Bold" panose="020B0903060703020204" pitchFamily="34" charset="0"/>
              </a:rPr>
              <a:t>of </a:t>
            </a:r>
            <a:r>
              <a:rPr lang="en-US" sz="2400" dirty="0" smtClean="0">
                <a:solidFill>
                  <a:srgbClr val="FF0000"/>
                </a:solidFill>
                <a:latin typeface="Britannic Bold" panose="020B0903060703020204" pitchFamily="34" charset="0"/>
              </a:rPr>
              <a:t>Islam…and Migration Jihad</a:t>
            </a:r>
            <a:endParaRPr lang="en-US" sz="2400" dirty="0">
              <a:solidFill>
                <a:srgbClr val="FF0000"/>
              </a:solidFill>
              <a:latin typeface="Britannic Bold" panose="020B0903060703020204" pitchFamily="34" charset="0"/>
            </a:endParaRPr>
          </a:p>
        </p:txBody>
      </p:sp>
      <p:sp>
        <p:nvSpPr>
          <p:cNvPr id="4" name="Subtitle 3"/>
          <p:cNvSpPr>
            <a:spLocks noGrp="1"/>
          </p:cNvSpPr>
          <p:nvPr>
            <p:ph type="subTitle" idx="1"/>
          </p:nvPr>
        </p:nvSpPr>
        <p:spPr>
          <a:xfrm>
            <a:off x="152400" y="914400"/>
            <a:ext cx="8839200" cy="5791200"/>
          </a:xfrm>
        </p:spPr>
        <p:txBody>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0600"/>
            <a:ext cx="9144000" cy="5638800"/>
          </a:xfrm>
          <a:prstGeom prst="rect">
            <a:avLst/>
          </a:prstGeom>
        </p:spPr>
      </p:pic>
    </p:spTree>
    <p:extLst>
      <p:ext uri="{BB962C8B-B14F-4D97-AF65-F5344CB8AC3E}">
        <p14:creationId xmlns:p14="http://schemas.microsoft.com/office/powerpoint/2010/main" val="12441147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553200"/>
          </a:xfrm>
        </p:spPr>
        <p:txBody>
          <a:bodyPr>
            <a:noAutofit/>
          </a:bodyPr>
          <a:lstStyle/>
          <a:p>
            <a:pPr algn="l"/>
            <a:r>
              <a:rPr lang="en-US" sz="2400" dirty="0" smtClean="0">
                <a:solidFill>
                  <a:srgbClr val="FF0000"/>
                </a:solidFill>
                <a:latin typeface="Britannic Bold" pitchFamily="34" charset="0"/>
              </a:rPr>
              <a:t>Christians and Christianity in Iraq</a:t>
            </a:r>
            <a:r>
              <a:rPr lang="en-US" sz="2400" dirty="0" smtClean="0">
                <a:solidFill>
                  <a:prstClr val="black"/>
                </a:solidFill>
                <a:latin typeface="Britannic Bold" pitchFamily="34" charset="0"/>
              </a:rPr>
              <a:t/>
            </a:r>
            <a:br>
              <a:rPr lang="en-US" sz="2400" dirty="0" smtClean="0">
                <a:solidFill>
                  <a:prstClr val="black"/>
                </a:solidFill>
                <a:latin typeface="Britannic Bold" pitchFamily="34" charset="0"/>
              </a:rPr>
            </a:br>
            <a:r>
              <a:rPr lang="en-US" sz="2400" dirty="0" smtClean="0">
                <a:solidFill>
                  <a:prstClr val="black"/>
                </a:solidFill>
                <a:latin typeface="Britannic Bold" pitchFamily="34" charset="0"/>
              </a:rPr>
              <a:t>The </a:t>
            </a:r>
            <a:r>
              <a:rPr lang="en-US" sz="2400" dirty="0">
                <a:solidFill>
                  <a:prstClr val="black"/>
                </a:solidFill>
                <a:latin typeface="Britannic Bold" pitchFamily="34" charset="0"/>
              </a:rPr>
              <a:t>vast majority are indigenous Eastern Aramaic-speaking ethnic Assyrians, descendants of the ancient </a:t>
            </a:r>
            <a:r>
              <a:rPr lang="en-US" sz="2400" dirty="0" smtClean="0">
                <a:solidFill>
                  <a:prstClr val="black"/>
                </a:solidFill>
                <a:latin typeface="Britannic Bold" pitchFamily="34" charset="0"/>
              </a:rPr>
              <a:t>Mesopotamians. There </a:t>
            </a:r>
            <a:r>
              <a:rPr lang="en-US" sz="2400" dirty="0">
                <a:solidFill>
                  <a:prstClr val="black"/>
                </a:solidFill>
                <a:latin typeface="Britannic Bold" pitchFamily="34" charset="0"/>
              </a:rPr>
              <a:t>is a small community of Armenians, as well as a small number of Kurdish, Arab and Turcoman Christians extant. Christians live primarily in </a:t>
            </a:r>
            <a:r>
              <a:rPr lang="en-US" sz="2400" dirty="0" smtClean="0">
                <a:solidFill>
                  <a:srgbClr val="FF0000"/>
                </a:solidFill>
                <a:latin typeface="Britannic Bold" pitchFamily="34" charset="0"/>
              </a:rPr>
              <a:t>Baghdad, </a:t>
            </a:r>
            <a:r>
              <a:rPr lang="en-US" sz="2400" dirty="0" err="1" smtClean="0">
                <a:solidFill>
                  <a:srgbClr val="FF0000"/>
                </a:solidFill>
                <a:latin typeface="Britannic Bold" pitchFamily="34" charset="0"/>
              </a:rPr>
              <a:t>Basrah</a:t>
            </a:r>
            <a:r>
              <a:rPr lang="en-US" sz="2400" dirty="0" smtClean="0">
                <a:solidFill>
                  <a:srgbClr val="FF0000"/>
                </a:solidFill>
                <a:latin typeface="Britannic Bold" pitchFamily="34" charset="0"/>
              </a:rPr>
              <a:t>, </a:t>
            </a:r>
            <a:r>
              <a:rPr lang="en-US" sz="2400" dirty="0">
                <a:solidFill>
                  <a:srgbClr val="FF0000"/>
                </a:solidFill>
                <a:latin typeface="Britannic Bold" pitchFamily="34" charset="0"/>
              </a:rPr>
              <a:t>Mosul, Arbil and Kirkuk and in Assyrian towns and regions such as the Nineveh Plains in the north</a:t>
            </a:r>
            <a:r>
              <a:rPr lang="en-US" sz="2400" dirty="0">
                <a:solidFill>
                  <a:prstClr val="black"/>
                </a:solidFill>
                <a:latin typeface="Britannic Bold" pitchFamily="34" charset="0"/>
              </a:rPr>
              <a:t>. Assyrian Christians live primarily in northern Iraq; and in regions bordering it in northeastern Syria, northwestern Iran and </a:t>
            </a:r>
            <a:r>
              <a:rPr lang="en-US" sz="2400" dirty="0" smtClean="0">
                <a:solidFill>
                  <a:prstClr val="black"/>
                </a:solidFill>
                <a:latin typeface="Britannic Bold" pitchFamily="34" charset="0"/>
              </a:rPr>
              <a:t>Southeastern </a:t>
            </a:r>
            <a:r>
              <a:rPr lang="en-US" sz="2400" dirty="0">
                <a:solidFill>
                  <a:prstClr val="black"/>
                </a:solidFill>
                <a:latin typeface="Britannic Bold" pitchFamily="34" charset="0"/>
              </a:rPr>
              <a:t>Turkey, an area roughly corresponding to ancient Assyria. On the 19th of March 2003 America and the UK trumped a case against Iraq in order to get rid of Saddam Hussain. </a:t>
            </a:r>
            <a:r>
              <a:rPr lang="en-US" sz="2400" dirty="0">
                <a:solidFill>
                  <a:srgbClr val="C00000"/>
                </a:solidFill>
                <a:latin typeface="Britannic Bold" pitchFamily="34" charset="0"/>
              </a:rPr>
              <a:t>The Christians were the main victims after Saddam’ ousting</a:t>
            </a:r>
            <a:r>
              <a:rPr lang="en-US" sz="2400" dirty="0">
                <a:solidFill>
                  <a:prstClr val="black"/>
                </a:solidFill>
                <a:latin typeface="Britannic Bold" pitchFamily="34" charset="0"/>
              </a:rPr>
              <a:t>! </a:t>
            </a:r>
            <a:r>
              <a:rPr lang="en-US" sz="2400" dirty="0" smtClean="0">
                <a:solidFill>
                  <a:prstClr val="black"/>
                </a:solidFill>
                <a:latin typeface="Britannic Bold" pitchFamily="34" charset="0"/>
              </a:rPr>
              <a:t>The Christians are </a:t>
            </a:r>
            <a:r>
              <a:rPr lang="en-US" sz="2400" dirty="0">
                <a:solidFill>
                  <a:prstClr val="black"/>
                </a:solidFill>
                <a:latin typeface="Britannic Bold" pitchFamily="34" charset="0"/>
              </a:rPr>
              <a:t>numbered about 1.5 millions in 2003, representing just over </a:t>
            </a:r>
            <a:r>
              <a:rPr lang="en-US" sz="2400" dirty="0">
                <a:solidFill>
                  <a:srgbClr val="FF0000"/>
                </a:solidFill>
                <a:latin typeface="Britannic Bold" pitchFamily="34" charset="0"/>
              </a:rPr>
              <a:t>6%</a:t>
            </a:r>
            <a:r>
              <a:rPr lang="en-US" sz="2400" dirty="0">
                <a:solidFill>
                  <a:prstClr val="black"/>
                </a:solidFill>
                <a:latin typeface="Britannic Bold" pitchFamily="34" charset="0"/>
              </a:rPr>
              <a:t> of the population of the country </a:t>
            </a:r>
            <a:r>
              <a:rPr lang="en-US" sz="2400" dirty="0" smtClean="0">
                <a:solidFill>
                  <a:prstClr val="black"/>
                </a:solidFill>
                <a:latin typeface="Britannic Bold" pitchFamily="34" charset="0"/>
              </a:rPr>
              <a:t>down </a:t>
            </a:r>
            <a:r>
              <a:rPr lang="en-US" sz="2400" dirty="0">
                <a:solidFill>
                  <a:prstClr val="black"/>
                </a:solidFill>
                <a:latin typeface="Britannic Bold" pitchFamily="34" charset="0"/>
              </a:rPr>
              <a:t>from </a:t>
            </a:r>
            <a:r>
              <a:rPr lang="en-US" sz="2400" i="1" dirty="0">
                <a:solidFill>
                  <a:srgbClr val="FF0000"/>
                </a:solidFill>
                <a:latin typeface="Britannic Bold" pitchFamily="34" charset="0"/>
              </a:rPr>
              <a:t>12% on 1947 </a:t>
            </a:r>
            <a:r>
              <a:rPr lang="en-US" sz="2400" dirty="0">
                <a:solidFill>
                  <a:prstClr val="black"/>
                </a:solidFill>
                <a:latin typeface="Britannic Bold" pitchFamily="34" charset="0"/>
              </a:rPr>
              <a:t>in a population of 4.7 million. </a:t>
            </a:r>
            <a:endParaRPr lang="en-US" sz="2400" dirty="0"/>
          </a:p>
        </p:txBody>
      </p:sp>
    </p:spTree>
    <p:extLst>
      <p:ext uri="{BB962C8B-B14F-4D97-AF65-F5344CB8AC3E}">
        <p14:creationId xmlns:p14="http://schemas.microsoft.com/office/powerpoint/2010/main" val="36470239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553200"/>
          </a:xfrm>
        </p:spPr>
        <p:txBody>
          <a:bodyPr>
            <a:noAutofit/>
          </a:bodyPr>
          <a:lstStyle/>
          <a:p>
            <a:pPr algn="l"/>
            <a:r>
              <a:rPr lang="en-US" sz="2800" dirty="0" smtClean="0">
                <a:solidFill>
                  <a:srgbClr val="FF0000"/>
                </a:solidFill>
                <a:latin typeface="Britannic Bold" pitchFamily="34" charset="0"/>
              </a:rPr>
              <a:t>Christian history in Iraq</a:t>
            </a:r>
            <a:r>
              <a:rPr lang="en-US" sz="2800" dirty="0" smtClean="0">
                <a:solidFill>
                  <a:prstClr val="black"/>
                </a:solidFill>
                <a:latin typeface="Britannic Bold" pitchFamily="34" charset="0"/>
              </a:rPr>
              <a:t/>
            </a:r>
            <a:br>
              <a:rPr lang="en-US" sz="2800" dirty="0" smtClean="0">
                <a:solidFill>
                  <a:prstClr val="black"/>
                </a:solidFill>
                <a:latin typeface="Britannic Bold" pitchFamily="34" charset="0"/>
              </a:rPr>
            </a:br>
            <a:r>
              <a:rPr lang="en-US" sz="2800" dirty="0" smtClean="0">
                <a:solidFill>
                  <a:prstClr val="black"/>
                </a:solidFill>
                <a:latin typeface="Britannic Bold" pitchFamily="34" charset="0"/>
              </a:rPr>
              <a:t>In </a:t>
            </a:r>
            <a:r>
              <a:rPr lang="en-US" sz="2800" dirty="0">
                <a:solidFill>
                  <a:prstClr val="black"/>
                </a:solidFill>
                <a:latin typeface="Britannic Bold" pitchFamily="34" charset="0"/>
              </a:rPr>
              <a:t>the early centuries after the </a:t>
            </a:r>
            <a:r>
              <a:rPr lang="en-US" sz="2800" dirty="0">
                <a:solidFill>
                  <a:srgbClr val="FF0000"/>
                </a:solidFill>
                <a:latin typeface="Britannic Bold" pitchFamily="34" charset="0"/>
              </a:rPr>
              <a:t>Arab Islamic conquest of the 7th century</a:t>
            </a:r>
            <a:r>
              <a:rPr lang="en-US" sz="2800" dirty="0">
                <a:solidFill>
                  <a:prstClr val="black"/>
                </a:solidFill>
                <a:latin typeface="Britannic Bold" pitchFamily="34" charset="0"/>
              </a:rPr>
              <a:t> AD, Assyria (also known as </a:t>
            </a:r>
            <a:r>
              <a:rPr lang="en-US" sz="2800" dirty="0" err="1">
                <a:solidFill>
                  <a:prstClr val="black"/>
                </a:solidFill>
                <a:latin typeface="Britannic Bold" pitchFamily="34" charset="0"/>
              </a:rPr>
              <a:t>Athura</a:t>
            </a:r>
            <a:r>
              <a:rPr lang="en-US" sz="2800" dirty="0">
                <a:solidFill>
                  <a:prstClr val="black"/>
                </a:solidFill>
                <a:latin typeface="Britannic Bold" pitchFamily="34" charset="0"/>
              </a:rPr>
              <a:t> and </a:t>
            </a:r>
            <a:r>
              <a:rPr lang="en-US" sz="2800" dirty="0" err="1" smtClean="0">
                <a:solidFill>
                  <a:prstClr val="black"/>
                </a:solidFill>
                <a:latin typeface="Britannic Bold" pitchFamily="34" charset="0"/>
              </a:rPr>
              <a:t>Asorostan</a:t>
            </a:r>
            <a:r>
              <a:rPr lang="en-US" sz="2800" dirty="0">
                <a:solidFill>
                  <a:prstClr val="black"/>
                </a:solidFill>
                <a:latin typeface="Britannic Bold" pitchFamily="34" charset="0"/>
              </a:rPr>
              <a:t>) was </a:t>
            </a:r>
            <a:r>
              <a:rPr lang="en-US" sz="2800" i="1" dirty="0">
                <a:solidFill>
                  <a:srgbClr val="C00000"/>
                </a:solidFill>
                <a:latin typeface="Britannic Bold" pitchFamily="34" charset="0"/>
              </a:rPr>
              <a:t>dissolved by the Arabs </a:t>
            </a:r>
            <a:r>
              <a:rPr lang="en-US" sz="2800" dirty="0">
                <a:solidFill>
                  <a:prstClr val="black"/>
                </a:solidFill>
                <a:latin typeface="Britannic Bold" pitchFamily="34" charset="0"/>
              </a:rPr>
              <a:t>as a geo-political entity, however native Assyrian (known as </a:t>
            </a:r>
            <a:r>
              <a:rPr lang="en-US" sz="2800" dirty="0" err="1">
                <a:solidFill>
                  <a:prstClr val="black"/>
                </a:solidFill>
                <a:latin typeface="Britannic Bold" pitchFamily="34" charset="0"/>
              </a:rPr>
              <a:t>Ashuriyun</a:t>
            </a:r>
            <a:r>
              <a:rPr lang="en-US" sz="2800" dirty="0">
                <a:solidFill>
                  <a:prstClr val="black"/>
                </a:solidFill>
                <a:latin typeface="Britannic Bold" pitchFamily="34" charset="0"/>
              </a:rPr>
              <a:t> by the Arabs) scholars and doctors played an influential role in Iraq. However, from the late </a:t>
            </a:r>
            <a:r>
              <a:rPr lang="en-US" sz="2800" dirty="0">
                <a:solidFill>
                  <a:srgbClr val="FF0000"/>
                </a:solidFill>
                <a:latin typeface="Britannic Bold" pitchFamily="34" charset="0"/>
              </a:rPr>
              <a:t>13th century AD </a:t>
            </a:r>
            <a:r>
              <a:rPr lang="en-US" sz="2800" dirty="0">
                <a:solidFill>
                  <a:prstClr val="black"/>
                </a:solidFill>
                <a:latin typeface="Britannic Bold" pitchFamily="34" charset="0"/>
              </a:rPr>
              <a:t>through to the present time, Assyrian Christians have suffered both </a:t>
            </a:r>
            <a:r>
              <a:rPr lang="en-US" sz="2800" dirty="0">
                <a:solidFill>
                  <a:srgbClr val="FF0000"/>
                </a:solidFill>
                <a:latin typeface="Britannic Bold" pitchFamily="34" charset="0"/>
              </a:rPr>
              <a:t>religious and ethnic </a:t>
            </a:r>
            <a:r>
              <a:rPr lang="en-US" sz="2800" dirty="0">
                <a:solidFill>
                  <a:prstClr val="black"/>
                </a:solidFill>
                <a:latin typeface="Britannic Bold" pitchFamily="34" charset="0"/>
              </a:rPr>
              <a:t>persecution, including a number of </a:t>
            </a:r>
            <a:r>
              <a:rPr lang="en-US" sz="2800" dirty="0" smtClean="0">
                <a:solidFill>
                  <a:prstClr val="black"/>
                </a:solidFill>
                <a:latin typeface="Britannic Bold" pitchFamily="34" charset="0"/>
              </a:rPr>
              <a:t>massacres. </a:t>
            </a:r>
            <a:r>
              <a:rPr lang="en-US" sz="2800" i="1" dirty="0" smtClean="0">
                <a:solidFill>
                  <a:srgbClr val="FF0000"/>
                </a:solidFill>
                <a:latin typeface="Britannic Bold" pitchFamily="34" charset="0"/>
              </a:rPr>
              <a:t>Northern </a:t>
            </a:r>
            <a:r>
              <a:rPr lang="en-US" sz="2800" i="1" dirty="0">
                <a:solidFill>
                  <a:srgbClr val="FF0000"/>
                </a:solidFill>
                <a:latin typeface="Britannic Bold" pitchFamily="34" charset="0"/>
              </a:rPr>
              <a:t>Iraq remained predominantly Assyrian, Eastern Aramaic speaking and Christian until the destructions of Tamerlane at the end of the 14th century,</a:t>
            </a:r>
            <a:r>
              <a:rPr lang="en-US" sz="2800" dirty="0">
                <a:solidFill>
                  <a:srgbClr val="FF0000"/>
                </a:solidFill>
                <a:latin typeface="Britannic Bold" pitchFamily="34" charset="0"/>
              </a:rPr>
              <a:t> </a:t>
            </a:r>
            <a:r>
              <a:rPr lang="en-US" sz="2800" dirty="0">
                <a:solidFill>
                  <a:prstClr val="black"/>
                </a:solidFill>
                <a:latin typeface="Britannic Bold" pitchFamily="34" charset="0"/>
              </a:rPr>
              <a:t>when the ancient city of Ashur was finally abandoned by the Assyrians after a 4000 </a:t>
            </a:r>
            <a:r>
              <a:rPr lang="en-US" sz="2800" dirty="0" smtClean="0">
                <a:solidFill>
                  <a:prstClr val="black"/>
                </a:solidFill>
                <a:latin typeface="Britannic Bold" pitchFamily="34" charset="0"/>
              </a:rPr>
              <a:t>year history</a:t>
            </a:r>
            <a:endParaRPr lang="en-US" sz="2800" dirty="0"/>
          </a:p>
        </p:txBody>
      </p:sp>
    </p:spTree>
    <p:extLst>
      <p:ext uri="{BB962C8B-B14F-4D97-AF65-F5344CB8AC3E}">
        <p14:creationId xmlns:p14="http://schemas.microsoft.com/office/powerpoint/2010/main" val="492332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553200"/>
          </a:xfrm>
        </p:spPr>
        <p:txBody>
          <a:bodyPr>
            <a:normAutofit/>
          </a:bodyPr>
          <a:lstStyle/>
          <a:p>
            <a:pPr algn="l"/>
            <a:r>
              <a:rPr lang="en-US" sz="2800" dirty="0" smtClean="0">
                <a:latin typeface="Britannic Bold" pitchFamily="34" charset="0"/>
              </a:rPr>
              <a:t/>
            </a:r>
            <a:br>
              <a:rPr lang="en-US" sz="2800" dirty="0" smtClean="0">
                <a:latin typeface="Britannic Bold" pitchFamily="34" charset="0"/>
              </a:rPr>
            </a:br>
            <a:r>
              <a:rPr lang="en-US" sz="2800" dirty="0" smtClean="0">
                <a:latin typeface="Britannic Bold" pitchFamily="34" charset="0"/>
              </a:rPr>
              <a:t/>
            </a:r>
            <a:br>
              <a:rPr lang="en-US" sz="2800" dirty="0" smtClean="0">
                <a:latin typeface="Britannic Bold" pitchFamily="34" charset="0"/>
              </a:rPr>
            </a:br>
            <a:endParaRPr lang="en-US" sz="2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713" y="103251"/>
            <a:ext cx="8773887" cy="6602350"/>
          </a:xfrm>
          <a:prstGeom prst="rect">
            <a:avLst/>
          </a:prstGeom>
          <a:ln>
            <a:noFill/>
          </a:ln>
          <a:effectLst>
            <a:softEdge rad="112500"/>
          </a:effectLst>
        </p:spPr>
      </p:pic>
    </p:spTree>
    <p:extLst>
      <p:ext uri="{BB962C8B-B14F-4D97-AF65-F5344CB8AC3E}">
        <p14:creationId xmlns:p14="http://schemas.microsoft.com/office/powerpoint/2010/main" val="35857814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553200"/>
          </a:xfrm>
        </p:spPr>
        <p:txBody>
          <a:bodyPr>
            <a:normAutofit/>
          </a:bodyPr>
          <a:lstStyle/>
          <a:p>
            <a:r>
              <a:rPr lang="en-US" sz="4000" dirty="0" smtClean="0">
                <a:solidFill>
                  <a:prstClr val="black"/>
                </a:solidFill>
                <a:latin typeface="Britannic Bold" panose="020B0903060703020204" pitchFamily="34" charset="0"/>
              </a:rPr>
              <a:t>Video </a:t>
            </a:r>
            <a:r>
              <a:rPr lang="en-US" sz="4000" dirty="0" smtClean="0">
                <a:solidFill>
                  <a:srgbClr val="FF0000"/>
                </a:solidFill>
                <a:latin typeface="Britannic Bold" panose="020B0903060703020204" pitchFamily="34" charset="0"/>
              </a:rPr>
              <a:t>No.3</a:t>
            </a:r>
            <a:r>
              <a:rPr lang="en-US" sz="4000" dirty="0">
                <a:solidFill>
                  <a:srgbClr val="FF0000"/>
                </a:solidFill>
                <a:latin typeface="Britannic Bold" panose="020B0903060703020204" pitchFamily="34" charset="0"/>
              </a:rPr>
              <a:t/>
            </a:r>
            <a:br>
              <a:rPr lang="en-US" sz="4000" dirty="0">
                <a:solidFill>
                  <a:srgbClr val="FF0000"/>
                </a:solidFill>
                <a:latin typeface="Britannic Bold" panose="020B0903060703020204" pitchFamily="34" charset="0"/>
              </a:rPr>
            </a:br>
            <a:r>
              <a:rPr lang="en-US" sz="4000" dirty="0" smtClean="0">
                <a:latin typeface="Britannic Bold" panose="020B0903060703020204" pitchFamily="34" charset="0"/>
              </a:rPr>
              <a:t>Islam </a:t>
            </a:r>
            <a:r>
              <a:rPr lang="en-US" sz="4000" dirty="0">
                <a:latin typeface="Britannic Bold" panose="020B0903060703020204" pitchFamily="34" charset="0"/>
              </a:rPr>
              <a:t>and </a:t>
            </a:r>
            <a:r>
              <a:rPr lang="en-US" sz="4000" dirty="0" smtClean="0">
                <a:latin typeface="Britannic Bold" panose="020B0903060703020204" pitchFamily="34" charset="0"/>
              </a:rPr>
              <a:t>the</a:t>
            </a:r>
            <a:br>
              <a:rPr lang="en-US" sz="4000" dirty="0" smtClean="0">
                <a:latin typeface="Britannic Bold" panose="020B0903060703020204" pitchFamily="34" charset="0"/>
              </a:rPr>
            </a:br>
            <a:r>
              <a:rPr lang="en-US" sz="4000" dirty="0" smtClean="0">
                <a:latin typeface="Britannic Bold" panose="020B0903060703020204" pitchFamily="34" charset="0"/>
              </a:rPr>
              <a:t> </a:t>
            </a:r>
            <a:r>
              <a:rPr lang="en-US" sz="4000" dirty="0">
                <a:latin typeface="Britannic Bold" panose="020B0903060703020204" pitchFamily="34" charset="0"/>
              </a:rPr>
              <a:t>future of Europe</a:t>
            </a:r>
            <a:endParaRPr lang="en-US" sz="4000" dirty="0"/>
          </a:p>
        </p:txBody>
      </p:sp>
    </p:spTree>
    <p:extLst>
      <p:ext uri="{BB962C8B-B14F-4D97-AF65-F5344CB8AC3E}">
        <p14:creationId xmlns:p14="http://schemas.microsoft.com/office/powerpoint/2010/main" val="1529318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553200"/>
          </a:xfrm>
        </p:spPr>
        <p:txBody>
          <a:bodyPr/>
          <a:lstStyle/>
          <a:p>
            <a:pPr algn="l"/>
            <a:r>
              <a:rPr lang="en-US" sz="2800" dirty="0" smtClean="0">
                <a:solidFill>
                  <a:srgbClr val="FF0000"/>
                </a:solidFill>
                <a:latin typeface="Britannic Bold" pitchFamily="34" charset="0"/>
              </a:rPr>
              <a:t>Church history</a:t>
            </a:r>
            <a:r>
              <a:rPr lang="en-US" sz="2800" dirty="0" smtClean="0">
                <a:solidFill>
                  <a:prstClr val="black"/>
                </a:solidFill>
                <a:latin typeface="Britannic Bold" pitchFamily="34" charset="0"/>
              </a:rPr>
              <a:t/>
            </a:r>
            <a:br>
              <a:rPr lang="en-US" sz="2800" dirty="0" smtClean="0">
                <a:solidFill>
                  <a:prstClr val="black"/>
                </a:solidFill>
                <a:latin typeface="Britannic Bold" pitchFamily="34" charset="0"/>
              </a:rPr>
            </a:br>
            <a:r>
              <a:rPr lang="en-US" sz="2800" dirty="0" smtClean="0">
                <a:solidFill>
                  <a:prstClr val="black"/>
                </a:solidFill>
                <a:latin typeface="Britannic Bold" pitchFamily="34" charset="0"/>
              </a:rPr>
              <a:t>The </a:t>
            </a:r>
            <a:r>
              <a:rPr lang="en-US" sz="2800" dirty="0">
                <a:solidFill>
                  <a:prstClr val="black"/>
                </a:solidFill>
                <a:latin typeface="Britannic Bold" pitchFamily="34" charset="0"/>
              </a:rPr>
              <a:t>Assyrian Church of the East has its origin in what is now South East Turkey and </a:t>
            </a:r>
            <a:r>
              <a:rPr lang="en-US" sz="2800" dirty="0" err="1">
                <a:solidFill>
                  <a:prstClr val="black"/>
                </a:solidFill>
                <a:latin typeface="Britannic Bold" pitchFamily="34" charset="0"/>
              </a:rPr>
              <a:t>Assuristan</a:t>
            </a:r>
            <a:r>
              <a:rPr lang="en-US" sz="2800" dirty="0">
                <a:solidFill>
                  <a:prstClr val="black"/>
                </a:solidFill>
                <a:latin typeface="Britannic Bold" pitchFamily="34" charset="0"/>
              </a:rPr>
              <a:t> (Sassanid Assyria). By the end of the </a:t>
            </a:r>
            <a:r>
              <a:rPr lang="en-US" sz="2800" dirty="0">
                <a:solidFill>
                  <a:srgbClr val="FF0000"/>
                </a:solidFill>
                <a:latin typeface="Britannic Bold" pitchFamily="34" charset="0"/>
              </a:rPr>
              <a:t>13th century </a:t>
            </a:r>
            <a:r>
              <a:rPr lang="en-US" sz="2800" dirty="0">
                <a:solidFill>
                  <a:prstClr val="black"/>
                </a:solidFill>
                <a:latin typeface="Britannic Bold" pitchFamily="34" charset="0"/>
              </a:rPr>
              <a:t>there were twelve </a:t>
            </a:r>
            <a:r>
              <a:rPr lang="en-US" sz="2800" dirty="0">
                <a:solidFill>
                  <a:srgbClr val="FF0000"/>
                </a:solidFill>
                <a:latin typeface="Britannic Bold" pitchFamily="34" charset="0"/>
              </a:rPr>
              <a:t>Nestorian dioceses in a strip from Peking to Samarkand</a:t>
            </a:r>
            <a:r>
              <a:rPr lang="en-US" sz="2800" dirty="0">
                <a:solidFill>
                  <a:prstClr val="black"/>
                </a:solidFill>
                <a:latin typeface="Britannic Bold" pitchFamily="34" charset="0"/>
              </a:rPr>
              <a:t>. When the 14th-century Muslim warlord of Turco-Mongol descent, </a:t>
            </a:r>
            <a:r>
              <a:rPr lang="en-US" sz="2800" dirty="0" err="1">
                <a:solidFill>
                  <a:prstClr val="black"/>
                </a:solidFill>
                <a:latin typeface="Britannic Bold" pitchFamily="34" charset="0"/>
              </a:rPr>
              <a:t>Timur</a:t>
            </a:r>
            <a:r>
              <a:rPr lang="en-US" sz="2800" dirty="0">
                <a:solidFill>
                  <a:prstClr val="black"/>
                </a:solidFill>
                <a:latin typeface="Britannic Bold" pitchFamily="34" charset="0"/>
              </a:rPr>
              <a:t> (Tamerlane), conquered Persia, </a:t>
            </a:r>
            <a:r>
              <a:rPr lang="en-US" sz="2800" i="1" dirty="0">
                <a:solidFill>
                  <a:srgbClr val="FF0000"/>
                </a:solidFill>
                <a:latin typeface="Britannic Bold" pitchFamily="34" charset="0"/>
              </a:rPr>
              <a:t>Mesopotamia and Syria, the civilian population was decimated. </a:t>
            </a:r>
            <a:r>
              <a:rPr lang="en-US" sz="2800" i="1" dirty="0" err="1">
                <a:solidFill>
                  <a:srgbClr val="FF0000"/>
                </a:solidFill>
                <a:latin typeface="Britannic Bold" pitchFamily="34" charset="0"/>
              </a:rPr>
              <a:t>Timur</a:t>
            </a:r>
            <a:r>
              <a:rPr lang="en-US" sz="2800" i="1" dirty="0">
                <a:solidFill>
                  <a:srgbClr val="FF0000"/>
                </a:solidFill>
                <a:latin typeface="Britannic Bold" pitchFamily="34" charset="0"/>
              </a:rPr>
              <a:t> had 70,000 Assyrian Christians beheaded in Tikrit, and 90,000 more in Baghdad</a:t>
            </a:r>
            <a:r>
              <a:rPr lang="en-US" sz="2800" dirty="0">
                <a:solidFill>
                  <a:prstClr val="black"/>
                </a:solidFill>
                <a:latin typeface="Britannic Bold" pitchFamily="34" charset="0"/>
              </a:rPr>
              <a:t>. </a:t>
            </a:r>
            <a:r>
              <a:rPr lang="en-US" sz="2800" dirty="0" smtClean="0">
                <a:solidFill>
                  <a:prstClr val="black"/>
                </a:solidFill>
                <a:latin typeface="Britannic Bold" pitchFamily="34" charset="0"/>
              </a:rPr>
              <a:t/>
            </a:r>
            <a:br>
              <a:rPr lang="en-US" sz="2800" dirty="0" smtClean="0">
                <a:solidFill>
                  <a:prstClr val="black"/>
                </a:solidFill>
                <a:latin typeface="Britannic Bold" pitchFamily="34" charset="0"/>
              </a:rPr>
            </a:br>
            <a:r>
              <a:rPr lang="en-US" sz="2800" dirty="0" smtClean="0">
                <a:solidFill>
                  <a:prstClr val="black"/>
                </a:solidFill>
                <a:latin typeface="Britannic Bold" pitchFamily="34" charset="0"/>
              </a:rPr>
              <a:t>A </a:t>
            </a:r>
            <a:r>
              <a:rPr lang="en-US" sz="2800" dirty="0">
                <a:solidFill>
                  <a:prstClr val="black"/>
                </a:solidFill>
                <a:latin typeface="Britannic Bold" pitchFamily="34" charset="0"/>
              </a:rPr>
              <a:t>new epoch began in the </a:t>
            </a:r>
            <a:r>
              <a:rPr lang="en-US" sz="2800" dirty="0">
                <a:solidFill>
                  <a:srgbClr val="FF0000"/>
                </a:solidFill>
                <a:latin typeface="Britannic Bold" pitchFamily="34" charset="0"/>
              </a:rPr>
              <a:t>17th century </a:t>
            </a:r>
            <a:r>
              <a:rPr lang="en-US" sz="2800" dirty="0">
                <a:solidFill>
                  <a:prstClr val="black"/>
                </a:solidFill>
                <a:latin typeface="Britannic Bold" pitchFamily="34" charset="0"/>
              </a:rPr>
              <a:t>when Emir </a:t>
            </a:r>
            <a:r>
              <a:rPr lang="en-US" sz="2800" dirty="0" err="1">
                <a:solidFill>
                  <a:prstClr val="black"/>
                </a:solidFill>
                <a:latin typeface="Britannic Bold" pitchFamily="34" charset="0"/>
              </a:rPr>
              <a:t>Afrasiyab</a:t>
            </a:r>
            <a:r>
              <a:rPr lang="en-US" sz="2800" dirty="0">
                <a:solidFill>
                  <a:prstClr val="black"/>
                </a:solidFill>
                <a:latin typeface="Britannic Bold" pitchFamily="34" charset="0"/>
              </a:rPr>
              <a:t> of </a:t>
            </a:r>
            <a:r>
              <a:rPr lang="en-US" sz="2800" dirty="0" err="1" smtClean="0">
                <a:solidFill>
                  <a:prstClr val="black"/>
                </a:solidFill>
                <a:latin typeface="Britannic Bold" pitchFamily="34" charset="0"/>
              </a:rPr>
              <a:t>Basrah</a:t>
            </a:r>
            <a:r>
              <a:rPr lang="en-US" sz="2800" dirty="0" smtClean="0">
                <a:solidFill>
                  <a:prstClr val="black"/>
                </a:solidFill>
                <a:latin typeface="Britannic Bold" pitchFamily="34" charset="0"/>
              </a:rPr>
              <a:t> </a:t>
            </a:r>
            <a:r>
              <a:rPr lang="en-US" sz="2800" dirty="0">
                <a:solidFill>
                  <a:prstClr val="black"/>
                </a:solidFill>
                <a:latin typeface="Britannic Bold" pitchFamily="34" charset="0"/>
              </a:rPr>
              <a:t>allowed the Portuguese to build a </a:t>
            </a:r>
            <a:r>
              <a:rPr lang="en-US" sz="2800" dirty="0" smtClean="0">
                <a:solidFill>
                  <a:prstClr val="black"/>
                </a:solidFill>
                <a:latin typeface="Britannic Bold" pitchFamily="34" charset="0"/>
              </a:rPr>
              <a:t>Church </a:t>
            </a:r>
            <a:r>
              <a:rPr lang="en-US" sz="2800" dirty="0">
                <a:solidFill>
                  <a:prstClr val="black"/>
                </a:solidFill>
                <a:latin typeface="Britannic Bold" pitchFamily="34" charset="0"/>
              </a:rPr>
              <a:t>outside of the city. </a:t>
            </a:r>
            <a:endParaRPr lang="en-US" dirty="0"/>
          </a:p>
        </p:txBody>
      </p:sp>
    </p:spTree>
    <p:extLst>
      <p:ext uri="{BB962C8B-B14F-4D97-AF65-F5344CB8AC3E}">
        <p14:creationId xmlns:p14="http://schemas.microsoft.com/office/powerpoint/2010/main" val="12405164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04800"/>
            <a:ext cx="7924800" cy="6553200"/>
          </a:xfrm>
          <a:prstGeom prst="rect">
            <a:avLst/>
          </a:prstGeom>
        </p:spPr>
      </p:pic>
    </p:spTree>
    <p:extLst>
      <p:ext uri="{BB962C8B-B14F-4D97-AF65-F5344CB8AC3E}">
        <p14:creationId xmlns:p14="http://schemas.microsoft.com/office/powerpoint/2010/main" val="3834595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1" y="990600"/>
            <a:ext cx="8498944" cy="5662421"/>
          </a:xfrm>
          <a:prstGeom prst="rect">
            <a:avLst/>
          </a:prstGeom>
        </p:spPr>
      </p:pic>
      <p:sp>
        <p:nvSpPr>
          <p:cNvPr id="3" name="Title 2"/>
          <p:cNvSpPr>
            <a:spLocks noGrp="1"/>
          </p:cNvSpPr>
          <p:nvPr>
            <p:ph type="ctrTitle"/>
          </p:nvPr>
        </p:nvSpPr>
        <p:spPr>
          <a:xfrm>
            <a:off x="76200" y="152401"/>
            <a:ext cx="8839200" cy="685799"/>
          </a:xfrm>
        </p:spPr>
        <p:txBody>
          <a:bodyPr>
            <a:normAutofit fontScale="90000"/>
          </a:bodyPr>
          <a:lstStyle/>
          <a:p>
            <a:pPr algn="l"/>
            <a:r>
              <a:rPr lang="en-US" sz="2800" dirty="0" smtClean="0">
                <a:latin typeface="Britannic Bold" panose="020B0903060703020204" pitchFamily="34" charset="0"/>
              </a:rPr>
              <a:t>One of few remaining Churches in </a:t>
            </a:r>
            <a:r>
              <a:rPr lang="en-US" sz="2800" dirty="0" err="1" smtClean="0">
                <a:latin typeface="Britannic Bold" panose="020B0903060703020204" pitchFamily="34" charset="0"/>
              </a:rPr>
              <a:t>Shorjeh</a:t>
            </a:r>
            <a:r>
              <a:rPr lang="en-US" sz="2800" dirty="0" smtClean="0">
                <a:latin typeface="Britannic Bold" panose="020B0903060703020204" pitchFamily="34" charset="0"/>
              </a:rPr>
              <a:t>, Baghdad; most were destroyed through car-bombs…</a:t>
            </a:r>
            <a:endParaRPr lang="en-US" sz="2800" dirty="0">
              <a:latin typeface="Britannic Bold" panose="020B0903060703020204" pitchFamily="34" charset="0"/>
            </a:endParaRPr>
          </a:p>
        </p:txBody>
      </p:sp>
      <p:sp>
        <p:nvSpPr>
          <p:cNvPr id="4" name="Subtitle 3"/>
          <p:cNvSpPr>
            <a:spLocks noGrp="1"/>
          </p:cNvSpPr>
          <p:nvPr>
            <p:ph type="subTitle" idx="1"/>
          </p:nvPr>
        </p:nvSpPr>
        <p:spPr>
          <a:xfrm>
            <a:off x="152400" y="990599"/>
            <a:ext cx="8763000" cy="5662421"/>
          </a:xfrm>
        </p:spPr>
        <p:txBody>
          <a:bodyPr/>
          <a:lstStyle/>
          <a:p>
            <a:endParaRPr lang="en-US" dirty="0"/>
          </a:p>
        </p:txBody>
      </p:sp>
    </p:spTree>
    <p:extLst>
      <p:ext uri="{BB962C8B-B14F-4D97-AF65-F5344CB8AC3E}">
        <p14:creationId xmlns:p14="http://schemas.microsoft.com/office/powerpoint/2010/main" val="620646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553200"/>
          </a:xfrm>
        </p:spPr>
        <p:txBody>
          <a:bodyPr>
            <a:normAutofit/>
          </a:bodyPr>
          <a:lstStyle/>
          <a:p>
            <a:r>
              <a:rPr lang="en-US" sz="4000" dirty="0" smtClean="0">
                <a:latin typeface="Britannic Bold" pitchFamily="34" charset="0"/>
              </a:rPr>
              <a:t/>
            </a:r>
            <a:br>
              <a:rPr lang="en-US" sz="4000" dirty="0" smtClean="0">
                <a:latin typeface="Britannic Bold" pitchFamily="34" charset="0"/>
              </a:rPr>
            </a:br>
            <a:r>
              <a:rPr lang="en-US" sz="4000" dirty="0" smtClean="0">
                <a:latin typeface="Britannic Bold" pitchFamily="34" charset="0"/>
              </a:rPr>
              <a:t>Migration</a:t>
            </a:r>
            <a:br>
              <a:rPr lang="en-US" sz="4000" dirty="0" smtClean="0">
                <a:latin typeface="Britannic Bold" pitchFamily="34" charset="0"/>
              </a:rPr>
            </a:br>
            <a:r>
              <a:rPr lang="en-US" sz="4000" dirty="0" smtClean="0">
                <a:latin typeface="Britannic Bold" pitchFamily="34" charset="0"/>
              </a:rPr>
              <a:t>and its effect on the</a:t>
            </a:r>
            <a:br>
              <a:rPr lang="en-US" sz="4000" dirty="0" smtClean="0">
                <a:latin typeface="Britannic Bold" pitchFamily="34" charset="0"/>
              </a:rPr>
            </a:br>
            <a:r>
              <a:rPr lang="en-US" sz="4000" dirty="0" smtClean="0">
                <a:latin typeface="Britannic Bold" pitchFamily="34" charset="0"/>
              </a:rPr>
              <a:t>local people</a:t>
            </a:r>
            <a:br>
              <a:rPr lang="en-US" sz="4000" dirty="0" smtClean="0">
                <a:latin typeface="Britannic Bold" pitchFamily="34" charset="0"/>
              </a:rPr>
            </a:br>
            <a:r>
              <a:rPr lang="en-US" sz="4000" dirty="0" smtClean="0">
                <a:latin typeface="Britannic Bold" pitchFamily="34" charset="0"/>
              </a:rPr>
              <a:t>and culture</a:t>
            </a:r>
            <a:r>
              <a:rPr lang="en-US" sz="2400" dirty="0" smtClean="0">
                <a:latin typeface="Britannic Bold" pitchFamily="34" charset="0"/>
              </a:rPr>
              <a:t/>
            </a:r>
            <a:br>
              <a:rPr lang="en-US" sz="2400" dirty="0" smtClean="0">
                <a:latin typeface="Britannic Bold" pitchFamily="34" charset="0"/>
              </a:rPr>
            </a:br>
            <a:endParaRPr lang="en-US" sz="2400" dirty="0"/>
          </a:p>
        </p:txBody>
      </p:sp>
    </p:spTree>
    <p:extLst>
      <p:ext uri="{BB962C8B-B14F-4D97-AF65-F5344CB8AC3E}">
        <p14:creationId xmlns:p14="http://schemas.microsoft.com/office/powerpoint/2010/main" val="41420477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152400"/>
            <a:ext cx="8839200" cy="6553200"/>
          </a:xfrm>
        </p:spPr>
        <p:txBody>
          <a:bodyPr>
            <a:normAutofit/>
          </a:bodyPr>
          <a:lstStyle/>
          <a:p>
            <a:pPr algn="l"/>
            <a:r>
              <a:rPr lang="en-US" sz="2000" dirty="0">
                <a:latin typeface="Britannic Bold" pitchFamily="34" charset="0"/>
              </a:rPr>
              <a:t/>
            </a:r>
            <a:br>
              <a:rPr lang="en-US" sz="2000" dirty="0">
                <a:latin typeface="Britannic Bold" pitchFamily="34" charset="0"/>
              </a:rPr>
            </a:br>
            <a:r>
              <a:rPr lang="en-US" sz="2800" dirty="0" smtClean="0">
                <a:solidFill>
                  <a:srgbClr val="FF0000"/>
                </a:solidFill>
                <a:latin typeface="Britannic Bold" pitchFamily="34" charset="0"/>
              </a:rPr>
              <a:t>Seven Popes were from Syria:</a:t>
            </a:r>
            <a:br>
              <a:rPr lang="en-US" sz="2800" dirty="0" smtClean="0">
                <a:solidFill>
                  <a:srgbClr val="FF0000"/>
                </a:solidFill>
                <a:latin typeface="Britannic Bold" pitchFamily="34" charset="0"/>
              </a:rPr>
            </a:br>
            <a:r>
              <a:rPr lang="en-US" sz="2800" dirty="0" smtClean="0">
                <a:solidFill>
                  <a:srgbClr val="FF0000"/>
                </a:solidFill>
                <a:latin typeface="Britannic Bold" pitchFamily="34" charset="0"/>
              </a:rPr>
              <a:t/>
            </a:r>
            <a:br>
              <a:rPr lang="en-US" sz="2800" dirty="0" smtClean="0">
                <a:solidFill>
                  <a:srgbClr val="FF0000"/>
                </a:solidFill>
                <a:latin typeface="Britannic Bold" pitchFamily="34" charset="0"/>
              </a:rPr>
            </a:br>
            <a:r>
              <a:rPr lang="en-US" sz="2800" dirty="0" smtClean="0">
                <a:solidFill>
                  <a:srgbClr val="FF0000"/>
                </a:solidFill>
                <a:latin typeface="Britannic Bold" pitchFamily="34" charset="0"/>
              </a:rPr>
              <a:t>1 </a:t>
            </a:r>
            <a:r>
              <a:rPr lang="en-US" sz="2800" dirty="0" smtClean="0">
                <a:solidFill>
                  <a:prstClr val="black"/>
                </a:solidFill>
                <a:latin typeface="Britannic Bold" pitchFamily="34" charset="0"/>
              </a:rPr>
              <a:t>Petrus:33–64/67 Bethsaida-</a:t>
            </a:r>
            <a:r>
              <a:rPr lang="en-US" sz="2800" dirty="0" err="1" smtClean="0">
                <a:solidFill>
                  <a:prstClr val="black"/>
                </a:solidFill>
                <a:latin typeface="Britannic Bold" pitchFamily="34" charset="0"/>
              </a:rPr>
              <a:t>Gaulanitis</a:t>
            </a:r>
            <a:r>
              <a:rPr lang="en-US" sz="2800" dirty="0" smtClean="0">
                <a:solidFill>
                  <a:prstClr val="black"/>
                </a:solidFill>
                <a:latin typeface="Britannic Bold" pitchFamily="34" charset="0"/>
              </a:rPr>
              <a:t>-Syria</a:t>
            </a:r>
            <a:r>
              <a:rPr lang="en-US" sz="2800" dirty="0">
                <a:solidFill>
                  <a:prstClr val="black"/>
                </a:solidFill>
                <a:latin typeface="Britannic Bold" pitchFamily="34" charset="0"/>
              </a:rPr>
              <a:t>, </a:t>
            </a:r>
            <a:r>
              <a:rPr lang="en-US" sz="2800" dirty="0" smtClean="0">
                <a:solidFill>
                  <a:prstClr val="black"/>
                </a:solidFill>
                <a:latin typeface="Britannic Bold" pitchFamily="34" charset="0"/>
              </a:rPr>
              <a:t/>
            </a:r>
            <a:br>
              <a:rPr lang="en-US" sz="2800" dirty="0" smtClean="0">
                <a:solidFill>
                  <a:prstClr val="black"/>
                </a:solidFill>
                <a:latin typeface="Britannic Bold" pitchFamily="34" charset="0"/>
              </a:rPr>
            </a:br>
            <a:r>
              <a:rPr lang="en-US" sz="2800" dirty="0">
                <a:solidFill>
                  <a:prstClr val="black"/>
                </a:solidFill>
                <a:latin typeface="Britannic Bold" pitchFamily="34" charset="0"/>
              </a:rPr>
              <a:t> </a:t>
            </a:r>
            <a:r>
              <a:rPr lang="en-US" sz="2800" dirty="0" smtClean="0">
                <a:solidFill>
                  <a:prstClr val="black"/>
                </a:solidFill>
                <a:latin typeface="Britannic Bold" pitchFamily="34" charset="0"/>
              </a:rPr>
              <a:t>  Roman </a:t>
            </a:r>
            <a:r>
              <a:rPr lang="en-US" sz="2800" dirty="0">
                <a:solidFill>
                  <a:prstClr val="black"/>
                </a:solidFill>
                <a:latin typeface="Britannic Bold" pitchFamily="34" charset="0"/>
              </a:rPr>
              <a:t>Empire</a:t>
            </a:r>
            <a:br>
              <a:rPr lang="en-US" sz="2800" dirty="0">
                <a:solidFill>
                  <a:prstClr val="black"/>
                </a:solidFill>
                <a:latin typeface="Britannic Bold" pitchFamily="34" charset="0"/>
              </a:rPr>
            </a:br>
            <a:r>
              <a:rPr lang="en-US" sz="2800" dirty="0" smtClean="0">
                <a:solidFill>
                  <a:srgbClr val="FF0000"/>
                </a:solidFill>
                <a:latin typeface="Britannic Bold" pitchFamily="34" charset="0"/>
              </a:rPr>
              <a:t>11</a:t>
            </a:r>
            <a:r>
              <a:rPr lang="en-US" sz="2800" dirty="0" smtClean="0">
                <a:solidFill>
                  <a:prstClr val="black"/>
                </a:solidFill>
                <a:latin typeface="Britannic Bold" pitchFamily="34" charset="0"/>
              </a:rPr>
              <a:t> </a:t>
            </a:r>
            <a:r>
              <a:rPr lang="en-US" sz="2800" dirty="0">
                <a:solidFill>
                  <a:prstClr val="black"/>
                </a:solidFill>
                <a:latin typeface="Britannic Bold" pitchFamily="34" charset="0"/>
              </a:rPr>
              <a:t>ANICETUS:155-166 </a:t>
            </a:r>
            <a:r>
              <a:rPr lang="en-US" sz="2800" dirty="0" err="1">
                <a:solidFill>
                  <a:prstClr val="black"/>
                </a:solidFill>
                <a:latin typeface="Britannic Bold" pitchFamily="34" charset="0"/>
              </a:rPr>
              <a:t>Emesa</a:t>
            </a:r>
            <a:r>
              <a:rPr lang="en-US" sz="2800" dirty="0">
                <a:solidFill>
                  <a:prstClr val="black"/>
                </a:solidFill>
                <a:latin typeface="Britannic Bold" pitchFamily="34" charset="0"/>
              </a:rPr>
              <a:t>, Syria</a:t>
            </a:r>
            <a:br>
              <a:rPr lang="en-US" sz="2800" dirty="0">
                <a:solidFill>
                  <a:prstClr val="black"/>
                </a:solidFill>
                <a:latin typeface="Britannic Bold" pitchFamily="34" charset="0"/>
              </a:rPr>
            </a:br>
            <a:r>
              <a:rPr lang="en-US" sz="2800" dirty="0" smtClean="0">
                <a:solidFill>
                  <a:srgbClr val="FF0000"/>
                </a:solidFill>
                <a:latin typeface="Britannic Bold" pitchFamily="34" charset="0"/>
              </a:rPr>
              <a:t>82</a:t>
            </a:r>
            <a:r>
              <a:rPr lang="en-US" sz="2800" dirty="0" smtClean="0">
                <a:solidFill>
                  <a:prstClr val="black"/>
                </a:solidFill>
                <a:latin typeface="Britannic Bold" pitchFamily="34" charset="0"/>
              </a:rPr>
              <a:t> </a:t>
            </a:r>
            <a:r>
              <a:rPr lang="en-US" sz="2800" dirty="0">
                <a:solidFill>
                  <a:prstClr val="black"/>
                </a:solidFill>
                <a:latin typeface="Britannic Bold" pitchFamily="34" charset="0"/>
              </a:rPr>
              <a:t>IOANNES </a:t>
            </a:r>
            <a:r>
              <a:rPr lang="en-US" sz="2800" dirty="0" smtClean="0">
                <a:solidFill>
                  <a:prstClr val="black"/>
                </a:solidFill>
                <a:latin typeface="Britannic Bold" pitchFamily="34" charset="0"/>
              </a:rPr>
              <a:t>Quintus:12.7.685–2.8.686(1 year) –</a:t>
            </a:r>
            <a:br>
              <a:rPr lang="en-US" sz="2800" dirty="0" smtClean="0">
                <a:solidFill>
                  <a:prstClr val="black"/>
                </a:solidFill>
                <a:latin typeface="Britannic Bold" pitchFamily="34" charset="0"/>
              </a:rPr>
            </a:br>
            <a:r>
              <a:rPr lang="en-US" sz="2800" dirty="0">
                <a:solidFill>
                  <a:prstClr val="black"/>
                </a:solidFill>
                <a:latin typeface="Britannic Bold" pitchFamily="34" charset="0"/>
              </a:rPr>
              <a:t> </a:t>
            </a:r>
            <a:r>
              <a:rPr lang="en-US" sz="2800" dirty="0" smtClean="0">
                <a:solidFill>
                  <a:prstClr val="black"/>
                </a:solidFill>
                <a:latin typeface="Britannic Bold" pitchFamily="34" charset="0"/>
              </a:rPr>
              <a:t>     Antioch</a:t>
            </a:r>
            <a:r>
              <a:rPr lang="en-US" sz="2800" dirty="0">
                <a:solidFill>
                  <a:prstClr val="black"/>
                </a:solidFill>
                <a:latin typeface="Britannic Bold" pitchFamily="34" charset="0"/>
              </a:rPr>
              <a:t>, Syria</a:t>
            </a:r>
            <a:br>
              <a:rPr lang="en-US" sz="2800" dirty="0">
                <a:solidFill>
                  <a:prstClr val="black"/>
                </a:solidFill>
                <a:latin typeface="Britannic Bold" pitchFamily="34" charset="0"/>
              </a:rPr>
            </a:br>
            <a:r>
              <a:rPr lang="en-US" sz="2800" dirty="0">
                <a:solidFill>
                  <a:srgbClr val="FF0000"/>
                </a:solidFill>
                <a:latin typeface="Britannic Bold" pitchFamily="34" charset="0"/>
              </a:rPr>
              <a:t>84</a:t>
            </a:r>
            <a:r>
              <a:rPr lang="en-US" sz="2800" dirty="0">
                <a:solidFill>
                  <a:prstClr val="black"/>
                </a:solidFill>
                <a:latin typeface="Britannic Bold" pitchFamily="34" charset="0"/>
              </a:rPr>
              <a:t> St </a:t>
            </a:r>
            <a:r>
              <a:rPr lang="en-US" sz="2800" dirty="0" err="1">
                <a:solidFill>
                  <a:prstClr val="black"/>
                </a:solidFill>
                <a:latin typeface="Britannic Bold" pitchFamily="34" charset="0"/>
              </a:rPr>
              <a:t>Sergius</a:t>
            </a:r>
            <a:r>
              <a:rPr lang="en-US" sz="2800" dirty="0">
                <a:solidFill>
                  <a:prstClr val="black"/>
                </a:solidFill>
                <a:latin typeface="Britannic Bold" pitchFamily="34" charset="0"/>
              </a:rPr>
              <a:t> </a:t>
            </a:r>
            <a:r>
              <a:rPr lang="en-US" sz="2800" dirty="0" smtClean="0">
                <a:solidFill>
                  <a:prstClr val="black"/>
                </a:solidFill>
                <a:latin typeface="Britannic Bold" pitchFamily="34" charset="0"/>
              </a:rPr>
              <a:t>I :</a:t>
            </a:r>
            <a:r>
              <a:rPr lang="da-DK" sz="2800" dirty="0" smtClean="0">
                <a:solidFill>
                  <a:prstClr val="black"/>
                </a:solidFill>
                <a:latin typeface="Britannic Bold" pitchFamily="34" charset="0"/>
              </a:rPr>
              <a:t>15.12.687–8.9.701(3 years)-</a:t>
            </a:r>
            <a:br>
              <a:rPr lang="da-DK" sz="2800" dirty="0" smtClean="0">
                <a:solidFill>
                  <a:prstClr val="black"/>
                </a:solidFill>
                <a:latin typeface="Britannic Bold" pitchFamily="34" charset="0"/>
              </a:rPr>
            </a:br>
            <a:r>
              <a:rPr lang="da-DK" sz="2800" dirty="0">
                <a:solidFill>
                  <a:prstClr val="black"/>
                </a:solidFill>
                <a:latin typeface="Britannic Bold" pitchFamily="34" charset="0"/>
              </a:rPr>
              <a:t> </a:t>
            </a:r>
            <a:r>
              <a:rPr lang="da-DK" sz="2800" dirty="0" smtClean="0">
                <a:solidFill>
                  <a:prstClr val="black"/>
                </a:solidFill>
                <a:latin typeface="Britannic Bold" pitchFamily="34" charset="0"/>
              </a:rPr>
              <a:t>    Sicily,Italy for Syrian</a:t>
            </a:r>
            <a:r>
              <a:rPr lang="da-DK" sz="2800" dirty="0">
                <a:solidFill>
                  <a:prstClr val="black"/>
                </a:solidFill>
                <a:latin typeface="Britannic Bold" pitchFamily="34" charset="0"/>
              </a:rPr>
              <a:t> </a:t>
            </a:r>
            <a:r>
              <a:rPr lang="da-DK" sz="2800" dirty="0" smtClean="0">
                <a:solidFill>
                  <a:prstClr val="black"/>
                </a:solidFill>
                <a:latin typeface="Britannic Bold" pitchFamily="34" charset="0"/>
              </a:rPr>
              <a:t>parents</a:t>
            </a:r>
            <a:br>
              <a:rPr lang="da-DK" sz="2800" dirty="0" smtClean="0">
                <a:solidFill>
                  <a:prstClr val="black"/>
                </a:solidFill>
                <a:latin typeface="Britannic Bold" pitchFamily="34" charset="0"/>
              </a:rPr>
            </a:br>
            <a:r>
              <a:rPr lang="da-DK" sz="2800" dirty="0">
                <a:solidFill>
                  <a:srgbClr val="FF0000"/>
                </a:solidFill>
                <a:latin typeface="Britannic Bold" pitchFamily="34" charset="0"/>
              </a:rPr>
              <a:t>87</a:t>
            </a:r>
            <a:r>
              <a:rPr lang="da-DK" sz="2800" dirty="0">
                <a:solidFill>
                  <a:prstClr val="black"/>
                </a:solidFill>
                <a:latin typeface="Britannic Bold" pitchFamily="34" charset="0"/>
              </a:rPr>
              <a:t> </a:t>
            </a:r>
            <a:r>
              <a:rPr lang="da-DK" sz="2800" dirty="0" smtClean="0">
                <a:solidFill>
                  <a:prstClr val="black"/>
                </a:solidFill>
                <a:latin typeface="Britannic Bold" pitchFamily="34" charset="0"/>
              </a:rPr>
              <a:t>Sisinnius:</a:t>
            </a:r>
            <a:r>
              <a:rPr lang="en-US" sz="2800" dirty="0" smtClean="0">
                <a:solidFill>
                  <a:prstClr val="black"/>
                </a:solidFill>
                <a:latin typeface="Britannic Bold" pitchFamily="34" charset="0"/>
              </a:rPr>
              <a:t>15.1.708 –4.2.708 </a:t>
            </a:r>
            <a:r>
              <a:rPr lang="en-US" sz="2800" dirty="0" smtClean="0">
                <a:solidFill>
                  <a:srgbClr val="FF0000"/>
                </a:solidFill>
                <a:latin typeface="Britannic Bold" pitchFamily="34" charset="0"/>
              </a:rPr>
              <a:t>(21 </a:t>
            </a:r>
            <a:r>
              <a:rPr lang="en-US" sz="2800" dirty="0">
                <a:solidFill>
                  <a:srgbClr val="FF0000"/>
                </a:solidFill>
                <a:latin typeface="Britannic Bold" pitchFamily="34" charset="0"/>
              </a:rPr>
              <a:t>days)- </a:t>
            </a:r>
            <a:r>
              <a:rPr lang="en-US" sz="2800" dirty="0">
                <a:solidFill>
                  <a:prstClr val="black"/>
                </a:solidFill>
                <a:latin typeface="Britannic Bold" pitchFamily="34" charset="0"/>
              </a:rPr>
              <a:t>Syria</a:t>
            </a:r>
            <a:br>
              <a:rPr lang="en-US" sz="2800" dirty="0">
                <a:solidFill>
                  <a:prstClr val="black"/>
                </a:solidFill>
                <a:latin typeface="Britannic Bold" pitchFamily="34" charset="0"/>
              </a:rPr>
            </a:br>
            <a:r>
              <a:rPr lang="en-US" sz="2800" dirty="0">
                <a:solidFill>
                  <a:srgbClr val="FF0000"/>
                </a:solidFill>
                <a:latin typeface="Britannic Bold" pitchFamily="34" charset="0"/>
              </a:rPr>
              <a:t>88</a:t>
            </a:r>
            <a:r>
              <a:rPr lang="en-US" sz="2800" dirty="0">
                <a:solidFill>
                  <a:prstClr val="black"/>
                </a:solidFill>
                <a:latin typeface="Britannic Bold" pitchFamily="34" charset="0"/>
              </a:rPr>
              <a:t> </a:t>
            </a:r>
            <a:r>
              <a:rPr lang="en-US" sz="2800" dirty="0" smtClean="0">
                <a:solidFill>
                  <a:prstClr val="black"/>
                </a:solidFill>
                <a:latin typeface="Britannic Bold" pitchFamily="34" charset="0"/>
              </a:rPr>
              <a:t>Constantine:25.3.708 </a:t>
            </a:r>
            <a:r>
              <a:rPr lang="en-US" sz="2800" dirty="0">
                <a:solidFill>
                  <a:prstClr val="black"/>
                </a:solidFill>
                <a:latin typeface="Britannic Bold" pitchFamily="34" charset="0"/>
              </a:rPr>
              <a:t>– </a:t>
            </a:r>
            <a:r>
              <a:rPr lang="en-US" sz="2800" dirty="0" smtClean="0">
                <a:solidFill>
                  <a:prstClr val="black"/>
                </a:solidFill>
                <a:latin typeface="Britannic Bold" pitchFamily="34" charset="0"/>
              </a:rPr>
              <a:t>9.4.715 </a:t>
            </a:r>
            <a:r>
              <a:rPr lang="en-US" sz="2800" dirty="0" smtClean="0">
                <a:solidFill>
                  <a:srgbClr val="FF0000"/>
                </a:solidFill>
                <a:latin typeface="Britannic Bold" pitchFamily="34" charset="0"/>
              </a:rPr>
              <a:t>(</a:t>
            </a:r>
            <a:r>
              <a:rPr lang="en-US" sz="2800" dirty="0">
                <a:solidFill>
                  <a:srgbClr val="FF0000"/>
                </a:solidFill>
                <a:latin typeface="Britannic Bold" pitchFamily="34" charset="0"/>
              </a:rPr>
              <a:t>7 years+)- </a:t>
            </a:r>
            <a:r>
              <a:rPr lang="en-US" sz="2800" dirty="0" smtClean="0">
                <a:solidFill>
                  <a:prstClr val="black"/>
                </a:solidFill>
                <a:latin typeface="Britannic Bold" pitchFamily="34" charset="0"/>
              </a:rPr>
              <a:t>Syria-</a:t>
            </a:r>
            <a:br>
              <a:rPr lang="en-US" sz="2800" dirty="0" smtClean="0">
                <a:solidFill>
                  <a:prstClr val="black"/>
                </a:solidFill>
                <a:latin typeface="Britannic Bold" pitchFamily="34" charset="0"/>
              </a:rPr>
            </a:br>
            <a:r>
              <a:rPr lang="en-US" sz="2800" dirty="0">
                <a:solidFill>
                  <a:prstClr val="black"/>
                </a:solidFill>
                <a:latin typeface="Britannic Bold" pitchFamily="34" charset="0"/>
              </a:rPr>
              <a:t> </a:t>
            </a:r>
            <a:r>
              <a:rPr lang="en-US" sz="2800" dirty="0" smtClean="0">
                <a:solidFill>
                  <a:prstClr val="black"/>
                </a:solidFill>
                <a:latin typeface="Britannic Bold" pitchFamily="34" charset="0"/>
              </a:rPr>
              <a:t>    Last Pope</a:t>
            </a:r>
            <a:r>
              <a:rPr lang="en-US" sz="2800" dirty="0">
                <a:solidFill>
                  <a:prstClr val="black"/>
                </a:solidFill>
                <a:latin typeface="Britannic Bold" pitchFamily="34" charset="0"/>
              </a:rPr>
              <a:t> </a:t>
            </a:r>
            <a:r>
              <a:rPr lang="en-US" sz="2800" dirty="0" smtClean="0">
                <a:solidFill>
                  <a:prstClr val="black"/>
                </a:solidFill>
                <a:latin typeface="Britannic Bold" pitchFamily="34" charset="0"/>
              </a:rPr>
              <a:t>to visit Greece until John Paul II in 2001</a:t>
            </a:r>
            <a:r>
              <a:rPr lang="en-US" sz="2800" dirty="0">
                <a:solidFill>
                  <a:prstClr val="black"/>
                </a:solidFill>
                <a:latin typeface="Britannic Bold" pitchFamily="34" charset="0"/>
              </a:rPr>
              <a:t/>
            </a:r>
            <a:br>
              <a:rPr lang="en-US" sz="2800" dirty="0">
                <a:solidFill>
                  <a:prstClr val="black"/>
                </a:solidFill>
                <a:latin typeface="Britannic Bold" pitchFamily="34" charset="0"/>
              </a:rPr>
            </a:br>
            <a:r>
              <a:rPr lang="en-US" sz="2800" dirty="0">
                <a:solidFill>
                  <a:srgbClr val="FF0000"/>
                </a:solidFill>
                <a:latin typeface="Britannic Bold" pitchFamily="34" charset="0"/>
              </a:rPr>
              <a:t>90</a:t>
            </a:r>
            <a:r>
              <a:rPr lang="en-US" sz="2800" dirty="0">
                <a:solidFill>
                  <a:prstClr val="black"/>
                </a:solidFill>
                <a:latin typeface="Britannic Bold" pitchFamily="34" charset="0"/>
              </a:rPr>
              <a:t> Gregory III18.3.731—28.11.741</a:t>
            </a:r>
            <a:r>
              <a:rPr lang="en-US" sz="2800" dirty="0" smtClean="0">
                <a:solidFill>
                  <a:prstClr val="black"/>
                </a:solidFill>
                <a:latin typeface="Britannic Bold" pitchFamily="34" charset="0"/>
              </a:rPr>
              <a:t>( </a:t>
            </a:r>
            <a:r>
              <a:rPr lang="en-US" sz="2800" dirty="0" smtClean="0">
                <a:solidFill>
                  <a:srgbClr val="FF0000"/>
                </a:solidFill>
                <a:latin typeface="Britannic Bold" pitchFamily="34" charset="0"/>
              </a:rPr>
              <a:t>10 </a:t>
            </a:r>
            <a:r>
              <a:rPr lang="en-US" sz="2800" dirty="0">
                <a:solidFill>
                  <a:srgbClr val="FF0000"/>
                </a:solidFill>
                <a:latin typeface="Britannic Bold" pitchFamily="34" charset="0"/>
              </a:rPr>
              <a:t>years</a:t>
            </a:r>
            <a:r>
              <a:rPr lang="en-US" sz="2800" dirty="0" smtClean="0">
                <a:solidFill>
                  <a:srgbClr val="FF0000"/>
                </a:solidFill>
                <a:latin typeface="Britannic Bold" pitchFamily="34" charset="0"/>
              </a:rPr>
              <a:t>+)</a:t>
            </a:r>
            <a:endParaRPr lang="en-US" sz="2800" dirty="0">
              <a:solidFill>
                <a:srgbClr val="FF0000"/>
              </a:solidFill>
            </a:endParaRPr>
          </a:p>
        </p:txBody>
      </p:sp>
    </p:spTree>
    <p:extLst>
      <p:ext uri="{BB962C8B-B14F-4D97-AF65-F5344CB8AC3E}">
        <p14:creationId xmlns:p14="http://schemas.microsoft.com/office/powerpoint/2010/main" val="29067345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553200"/>
          </a:xfrm>
        </p:spPr>
        <p:txBody>
          <a:bodyPr>
            <a:normAutofit/>
          </a:bodyPr>
          <a:lstStyle/>
          <a:p>
            <a:r>
              <a:rPr lang="en-US" sz="4000" dirty="0" smtClean="0">
                <a:solidFill>
                  <a:prstClr val="black"/>
                </a:solidFill>
                <a:latin typeface="Britannic Bold" panose="020B0903060703020204" pitchFamily="34" charset="0"/>
              </a:rPr>
              <a:t>Video </a:t>
            </a:r>
            <a:r>
              <a:rPr lang="en-US" sz="4000" dirty="0" smtClean="0">
                <a:solidFill>
                  <a:srgbClr val="FF0000"/>
                </a:solidFill>
                <a:latin typeface="Britannic Bold" panose="020B0903060703020204" pitchFamily="34" charset="0"/>
              </a:rPr>
              <a:t>No.4</a:t>
            </a:r>
            <a:br>
              <a:rPr lang="en-US" sz="4000" dirty="0" smtClean="0">
                <a:solidFill>
                  <a:srgbClr val="FF0000"/>
                </a:solidFill>
                <a:latin typeface="Britannic Bold" panose="020B0903060703020204" pitchFamily="34" charset="0"/>
              </a:rPr>
            </a:br>
            <a:r>
              <a:rPr lang="en-US" sz="4000" dirty="0" smtClean="0">
                <a:latin typeface="Britannic Bold" panose="020B0903060703020204" pitchFamily="34" charset="0"/>
              </a:rPr>
              <a:t>Rome Conquered</a:t>
            </a:r>
            <a:br>
              <a:rPr lang="en-US" sz="4000" dirty="0" smtClean="0">
                <a:latin typeface="Britannic Bold" panose="020B0903060703020204" pitchFamily="34" charset="0"/>
              </a:rPr>
            </a:br>
            <a:r>
              <a:rPr lang="en-US" sz="4000" dirty="0" smtClean="0">
                <a:latin typeface="Britannic Bold" panose="020B0903060703020204" pitchFamily="34" charset="0"/>
              </a:rPr>
              <a:t>by</a:t>
            </a:r>
            <a:br>
              <a:rPr lang="en-US" sz="4000" dirty="0" smtClean="0">
                <a:latin typeface="Britannic Bold" panose="020B0903060703020204" pitchFamily="34" charset="0"/>
              </a:rPr>
            </a:br>
            <a:r>
              <a:rPr lang="en-US" sz="4000" dirty="0" smtClean="0">
                <a:latin typeface="Britannic Bold" panose="020B0903060703020204" pitchFamily="34" charset="0"/>
              </a:rPr>
              <a:t>Muslim Migrants</a:t>
            </a:r>
            <a:endParaRPr lang="en-US" sz="4000" dirty="0"/>
          </a:p>
        </p:txBody>
      </p:sp>
    </p:spTree>
    <p:extLst>
      <p:ext uri="{BB962C8B-B14F-4D97-AF65-F5344CB8AC3E}">
        <p14:creationId xmlns:p14="http://schemas.microsoft.com/office/powerpoint/2010/main" val="7634260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727" y="990600"/>
            <a:ext cx="7696200" cy="5741714"/>
          </a:xfrm>
          <a:prstGeom prst="rect">
            <a:avLst/>
          </a:prstGeom>
        </p:spPr>
      </p:pic>
      <p:sp>
        <p:nvSpPr>
          <p:cNvPr id="2" name="Title 1"/>
          <p:cNvSpPr>
            <a:spLocks noGrp="1"/>
          </p:cNvSpPr>
          <p:nvPr>
            <p:ph type="ctrTitle"/>
          </p:nvPr>
        </p:nvSpPr>
        <p:spPr>
          <a:xfrm>
            <a:off x="152400" y="152401"/>
            <a:ext cx="8686800" cy="685799"/>
          </a:xfrm>
        </p:spPr>
        <p:txBody>
          <a:bodyPr>
            <a:normAutofit fontScale="90000"/>
          </a:bodyPr>
          <a:lstStyle/>
          <a:p>
            <a:pPr algn="l"/>
            <a:r>
              <a:rPr lang="en-US" sz="2800" dirty="0">
                <a:latin typeface="Britannic Bold" panose="020B0903060703020204" pitchFamily="34" charset="0"/>
              </a:rPr>
              <a:t>Christianity in </a:t>
            </a:r>
            <a:r>
              <a:rPr lang="en-US" sz="2800" dirty="0" smtClean="0">
                <a:latin typeface="Britannic Bold" panose="020B0903060703020204" pitchFamily="34" charset="0"/>
              </a:rPr>
              <a:t>Syria today is there, despite all destruction of the Islamic State…which is no different from the Caliphate… </a:t>
            </a:r>
            <a:endParaRPr lang="en-US" sz="2800" dirty="0">
              <a:latin typeface="Britannic Bold" panose="020B0903060703020204" pitchFamily="34" charset="0"/>
            </a:endParaRPr>
          </a:p>
        </p:txBody>
      </p:sp>
      <p:sp>
        <p:nvSpPr>
          <p:cNvPr id="4" name="Subtitle 3"/>
          <p:cNvSpPr>
            <a:spLocks noGrp="1"/>
          </p:cNvSpPr>
          <p:nvPr>
            <p:ph type="subTitle" idx="1"/>
          </p:nvPr>
        </p:nvSpPr>
        <p:spPr>
          <a:xfrm>
            <a:off x="152400" y="838200"/>
            <a:ext cx="8763000" cy="5894114"/>
          </a:xfrm>
        </p:spPr>
        <p:txBody>
          <a:bodyPr/>
          <a:lstStyle/>
          <a:p>
            <a:endParaRPr lang="en-US" dirty="0"/>
          </a:p>
        </p:txBody>
      </p:sp>
    </p:spTree>
    <p:extLst>
      <p:ext uri="{BB962C8B-B14F-4D97-AF65-F5344CB8AC3E}">
        <p14:creationId xmlns:p14="http://schemas.microsoft.com/office/powerpoint/2010/main" val="39162827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995692"/>
            <a:ext cx="7696200" cy="5472442"/>
          </a:xfrm>
          <a:prstGeom prst="rect">
            <a:avLst/>
          </a:prstGeom>
        </p:spPr>
      </p:pic>
      <p:sp>
        <p:nvSpPr>
          <p:cNvPr id="5" name="Title 4"/>
          <p:cNvSpPr>
            <a:spLocks noGrp="1"/>
          </p:cNvSpPr>
          <p:nvPr>
            <p:ph type="ctrTitle"/>
          </p:nvPr>
        </p:nvSpPr>
        <p:spPr>
          <a:xfrm>
            <a:off x="228600" y="152401"/>
            <a:ext cx="8534400" cy="685799"/>
          </a:xfrm>
        </p:spPr>
        <p:txBody>
          <a:bodyPr>
            <a:normAutofit fontScale="90000"/>
          </a:bodyPr>
          <a:lstStyle/>
          <a:p>
            <a:pPr algn="l"/>
            <a:r>
              <a:rPr lang="en-US" sz="2800" dirty="0" smtClean="0">
                <a:latin typeface="Britannic Bold" panose="020B0903060703020204" pitchFamily="34" charset="0"/>
              </a:rPr>
              <a:t>Today the Islamic State controlling the same area and doing exactly what the Arab Muslim invaders did…</a:t>
            </a:r>
            <a:endParaRPr lang="en-US" sz="2800" dirty="0">
              <a:latin typeface="Britannic Bold" panose="020B0903060703020204" pitchFamily="34" charset="0"/>
            </a:endParaRPr>
          </a:p>
        </p:txBody>
      </p:sp>
      <p:sp>
        <p:nvSpPr>
          <p:cNvPr id="6" name="Subtitle 5"/>
          <p:cNvSpPr>
            <a:spLocks noGrp="1"/>
          </p:cNvSpPr>
          <p:nvPr>
            <p:ph type="subTitle" idx="1"/>
          </p:nvPr>
        </p:nvSpPr>
        <p:spPr>
          <a:xfrm>
            <a:off x="228600" y="995692"/>
            <a:ext cx="8686800" cy="5709908"/>
          </a:xfrm>
        </p:spPr>
        <p:txBody>
          <a:bodyPr/>
          <a:lstStyle/>
          <a:p>
            <a:endParaRPr lang="en-US" dirty="0"/>
          </a:p>
        </p:txBody>
      </p:sp>
    </p:spTree>
    <p:extLst>
      <p:ext uri="{BB962C8B-B14F-4D97-AF65-F5344CB8AC3E}">
        <p14:creationId xmlns:p14="http://schemas.microsoft.com/office/powerpoint/2010/main" val="15345649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09" y="1447800"/>
            <a:ext cx="9144000" cy="5223867"/>
          </a:xfrm>
          <a:prstGeom prst="rect">
            <a:avLst/>
          </a:prstGeom>
        </p:spPr>
      </p:pic>
      <p:sp>
        <p:nvSpPr>
          <p:cNvPr id="5" name="Title 4"/>
          <p:cNvSpPr>
            <a:spLocks noGrp="1"/>
          </p:cNvSpPr>
          <p:nvPr>
            <p:ph type="ctrTitle"/>
          </p:nvPr>
        </p:nvSpPr>
        <p:spPr>
          <a:xfrm>
            <a:off x="152400" y="152401"/>
            <a:ext cx="8839200" cy="1066799"/>
          </a:xfrm>
        </p:spPr>
        <p:txBody>
          <a:bodyPr>
            <a:normAutofit/>
          </a:bodyPr>
          <a:lstStyle/>
          <a:p>
            <a:pPr algn="l"/>
            <a:r>
              <a:rPr lang="en-US" sz="2800" dirty="0" smtClean="0">
                <a:latin typeface="Britannic Bold" panose="020B0903060703020204" pitchFamily="34" charset="0"/>
              </a:rPr>
              <a:t>The </a:t>
            </a:r>
            <a:r>
              <a:rPr lang="en-US" sz="2800" dirty="0">
                <a:latin typeface="Britannic Bold" panose="020B0903060703020204" pitchFamily="34" charset="0"/>
              </a:rPr>
              <a:t>Diocese of Egypt (c. 400 AD)</a:t>
            </a:r>
          </a:p>
        </p:txBody>
      </p:sp>
      <p:sp>
        <p:nvSpPr>
          <p:cNvPr id="6" name="Subtitle 5"/>
          <p:cNvSpPr>
            <a:spLocks noGrp="1"/>
          </p:cNvSpPr>
          <p:nvPr>
            <p:ph type="subTitle" idx="1"/>
          </p:nvPr>
        </p:nvSpPr>
        <p:spPr>
          <a:xfrm>
            <a:off x="27709" y="1295399"/>
            <a:ext cx="9116291" cy="5376267"/>
          </a:xfrm>
        </p:spPr>
        <p:txBody>
          <a:bodyPr/>
          <a:lstStyle/>
          <a:p>
            <a:endParaRPr lang="en-US" dirty="0"/>
          </a:p>
        </p:txBody>
      </p:sp>
    </p:spTree>
    <p:extLst>
      <p:ext uri="{BB962C8B-B14F-4D97-AF65-F5344CB8AC3E}">
        <p14:creationId xmlns:p14="http://schemas.microsoft.com/office/powerpoint/2010/main" val="31141353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6553200"/>
          </a:xfrm>
        </p:spPr>
        <p:txBody>
          <a:bodyPr>
            <a:normAutofit/>
          </a:bodyPr>
          <a:lstStyle/>
          <a:p>
            <a:pPr algn="l"/>
            <a:r>
              <a:rPr lang="en-US" sz="2800" dirty="0" smtClean="0">
                <a:latin typeface="Britannic Bold" panose="020B0903060703020204" pitchFamily="34" charset="0"/>
              </a:rPr>
              <a:t>a</a:t>
            </a:r>
            <a:endParaRPr lang="en-US" sz="2800" dirty="0">
              <a:latin typeface="Britannic Bold" panose="020B0903060703020204" pitchFamily="34" charset="0"/>
            </a:endParaRPr>
          </a:p>
        </p:txBody>
      </p:sp>
    </p:spTree>
    <p:extLst>
      <p:ext uri="{BB962C8B-B14F-4D97-AF65-F5344CB8AC3E}">
        <p14:creationId xmlns:p14="http://schemas.microsoft.com/office/powerpoint/2010/main" val="29145160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6553200"/>
          </a:xfrm>
        </p:spPr>
        <p:txBody>
          <a:bodyPr>
            <a:normAutofit/>
          </a:bodyPr>
          <a:lstStyle/>
          <a:p>
            <a:pPr algn="l"/>
            <a:r>
              <a:rPr lang="en-US" sz="2400" dirty="0" smtClean="0">
                <a:solidFill>
                  <a:srgbClr val="C00000"/>
                </a:solidFill>
                <a:latin typeface="Britannic Bold" panose="020B0903060703020204" pitchFamily="34" charset="0"/>
              </a:rPr>
              <a:t>5. Christianity </a:t>
            </a:r>
            <a:r>
              <a:rPr lang="en-US" sz="2400" dirty="0">
                <a:solidFill>
                  <a:srgbClr val="C00000"/>
                </a:solidFill>
                <a:latin typeface="Britannic Bold" panose="020B0903060703020204" pitchFamily="34" charset="0"/>
              </a:rPr>
              <a:t>in </a:t>
            </a:r>
            <a:r>
              <a:rPr lang="en-US" sz="2400" dirty="0" smtClean="0">
                <a:solidFill>
                  <a:srgbClr val="C00000"/>
                </a:solidFill>
                <a:latin typeface="Britannic Bold" panose="020B0903060703020204" pitchFamily="34" charset="0"/>
              </a:rPr>
              <a:t>Asia Minor/Anatolia </a:t>
            </a:r>
            <a:r>
              <a:rPr lang="en-US" sz="2400" dirty="0">
                <a:solidFill>
                  <a:srgbClr val="C00000"/>
                </a:solidFill>
                <a:latin typeface="Britannic Bold" panose="020B0903060703020204" pitchFamily="34" charset="0"/>
              </a:rPr>
              <a:t>during Roman </a:t>
            </a:r>
            <a:r>
              <a:rPr lang="en-US" sz="2400" dirty="0" smtClean="0">
                <a:solidFill>
                  <a:srgbClr val="C00000"/>
                </a:solidFill>
                <a:latin typeface="Britannic Bold" panose="020B0903060703020204" pitchFamily="34" charset="0"/>
              </a:rPr>
              <a:t>times</a:t>
            </a:r>
            <a:r>
              <a:rPr lang="en-US" sz="2400" dirty="0">
                <a:latin typeface="Britannic Bold" panose="020B0903060703020204" pitchFamily="34" charset="0"/>
              </a:rPr>
              <a:t/>
            </a:r>
            <a:br>
              <a:rPr lang="en-US" sz="2400" dirty="0">
                <a:latin typeface="Britannic Bold" panose="020B0903060703020204" pitchFamily="34" charset="0"/>
              </a:rPr>
            </a:br>
            <a:r>
              <a:rPr lang="en-US" sz="2400" dirty="0" smtClean="0">
                <a:latin typeface="Britannic Bold" panose="020B0903060703020204" pitchFamily="34" charset="0"/>
              </a:rPr>
              <a:t>Anatolia </a:t>
            </a:r>
            <a:r>
              <a:rPr lang="en-US" sz="2400" dirty="0">
                <a:latin typeface="Britannic Bold" panose="020B0903060703020204" pitchFamily="34" charset="0"/>
              </a:rPr>
              <a:t>(from Greek </a:t>
            </a:r>
            <a:r>
              <a:rPr lang="en-US" sz="2400" dirty="0" err="1">
                <a:latin typeface="Britannic Bold" panose="020B0903060703020204" pitchFamily="34" charset="0"/>
              </a:rPr>
              <a:t>Ἀν</a:t>
            </a:r>
            <a:r>
              <a:rPr lang="en-US" sz="2400" dirty="0">
                <a:latin typeface="Britannic Bold" panose="020B0903060703020204" pitchFamily="34" charset="0"/>
              </a:rPr>
              <a:t>ατολή, Anatolḗ – "east" or "(sun)rise</a:t>
            </a:r>
            <a:br>
              <a:rPr lang="en-US" sz="2400" dirty="0">
                <a:latin typeface="Britannic Bold" panose="020B0903060703020204" pitchFamily="34" charset="0"/>
              </a:rPr>
            </a:br>
            <a:r>
              <a:rPr lang="en-US" sz="2400" dirty="0">
                <a:latin typeface="Britannic Bold" panose="020B0903060703020204" pitchFamily="34" charset="0"/>
              </a:rPr>
              <a:t>Jewish influences in Anatolia were changing the religious makeup of the region as Rome consolidated its power. In </a:t>
            </a:r>
            <a:r>
              <a:rPr lang="en-US" sz="2400" dirty="0">
                <a:solidFill>
                  <a:srgbClr val="FF0000"/>
                </a:solidFill>
                <a:latin typeface="Britannic Bold" panose="020B0903060703020204" pitchFamily="34" charset="0"/>
              </a:rPr>
              <a:t>about 210 </a:t>
            </a:r>
            <a:r>
              <a:rPr lang="en-US" sz="2400" dirty="0" smtClean="0">
                <a:solidFill>
                  <a:srgbClr val="FF0000"/>
                </a:solidFill>
                <a:latin typeface="Britannic Bold" panose="020B0903060703020204" pitchFamily="34" charset="0"/>
              </a:rPr>
              <a:t>BC</a:t>
            </a:r>
            <a:r>
              <a:rPr lang="en-US" sz="2400" dirty="0" smtClean="0">
                <a:latin typeface="Britannic Bold" panose="020B0903060703020204" pitchFamily="34" charset="0"/>
              </a:rPr>
              <a:t>, </a:t>
            </a:r>
            <a:r>
              <a:rPr lang="en-US" sz="2400" dirty="0">
                <a:latin typeface="Britannic Bold" panose="020B0903060703020204" pitchFamily="34" charset="0"/>
              </a:rPr>
              <a:t>Antiochus III of the Seleucid Empire relocated 2,000 families of Jews from Babylonia to Lydia and Phrygia, </a:t>
            </a:r>
            <a:r>
              <a:rPr lang="en-US" sz="2400" dirty="0">
                <a:solidFill>
                  <a:srgbClr val="FF0000"/>
                </a:solidFill>
                <a:latin typeface="Britannic Bold" panose="020B0903060703020204" pitchFamily="34" charset="0"/>
              </a:rPr>
              <a:t>and this kind of migration continued throughout the remainder of the Empire's existence.</a:t>
            </a:r>
            <a:r>
              <a:rPr lang="en-US" sz="2400" dirty="0">
                <a:latin typeface="Britannic Bold" panose="020B0903060703020204" pitchFamily="34" charset="0"/>
              </a:rPr>
              <a:t> Additional clues to the size of the Jewish influence in the area were provided </a:t>
            </a:r>
            <a:r>
              <a:rPr lang="en-US" sz="2400" dirty="0">
                <a:solidFill>
                  <a:srgbClr val="FF0000"/>
                </a:solidFill>
                <a:latin typeface="Britannic Bold" panose="020B0903060703020204" pitchFamily="34" charset="0"/>
              </a:rPr>
              <a:t>by Cicero</a:t>
            </a:r>
            <a:r>
              <a:rPr lang="en-US" sz="2400" dirty="0">
                <a:latin typeface="Britannic Bold" panose="020B0903060703020204" pitchFamily="34" charset="0"/>
              </a:rPr>
              <a:t>, who noted that a fellow Roman governor had halted the tribute sent to Jerusalem by </a:t>
            </a:r>
            <a:r>
              <a:rPr lang="en-US" sz="2400" dirty="0">
                <a:solidFill>
                  <a:srgbClr val="FF0000"/>
                </a:solidFill>
                <a:latin typeface="Britannic Bold" panose="020B0903060703020204" pitchFamily="34" charset="0"/>
              </a:rPr>
              <a:t>Jews in 66 </a:t>
            </a:r>
            <a:r>
              <a:rPr lang="en-US" sz="2400" dirty="0" smtClean="0">
                <a:solidFill>
                  <a:srgbClr val="FF0000"/>
                </a:solidFill>
                <a:latin typeface="Britannic Bold" panose="020B0903060703020204" pitchFamily="34" charset="0"/>
              </a:rPr>
              <a:t>BC</a:t>
            </a:r>
            <a:r>
              <a:rPr lang="en-US" sz="2400" dirty="0" smtClean="0">
                <a:latin typeface="Britannic Bold" panose="020B0903060703020204" pitchFamily="34" charset="0"/>
              </a:rPr>
              <a:t>, </a:t>
            </a:r>
            <a:r>
              <a:rPr lang="en-US" sz="2400" dirty="0">
                <a:latin typeface="Britannic Bold" panose="020B0903060703020204" pitchFamily="34" charset="0"/>
              </a:rPr>
              <a:t>and the record of Ephesus, where the people urged Agrippina to expel Jews because they were not active in their religious activities</a:t>
            </a:r>
            <a:r>
              <a:rPr lang="en-US" sz="2400" dirty="0" smtClean="0">
                <a:latin typeface="Britannic Bold" panose="020B0903060703020204" pitchFamily="34" charset="0"/>
              </a:rPr>
              <a:t>.</a:t>
            </a:r>
            <a:endParaRPr lang="en-US" sz="2400" dirty="0">
              <a:latin typeface="Britannic Bold" panose="020B0903060703020204" pitchFamily="34" charset="0"/>
            </a:endParaRPr>
          </a:p>
        </p:txBody>
      </p:sp>
    </p:spTree>
    <p:extLst>
      <p:ext uri="{BB962C8B-B14F-4D97-AF65-F5344CB8AC3E}">
        <p14:creationId xmlns:p14="http://schemas.microsoft.com/office/powerpoint/2010/main" val="31620939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685800"/>
            <a:ext cx="7620000" cy="5981700"/>
          </a:xfrm>
          <a:prstGeom prst="rect">
            <a:avLst/>
          </a:prstGeom>
        </p:spPr>
      </p:pic>
      <p:sp>
        <p:nvSpPr>
          <p:cNvPr id="4" name="Title 3"/>
          <p:cNvSpPr>
            <a:spLocks noGrp="1"/>
          </p:cNvSpPr>
          <p:nvPr>
            <p:ph type="ctrTitle"/>
          </p:nvPr>
        </p:nvSpPr>
        <p:spPr>
          <a:xfrm>
            <a:off x="152400" y="152401"/>
            <a:ext cx="8763000" cy="380999"/>
          </a:xfrm>
        </p:spPr>
        <p:txBody>
          <a:bodyPr>
            <a:noAutofit/>
          </a:bodyPr>
          <a:lstStyle/>
          <a:p>
            <a:pPr algn="l"/>
            <a:r>
              <a:rPr lang="en-US" sz="2800" dirty="0" smtClean="0">
                <a:latin typeface="Britannic Bold" panose="020B0903060703020204" pitchFamily="34" charset="0"/>
              </a:rPr>
              <a:t>Asia Minor/Anatolia</a:t>
            </a:r>
            <a:endParaRPr lang="en-US" sz="2800" dirty="0">
              <a:latin typeface="Britannic Bold" panose="020B0903060703020204" pitchFamily="34" charset="0"/>
            </a:endParaRPr>
          </a:p>
        </p:txBody>
      </p:sp>
      <p:sp>
        <p:nvSpPr>
          <p:cNvPr id="5" name="Subtitle 4"/>
          <p:cNvSpPr>
            <a:spLocks noGrp="1"/>
          </p:cNvSpPr>
          <p:nvPr>
            <p:ph type="subTitle" idx="1"/>
          </p:nvPr>
        </p:nvSpPr>
        <p:spPr>
          <a:xfrm>
            <a:off x="152400" y="685800"/>
            <a:ext cx="8763000" cy="5981700"/>
          </a:xfrm>
        </p:spPr>
        <p:txBody>
          <a:bodyPr/>
          <a:lstStyle/>
          <a:p>
            <a:endParaRPr lang="en-US" dirty="0"/>
          </a:p>
        </p:txBody>
      </p:sp>
    </p:spTree>
    <p:extLst>
      <p:ext uri="{BB962C8B-B14F-4D97-AF65-F5344CB8AC3E}">
        <p14:creationId xmlns:p14="http://schemas.microsoft.com/office/powerpoint/2010/main" val="24404646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152400"/>
            <a:ext cx="8839200" cy="6553200"/>
          </a:xfrm>
        </p:spPr>
        <p:txBody>
          <a:bodyPr>
            <a:normAutofit fontScale="90000"/>
          </a:bodyPr>
          <a:lstStyle/>
          <a:p>
            <a:pPr algn="l"/>
            <a:r>
              <a:rPr lang="en-US" sz="2400" dirty="0" smtClean="0">
                <a:solidFill>
                  <a:srgbClr val="C00000"/>
                </a:solidFill>
                <a:latin typeface="Britannic Bold" panose="020B0903060703020204" pitchFamily="34" charset="0"/>
              </a:rPr>
              <a:t/>
            </a:r>
            <a:br>
              <a:rPr lang="en-US" sz="2400" dirty="0" smtClean="0">
                <a:solidFill>
                  <a:srgbClr val="C00000"/>
                </a:solidFill>
                <a:latin typeface="Britannic Bold" panose="020B0903060703020204" pitchFamily="34" charset="0"/>
              </a:rPr>
            </a:br>
            <a:r>
              <a:rPr lang="en-US" sz="2700" dirty="0" smtClean="0">
                <a:solidFill>
                  <a:srgbClr val="C00000"/>
                </a:solidFill>
                <a:latin typeface="Britannic Bold" panose="020B0903060703020204" pitchFamily="34" charset="0"/>
              </a:rPr>
              <a:t>The Christian history in Asia Minor/Anatolia</a:t>
            </a:r>
            <a:r>
              <a:rPr lang="en-US" sz="2700" dirty="0" smtClean="0">
                <a:solidFill>
                  <a:prstClr val="black"/>
                </a:solidFill>
                <a:latin typeface="Britannic Bold" pitchFamily="34" charset="0"/>
              </a:rPr>
              <a:t/>
            </a:r>
            <a:br>
              <a:rPr lang="en-US" sz="2700" dirty="0" smtClean="0">
                <a:solidFill>
                  <a:prstClr val="black"/>
                </a:solidFill>
                <a:latin typeface="Britannic Bold" pitchFamily="34" charset="0"/>
              </a:rPr>
            </a:br>
            <a:r>
              <a:rPr lang="en-US" sz="2700" dirty="0" smtClean="0">
                <a:solidFill>
                  <a:prstClr val="black"/>
                </a:solidFill>
                <a:latin typeface="Britannic Bold" pitchFamily="34" charset="0"/>
              </a:rPr>
              <a:t>The </a:t>
            </a:r>
            <a:r>
              <a:rPr lang="en-US" sz="2700" dirty="0">
                <a:solidFill>
                  <a:prstClr val="black"/>
                </a:solidFill>
                <a:latin typeface="Britannic Bold" panose="020B0903060703020204" pitchFamily="34" charset="0"/>
              </a:rPr>
              <a:t>blossoming religious following of Christianity was evident in Anatolia during the beginning of the 1st century. </a:t>
            </a:r>
            <a:r>
              <a:rPr lang="en-US" sz="2700" dirty="0">
                <a:solidFill>
                  <a:srgbClr val="FF0000"/>
                </a:solidFill>
                <a:latin typeface="Britannic Bold" panose="020B0903060703020204" pitchFamily="34" charset="0"/>
              </a:rPr>
              <a:t>The letters of St. Paul</a:t>
            </a:r>
            <a:r>
              <a:rPr lang="en-US" sz="2700" dirty="0">
                <a:solidFill>
                  <a:prstClr val="black"/>
                </a:solidFill>
                <a:latin typeface="Britannic Bold" panose="020B0903060703020204" pitchFamily="34" charset="0"/>
              </a:rPr>
              <a:t> in the New Testament reflect this growth, particularly in his home province of Asia. </a:t>
            </a:r>
            <a:r>
              <a:rPr lang="en-US" sz="2700" dirty="0">
                <a:solidFill>
                  <a:srgbClr val="FF0000"/>
                </a:solidFill>
                <a:latin typeface="Britannic Bold" panose="020B0903060703020204" pitchFamily="34" charset="0"/>
              </a:rPr>
              <a:t>From his home in Ephesus from 54 AD to 56 AD he noted that "all they which dwelt in Asia heard the word"</a:t>
            </a:r>
            <a:r>
              <a:rPr lang="en-US" sz="2700" dirty="0">
                <a:solidFill>
                  <a:prstClr val="black"/>
                </a:solidFill>
                <a:latin typeface="Britannic Bold" panose="020B0903060703020204" pitchFamily="34" charset="0"/>
              </a:rPr>
              <a:t> and verified the existence of a Church in Colossae as well as Troas. Later he received letters from Magnesia and </a:t>
            </a:r>
            <a:r>
              <a:rPr lang="en-US" sz="2700" dirty="0" err="1">
                <a:solidFill>
                  <a:prstClr val="black"/>
                </a:solidFill>
                <a:latin typeface="Britannic Bold" panose="020B0903060703020204" pitchFamily="34" charset="0"/>
              </a:rPr>
              <a:t>Tralleis</a:t>
            </a:r>
            <a:r>
              <a:rPr lang="en-US" sz="2700" dirty="0">
                <a:solidFill>
                  <a:prstClr val="black"/>
                </a:solidFill>
                <a:latin typeface="Britannic Bold" panose="020B0903060703020204" pitchFamily="34" charset="0"/>
              </a:rPr>
              <a:t>, both of which already had Churches, bishops, and official representatives who supported Ignatius of Antioch. After the references to these institutions by St. Paul, the Book of Revelation mentions the Seven Churches of Asia: </a:t>
            </a:r>
            <a:r>
              <a:rPr lang="en-US" sz="2700" dirty="0">
                <a:solidFill>
                  <a:srgbClr val="FF0000"/>
                </a:solidFill>
                <a:latin typeface="Britannic Bold" panose="020B0903060703020204" pitchFamily="34" charset="0"/>
              </a:rPr>
              <a:t>Ephesus, Magnesia, Thyatira, Smyrna, Philadelphia, </a:t>
            </a:r>
            <a:r>
              <a:rPr lang="en-US" sz="2700" dirty="0" err="1">
                <a:solidFill>
                  <a:srgbClr val="FF0000"/>
                </a:solidFill>
                <a:latin typeface="Britannic Bold" panose="020B0903060703020204" pitchFamily="34" charset="0"/>
              </a:rPr>
              <a:t>Pergamon</a:t>
            </a:r>
            <a:r>
              <a:rPr lang="en-US" sz="2700" dirty="0">
                <a:solidFill>
                  <a:srgbClr val="FF0000"/>
                </a:solidFill>
                <a:latin typeface="Britannic Bold" panose="020B0903060703020204" pitchFamily="34" charset="0"/>
              </a:rPr>
              <a:t>, and Laodicea</a:t>
            </a:r>
            <a:r>
              <a:rPr lang="en-US" sz="2700" dirty="0">
                <a:solidFill>
                  <a:prstClr val="black"/>
                </a:solidFill>
                <a:latin typeface="Britannic Bold" panose="020B0903060703020204" pitchFamily="34" charset="0"/>
              </a:rPr>
              <a:t>. Even other non-Christians started to take notice of the new religion. </a:t>
            </a:r>
            <a:r>
              <a:rPr lang="en-US" sz="2700" dirty="0">
                <a:solidFill>
                  <a:srgbClr val="FF0000"/>
                </a:solidFill>
                <a:latin typeface="Britannic Bold" panose="020B0903060703020204" pitchFamily="34" charset="0"/>
              </a:rPr>
              <a:t>In 112 the Roman </a:t>
            </a:r>
            <a:r>
              <a:rPr lang="en-US" sz="2700" dirty="0">
                <a:solidFill>
                  <a:prstClr val="black"/>
                </a:solidFill>
                <a:latin typeface="Britannic Bold" panose="020B0903060703020204" pitchFamily="34" charset="0"/>
              </a:rPr>
              <a:t>governor in Bithynia writes to the Roman emperor Trajan that so many different people are flocking to Christianity, leaving the temples vacated.</a:t>
            </a:r>
            <a:r>
              <a:rPr lang="en-US" sz="2400" dirty="0" smtClean="0">
                <a:solidFill>
                  <a:prstClr val="black"/>
                </a:solidFill>
                <a:latin typeface="Britannic Bold" pitchFamily="34" charset="0"/>
              </a:rPr>
              <a:t/>
            </a:r>
            <a:br>
              <a:rPr lang="en-US" sz="2400" dirty="0" smtClean="0">
                <a:solidFill>
                  <a:prstClr val="black"/>
                </a:solidFill>
                <a:latin typeface="Britannic Bold" pitchFamily="34" charset="0"/>
              </a:rPr>
            </a:br>
            <a:endParaRPr lang="en-US" sz="2400" dirty="0"/>
          </a:p>
        </p:txBody>
      </p:sp>
    </p:spTree>
    <p:extLst>
      <p:ext uri="{BB962C8B-B14F-4D97-AF65-F5344CB8AC3E}">
        <p14:creationId xmlns:p14="http://schemas.microsoft.com/office/powerpoint/2010/main" val="27312338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6553200"/>
          </a:xfrm>
        </p:spPr>
        <p:txBody>
          <a:bodyPr>
            <a:normAutofit/>
          </a:bodyPr>
          <a:lstStyle/>
          <a:p>
            <a:pPr algn="l"/>
            <a:r>
              <a:rPr lang="en-US" sz="2800" dirty="0">
                <a:solidFill>
                  <a:srgbClr val="FF0000"/>
                </a:solidFill>
                <a:latin typeface="Britannic Bold" panose="020B0903060703020204" pitchFamily="34" charset="0"/>
              </a:rPr>
              <a:t>Creation of the Byzantine </a:t>
            </a:r>
            <a:r>
              <a:rPr lang="en-US" sz="2800" dirty="0" smtClean="0">
                <a:solidFill>
                  <a:srgbClr val="FF0000"/>
                </a:solidFill>
                <a:latin typeface="Britannic Bold" panose="020B0903060703020204" pitchFamily="34" charset="0"/>
              </a:rPr>
              <a:t>Empire</a:t>
            </a:r>
            <a:r>
              <a:rPr lang="en-US" sz="2800" dirty="0" smtClean="0">
                <a:latin typeface="Britannic Bold" panose="020B0903060703020204" pitchFamily="34" charset="0"/>
              </a:rPr>
              <a:t/>
            </a:r>
            <a:br>
              <a:rPr lang="en-US" sz="2800" dirty="0" smtClean="0">
                <a:latin typeface="Britannic Bold" panose="020B0903060703020204" pitchFamily="34" charset="0"/>
              </a:rPr>
            </a:br>
            <a:r>
              <a:rPr lang="en-US" sz="2800" dirty="0" smtClean="0">
                <a:latin typeface="Britannic Bold" panose="020B0903060703020204" pitchFamily="34" charset="0"/>
              </a:rPr>
              <a:t>The </a:t>
            </a:r>
            <a:r>
              <a:rPr lang="en-US" sz="2800" dirty="0">
                <a:latin typeface="Britannic Bold" panose="020B0903060703020204" pitchFamily="34" charset="0"/>
              </a:rPr>
              <a:t>constant instability of the Roman Empire as a whole gradually made it more and more difficult to control. Upon the ascension of the emperor </a:t>
            </a:r>
            <a:r>
              <a:rPr lang="en-US" sz="2800" dirty="0">
                <a:solidFill>
                  <a:srgbClr val="FF0000"/>
                </a:solidFill>
                <a:latin typeface="Britannic Bold" panose="020B0903060703020204" pitchFamily="34" charset="0"/>
              </a:rPr>
              <a:t>Constantine in 330</a:t>
            </a:r>
            <a:r>
              <a:rPr lang="en-US" sz="2800" dirty="0">
                <a:latin typeface="Britannic Bold" panose="020B0903060703020204" pitchFamily="34" charset="0"/>
              </a:rPr>
              <a:t>, he made a bold decision by removing himself from Rome and into a new capital. Located in the old city of </a:t>
            </a:r>
            <a:r>
              <a:rPr lang="en-US" sz="2800" dirty="0">
                <a:solidFill>
                  <a:srgbClr val="FF0000"/>
                </a:solidFill>
                <a:latin typeface="Britannic Bold" panose="020B0903060703020204" pitchFamily="34" charset="0"/>
              </a:rPr>
              <a:t>Byzantium</a:t>
            </a:r>
            <a:r>
              <a:rPr lang="en-US" sz="2800" dirty="0">
                <a:latin typeface="Britannic Bold" panose="020B0903060703020204" pitchFamily="34" charset="0"/>
              </a:rPr>
              <a:t>, now known as Constantinople after the </a:t>
            </a:r>
            <a:r>
              <a:rPr lang="en-US" sz="2800" dirty="0" smtClean="0">
                <a:latin typeface="Britannic Bold" panose="020B0903060703020204" pitchFamily="34" charset="0"/>
              </a:rPr>
              <a:t>Emperor</a:t>
            </a:r>
            <a:r>
              <a:rPr lang="en-US" sz="2800" dirty="0">
                <a:latin typeface="Britannic Bold" panose="020B0903060703020204" pitchFamily="34" charset="0"/>
              </a:rPr>
              <a:t>, it was strengthened and improved in order to assure more than adequate defense of the whole region. What added to the prestige of the city was </a:t>
            </a:r>
            <a:r>
              <a:rPr lang="en-US" sz="2800" dirty="0">
                <a:solidFill>
                  <a:srgbClr val="FF0000"/>
                </a:solidFill>
                <a:latin typeface="Britannic Bold" panose="020B0903060703020204" pitchFamily="34" charset="0"/>
              </a:rPr>
              <a:t>Constantine's favor of Christianity.</a:t>
            </a:r>
            <a:r>
              <a:rPr lang="en-US" sz="2800" dirty="0">
                <a:latin typeface="Britannic Bold" panose="020B0903060703020204" pitchFamily="34" charset="0"/>
              </a:rPr>
              <a:t> He allowed bishops and other religious figures to aid in the government of the empire, and he personally intervened in the </a:t>
            </a:r>
            <a:r>
              <a:rPr lang="en-US" sz="2800" dirty="0">
                <a:solidFill>
                  <a:srgbClr val="FF0000"/>
                </a:solidFill>
                <a:latin typeface="Britannic Bold" panose="020B0903060703020204" pitchFamily="34" charset="0"/>
              </a:rPr>
              <a:t>First Council of Nicaea </a:t>
            </a:r>
            <a:r>
              <a:rPr lang="en-US" sz="2800" dirty="0">
                <a:latin typeface="Britannic Bold" panose="020B0903060703020204" pitchFamily="34" charset="0"/>
              </a:rPr>
              <a:t>to prove his sincerity.</a:t>
            </a:r>
          </a:p>
        </p:txBody>
      </p:sp>
    </p:spTree>
    <p:extLst>
      <p:ext uri="{BB962C8B-B14F-4D97-AF65-F5344CB8AC3E}">
        <p14:creationId xmlns:p14="http://schemas.microsoft.com/office/powerpoint/2010/main" val="3037063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557" y="762000"/>
            <a:ext cx="8749650" cy="5410200"/>
          </a:xfrm>
          <a:prstGeom prst="rect">
            <a:avLst/>
          </a:prstGeom>
        </p:spPr>
      </p:pic>
    </p:spTree>
    <p:extLst>
      <p:ext uri="{BB962C8B-B14F-4D97-AF65-F5344CB8AC3E}">
        <p14:creationId xmlns:p14="http://schemas.microsoft.com/office/powerpoint/2010/main" val="4612028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5411391"/>
          </a:xfrm>
          <a:prstGeom prst="rect">
            <a:avLst/>
          </a:prstGeom>
        </p:spPr>
      </p:pic>
      <p:sp>
        <p:nvSpPr>
          <p:cNvPr id="3" name="Title 2"/>
          <p:cNvSpPr>
            <a:spLocks noGrp="1"/>
          </p:cNvSpPr>
          <p:nvPr>
            <p:ph type="ctrTitle"/>
          </p:nvPr>
        </p:nvSpPr>
        <p:spPr>
          <a:xfrm>
            <a:off x="152400" y="152401"/>
            <a:ext cx="8915400" cy="990599"/>
          </a:xfrm>
        </p:spPr>
        <p:txBody>
          <a:bodyPr>
            <a:normAutofit/>
          </a:bodyPr>
          <a:lstStyle/>
          <a:p>
            <a:pPr algn="l"/>
            <a:r>
              <a:rPr lang="en-US" sz="2800" dirty="0" smtClean="0">
                <a:latin typeface="Britannic Bold" panose="020B0903060703020204" pitchFamily="34" charset="0"/>
              </a:rPr>
              <a:t>Map </a:t>
            </a:r>
            <a:r>
              <a:rPr lang="en-US" sz="2800" dirty="0">
                <a:latin typeface="Britannic Bold" panose="020B0903060703020204" pitchFamily="34" charset="0"/>
              </a:rPr>
              <a:t>detailing the route of Khalid ibn </a:t>
            </a:r>
            <a:r>
              <a:rPr lang="en-US" sz="2800" dirty="0" err="1">
                <a:latin typeface="Britannic Bold" panose="020B0903060703020204" pitchFamily="34" charset="0"/>
              </a:rPr>
              <a:t>Walid's</a:t>
            </a:r>
            <a:r>
              <a:rPr lang="en-US" sz="2800" dirty="0">
                <a:latin typeface="Britannic Bold" panose="020B0903060703020204" pitchFamily="34" charset="0"/>
              </a:rPr>
              <a:t> invasion of Armenia in 638.</a:t>
            </a:r>
          </a:p>
        </p:txBody>
      </p:sp>
      <p:sp>
        <p:nvSpPr>
          <p:cNvPr id="4" name="Subtitle 3"/>
          <p:cNvSpPr>
            <a:spLocks noGrp="1"/>
          </p:cNvSpPr>
          <p:nvPr>
            <p:ph type="subTitle" idx="1"/>
          </p:nvPr>
        </p:nvSpPr>
        <p:spPr>
          <a:xfrm>
            <a:off x="0" y="1295400"/>
            <a:ext cx="9144000" cy="5562600"/>
          </a:xfrm>
        </p:spPr>
        <p:txBody>
          <a:bodyPr/>
          <a:lstStyle/>
          <a:p>
            <a:endParaRPr lang="en-US" dirty="0"/>
          </a:p>
        </p:txBody>
      </p:sp>
    </p:spTree>
    <p:extLst>
      <p:ext uri="{BB962C8B-B14F-4D97-AF65-F5344CB8AC3E}">
        <p14:creationId xmlns:p14="http://schemas.microsoft.com/office/powerpoint/2010/main" val="4045191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00"/>
            <a:ext cx="9144000" cy="4434381"/>
          </a:xfrm>
          <a:prstGeom prst="rect">
            <a:avLst/>
          </a:prstGeom>
        </p:spPr>
      </p:pic>
      <p:sp>
        <p:nvSpPr>
          <p:cNvPr id="3" name="Title 2"/>
          <p:cNvSpPr>
            <a:spLocks noGrp="1"/>
          </p:cNvSpPr>
          <p:nvPr>
            <p:ph type="ctrTitle"/>
          </p:nvPr>
        </p:nvSpPr>
        <p:spPr>
          <a:xfrm>
            <a:off x="152400" y="76201"/>
            <a:ext cx="8763000" cy="1295399"/>
          </a:xfrm>
        </p:spPr>
        <p:txBody>
          <a:bodyPr>
            <a:normAutofit/>
          </a:bodyPr>
          <a:lstStyle/>
          <a:p>
            <a:pPr algn="l"/>
            <a:r>
              <a:rPr lang="en-US" sz="2800" dirty="0" smtClean="0">
                <a:latin typeface="Britannic Bold" panose="020B0903060703020204" pitchFamily="34" charset="0"/>
              </a:rPr>
              <a:t>Rashidun </a:t>
            </a:r>
            <a:r>
              <a:rPr lang="en-US" sz="2800" dirty="0">
                <a:latin typeface="Britannic Bold" panose="020B0903060703020204" pitchFamily="34" charset="0"/>
              </a:rPr>
              <a:t>Empire at its peak under third Rashidun Caliph, </a:t>
            </a:r>
            <a:r>
              <a:rPr lang="en-US" sz="2800" dirty="0" err="1">
                <a:latin typeface="Britannic Bold" panose="020B0903060703020204" pitchFamily="34" charset="0"/>
              </a:rPr>
              <a:t>Uthman</a:t>
            </a:r>
            <a:r>
              <a:rPr lang="en-US" sz="2800" dirty="0">
                <a:latin typeface="Britannic Bold" panose="020B0903060703020204" pitchFamily="34" charset="0"/>
              </a:rPr>
              <a:t> </a:t>
            </a:r>
            <a:r>
              <a:rPr lang="en-US" sz="2800" dirty="0" smtClean="0">
                <a:latin typeface="Britannic Bold" panose="020B0903060703020204" pitchFamily="34" charset="0"/>
              </a:rPr>
              <a:t>654 AD</a:t>
            </a:r>
            <a:endParaRPr lang="en-US" sz="2800" dirty="0">
              <a:latin typeface="Britannic Bold" panose="020B0903060703020204" pitchFamily="34" charset="0"/>
            </a:endParaRPr>
          </a:p>
        </p:txBody>
      </p:sp>
      <p:sp>
        <p:nvSpPr>
          <p:cNvPr id="4" name="Subtitle 3"/>
          <p:cNvSpPr>
            <a:spLocks noGrp="1"/>
          </p:cNvSpPr>
          <p:nvPr>
            <p:ph type="subTitle" idx="1"/>
          </p:nvPr>
        </p:nvSpPr>
        <p:spPr>
          <a:xfrm>
            <a:off x="0" y="1676400"/>
            <a:ext cx="9067800" cy="5029200"/>
          </a:xfrm>
        </p:spPr>
        <p:txBody>
          <a:bodyPr/>
          <a:lstStyle/>
          <a:p>
            <a:endParaRPr lang="en-US" dirty="0"/>
          </a:p>
        </p:txBody>
      </p:sp>
    </p:spTree>
    <p:extLst>
      <p:ext uri="{BB962C8B-B14F-4D97-AF65-F5344CB8AC3E}">
        <p14:creationId xmlns:p14="http://schemas.microsoft.com/office/powerpoint/2010/main" val="14486946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30" y="555674"/>
            <a:ext cx="8720470" cy="5768926"/>
          </a:xfrm>
          <a:prstGeom prst="rect">
            <a:avLst/>
          </a:prstGeom>
        </p:spPr>
      </p:pic>
    </p:spTree>
    <p:extLst>
      <p:ext uri="{BB962C8B-B14F-4D97-AF65-F5344CB8AC3E}">
        <p14:creationId xmlns:p14="http://schemas.microsoft.com/office/powerpoint/2010/main" val="4883643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553200"/>
          </a:xfrm>
        </p:spPr>
        <p:txBody>
          <a:bodyPr>
            <a:normAutofit/>
          </a:bodyPr>
          <a:lstStyle/>
          <a:p>
            <a:pPr algn="l"/>
            <a:r>
              <a:rPr lang="en-US" sz="2400" dirty="0">
                <a:solidFill>
                  <a:srgbClr val="FF0000"/>
                </a:solidFill>
                <a:latin typeface="Britannic Bold" panose="020B0903060703020204" pitchFamily="34" charset="0"/>
              </a:rPr>
              <a:t>Look at these simple facts</a:t>
            </a:r>
            <a:r>
              <a:rPr lang="en-US" sz="2400" dirty="0" smtClean="0">
                <a:solidFill>
                  <a:srgbClr val="FF0000"/>
                </a:solidFill>
                <a:latin typeface="Britannic Bold" panose="020B0903060703020204" pitchFamily="34" charset="0"/>
              </a:rPr>
              <a:t>:</a:t>
            </a:r>
            <a:r>
              <a:rPr lang="en-US" sz="2400" dirty="0" smtClean="0">
                <a:latin typeface="Britannic Bold" panose="020B0903060703020204" pitchFamily="34" charset="0"/>
              </a:rPr>
              <a:t/>
            </a:r>
            <a:br>
              <a:rPr lang="en-US" sz="2400" dirty="0" smtClean="0">
                <a:latin typeface="Britannic Bold" panose="020B0903060703020204" pitchFamily="34" charset="0"/>
              </a:rPr>
            </a:br>
            <a:r>
              <a:rPr lang="en-US" sz="2400" dirty="0" smtClean="0">
                <a:latin typeface="Britannic Bold" panose="020B0903060703020204" pitchFamily="34" charset="0"/>
              </a:rPr>
              <a:t/>
            </a:r>
            <a:br>
              <a:rPr lang="en-US" sz="2400" dirty="0" smtClean="0">
                <a:latin typeface="Britannic Bold" panose="020B0903060703020204" pitchFamily="34" charset="0"/>
              </a:rPr>
            </a:br>
            <a:r>
              <a:rPr lang="en-US" sz="2400" dirty="0" smtClean="0">
                <a:solidFill>
                  <a:srgbClr val="FF0000"/>
                </a:solidFill>
                <a:latin typeface="Britannic Bold" panose="020B0903060703020204" pitchFamily="34" charset="0"/>
              </a:rPr>
              <a:t>1</a:t>
            </a:r>
            <a:r>
              <a:rPr lang="en-US" sz="2400" dirty="0">
                <a:solidFill>
                  <a:srgbClr val="FF0000"/>
                </a:solidFill>
                <a:latin typeface="Britannic Bold" panose="020B0903060703020204" pitchFamily="34" charset="0"/>
              </a:rPr>
              <a:t>. </a:t>
            </a:r>
            <a:r>
              <a:rPr lang="en-US" sz="2400" dirty="0">
                <a:latin typeface="Britannic Bold" panose="020B0903060703020204" pitchFamily="34" charset="0"/>
              </a:rPr>
              <a:t>North Africa and Egypt used to be </a:t>
            </a:r>
            <a:r>
              <a:rPr lang="en-US" sz="2400" dirty="0" smtClean="0">
                <a:latin typeface="Britannic Bold" panose="020B0903060703020204" pitchFamily="34" charset="0"/>
              </a:rPr>
              <a:t>Christian</a:t>
            </a:r>
            <a:r>
              <a:rPr lang="en-US" sz="2400" dirty="0">
                <a:latin typeface="Britannic Bold" panose="020B0903060703020204" pitchFamily="34" charset="0"/>
              </a:rPr>
              <a:t> </a:t>
            </a:r>
            <a:r>
              <a:rPr lang="en-US" sz="2400" dirty="0" smtClean="0">
                <a:latin typeface="Britannic Bold" panose="020B0903060703020204" pitchFamily="34" charset="0"/>
              </a:rPr>
              <a:t>and it was </a:t>
            </a:r>
            <a:br>
              <a:rPr lang="en-US" sz="2400" dirty="0" smtClean="0">
                <a:latin typeface="Britannic Bold" panose="020B0903060703020204" pitchFamily="34" charset="0"/>
              </a:rPr>
            </a:br>
            <a:r>
              <a:rPr lang="en-US" sz="2400" dirty="0">
                <a:latin typeface="Britannic Bold" panose="020B0903060703020204" pitchFamily="34" charset="0"/>
              </a:rPr>
              <a:t> </a:t>
            </a:r>
            <a:r>
              <a:rPr lang="en-US" sz="2400" dirty="0" smtClean="0">
                <a:latin typeface="Britannic Bold" panose="020B0903060703020204" pitchFamily="34" charset="0"/>
              </a:rPr>
              <a:t>   European and </a:t>
            </a:r>
            <a:r>
              <a:rPr lang="en-US" sz="2400" dirty="0" err="1" smtClean="0">
                <a:latin typeface="Britannic Bold" panose="020B0903060703020204" pitchFamily="34" charset="0"/>
              </a:rPr>
              <a:t>centre</a:t>
            </a:r>
            <a:r>
              <a:rPr lang="en-US" sz="2400" dirty="0" smtClean="0">
                <a:latin typeface="Britannic Bold" panose="020B0903060703020204" pitchFamily="34" charset="0"/>
              </a:rPr>
              <a:t> of Christian Civilization.</a:t>
            </a:r>
            <a:r>
              <a:rPr lang="en-US" sz="2400" dirty="0">
                <a:latin typeface="Britannic Bold" panose="020B0903060703020204" pitchFamily="34" charset="0"/>
              </a:rPr>
              <a:t/>
            </a:r>
            <a:br>
              <a:rPr lang="en-US" sz="2400" dirty="0">
                <a:latin typeface="Britannic Bold" panose="020B0903060703020204" pitchFamily="34" charset="0"/>
              </a:rPr>
            </a:br>
            <a:r>
              <a:rPr lang="en-US" sz="2400" dirty="0">
                <a:solidFill>
                  <a:srgbClr val="FF0000"/>
                </a:solidFill>
                <a:latin typeface="Britannic Bold" panose="020B0903060703020204" pitchFamily="34" charset="0"/>
              </a:rPr>
              <a:t>2. </a:t>
            </a:r>
            <a:r>
              <a:rPr lang="en-US" sz="2400" dirty="0">
                <a:latin typeface="Britannic Bold" panose="020B0903060703020204" pitchFamily="34" charset="0"/>
              </a:rPr>
              <a:t>Syria, Lebanon, Iraq and the rest of the Middle East were </a:t>
            </a:r>
            <a:r>
              <a:rPr lang="en-US" sz="2400" dirty="0" smtClean="0">
                <a:latin typeface="Britannic Bold" panose="020B0903060703020204" pitchFamily="34" charset="0"/>
              </a:rPr>
              <a:t/>
            </a:r>
            <a:br>
              <a:rPr lang="en-US" sz="2400" dirty="0" smtClean="0">
                <a:latin typeface="Britannic Bold" panose="020B0903060703020204" pitchFamily="34" charset="0"/>
              </a:rPr>
            </a:br>
            <a:r>
              <a:rPr lang="en-US" sz="2400" dirty="0">
                <a:latin typeface="Britannic Bold" panose="020B0903060703020204" pitchFamily="34" charset="0"/>
              </a:rPr>
              <a:t> </a:t>
            </a:r>
            <a:r>
              <a:rPr lang="en-US" sz="2400" dirty="0" smtClean="0">
                <a:latin typeface="Britannic Bold" panose="020B0903060703020204" pitchFamily="34" charset="0"/>
              </a:rPr>
              <a:t>   Christian</a:t>
            </a:r>
            <a:r>
              <a:rPr lang="en-US" sz="2400" dirty="0">
                <a:latin typeface="Britannic Bold" panose="020B0903060703020204" pitchFamily="34" charset="0"/>
              </a:rPr>
              <a:t>.</a:t>
            </a:r>
            <a:br>
              <a:rPr lang="en-US" sz="2400" dirty="0">
                <a:latin typeface="Britannic Bold" panose="020B0903060703020204" pitchFamily="34" charset="0"/>
              </a:rPr>
            </a:br>
            <a:r>
              <a:rPr lang="en-US" sz="2400" dirty="0">
                <a:solidFill>
                  <a:srgbClr val="FF0000"/>
                </a:solidFill>
                <a:latin typeface="Britannic Bold" panose="020B0903060703020204" pitchFamily="34" charset="0"/>
              </a:rPr>
              <a:t>3. </a:t>
            </a:r>
            <a:r>
              <a:rPr lang="en-US" sz="2400" dirty="0">
                <a:latin typeface="Britannic Bold" panose="020B0903060703020204" pitchFamily="34" charset="0"/>
              </a:rPr>
              <a:t>Turkey used to be Greek Anatolia.</a:t>
            </a:r>
            <a:br>
              <a:rPr lang="en-US" sz="2400" dirty="0">
                <a:latin typeface="Britannic Bold" panose="020B0903060703020204" pitchFamily="34" charset="0"/>
              </a:rPr>
            </a:br>
            <a:r>
              <a:rPr lang="en-US" sz="2400" dirty="0">
                <a:solidFill>
                  <a:srgbClr val="FF0000"/>
                </a:solidFill>
                <a:latin typeface="Britannic Bold" panose="020B0903060703020204" pitchFamily="34" charset="0"/>
              </a:rPr>
              <a:t>4. </a:t>
            </a:r>
            <a:r>
              <a:rPr lang="en-US" sz="2400" dirty="0">
                <a:latin typeface="Britannic Bold" panose="020B0903060703020204" pitchFamily="34" charset="0"/>
              </a:rPr>
              <a:t>Afghanistan and all of the rest of the Silk Route countries </a:t>
            </a:r>
            <a:r>
              <a:rPr lang="en-US" sz="2400" dirty="0" smtClean="0">
                <a:latin typeface="Britannic Bold" panose="020B0903060703020204" pitchFamily="34" charset="0"/>
              </a:rPr>
              <a:t/>
            </a:r>
            <a:br>
              <a:rPr lang="en-US" sz="2400" dirty="0" smtClean="0">
                <a:latin typeface="Britannic Bold" panose="020B0903060703020204" pitchFamily="34" charset="0"/>
              </a:rPr>
            </a:br>
            <a:r>
              <a:rPr lang="en-US" sz="2400" dirty="0">
                <a:latin typeface="Britannic Bold" panose="020B0903060703020204" pitchFamily="34" charset="0"/>
              </a:rPr>
              <a:t> </a:t>
            </a:r>
            <a:r>
              <a:rPr lang="en-US" sz="2400" dirty="0" smtClean="0">
                <a:latin typeface="Britannic Bold" panose="020B0903060703020204" pitchFamily="34" charset="0"/>
              </a:rPr>
              <a:t>   were Buddhists…and had Christians too.</a:t>
            </a:r>
            <a:r>
              <a:rPr lang="en-US" sz="2400" dirty="0">
                <a:latin typeface="Britannic Bold" panose="020B0903060703020204" pitchFamily="34" charset="0"/>
              </a:rPr>
              <a:t/>
            </a:r>
            <a:br>
              <a:rPr lang="en-US" sz="2400" dirty="0">
                <a:latin typeface="Britannic Bold" panose="020B0903060703020204" pitchFamily="34" charset="0"/>
              </a:rPr>
            </a:br>
            <a:r>
              <a:rPr lang="en-US" sz="2400" dirty="0">
                <a:solidFill>
                  <a:srgbClr val="FF0000"/>
                </a:solidFill>
                <a:latin typeface="Britannic Bold" panose="020B0903060703020204" pitchFamily="34" charset="0"/>
              </a:rPr>
              <a:t>5. </a:t>
            </a:r>
            <a:r>
              <a:rPr lang="en-US" sz="2400" dirty="0">
                <a:latin typeface="Britannic Bold" panose="020B0903060703020204" pitchFamily="34" charset="0"/>
              </a:rPr>
              <a:t>Pakistan and Bangladesh used to be Buddhist and </a:t>
            </a:r>
            <a:r>
              <a:rPr lang="en-US" sz="2400" dirty="0" smtClean="0">
                <a:latin typeface="Britannic Bold" panose="020B0903060703020204" pitchFamily="34" charset="0"/>
              </a:rPr>
              <a:t>Hindu;</a:t>
            </a:r>
            <a:r>
              <a:rPr lang="en-US" sz="2400" dirty="0">
                <a:latin typeface="Britannic Bold" panose="020B0903060703020204" pitchFamily="34" charset="0"/>
              </a:rPr>
              <a:t/>
            </a:r>
            <a:br>
              <a:rPr lang="en-US" sz="2400" dirty="0">
                <a:latin typeface="Britannic Bold" panose="020B0903060703020204" pitchFamily="34" charset="0"/>
              </a:rPr>
            </a:br>
            <a:r>
              <a:rPr lang="en-US" sz="2400" dirty="0" smtClean="0">
                <a:latin typeface="Britannic Bold" panose="020B0903060703020204" pitchFamily="34" charset="0"/>
              </a:rPr>
              <a:t>    many were Christians since Thomas time!</a:t>
            </a:r>
            <a:br>
              <a:rPr lang="en-US" sz="2400" dirty="0" smtClean="0">
                <a:latin typeface="Britannic Bold" panose="020B0903060703020204" pitchFamily="34" charset="0"/>
              </a:rPr>
            </a:br>
            <a:r>
              <a:rPr lang="en-US" sz="2400" dirty="0" smtClean="0">
                <a:solidFill>
                  <a:srgbClr val="FF0000"/>
                </a:solidFill>
                <a:latin typeface="Britannic Bold" panose="020B0903060703020204" pitchFamily="34" charset="0"/>
              </a:rPr>
              <a:t>Today </a:t>
            </a:r>
            <a:r>
              <a:rPr lang="en-US" sz="2400" dirty="0">
                <a:solidFill>
                  <a:srgbClr val="FF0000"/>
                </a:solidFill>
                <a:latin typeface="Britannic Bold" panose="020B0903060703020204" pitchFamily="34" charset="0"/>
              </a:rPr>
              <a:t>all of those nations are </a:t>
            </a:r>
            <a:r>
              <a:rPr lang="en-US" sz="2400" dirty="0" smtClean="0">
                <a:solidFill>
                  <a:srgbClr val="FF0000"/>
                </a:solidFill>
                <a:latin typeface="Britannic Bold" panose="020B0903060703020204" pitchFamily="34" charset="0"/>
              </a:rPr>
              <a:t>Islamic…</a:t>
            </a:r>
            <a:r>
              <a:rPr lang="en-US" sz="2400" dirty="0">
                <a:latin typeface="Britannic Bold" panose="020B0903060703020204" pitchFamily="34" charset="0"/>
              </a:rPr>
              <a:t/>
            </a:r>
            <a:br>
              <a:rPr lang="en-US" sz="2400" dirty="0">
                <a:latin typeface="Britannic Bold" panose="020B0903060703020204" pitchFamily="34" charset="0"/>
              </a:rPr>
            </a:br>
            <a:r>
              <a:rPr lang="en-US" sz="2400" dirty="0">
                <a:latin typeface="Britannic Bold" panose="020B0903060703020204" pitchFamily="34" charset="0"/>
              </a:rPr>
              <a:t>Did Islam ‘just happen’ or was there a process that took </a:t>
            </a:r>
            <a:r>
              <a:rPr lang="en-US" sz="2400" dirty="0" smtClean="0">
                <a:latin typeface="Britannic Bold" panose="020B0903060703020204" pitchFamily="34" charset="0"/>
              </a:rPr>
              <a:t>centuries to change those countries?</a:t>
            </a:r>
            <a:br>
              <a:rPr lang="en-US" sz="2400" dirty="0" smtClean="0">
                <a:latin typeface="Britannic Bold" panose="020B0903060703020204" pitchFamily="34" charset="0"/>
              </a:rPr>
            </a:br>
            <a:r>
              <a:rPr lang="en-US" sz="2400" dirty="0" smtClean="0">
                <a:latin typeface="Britannic Bold" panose="020B0903060703020204" pitchFamily="34" charset="0"/>
              </a:rPr>
              <a:t>How did Christian Greek </a:t>
            </a:r>
            <a:r>
              <a:rPr lang="en-US" sz="2400" dirty="0">
                <a:latin typeface="Britannic Bold" panose="020B0903060703020204" pitchFamily="34" charset="0"/>
              </a:rPr>
              <a:t>Anatolia become Islamic Turkey?</a:t>
            </a:r>
            <a:br>
              <a:rPr lang="en-US" sz="2400" dirty="0">
                <a:latin typeface="Britannic Bold" panose="020B0903060703020204" pitchFamily="34" charset="0"/>
              </a:rPr>
            </a:br>
            <a:r>
              <a:rPr lang="en-US" sz="2400" dirty="0">
                <a:latin typeface="Britannic Bold" panose="020B0903060703020204" pitchFamily="34" charset="0"/>
              </a:rPr>
              <a:t>The history of </a:t>
            </a:r>
            <a:r>
              <a:rPr lang="en-US" sz="2400" dirty="0" smtClean="0">
                <a:latin typeface="Britannic Bold" panose="020B0903060703020204" pitchFamily="34" charset="0"/>
              </a:rPr>
              <a:t>‘</a:t>
            </a:r>
            <a:r>
              <a:rPr lang="en-US" sz="2400" dirty="0" err="1">
                <a:latin typeface="Britannic Bold" panose="020B0903060703020204" pitchFamily="34" charset="0"/>
              </a:rPr>
              <a:t>I</a:t>
            </a:r>
            <a:r>
              <a:rPr lang="en-US" sz="2400" dirty="0" err="1" smtClean="0">
                <a:latin typeface="Britannic Bold" panose="020B0903060703020204" pitchFamily="34" charset="0"/>
              </a:rPr>
              <a:t>slamification</a:t>
            </a:r>
            <a:r>
              <a:rPr lang="en-US" sz="2400" dirty="0">
                <a:latin typeface="Britannic Bold" panose="020B0903060703020204" pitchFamily="34" charset="0"/>
              </a:rPr>
              <a:t>’ is a non-history. It does NOT exist </a:t>
            </a:r>
            <a:r>
              <a:rPr lang="en-US" sz="2400" dirty="0" smtClean="0">
                <a:latin typeface="Britannic Bold" panose="020B0903060703020204" pitchFamily="34" charset="0"/>
              </a:rPr>
              <a:t>according </a:t>
            </a:r>
            <a:r>
              <a:rPr lang="en-US" sz="2400" dirty="0">
                <a:latin typeface="Britannic Bold" panose="020B0903060703020204" pitchFamily="34" charset="0"/>
              </a:rPr>
              <a:t>to our ‘experts</a:t>
            </a:r>
            <a:r>
              <a:rPr lang="en-US" sz="2400" dirty="0" smtClean="0">
                <a:latin typeface="Britannic Bold" panose="020B0903060703020204" pitchFamily="34" charset="0"/>
              </a:rPr>
              <a:t>’!</a:t>
            </a:r>
            <a:endParaRPr lang="en-US" sz="1400" dirty="0">
              <a:latin typeface="Britannic Bold" panose="020B0903060703020204" pitchFamily="34" charset="0"/>
            </a:endParaRPr>
          </a:p>
        </p:txBody>
      </p:sp>
    </p:spTree>
    <p:extLst>
      <p:ext uri="{BB962C8B-B14F-4D97-AF65-F5344CB8AC3E}">
        <p14:creationId xmlns:p14="http://schemas.microsoft.com/office/powerpoint/2010/main" val="40685149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553200"/>
          </a:xfrm>
        </p:spPr>
        <p:txBody>
          <a:bodyPr>
            <a:normAutofit/>
          </a:bodyPr>
          <a:lstStyle/>
          <a:p>
            <a:r>
              <a:rPr lang="en-US" sz="4000" dirty="0" smtClean="0">
                <a:solidFill>
                  <a:prstClr val="black"/>
                </a:solidFill>
                <a:latin typeface="Britannic Bold" panose="020B0903060703020204" pitchFamily="34" charset="0"/>
              </a:rPr>
              <a:t>Video </a:t>
            </a:r>
            <a:r>
              <a:rPr lang="en-US" sz="4000" dirty="0" smtClean="0">
                <a:solidFill>
                  <a:srgbClr val="FF0000"/>
                </a:solidFill>
                <a:latin typeface="Britannic Bold" panose="020B0903060703020204" pitchFamily="34" charset="0"/>
              </a:rPr>
              <a:t>No.5</a:t>
            </a:r>
            <a:br>
              <a:rPr lang="en-US" sz="4000" dirty="0" smtClean="0">
                <a:solidFill>
                  <a:srgbClr val="FF0000"/>
                </a:solidFill>
                <a:latin typeface="Britannic Bold" panose="020B0903060703020204" pitchFamily="34" charset="0"/>
              </a:rPr>
            </a:br>
            <a:r>
              <a:rPr lang="en-US" sz="4000" dirty="0" smtClean="0">
                <a:latin typeface="Britannic Bold" panose="020B0903060703020204" pitchFamily="34" charset="0"/>
              </a:rPr>
              <a:t>Muslims </a:t>
            </a:r>
            <a:r>
              <a:rPr lang="en-US" sz="4000" dirty="0">
                <a:latin typeface="Britannic Bold" panose="020B0903060703020204" pitchFamily="34" charset="0"/>
              </a:rPr>
              <a:t>conquering </a:t>
            </a:r>
            <a:r>
              <a:rPr lang="en-US" sz="4000" dirty="0" smtClean="0">
                <a:latin typeface="Britannic Bold" panose="020B0903060703020204" pitchFamily="34" charset="0"/>
              </a:rPr>
              <a:t/>
            </a:r>
            <a:br>
              <a:rPr lang="en-US" sz="4000" dirty="0" smtClean="0">
                <a:latin typeface="Britannic Bold" panose="020B0903060703020204" pitchFamily="34" charset="0"/>
              </a:rPr>
            </a:br>
            <a:r>
              <a:rPr lang="en-US" sz="4000" dirty="0" smtClean="0">
                <a:latin typeface="Britannic Bold" panose="020B0903060703020204" pitchFamily="34" charset="0"/>
              </a:rPr>
              <a:t>London</a:t>
            </a:r>
            <a:r>
              <a:rPr lang="en-US" sz="4000" dirty="0" smtClean="0">
                <a:solidFill>
                  <a:srgbClr val="FF0000"/>
                </a:solidFill>
                <a:latin typeface="Britannic Bold" panose="020B0903060703020204" pitchFamily="34" charset="0"/>
              </a:rPr>
              <a:t/>
            </a:r>
            <a:br>
              <a:rPr lang="en-US" sz="4000" dirty="0" smtClean="0">
                <a:solidFill>
                  <a:srgbClr val="FF0000"/>
                </a:solidFill>
                <a:latin typeface="Britannic Bold" panose="020B0903060703020204" pitchFamily="34" charset="0"/>
              </a:rPr>
            </a:br>
            <a:endParaRPr lang="en-US" sz="4000" dirty="0">
              <a:solidFill>
                <a:srgbClr val="FF0000"/>
              </a:solidFill>
            </a:endParaRPr>
          </a:p>
        </p:txBody>
      </p:sp>
    </p:spTree>
    <p:extLst>
      <p:ext uri="{BB962C8B-B14F-4D97-AF65-F5344CB8AC3E}">
        <p14:creationId xmlns:p14="http://schemas.microsoft.com/office/powerpoint/2010/main" val="15002416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394" y="762000"/>
            <a:ext cx="8655006" cy="5333999"/>
          </a:xfrm>
          <a:prstGeom prst="rect">
            <a:avLst/>
          </a:prstGeom>
        </p:spPr>
      </p:pic>
    </p:spTree>
    <p:extLst>
      <p:ext uri="{BB962C8B-B14F-4D97-AF65-F5344CB8AC3E}">
        <p14:creationId xmlns:p14="http://schemas.microsoft.com/office/powerpoint/2010/main" val="18815142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152400"/>
            <a:ext cx="8839200" cy="6553200"/>
          </a:xfrm>
        </p:spPr>
        <p:txBody>
          <a:bodyPr>
            <a:normAutofit fontScale="90000"/>
          </a:bodyPr>
          <a:lstStyle/>
          <a:p>
            <a:pPr algn="l"/>
            <a:r>
              <a:rPr lang="en-US" sz="2800" dirty="0" smtClean="0">
                <a:solidFill>
                  <a:srgbClr val="FF0000"/>
                </a:solidFill>
                <a:latin typeface="Britannic Bold" pitchFamily="34" charset="0"/>
              </a:rPr>
              <a:t>The Tatars </a:t>
            </a:r>
            <a:r>
              <a:rPr lang="en-US" sz="2800" dirty="0">
                <a:solidFill>
                  <a:srgbClr val="FF0000"/>
                </a:solidFill>
                <a:latin typeface="Britannic Bold" pitchFamily="34" charset="0"/>
              </a:rPr>
              <a:t>and migration</a:t>
            </a:r>
            <a:r>
              <a:rPr lang="en-US" sz="2800" dirty="0">
                <a:solidFill>
                  <a:prstClr val="black"/>
                </a:solidFill>
                <a:latin typeface="Britannic Bold" pitchFamily="34" charset="0"/>
              </a:rPr>
              <a:t/>
            </a:r>
            <a:br>
              <a:rPr lang="en-US" sz="2800" dirty="0">
                <a:solidFill>
                  <a:prstClr val="black"/>
                </a:solidFill>
                <a:latin typeface="Britannic Bold" pitchFamily="34" charset="0"/>
              </a:rPr>
            </a:br>
            <a:r>
              <a:rPr lang="en-US" sz="2800" dirty="0" smtClean="0">
                <a:solidFill>
                  <a:prstClr val="black"/>
                </a:solidFill>
                <a:latin typeface="Britannic Bold" pitchFamily="34" charset="0"/>
              </a:rPr>
              <a:t>The meaning of the word Tatar originated from Turkish </a:t>
            </a:r>
            <a:r>
              <a:rPr lang="en-US" sz="2800" dirty="0">
                <a:solidFill>
                  <a:prstClr val="black"/>
                </a:solidFill>
                <a:latin typeface="Britannic Bold" pitchFamily="34" charset="0"/>
              </a:rPr>
              <a:t>and Persian (</a:t>
            </a:r>
            <a:r>
              <a:rPr lang="en-US" sz="2800" dirty="0" err="1">
                <a:solidFill>
                  <a:prstClr val="black"/>
                </a:solidFill>
                <a:latin typeface="Britannic Bold" pitchFamily="34" charset="0"/>
              </a:rPr>
              <a:t>tātār</a:t>
            </a:r>
            <a:r>
              <a:rPr lang="en-US" sz="2800" dirty="0">
                <a:solidFill>
                  <a:prstClr val="black"/>
                </a:solidFill>
                <a:latin typeface="Britannic Bold" pitchFamily="34" charset="0"/>
              </a:rPr>
              <a:t>, </a:t>
            </a:r>
            <a:r>
              <a:rPr lang="en-US" sz="2800" dirty="0" smtClean="0">
                <a:solidFill>
                  <a:srgbClr val="FF0000"/>
                </a:solidFill>
                <a:latin typeface="Britannic Bold" pitchFamily="34" charset="0"/>
              </a:rPr>
              <a:t>“Mounted M</a:t>
            </a:r>
            <a:r>
              <a:rPr lang="en-US" sz="2800" dirty="0">
                <a:solidFill>
                  <a:srgbClr val="FF0000"/>
                </a:solidFill>
                <a:latin typeface="Britannic Bold" pitchFamily="34" charset="0"/>
              </a:rPr>
              <a:t>essenger"). </a:t>
            </a:r>
            <a:r>
              <a:rPr lang="en-US" sz="2800" dirty="0">
                <a:solidFill>
                  <a:prstClr val="black"/>
                </a:solidFill>
                <a:latin typeface="Britannic Bold" pitchFamily="34" charset="0"/>
              </a:rPr>
              <a:t>The name "Tatar" likely originated amongst the nomadic Tatar confederation in the north-eastern </a:t>
            </a:r>
            <a:r>
              <a:rPr lang="en-US" sz="2800" dirty="0">
                <a:solidFill>
                  <a:srgbClr val="FF0000"/>
                </a:solidFill>
                <a:latin typeface="Britannic Bold" pitchFamily="34" charset="0"/>
              </a:rPr>
              <a:t>Gobi desert in the 5th </a:t>
            </a:r>
            <a:r>
              <a:rPr lang="en-US" sz="2800" dirty="0" smtClean="0">
                <a:solidFill>
                  <a:srgbClr val="FF0000"/>
                </a:solidFill>
                <a:latin typeface="Britannic Bold" pitchFamily="34" charset="0"/>
              </a:rPr>
              <a:t>century</a:t>
            </a:r>
            <a:r>
              <a:rPr lang="en-US" sz="2800" dirty="0" smtClean="0">
                <a:solidFill>
                  <a:prstClr val="black"/>
                </a:solidFill>
                <a:latin typeface="Britannic Bold" pitchFamily="34" charset="0"/>
              </a:rPr>
              <a:t>. The </a:t>
            </a:r>
            <a:r>
              <a:rPr lang="en-US" sz="2800" dirty="0">
                <a:solidFill>
                  <a:prstClr val="black"/>
                </a:solidFill>
                <a:latin typeface="Britannic Bold" pitchFamily="34" charset="0"/>
              </a:rPr>
              <a:t>name "Tatar" was first recorded on the </a:t>
            </a:r>
            <a:r>
              <a:rPr lang="en-US" sz="2800" dirty="0" err="1">
                <a:solidFill>
                  <a:prstClr val="black"/>
                </a:solidFill>
                <a:latin typeface="Britannic Bold" pitchFamily="34" charset="0"/>
              </a:rPr>
              <a:t>Orkhon</a:t>
            </a:r>
            <a:r>
              <a:rPr lang="en-US" sz="2800" dirty="0">
                <a:solidFill>
                  <a:prstClr val="black"/>
                </a:solidFill>
                <a:latin typeface="Britannic Bold" pitchFamily="34" charset="0"/>
              </a:rPr>
              <a:t> </a:t>
            </a:r>
            <a:r>
              <a:rPr lang="en-US" sz="2800" dirty="0" err="1" smtClean="0">
                <a:solidFill>
                  <a:prstClr val="black"/>
                </a:solidFill>
                <a:latin typeface="Britannic Bold" pitchFamily="34" charset="0"/>
              </a:rPr>
              <a:t>inscriptions:Kul</a:t>
            </a:r>
            <a:r>
              <a:rPr lang="en-US" sz="2800" dirty="0" smtClean="0">
                <a:solidFill>
                  <a:prstClr val="black"/>
                </a:solidFill>
                <a:latin typeface="Britannic Bold" pitchFamily="34" charset="0"/>
              </a:rPr>
              <a:t> </a:t>
            </a:r>
            <a:r>
              <a:rPr lang="en-US" sz="2800" dirty="0" err="1" smtClean="0">
                <a:solidFill>
                  <a:prstClr val="black"/>
                </a:solidFill>
                <a:latin typeface="Britannic Bold" pitchFamily="34" charset="0"/>
              </a:rPr>
              <a:t>Tigin</a:t>
            </a:r>
            <a:r>
              <a:rPr lang="en-US" sz="2800" dirty="0">
                <a:solidFill>
                  <a:prstClr val="black"/>
                </a:solidFill>
                <a:latin typeface="Britannic Bold" pitchFamily="34" charset="0"/>
              </a:rPr>
              <a:t>(</a:t>
            </a:r>
            <a:r>
              <a:rPr lang="en-US" sz="2800" dirty="0" smtClean="0">
                <a:solidFill>
                  <a:prstClr val="black"/>
                </a:solidFill>
                <a:latin typeface="Britannic Bold" pitchFamily="34" charset="0"/>
              </a:rPr>
              <a:t>732AD) </a:t>
            </a:r>
            <a:r>
              <a:rPr lang="en-US" sz="2800" dirty="0">
                <a:solidFill>
                  <a:prstClr val="black"/>
                </a:solidFill>
                <a:latin typeface="Britannic Bold" pitchFamily="34" charset="0"/>
              </a:rPr>
              <a:t>and Bilge </a:t>
            </a:r>
            <a:r>
              <a:rPr lang="en-US" sz="2800" dirty="0" err="1">
                <a:solidFill>
                  <a:prstClr val="black"/>
                </a:solidFill>
                <a:latin typeface="Britannic Bold" pitchFamily="34" charset="0"/>
              </a:rPr>
              <a:t>Khagan</a:t>
            </a:r>
            <a:r>
              <a:rPr lang="en-US" sz="2800" dirty="0">
                <a:solidFill>
                  <a:prstClr val="black"/>
                </a:solidFill>
                <a:latin typeface="Britannic Bold" pitchFamily="34" charset="0"/>
              </a:rPr>
              <a:t> </a:t>
            </a:r>
            <a:r>
              <a:rPr lang="en-US" sz="2800" dirty="0" smtClean="0">
                <a:solidFill>
                  <a:prstClr val="black"/>
                </a:solidFill>
                <a:latin typeface="Britannic Bold" pitchFamily="34" charset="0"/>
              </a:rPr>
              <a:t>(735 AD) monuments; </a:t>
            </a:r>
            <a:r>
              <a:rPr lang="en-US" sz="2800" dirty="0" err="1" smtClean="0">
                <a:solidFill>
                  <a:prstClr val="black"/>
                </a:solidFill>
                <a:latin typeface="Britannic Bold" pitchFamily="34" charset="0"/>
              </a:rPr>
              <a:t>Otuz</a:t>
            </a:r>
            <a:r>
              <a:rPr lang="en-US" sz="2800" dirty="0" smtClean="0">
                <a:solidFill>
                  <a:prstClr val="black"/>
                </a:solidFill>
                <a:latin typeface="Britannic Bold" pitchFamily="34" charset="0"/>
              </a:rPr>
              <a:t> </a:t>
            </a:r>
            <a:r>
              <a:rPr lang="en-US" sz="2800" dirty="0">
                <a:solidFill>
                  <a:prstClr val="black"/>
                </a:solidFill>
                <a:latin typeface="Britannic Bold" pitchFamily="34" charset="0"/>
              </a:rPr>
              <a:t>Tatar </a:t>
            </a:r>
            <a:r>
              <a:rPr lang="en-US" sz="2800" dirty="0" err="1">
                <a:solidFill>
                  <a:prstClr val="black"/>
                </a:solidFill>
                <a:latin typeface="Britannic Bold" pitchFamily="34" charset="0"/>
              </a:rPr>
              <a:t>Bodun</a:t>
            </a:r>
            <a:r>
              <a:rPr lang="en-US" sz="2800" dirty="0">
                <a:solidFill>
                  <a:prstClr val="black"/>
                </a:solidFill>
                <a:latin typeface="Britannic Bold" pitchFamily="34" charset="0"/>
              </a:rPr>
              <a:t> ('Thirty Tatar' tribe</a:t>
            </a:r>
            <a:r>
              <a:rPr lang="en-US" sz="2800" dirty="0" smtClean="0">
                <a:solidFill>
                  <a:prstClr val="black"/>
                </a:solidFill>
                <a:latin typeface="Britannic Bold" pitchFamily="34" charset="0"/>
              </a:rPr>
              <a:t>) </a:t>
            </a:r>
            <a:r>
              <a:rPr lang="en-US" sz="2800" dirty="0">
                <a:solidFill>
                  <a:prstClr val="black"/>
                </a:solidFill>
                <a:latin typeface="Britannic Bold" pitchFamily="34" charset="0"/>
              </a:rPr>
              <a:t>and </a:t>
            </a:r>
            <a:r>
              <a:rPr lang="en-US" sz="2800" dirty="0" err="1" smtClean="0">
                <a:solidFill>
                  <a:prstClr val="black"/>
                </a:solidFill>
                <a:latin typeface="Britannic Bold" pitchFamily="34" charset="0"/>
              </a:rPr>
              <a:t>Tokuz</a:t>
            </a:r>
            <a:r>
              <a:rPr lang="en-US" sz="2800" dirty="0" smtClean="0">
                <a:solidFill>
                  <a:prstClr val="black"/>
                </a:solidFill>
                <a:latin typeface="Britannic Bold" pitchFamily="34" charset="0"/>
              </a:rPr>
              <a:t> </a:t>
            </a:r>
            <a:r>
              <a:rPr lang="en-US" sz="2800" dirty="0">
                <a:solidFill>
                  <a:prstClr val="black"/>
                </a:solidFill>
                <a:latin typeface="Britannic Bold" pitchFamily="34" charset="0"/>
              </a:rPr>
              <a:t>Tatar ('Nine Tatar</a:t>
            </a:r>
            <a:r>
              <a:rPr lang="en-US" sz="2800" dirty="0" smtClean="0">
                <a:solidFill>
                  <a:prstClr val="black"/>
                </a:solidFill>
                <a:latin typeface="Britannic Bold" pitchFamily="34" charset="0"/>
              </a:rPr>
              <a:t>') </a:t>
            </a:r>
            <a:r>
              <a:rPr lang="en-US" sz="2800" dirty="0">
                <a:solidFill>
                  <a:prstClr val="black"/>
                </a:solidFill>
                <a:latin typeface="Britannic Bold" pitchFamily="34" charset="0"/>
              </a:rPr>
              <a:t>referring to the Tatar confederation</a:t>
            </a:r>
            <a:r>
              <a:rPr lang="en-US" sz="2800" dirty="0" smtClean="0">
                <a:solidFill>
                  <a:prstClr val="black"/>
                </a:solidFill>
                <a:latin typeface="Britannic Bold" pitchFamily="34" charset="0"/>
              </a:rPr>
              <a:t>.</a:t>
            </a:r>
            <a:br>
              <a:rPr lang="en-US" sz="2800" dirty="0" smtClean="0">
                <a:solidFill>
                  <a:prstClr val="black"/>
                </a:solidFill>
                <a:latin typeface="Britannic Bold" pitchFamily="34" charset="0"/>
              </a:rPr>
            </a:br>
            <a:r>
              <a:rPr lang="en-US" sz="2800" dirty="0" smtClean="0">
                <a:solidFill>
                  <a:prstClr val="black"/>
                </a:solidFill>
                <a:latin typeface="Britannic Bold" pitchFamily="34" charset="0"/>
              </a:rPr>
              <a:t>Those migrant left central Asia and went to all directions, including to today’s Russian Federation</a:t>
            </a:r>
            <a:r>
              <a:rPr lang="en-US" sz="2800" dirty="0">
                <a:solidFill>
                  <a:prstClr val="black"/>
                </a:solidFill>
                <a:latin typeface="Britannic Bold" pitchFamily="34" charset="0"/>
              </a:rPr>
              <a:t>. As various nomadic groups became part of Genghis Khan's army in the early 13th century, a fusion of Mongol and Turkic elements took place, and the </a:t>
            </a:r>
            <a:r>
              <a:rPr lang="en-US" sz="2800" dirty="0">
                <a:solidFill>
                  <a:srgbClr val="FF0000"/>
                </a:solidFill>
                <a:latin typeface="Britannic Bold" pitchFamily="34" charset="0"/>
              </a:rPr>
              <a:t>invaders of </a:t>
            </a:r>
            <a:r>
              <a:rPr lang="en-US" sz="2800" dirty="0" err="1">
                <a:solidFill>
                  <a:srgbClr val="FF0000"/>
                </a:solidFill>
                <a:latin typeface="Britannic Bold" pitchFamily="34" charset="0"/>
              </a:rPr>
              <a:t>Rus'</a:t>
            </a:r>
            <a:r>
              <a:rPr lang="en-US" sz="2800" dirty="0">
                <a:solidFill>
                  <a:srgbClr val="FF0000"/>
                </a:solidFill>
                <a:latin typeface="Britannic Bold" pitchFamily="34" charset="0"/>
              </a:rPr>
              <a:t> </a:t>
            </a:r>
            <a:r>
              <a:rPr lang="en-US" sz="2800" dirty="0">
                <a:solidFill>
                  <a:prstClr val="black"/>
                </a:solidFill>
                <a:latin typeface="Britannic Bold" pitchFamily="34" charset="0"/>
              </a:rPr>
              <a:t>and the Pannonian Basin became known to Europeans as Tatars or </a:t>
            </a:r>
            <a:r>
              <a:rPr lang="en-US" sz="2800" dirty="0" smtClean="0">
                <a:solidFill>
                  <a:prstClr val="black"/>
                </a:solidFill>
                <a:latin typeface="Britannic Bold" pitchFamily="34" charset="0"/>
              </a:rPr>
              <a:t>Tartars.</a:t>
            </a:r>
            <a:endParaRPr lang="en-US" sz="2800" dirty="0"/>
          </a:p>
        </p:txBody>
      </p:sp>
    </p:spTree>
    <p:extLst>
      <p:ext uri="{BB962C8B-B14F-4D97-AF65-F5344CB8AC3E}">
        <p14:creationId xmlns:p14="http://schemas.microsoft.com/office/powerpoint/2010/main" val="15367386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152400"/>
            <a:ext cx="8839200" cy="6553200"/>
          </a:xfrm>
        </p:spPr>
        <p:txBody>
          <a:bodyPr>
            <a:normAutofit/>
          </a:bodyPr>
          <a:lstStyle/>
          <a:p>
            <a:pPr algn="l"/>
            <a:r>
              <a:rPr lang="en-US" sz="2800" dirty="0" smtClean="0">
                <a:solidFill>
                  <a:srgbClr val="FF0000"/>
                </a:solidFill>
                <a:latin typeface="Britannic Bold" pitchFamily="34" charset="0"/>
              </a:rPr>
              <a:t>Mongol Migration</a:t>
            </a:r>
            <a:r>
              <a:rPr lang="en-US" sz="2800" dirty="0" smtClean="0">
                <a:solidFill>
                  <a:prstClr val="black"/>
                </a:solidFill>
                <a:latin typeface="Britannic Bold" pitchFamily="34" charset="0"/>
              </a:rPr>
              <a:t/>
            </a:r>
            <a:br>
              <a:rPr lang="en-US" sz="2800" dirty="0" smtClean="0">
                <a:solidFill>
                  <a:prstClr val="black"/>
                </a:solidFill>
                <a:latin typeface="Britannic Bold" pitchFamily="34" charset="0"/>
              </a:rPr>
            </a:br>
            <a:r>
              <a:rPr lang="en-US" sz="2800" dirty="0" smtClean="0">
                <a:solidFill>
                  <a:prstClr val="black"/>
                </a:solidFill>
                <a:latin typeface="Britannic Bold" pitchFamily="34" charset="0"/>
              </a:rPr>
              <a:t>The </a:t>
            </a:r>
            <a:r>
              <a:rPr lang="en-US" sz="2800" dirty="0">
                <a:solidFill>
                  <a:prstClr val="black"/>
                </a:solidFill>
                <a:latin typeface="Britannic Bold" pitchFamily="34" charset="0"/>
              </a:rPr>
              <a:t>Mongol dominance in Central Asia was absolute during the </a:t>
            </a:r>
            <a:r>
              <a:rPr lang="en-US" sz="2800" dirty="0">
                <a:solidFill>
                  <a:srgbClr val="FF0000"/>
                </a:solidFill>
                <a:latin typeface="Britannic Bold" pitchFamily="34" charset="0"/>
              </a:rPr>
              <a:t>14th and 15th </a:t>
            </a:r>
            <a:r>
              <a:rPr lang="en-US" sz="2800" dirty="0">
                <a:solidFill>
                  <a:prstClr val="black"/>
                </a:solidFill>
                <a:latin typeface="Britannic Bold" pitchFamily="34" charset="0"/>
              </a:rPr>
              <a:t>centuries. The Crimean-</a:t>
            </a:r>
            <a:r>
              <a:rPr lang="en-US" sz="2800" dirty="0" err="1">
                <a:solidFill>
                  <a:prstClr val="black"/>
                </a:solidFill>
                <a:latin typeface="Britannic Bold" pitchFamily="34" charset="0"/>
              </a:rPr>
              <a:t>Nogai</a:t>
            </a:r>
            <a:r>
              <a:rPr lang="en-US" sz="2800" dirty="0">
                <a:solidFill>
                  <a:prstClr val="black"/>
                </a:solidFill>
                <a:latin typeface="Britannic Bold" pitchFamily="34" charset="0"/>
              </a:rPr>
              <a:t> raids </a:t>
            </a:r>
            <a:r>
              <a:rPr lang="en-US" sz="2800" dirty="0">
                <a:solidFill>
                  <a:srgbClr val="FF0000"/>
                </a:solidFill>
                <a:latin typeface="Britannic Bold" pitchFamily="34" charset="0"/>
              </a:rPr>
              <a:t>into Russia aimed especially at the capture of slaves, most of whom were exported to the Ottoman Empire</a:t>
            </a:r>
            <a:r>
              <a:rPr lang="en-US" sz="2800" dirty="0">
                <a:solidFill>
                  <a:prstClr val="black"/>
                </a:solidFill>
                <a:latin typeface="Britannic Bold" pitchFamily="34" charset="0"/>
              </a:rPr>
              <a:t>. The raids were an important drain of the human and economic resources of </a:t>
            </a:r>
            <a:r>
              <a:rPr lang="en-US" sz="2800" dirty="0" smtClean="0">
                <a:solidFill>
                  <a:prstClr val="black"/>
                </a:solidFill>
                <a:latin typeface="Britannic Bold" pitchFamily="34" charset="0"/>
              </a:rPr>
              <a:t>the invaded countries</a:t>
            </a:r>
            <a:r>
              <a:rPr lang="en-US" sz="2800" dirty="0">
                <a:solidFill>
                  <a:prstClr val="black"/>
                </a:solidFill>
                <a:latin typeface="Britannic Bold" pitchFamily="34" charset="0"/>
              </a:rPr>
              <a:t>. They largely prevented the settlement of the "Wild Fields" – the steppe and forest-steppe land that extends from a hundred or so miles south of Moscow to the Black Sea. The raids were also important in the development of the </a:t>
            </a:r>
            <a:r>
              <a:rPr lang="en-US" sz="2800" dirty="0" smtClean="0">
                <a:solidFill>
                  <a:prstClr val="black"/>
                </a:solidFill>
                <a:latin typeface="Britannic Bold" pitchFamily="34" charset="0"/>
              </a:rPr>
              <a:t>Cossacks.</a:t>
            </a:r>
            <a:endParaRPr lang="en-US" sz="2800" dirty="0"/>
          </a:p>
        </p:txBody>
      </p:sp>
    </p:spTree>
    <p:extLst>
      <p:ext uri="{BB962C8B-B14F-4D97-AF65-F5344CB8AC3E}">
        <p14:creationId xmlns:p14="http://schemas.microsoft.com/office/powerpoint/2010/main" val="14289820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660" y="838200"/>
            <a:ext cx="8714682" cy="5105400"/>
          </a:xfrm>
          <a:prstGeom prst="rect">
            <a:avLst/>
          </a:prstGeom>
        </p:spPr>
      </p:pic>
    </p:spTree>
    <p:extLst>
      <p:ext uri="{BB962C8B-B14F-4D97-AF65-F5344CB8AC3E}">
        <p14:creationId xmlns:p14="http://schemas.microsoft.com/office/powerpoint/2010/main" val="6903559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
            <a:ext cx="9144000" cy="6686550"/>
          </a:xfrm>
          <a:prstGeom prst="rect">
            <a:avLst/>
          </a:prstGeom>
        </p:spPr>
      </p:pic>
    </p:spTree>
    <p:extLst>
      <p:ext uri="{BB962C8B-B14F-4D97-AF65-F5344CB8AC3E}">
        <p14:creationId xmlns:p14="http://schemas.microsoft.com/office/powerpoint/2010/main" val="205144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 y="481827"/>
            <a:ext cx="9143244" cy="5894345"/>
          </a:xfrm>
          <a:prstGeom prst="rect">
            <a:avLst/>
          </a:prstGeom>
        </p:spPr>
      </p:pic>
    </p:spTree>
    <p:extLst>
      <p:ext uri="{BB962C8B-B14F-4D97-AF65-F5344CB8AC3E}">
        <p14:creationId xmlns:p14="http://schemas.microsoft.com/office/powerpoint/2010/main" val="273325823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1219200"/>
          </a:xfrm>
        </p:spPr>
        <p:txBody>
          <a:bodyPr>
            <a:normAutofit fontScale="90000"/>
          </a:bodyPr>
          <a:lstStyle/>
          <a:p>
            <a:pPr algn="l"/>
            <a:r>
              <a:rPr lang="en-US" sz="2800" dirty="0" smtClean="0">
                <a:latin typeface="Britannic Bold" panose="020B0903060703020204" pitchFamily="34" charset="0"/>
              </a:rPr>
              <a:t>Arriving in </a:t>
            </a:r>
            <a:r>
              <a:rPr lang="en-US" sz="2800" dirty="0" err="1" smtClean="0">
                <a:latin typeface="Britannic Bold" panose="020B0903060703020204" pitchFamily="34" charset="0"/>
              </a:rPr>
              <a:t>Hlavni</a:t>
            </a:r>
            <a:r>
              <a:rPr lang="en-US" sz="2800" dirty="0" smtClean="0">
                <a:latin typeface="Britannic Bold" panose="020B0903060703020204" pitchFamily="34" charset="0"/>
              </a:rPr>
              <a:t> </a:t>
            </a:r>
            <a:r>
              <a:rPr lang="en-US" sz="2800" dirty="0" err="1" smtClean="0">
                <a:latin typeface="Britannic Bold" panose="020B0903060703020204" pitchFamily="34" charset="0"/>
              </a:rPr>
              <a:t>Nadra</a:t>
            </a:r>
            <a:r>
              <a:rPr lang="cs-CZ" sz="2800" dirty="0" smtClean="0">
                <a:latin typeface="Britannic Bold" panose="020B0903060703020204" pitchFamily="34" charset="0"/>
              </a:rPr>
              <a:t>ž</a:t>
            </a:r>
            <a:r>
              <a:rPr lang="en-US" sz="2800" dirty="0" err="1" smtClean="0">
                <a:latin typeface="Britannic Bold" panose="020B0903060703020204" pitchFamily="34" charset="0"/>
              </a:rPr>
              <a:t>i</a:t>
            </a:r>
            <a:r>
              <a:rPr lang="en-US" sz="2800" dirty="0" smtClean="0">
                <a:latin typeface="Britannic Bold" panose="020B0903060703020204" pitchFamily="34" charset="0"/>
              </a:rPr>
              <a:t> in Prague, I saw such ‘activists’ openly and under the eyes of the Law helping illegals; in the Czech Law it is a crime to do so…but it seems they don’t care</a:t>
            </a:r>
            <a:endParaRPr lang="en-US" sz="2800" dirty="0">
              <a:latin typeface="Britannic Bold" panose="020B0903060703020204"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2521" y="1600200"/>
            <a:ext cx="8805333" cy="4953000"/>
          </a:xfrm>
        </p:spPr>
      </p:pic>
    </p:spTree>
    <p:extLst>
      <p:ext uri="{BB962C8B-B14F-4D97-AF65-F5344CB8AC3E}">
        <p14:creationId xmlns:p14="http://schemas.microsoft.com/office/powerpoint/2010/main" val="293025651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9200"/>
            <a:ext cx="9144000" cy="5399548"/>
          </a:xfrm>
          <a:prstGeom prst="rect">
            <a:avLst/>
          </a:prstGeom>
        </p:spPr>
      </p:pic>
      <p:sp>
        <p:nvSpPr>
          <p:cNvPr id="3" name="Title 2"/>
          <p:cNvSpPr>
            <a:spLocks noGrp="1"/>
          </p:cNvSpPr>
          <p:nvPr>
            <p:ph type="ctrTitle"/>
          </p:nvPr>
        </p:nvSpPr>
        <p:spPr>
          <a:xfrm>
            <a:off x="152400" y="152401"/>
            <a:ext cx="8839200" cy="990599"/>
          </a:xfrm>
        </p:spPr>
        <p:txBody>
          <a:bodyPr>
            <a:normAutofit fontScale="90000"/>
          </a:bodyPr>
          <a:lstStyle/>
          <a:p>
            <a:pPr algn="l"/>
            <a:r>
              <a:rPr lang="en-US" sz="2800" dirty="0" smtClean="0">
                <a:latin typeface="Britannic Bold" panose="020B0903060703020204" pitchFamily="34" charset="0"/>
              </a:rPr>
              <a:t>According to this ‘shortcut’ the distance is 3553 km; a real refugee without documents and money can NOT make it!</a:t>
            </a:r>
            <a:endParaRPr lang="en-US" sz="2800" dirty="0">
              <a:latin typeface="Britannic Bold" panose="020B0903060703020204" pitchFamily="34" charset="0"/>
            </a:endParaRPr>
          </a:p>
        </p:txBody>
      </p:sp>
      <p:sp>
        <p:nvSpPr>
          <p:cNvPr id="4" name="Subtitle 3"/>
          <p:cNvSpPr>
            <a:spLocks noGrp="1"/>
          </p:cNvSpPr>
          <p:nvPr>
            <p:ph type="subTitle" idx="1"/>
          </p:nvPr>
        </p:nvSpPr>
        <p:spPr>
          <a:xfrm>
            <a:off x="0" y="1143000"/>
            <a:ext cx="9144000" cy="5562600"/>
          </a:xfrm>
        </p:spPr>
        <p:txBody>
          <a:bodyPr/>
          <a:lstStyle/>
          <a:p>
            <a:endParaRPr lang="en-US" dirty="0"/>
          </a:p>
        </p:txBody>
      </p:sp>
    </p:spTree>
    <p:extLst>
      <p:ext uri="{BB962C8B-B14F-4D97-AF65-F5344CB8AC3E}">
        <p14:creationId xmlns:p14="http://schemas.microsoft.com/office/powerpoint/2010/main" val="54062824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2400" y="76201"/>
            <a:ext cx="8839200" cy="761999"/>
          </a:xfrm>
        </p:spPr>
        <p:txBody>
          <a:bodyPr>
            <a:normAutofit fontScale="90000"/>
          </a:bodyPr>
          <a:lstStyle/>
          <a:p>
            <a:pPr algn="l"/>
            <a:r>
              <a:rPr lang="en-US" sz="2800" dirty="0">
                <a:solidFill>
                  <a:prstClr val="black"/>
                </a:solidFill>
                <a:latin typeface="Britannic Bold" panose="020B0903060703020204" pitchFamily="34" charset="0"/>
              </a:rPr>
              <a:t>Islam changed their homes to hell…what do they carry to Europe with them: Islam!</a:t>
            </a:r>
            <a:r>
              <a:rPr lang="cs-CZ" sz="2800" dirty="0">
                <a:solidFill>
                  <a:prstClr val="black"/>
                </a:solidFill>
                <a:latin typeface="Britannic Bold" panose="020B0903060703020204" pitchFamily="34" charset="0"/>
              </a:rPr>
              <a:t> </a:t>
            </a:r>
            <a:endParaRPr lang="en-US" sz="3100" dirty="0">
              <a:latin typeface="Britannic Bold" panose="020B0903060703020204" pitchFamily="34" charset="0"/>
            </a:endParaRPr>
          </a:p>
        </p:txBody>
      </p:sp>
      <p:sp>
        <p:nvSpPr>
          <p:cNvPr id="4" name="Subtitle 3"/>
          <p:cNvSpPr>
            <a:spLocks noGrp="1"/>
          </p:cNvSpPr>
          <p:nvPr>
            <p:ph type="subTitle" idx="1"/>
          </p:nvPr>
        </p:nvSpPr>
        <p:spPr>
          <a:xfrm>
            <a:off x="76200" y="914400"/>
            <a:ext cx="8991600" cy="5867400"/>
          </a:xfrm>
        </p:spPr>
        <p:txBody>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524000"/>
            <a:ext cx="8153400" cy="4876799"/>
          </a:xfrm>
          <a:prstGeom prst="rect">
            <a:avLst/>
          </a:prstGeom>
        </p:spPr>
      </p:pic>
    </p:spTree>
    <p:extLst>
      <p:ext uri="{BB962C8B-B14F-4D97-AF65-F5344CB8AC3E}">
        <p14:creationId xmlns:p14="http://schemas.microsoft.com/office/powerpoint/2010/main" val="279108838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73" y="1500187"/>
            <a:ext cx="8821327" cy="5103768"/>
          </a:xfrm>
          <a:prstGeom prst="rect">
            <a:avLst/>
          </a:prstGeom>
        </p:spPr>
      </p:pic>
      <p:sp>
        <p:nvSpPr>
          <p:cNvPr id="6" name="Title 5"/>
          <p:cNvSpPr>
            <a:spLocks noGrp="1"/>
          </p:cNvSpPr>
          <p:nvPr>
            <p:ph type="ctrTitle"/>
          </p:nvPr>
        </p:nvSpPr>
        <p:spPr>
          <a:xfrm>
            <a:off x="94073" y="152401"/>
            <a:ext cx="8821327" cy="1142999"/>
          </a:xfrm>
        </p:spPr>
        <p:txBody>
          <a:bodyPr>
            <a:normAutofit/>
          </a:bodyPr>
          <a:lstStyle/>
          <a:p>
            <a:pPr algn="l"/>
            <a:r>
              <a:rPr lang="en-US" sz="2800" dirty="0" smtClean="0">
                <a:latin typeface="Britannic Bold" panose="020B0903060703020204" pitchFamily="34" charset="0"/>
              </a:rPr>
              <a:t>They are coming, not knowing anything about the future, but they were told some lies…</a:t>
            </a:r>
            <a:endParaRPr lang="en-US" sz="2800" dirty="0">
              <a:latin typeface="Britannic Bold" panose="020B0903060703020204" pitchFamily="34" charset="0"/>
            </a:endParaRPr>
          </a:p>
        </p:txBody>
      </p:sp>
      <p:sp>
        <p:nvSpPr>
          <p:cNvPr id="7" name="Subtitle 6"/>
          <p:cNvSpPr>
            <a:spLocks noGrp="1"/>
          </p:cNvSpPr>
          <p:nvPr>
            <p:ph type="subTitle" idx="1"/>
          </p:nvPr>
        </p:nvSpPr>
        <p:spPr>
          <a:xfrm>
            <a:off x="94073" y="1371600"/>
            <a:ext cx="8897527" cy="5410200"/>
          </a:xfrm>
        </p:spPr>
        <p:txBody>
          <a:bodyPr/>
          <a:lstStyle/>
          <a:p>
            <a:endParaRPr lang="en-US" dirty="0"/>
          </a:p>
        </p:txBody>
      </p:sp>
    </p:spTree>
    <p:extLst>
      <p:ext uri="{BB962C8B-B14F-4D97-AF65-F5344CB8AC3E}">
        <p14:creationId xmlns:p14="http://schemas.microsoft.com/office/powerpoint/2010/main" val="13400819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553200"/>
          </a:xfrm>
        </p:spPr>
        <p:txBody>
          <a:bodyPr>
            <a:normAutofit/>
          </a:bodyPr>
          <a:lstStyle/>
          <a:p>
            <a:pPr algn="l"/>
            <a:r>
              <a:rPr lang="en-US" sz="2800" dirty="0" smtClean="0">
                <a:solidFill>
                  <a:srgbClr val="FF0000"/>
                </a:solidFill>
                <a:latin typeface="Britannic Bold" panose="020B0903060703020204" pitchFamily="34" charset="0"/>
              </a:rPr>
              <a:t>Hungary</a:t>
            </a:r>
            <a:r>
              <a:rPr lang="en-US" sz="2800" dirty="0" smtClean="0">
                <a:latin typeface="Britannic Bold" panose="020B0903060703020204" pitchFamily="34" charset="0"/>
              </a:rPr>
              <a:t/>
            </a:r>
            <a:br>
              <a:rPr lang="en-US" sz="2800" dirty="0" smtClean="0">
                <a:latin typeface="Britannic Bold" panose="020B0903060703020204" pitchFamily="34" charset="0"/>
              </a:rPr>
            </a:br>
            <a:r>
              <a:rPr lang="en-US" sz="2800" dirty="0" smtClean="0">
                <a:latin typeface="Britannic Bold" panose="020B0903060703020204" pitchFamily="34" charset="0"/>
              </a:rPr>
              <a:t>US </a:t>
            </a:r>
            <a:r>
              <a:rPr lang="en-US" sz="2800" dirty="0">
                <a:latin typeface="Britannic Bold" panose="020B0903060703020204" pitchFamily="34" charset="0"/>
              </a:rPr>
              <a:t>wants to fill Europe with Muslim migrants</a:t>
            </a:r>
            <a:br>
              <a:rPr lang="en-US" sz="2800" dirty="0">
                <a:latin typeface="Britannic Bold" panose="020B0903060703020204" pitchFamily="34" charset="0"/>
              </a:rPr>
            </a:br>
            <a:r>
              <a:rPr lang="en-US" sz="2800" dirty="0">
                <a:latin typeface="Britannic Bold" panose="020B0903060703020204" pitchFamily="34" charset="0"/>
              </a:rPr>
              <a:t>Published May 19, 2016, Associated </a:t>
            </a:r>
            <a:r>
              <a:rPr lang="en-US" sz="2800" dirty="0" smtClean="0">
                <a:latin typeface="Britannic Bold" panose="020B0903060703020204" pitchFamily="34" charset="0"/>
              </a:rPr>
              <a:t>Press</a:t>
            </a:r>
            <a:br>
              <a:rPr lang="en-US" sz="2800" dirty="0" smtClean="0">
                <a:latin typeface="Britannic Bold" panose="020B0903060703020204" pitchFamily="34" charset="0"/>
              </a:rPr>
            </a:br>
            <a:r>
              <a:rPr lang="en-US" sz="2800" i="1" dirty="0" smtClean="0">
                <a:solidFill>
                  <a:srgbClr val="FF0000"/>
                </a:solidFill>
                <a:latin typeface="Britannic Bold" panose="020B0903060703020204" pitchFamily="34" charset="0"/>
              </a:rPr>
              <a:t>Chief </a:t>
            </a:r>
            <a:r>
              <a:rPr lang="en-US" sz="2800" i="1" dirty="0">
                <a:solidFill>
                  <a:srgbClr val="FF0000"/>
                </a:solidFill>
                <a:latin typeface="Britannic Bold" panose="020B0903060703020204" pitchFamily="34" charset="0"/>
              </a:rPr>
              <a:t>of staff of Hungarian Prime Minister Viktor </a:t>
            </a:r>
            <a:r>
              <a:rPr lang="en-US" sz="2800" i="1" dirty="0" err="1">
                <a:solidFill>
                  <a:srgbClr val="FF0000"/>
                </a:solidFill>
                <a:latin typeface="Britannic Bold" panose="020B0903060703020204" pitchFamily="34" charset="0"/>
              </a:rPr>
              <a:t>Orban</a:t>
            </a:r>
            <a:r>
              <a:rPr lang="en-US" sz="2800" i="1" dirty="0">
                <a:solidFill>
                  <a:srgbClr val="FF0000"/>
                </a:solidFill>
                <a:latin typeface="Britannic Bold" panose="020B0903060703020204" pitchFamily="34" charset="0"/>
              </a:rPr>
              <a:t> said Thursday, 19</a:t>
            </a:r>
            <a:r>
              <a:rPr lang="en-US" sz="2800" i="1" baseline="30000" dirty="0">
                <a:solidFill>
                  <a:srgbClr val="FF0000"/>
                </a:solidFill>
                <a:latin typeface="Britannic Bold" panose="020B0903060703020204" pitchFamily="34" charset="0"/>
              </a:rPr>
              <a:t>th</a:t>
            </a:r>
            <a:r>
              <a:rPr lang="en-US" sz="2800" i="1" dirty="0">
                <a:solidFill>
                  <a:srgbClr val="FF0000"/>
                </a:solidFill>
                <a:latin typeface="Britannic Bold" panose="020B0903060703020204" pitchFamily="34" charset="0"/>
              </a:rPr>
              <a:t> of </a:t>
            </a:r>
            <a:r>
              <a:rPr lang="en-US" sz="2800" i="1" dirty="0" smtClean="0">
                <a:solidFill>
                  <a:srgbClr val="FF0000"/>
                </a:solidFill>
                <a:latin typeface="Britannic Bold" panose="020B0903060703020204" pitchFamily="34" charset="0"/>
              </a:rPr>
              <a:t>May</a:t>
            </a:r>
            <a:r>
              <a:rPr lang="en-US" sz="2800" dirty="0" smtClean="0">
                <a:solidFill>
                  <a:prstClr val="black"/>
                </a:solidFill>
                <a:latin typeface="Britannic Bold" panose="020B0903060703020204" pitchFamily="34" charset="0"/>
              </a:rPr>
              <a:t>.</a:t>
            </a:r>
            <a:r>
              <a:rPr lang="en-US" sz="2800" dirty="0" smtClean="0">
                <a:latin typeface="Britannic Bold" panose="020B0903060703020204" pitchFamily="34" charset="0"/>
              </a:rPr>
              <a:t> President </a:t>
            </a:r>
            <a:r>
              <a:rPr lang="en-US" sz="2800" dirty="0">
                <a:latin typeface="Britannic Bold" panose="020B0903060703020204" pitchFamily="34" charset="0"/>
              </a:rPr>
              <a:t>Barack Obama and the United States favor illegal migration in Europe because they want to fill it up with Muslims, the </a:t>
            </a:r>
            <a:r>
              <a:rPr lang="en-US" sz="2800" i="1" dirty="0" smtClean="0">
                <a:solidFill>
                  <a:srgbClr val="C00000"/>
                </a:solidFill>
                <a:latin typeface="Britannic Bold" panose="020B0903060703020204" pitchFamily="34" charset="0"/>
              </a:rPr>
              <a:t>"</a:t>
            </a:r>
            <a:r>
              <a:rPr lang="en-US" sz="2800" i="1" dirty="0">
                <a:solidFill>
                  <a:srgbClr val="C00000"/>
                </a:solidFill>
                <a:latin typeface="Britannic Bold" panose="020B0903060703020204" pitchFamily="34" charset="0"/>
              </a:rPr>
              <a:t>Not so long ago while visiting Europe, President Obama clearly spoke out in favor of the importance of migration, settlement and even the forced settlement (of migrants)," </a:t>
            </a:r>
            <a:r>
              <a:rPr lang="en-US" sz="2800" dirty="0">
                <a:latin typeface="Britannic Bold" panose="020B0903060703020204" pitchFamily="34" charset="0"/>
              </a:rPr>
              <a:t>Lazar said at a news conference. Obama and America </a:t>
            </a:r>
            <a:r>
              <a:rPr lang="en-US" sz="2800" i="1" dirty="0">
                <a:solidFill>
                  <a:srgbClr val="C00000"/>
                </a:solidFill>
                <a:latin typeface="Britannic Bold" panose="020B0903060703020204" pitchFamily="34" charset="0"/>
              </a:rPr>
              <a:t>"are following a very strong pro-migration, pro-illegal migration policy in the interests of having as many Muslims as possible in Europe</a:t>
            </a:r>
            <a:r>
              <a:rPr lang="en-US" sz="2800" i="1" dirty="0" smtClean="0">
                <a:solidFill>
                  <a:srgbClr val="C00000"/>
                </a:solidFill>
                <a:latin typeface="Britannic Bold" panose="020B0903060703020204" pitchFamily="34" charset="0"/>
              </a:rPr>
              <a:t>.“</a:t>
            </a:r>
            <a:r>
              <a:rPr lang="en-US" sz="2400" i="1" dirty="0">
                <a:solidFill>
                  <a:srgbClr val="C00000"/>
                </a:solidFill>
                <a:latin typeface="Britannic Bold" panose="020B0903060703020204" pitchFamily="34" charset="0"/>
              </a:rPr>
              <a:t/>
            </a:r>
            <a:br>
              <a:rPr lang="en-US" sz="2400" i="1" dirty="0">
                <a:solidFill>
                  <a:srgbClr val="C00000"/>
                </a:solidFill>
                <a:latin typeface="Britannic Bold" panose="020B0903060703020204" pitchFamily="34" charset="0"/>
              </a:rPr>
            </a:br>
            <a:endParaRPr lang="en-US" sz="2400" dirty="0">
              <a:latin typeface="Britannic Bold" panose="020B0903060703020204" pitchFamily="34" charset="0"/>
            </a:endParaRPr>
          </a:p>
        </p:txBody>
      </p:sp>
    </p:spTree>
    <p:extLst>
      <p:ext uri="{BB962C8B-B14F-4D97-AF65-F5344CB8AC3E}">
        <p14:creationId xmlns:p14="http://schemas.microsoft.com/office/powerpoint/2010/main" val="2310569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553200"/>
          </a:xfrm>
        </p:spPr>
        <p:txBody>
          <a:bodyPr>
            <a:normAutofit fontScale="90000"/>
          </a:bodyPr>
          <a:lstStyle/>
          <a:p>
            <a:pPr algn="l"/>
            <a:r>
              <a:rPr lang="en-US" sz="2700" dirty="0">
                <a:solidFill>
                  <a:srgbClr val="FF0000"/>
                </a:solidFill>
                <a:latin typeface="Britannic Bold" panose="020B0903060703020204" pitchFamily="34" charset="0"/>
              </a:rPr>
              <a:t>Slovakia</a:t>
            </a:r>
            <a:r>
              <a:rPr lang="en-US" sz="2700" dirty="0">
                <a:latin typeface="Britannic Bold" panose="020B0903060703020204" pitchFamily="34" charset="0"/>
              </a:rPr>
              <a:t/>
            </a:r>
            <a:br>
              <a:rPr lang="en-US" sz="2700" dirty="0">
                <a:latin typeface="Britannic Bold" panose="020B0903060703020204" pitchFamily="34" charset="0"/>
              </a:rPr>
            </a:br>
            <a:r>
              <a:rPr lang="en-US" sz="2700" dirty="0">
                <a:latin typeface="Britannic Bold" panose="020B0903060703020204" pitchFamily="34" charset="0"/>
              </a:rPr>
              <a:t>The Prime Minister, Robert Fico, has been one of the more outspoken European leaders on the subject of Muslim immigration. </a:t>
            </a:r>
            <a:r>
              <a:rPr lang="en-US" sz="2700" dirty="0">
                <a:solidFill>
                  <a:srgbClr val="FF0000"/>
                </a:solidFill>
                <a:latin typeface="Britannic Bold" panose="020B0903060703020204" pitchFamily="34" charset="0"/>
              </a:rPr>
              <a:t>‘‘Islam has no place in Slovakia</a:t>
            </a:r>
            <a:r>
              <a:rPr lang="en-US" sz="2700" dirty="0">
                <a:latin typeface="Britannic Bold" panose="020B0903060703020204" pitchFamily="34" charset="0"/>
              </a:rPr>
              <a:t>,’’ Fico told reporters in May. He warned that ‘‘migrants change the character of our country,’’ and declared he wouldn’t allow such change to affect his nation. Fico, like other politicians from Eastern and Central Europe, has argued both that his country has no obligation to house migrants and that, unlike the United States and leading Western European nations, has little experience of Muslim immigration</a:t>
            </a:r>
            <a:r>
              <a:rPr lang="en-US" sz="2700" i="1" dirty="0">
                <a:solidFill>
                  <a:srgbClr val="C00000"/>
                </a:solidFill>
                <a:latin typeface="Britannic Bold" panose="020B0903060703020204" pitchFamily="34" charset="0"/>
              </a:rPr>
              <a:t>. ‘‘Since Slovakia is a Christian country, we cannot tolerate an influx of 300,000-400,000 Muslim immigrants who would like to start building mosques all over our land and trying to change the nature, culture, and values of the state,’’ </a:t>
            </a:r>
            <a:r>
              <a:rPr lang="en-US" sz="2700" dirty="0">
                <a:solidFill>
                  <a:prstClr val="black"/>
                </a:solidFill>
                <a:latin typeface="Britannic Bold" panose="020B0903060703020204" pitchFamily="34" charset="0"/>
              </a:rPr>
              <a:t>he said in 2015</a:t>
            </a:r>
            <a:r>
              <a:rPr lang="en-US" sz="2700" dirty="0" smtClean="0">
                <a:solidFill>
                  <a:prstClr val="black"/>
                </a:solidFill>
                <a:latin typeface="Britannic Bold" panose="020B0903060703020204" pitchFamily="34" charset="0"/>
              </a:rPr>
              <a:t>.</a:t>
            </a:r>
            <a:r>
              <a:rPr lang="en-US" sz="2200" dirty="0">
                <a:latin typeface="Britannic Bold" panose="020B0903060703020204" pitchFamily="34" charset="0"/>
              </a:rPr>
              <a:t/>
            </a:r>
            <a:br>
              <a:rPr lang="en-US" sz="2200" dirty="0">
                <a:latin typeface="Britannic Bold" panose="020B0903060703020204" pitchFamily="34" charset="0"/>
              </a:rPr>
            </a:br>
            <a:endParaRPr lang="en-US" sz="2400" dirty="0">
              <a:latin typeface="Britannic Bold" panose="020B0903060703020204" pitchFamily="34" charset="0"/>
            </a:endParaRPr>
          </a:p>
        </p:txBody>
      </p:sp>
    </p:spTree>
    <p:extLst>
      <p:ext uri="{BB962C8B-B14F-4D97-AF65-F5344CB8AC3E}">
        <p14:creationId xmlns:p14="http://schemas.microsoft.com/office/powerpoint/2010/main" val="39124037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76200"/>
            <a:ext cx="6705600" cy="6705600"/>
          </a:xfrm>
          <a:prstGeom prst="rect">
            <a:avLst/>
          </a:prstGeom>
        </p:spPr>
      </p:pic>
    </p:spTree>
    <p:extLst>
      <p:ext uri="{BB962C8B-B14F-4D97-AF65-F5344CB8AC3E}">
        <p14:creationId xmlns:p14="http://schemas.microsoft.com/office/powerpoint/2010/main" val="245220489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52400"/>
            <a:ext cx="6553200" cy="6553200"/>
          </a:xfrm>
          <a:prstGeom prst="rect">
            <a:avLst/>
          </a:prstGeom>
        </p:spPr>
      </p:pic>
    </p:spTree>
    <p:extLst>
      <p:ext uri="{BB962C8B-B14F-4D97-AF65-F5344CB8AC3E}">
        <p14:creationId xmlns:p14="http://schemas.microsoft.com/office/powerpoint/2010/main" val="1692303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52400"/>
            <a:ext cx="6553200" cy="6553200"/>
          </a:xfrm>
          <a:prstGeom prst="rect">
            <a:avLst/>
          </a:prstGeom>
        </p:spPr>
      </p:pic>
    </p:spTree>
    <p:extLst>
      <p:ext uri="{BB962C8B-B14F-4D97-AF65-F5344CB8AC3E}">
        <p14:creationId xmlns:p14="http://schemas.microsoft.com/office/powerpoint/2010/main" val="13559651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52400"/>
            <a:ext cx="6553200" cy="6553200"/>
          </a:xfrm>
          <a:prstGeom prst="rect">
            <a:avLst/>
          </a:prstGeom>
        </p:spPr>
      </p:pic>
    </p:spTree>
    <p:extLst>
      <p:ext uri="{BB962C8B-B14F-4D97-AF65-F5344CB8AC3E}">
        <p14:creationId xmlns:p14="http://schemas.microsoft.com/office/powerpoint/2010/main" val="2556489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76200"/>
            <a:ext cx="8534399" cy="6629400"/>
          </a:xfrm>
          <a:prstGeom prst="rect">
            <a:avLst/>
          </a:prstGeom>
        </p:spPr>
      </p:pic>
    </p:spTree>
    <p:extLst>
      <p:ext uri="{BB962C8B-B14F-4D97-AF65-F5344CB8AC3E}">
        <p14:creationId xmlns:p14="http://schemas.microsoft.com/office/powerpoint/2010/main" val="5335733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553200"/>
          </a:xfrm>
        </p:spPr>
        <p:txBody>
          <a:bodyPr>
            <a:normAutofit/>
          </a:bodyPr>
          <a:lstStyle/>
          <a:p>
            <a:r>
              <a:rPr lang="en-US" sz="3600" dirty="0" smtClean="0">
                <a:solidFill>
                  <a:prstClr val="black"/>
                </a:solidFill>
                <a:latin typeface="Britannic Bold" panose="020B0903060703020204" pitchFamily="34" charset="0"/>
              </a:rPr>
              <a:t>What do the ‘refugees’ who arrived </a:t>
            </a:r>
            <a:br>
              <a:rPr lang="en-US" sz="3600" dirty="0" smtClean="0">
                <a:solidFill>
                  <a:prstClr val="black"/>
                </a:solidFill>
                <a:latin typeface="Britannic Bold" panose="020B0903060703020204" pitchFamily="34" charset="0"/>
              </a:rPr>
            </a:br>
            <a:r>
              <a:rPr lang="en-US" sz="3600" dirty="0" smtClean="0">
                <a:solidFill>
                  <a:prstClr val="black"/>
                </a:solidFill>
                <a:latin typeface="Britannic Bold" panose="020B0903060703020204" pitchFamily="34" charset="0"/>
              </a:rPr>
              <a:t>and settled in Europe do?</a:t>
            </a:r>
            <a:endParaRPr lang="en-US" sz="3600" dirty="0"/>
          </a:p>
        </p:txBody>
      </p:sp>
    </p:spTree>
    <p:extLst>
      <p:ext uri="{BB962C8B-B14F-4D97-AF65-F5344CB8AC3E}">
        <p14:creationId xmlns:p14="http://schemas.microsoft.com/office/powerpoint/2010/main" val="27735453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553200"/>
          </a:xfrm>
        </p:spPr>
        <p:txBody>
          <a:bodyPr>
            <a:normAutofit/>
          </a:bodyPr>
          <a:lstStyle/>
          <a:p>
            <a:pPr algn="l"/>
            <a:r>
              <a:rPr lang="en-US" sz="2800" dirty="0" smtClean="0">
                <a:solidFill>
                  <a:srgbClr val="FF0000"/>
                </a:solidFill>
                <a:latin typeface="Britannic Bold" panose="020B0903060703020204" pitchFamily="34" charset="0"/>
              </a:rPr>
              <a:t>Sweden </a:t>
            </a:r>
            <a:r>
              <a:rPr lang="en-US" sz="2800" dirty="0">
                <a:solidFill>
                  <a:srgbClr val="FF0000"/>
                </a:solidFill>
                <a:latin typeface="Britannic Bold" panose="020B0903060703020204" pitchFamily="34" charset="0"/>
              </a:rPr>
              <a:t>killer </a:t>
            </a:r>
            <a:r>
              <a:rPr lang="en-US" sz="2800" dirty="0">
                <a:solidFill>
                  <a:prstClr val="black"/>
                </a:solidFill>
                <a:latin typeface="Britannic Bold" panose="020B0903060703020204" pitchFamily="34" charset="0"/>
              </a:rPr>
              <a:t>claims truck rampage for IS 'caliphate</a:t>
            </a:r>
            <a:r>
              <a:rPr lang="en-US" sz="2800" dirty="0" smtClean="0">
                <a:solidFill>
                  <a:prstClr val="black"/>
                </a:solidFill>
                <a:latin typeface="Britannic Bold" panose="020B0903060703020204" pitchFamily="34" charset="0"/>
              </a:rPr>
              <a:t>'</a:t>
            </a:r>
            <a:r>
              <a:rPr lang="en-US" sz="2800" dirty="0">
                <a:solidFill>
                  <a:prstClr val="black"/>
                </a:solidFill>
                <a:latin typeface="Britannic Bold" panose="020B0903060703020204" pitchFamily="34" charset="0"/>
              </a:rPr>
              <a:t/>
            </a:r>
            <a:br>
              <a:rPr lang="en-US" sz="2800" dirty="0">
                <a:solidFill>
                  <a:prstClr val="black"/>
                </a:solidFill>
                <a:latin typeface="Britannic Bold" panose="020B0903060703020204" pitchFamily="34" charset="0"/>
              </a:rPr>
            </a:br>
            <a:r>
              <a:rPr lang="en-US" sz="2800" dirty="0" err="1">
                <a:solidFill>
                  <a:prstClr val="black"/>
                </a:solidFill>
                <a:latin typeface="Britannic Bold" panose="020B0903060703020204" pitchFamily="34" charset="0"/>
              </a:rPr>
              <a:t>Gaël</a:t>
            </a:r>
            <a:r>
              <a:rPr lang="en-US" sz="2800" dirty="0">
                <a:solidFill>
                  <a:prstClr val="black"/>
                </a:solidFill>
                <a:latin typeface="Britannic Bold" panose="020B0903060703020204" pitchFamily="34" charset="0"/>
              </a:rPr>
              <a:t> </a:t>
            </a:r>
            <a:r>
              <a:rPr lang="en-US" sz="2800" dirty="0" smtClean="0">
                <a:solidFill>
                  <a:prstClr val="black"/>
                </a:solidFill>
                <a:latin typeface="Britannic Bold" panose="020B0903060703020204" pitchFamily="34" charset="0"/>
              </a:rPr>
              <a:t>BRANCHEREAU--AFP--20 </a:t>
            </a:r>
            <a:r>
              <a:rPr lang="en-US" sz="2800" dirty="0">
                <a:solidFill>
                  <a:prstClr val="black"/>
                </a:solidFill>
                <a:latin typeface="Britannic Bold" panose="020B0903060703020204" pitchFamily="34" charset="0"/>
              </a:rPr>
              <a:t>February </a:t>
            </a:r>
            <a:r>
              <a:rPr lang="en-US" sz="2800" dirty="0" smtClean="0">
                <a:solidFill>
                  <a:prstClr val="black"/>
                </a:solidFill>
                <a:latin typeface="Britannic Bold" panose="020B0903060703020204" pitchFamily="34" charset="0"/>
              </a:rPr>
              <a:t>2018</a:t>
            </a:r>
            <a:br>
              <a:rPr lang="en-US" sz="2800" dirty="0" smtClean="0">
                <a:solidFill>
                  <a:prstClr val="black"/>
                </a:solidFill>
                <a:latin typeface="Britannic Bold" panose="020B0903060703020204" pitchFamily="34" charset="0"/>
              </a:rPr>
            </a:br>
            <a:r>
              <a:rPr lang="en-US" sz="2400" dirty="0" smtClean="0">
                <a:solidFill>
                  <a:prstClr val="black"/>
                </a:solidFill>
                <a:latin typeface="Britannic Bold" panose="020B0903060703020204" pitchFamily="34" charset="0"/>
              </a:rPr>
              <a:t/>
            </a:r>
            <a:br>
              <a:rPr lang="en-US" sz="2400" dirty="0" smtClean="0">
                <a:solidFill>
                  <a:prstClr val="black"/>
                </a:solidFill>
                <a:latin typeface="Britannic Bold" panose="020B0903060703020204" pitchFamily="34" charset="0"/>
              </a:rPr>
            </a:br>
            <a:r>
              <a:rPr lang="en-US" sz="2400" dirty="0" smtClean="0">
                <a:solidFill>
                  <a:prstClr val="black"/>
                </a:solidFill>
                <a:latin typeface="Britannic Bold" panose="020B0903060703020204" pitchFamily="34" charset="0"/>
              </a:rPr>
              <a:t>An </a:t>
            </a:r>
            <a:r>
              <a:rPr lang="en-US" sz="2400" dirty="0">
                <a:solidFill>
                  <a:srgbClr val="FF0000"/>
                </a:solidFill>
                <a:latin typeface="Britannic Bold" panose="020B0903060703020204" pitchFamily="34" charset="0"/>
              </a:rPr>
              <a:t>Uzbek asylum seeker </a:t>
            </a:r>
            <a:r>
              <a:rPr lang="en-US" sz="2400" dirty="0">
                <a:solidFill>
                  <a:prstClr val="black"/>
                </a:solidFill>
                <a:latin typeface="Britannic Bold" panose="020B0903060703020204" pitchFamily="34" charset="0"/>
              </a:rPr>
              <a:t>who mowed down shoppers in a truck claimed at his trial Tuesday that he killed them in the service of the Islamic State group -- but his accusers insisted he acted alone.</a:t>
            </a:r>
            <a:br>
              <a:rPr lang="en-US" sz="2400" dirty="0">
                <a:solidFill>
                  <a:prstClr val="black"/>
                </a:solidFill>
                <a:latin typeface="Britannic Bold" panose="020B0903060703020204" pitchFamily="34" charset="0"/>
              </a:rPr>
            </a:br>
            <a:r>
              <a:rPr lang="en-US" sz="2400" dirty="0" err="1">
                <a:solidFill>
                  <a:prstClr val="black"/>
                </a:solidFill>
                <a:latin typeface="Britannic Bold" panose="020B0903060703020204" pitchFamily="34" charset="0"/>
              </a:rPr>
              <a:t>Rakhmat</a:t>
            </a:r>
            <a:r>
              <a:rPr lang="en-US" sz="2400" dirty="0">
                <a:solidFill>
                  <a:prstClr val="black"/>
                </a:solidFill>
                <a:latin typeface="Britannic Bold" panose="020B0903060703020204" pitchFamily="34" charset="0"/>
              </a:rPr>
              <a:t> </a:t>
            </a:r>
            <a:r>
              <a:rPr lang="en-US" sz="2400" dirty="0" err="1">
                <a:solidFill>
                  <a:prstClr val="black"/>
                </a:solidFill>
                <a:latin typeface="Britannic Bold" panose="020B0903060703020204" pitchFamily="34" charset="0"/>
              </a:rPr>
              <a:t>Akilov</a:t>
            </a:r>
            <a:r>
              <a:rPr lang="en-US" sz="2400" dirty="0">
                <a:solidFill>
                  <a:prstClr val="black"/>
                </a:solidFill>
                <a:latin typeface="Britannic Bold" panose="020B0903060703020204" pitchFamily="34" charset="0"/>
              </a:rPr>
              <a:t>, 40, is on trial on terrorism charges for the rampage on a busy shopping street in Stockholm, in which he killed five people and injured 10 more in April last year 2017</a:t>
            </a:r>
            <a:r>
              <a:rPr lang="en-US" sz="2400" dirty="0" smtClean="0">
                <a:solidFill>
                  <a:prstClr val="black"/>
                </a:solidFill>
                <a:latin typeface="Britannic Bold" panose="020B0903060703020204" pitchFamily="34" charset="0"/>
              </a:rPr>
              <a:t>.</a:t>
            </a:r>
            <a:r>
              <a:rPr lang="en-US" sz="2400" dirty="0">
                <a:solidFill>
                  <a:prstClr val="black"/>
                </a:solidFill>
                <a:latin typeface="Britannic Bold" panose="020B0903060703020204" pitchFamily="34" charset="0"/>
              </a:rPr>
              <a:t/>
            </a:r>
            <a:br>
              <a:rPr lang="en-US" sz="2400" dirty="0">
                <a:solidFill>
                  <a:prstClr val="black"/>
                </a:solidFill>
                <a:latin typeface="Britannic Bold" panose="020B0903060703020204" pitchFamily="34" charset="0"/>
              </a:rPr>
            </a:br>
            <a:r>
              <a:rPr lang="en-US" sz="2400" dirty="0">
                <a:solidFill>
                  <a:prstClr val="black"/>
                </a:solidFill>
                <a:latin typeface="Britannic Bold" panose="020B0903060703020204" pitchFamily="34" charset="0"/>
              </a:rPr>
              <a:t>He has admitted carrying out the attack and claims to have had the blessing of the Islamic State (IS) extremist group, but prosecutors do not believe that he had direct help.</a:t>
            </a:r>
            <a:br>
              <a:rPr lang="en-US" sz="2400" dirty="0">
                <a:solidFill>
                  <a:prstClr val="black"/>
                </a:solidFill>
                <a:latin typeface="Britannic Bold" panose="020B0903060703020204" pitchFamily="34" charset="0"/>
              </a:rPr>
            </a:br>
            <a:r>
              <a:rPr lang="en-US" sz="2400" dirty="0">
                <a:solidFill>
                  <a:prstClr val="black"/>
                </a:solidFill>
                <a:latin typeface="Britannic Bold" panose="020B0903060703020204" pitchFamily="34" charset="0"/>
              </a:rPr>
              <a:t>The method of the attack resembled other vehicle assaults in Europe in 2016, including Nice in France and Berlin -- but unlike those attacks, the Stockholm killings were never claimed by IS</a:t>
            </a:r>
            <a:r>
              <a:rPr lang="en-US" sz="2400" dirty="0" smtClean="0">
                <a:solidFill>
                  <a:prstClr val="black"/>
                </a:solidFill>
                <a:latin typeface="Britannic Bold" panose="020B0903060703020204" pitchFamily="34" charset="0"/>
              </a:rPr>
              <a:t>.</a:t>
            </a:r>
            <a:endParaRPr lang="en-US" sz="2800" dirty="0"/>
          </a:p>
        </p:txBody>
      </p:sp>
    </p:spTree>
    <p:extLst>
      <p:ext uri="{BB962C8B-B14F-4D97-AF65-F5344CB8AC3E}">
        <p14:creationId xmlns:p14="http://schemas.microsoft.com/office/powerpoint/2010/main" val="11883947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istrator\Pictures\Swed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412" y="457200"/>
            <a:ext cx="8829178"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4404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553200"/>
          </a:xfrm>
        </p:spPr>
        <p:txBody>
          <a:bodyPr>
            <a:normAutofit fontScale="90000"/>
          </a:bodyPr>
          <a:lstStyle/>
          <a:p>
            <a:pPr algn="l"/>
            <a:r>
              <a:rPr lang="en-US" sz="2800" dirty="0" smtClean="0">
                <a:solidFill>
                  <a:prstClr val="black"/>
                </a:solidFill>
                <a:latin typeface="Britannic Bold" panose="020B0903060703020204" pitchFamily="34" charset="0"/>
              </a:rPr>
              <a:t/>
            </a:r>
            <a:br>
              <a:rPr lang="en-US" sz="2800" dirty="0" smtClean="0">
                <a:solidFill>
                  <a:prstClr val="black"/>
                </a:solidFill>
                <a:latin typeface="Britannic Bold" panose="020B0903060703020204" pitchFamily="34" charset="0"/>
              </a:rPr>
            </a:br>
            <a:r>
              <a:rPr lang="en-US" sz="2400" dirty="0" smtClean="0">
                <a:solidFill>
                  <a:prstClr val="black"/>
                </a:solidFill>
                <a:latin typeface="Britannic Bold" panose="020B0903060703020204" pitchFamily="34" charset="0"/>
              </a:rPr>
              <a:t>Investigations </a:t>
            </a:r>
            <a:r>
              <a:rPr lang="en-US" sz="2400" dirty="0">
                <a:solidFill>
                  <a:prstClr val="black"/>
                </a:solidFill>
                <a:latin typeface="Britannic Bold" panose="020B0903060703020204" pitchFamily="34" charset="0"/>
              </a:rPr>
              <a:t>have failed to conclude whether he received any financial or material </a:t>
            </a:r>
            <a:r>
              <a:rPr lang="en-US" sz="2400" dirty="0" smtClean="0">
                <a:solidFill>
                  <a:prstClr val="black"/>
                </a:solidFill>
                <a:latin typeface="Britannic Bold" panose="020B0903060703020204" pitchFamily="34" charset="0"/>
              </a:rPr>
              <a:t>assistance. Chief </a:t>
            </a:r>
            <a:r>
              <a:rPr lang="en-US" sz="2400" dirty="0">
                <a:solidFill>
                  <a:prstClr val="black"/>
                </a:solidFill>
                <a:latin typeface="Britannic Bold" panose="020B0903060703020204" pitchFamily="34" charset="0"/>
              </a:rPr>
              <a:t>prosecutor Hans </a:t>
            </a:r>
            <a:r>
              <a:rPr lang="en-US" sz="2400" dirty="0" err="1">
                <a:solidFill>
                  <a:prstClr val="black"/>
                </a:solidFill>
                <a:latin typeface="Britannic Bold" panose="020B0903060703020204" pitchFamily="34" charset="0"/>
              </a:rPr>
              <a:t>Ihrman</a:t>
            </a:r>
            <a:r>
              <a:rPr lang="en-US" sz="2400" dirty="0">
                <a:solidFill>
                  <a:prstClr val="black"/>
                </a:solidFill>
                <a:latin typeface="Britannic Bold" panose="020B0903060703020204" pitchFamily="34" charset="0"/>
              </a:rPr>
              <a:t> said </a:t>
            </a:r>
            <a:r>
              <a:rPr lang="en-US" sz="2400" dirty="0" err="1">
                <a:solidFill>
                  <a:prstClr val="black"/>
                </a:solidFill>
                <a:latin typeface="Britannic Bold" panose="020B0903060703020204" pitchFamily="34" charset="0"/>
              </a:rPr>
              <a:t>Akilov</a:t>
            </a:r>
            <a:r>
              <a:rPr lang="en-US" sz="2400" dirty="0">
                <a:solidFill>
                  <a:prstClr val="black"/>
                </a:solidFill>
                <a:latin typeface="Britannic Bold" panose="020B0903060703020204" pitchFamily="34" charset="0"/>
              </a:rPr>
              <a:t> "sought support" from outside contacts but they did not have a "decisive" role in the attack</a:t>
            </a:r>
            <a:r>
              <a:rPr lang="en-US" sz="2400" dirty="0" smtClean="0">
                <a:solidFill>
                  <a:prstClr val="black"/>
                </a:solidFill>
                <a:latin typeface="Britannic Bold" panose="020B0903060703020204" pitchFamily="34" charset="0"/>
              </a:rPr>
              <a:t>. "</a:t>
            </a:r>
            <a:r>
              <a:rPr lang="en-US" sz="2400" dirty="0" err="1">
                <a:solidFill>
                  <a:prstClr val="black"/>
                </a:solidFill>
                <a:latin typeface="Britannic Bold" panose="020B0903060703020204" pitchFamily="34" charset="0"/>
              </a:rPr>
              <a:t>Akilov</a:t>
            </a:r>
            <a:r>
              <a:rPr lang="en-US" sz="2400" dirty="0">
                <a:solidFill>
                  <a:prstClr val="black"/>
                </a:solidFill>
                <a:latin typeface="Britannic Bold" panose="020B0903060703020204" pitchFamily="34" charset="0"/>
              </a:rPr>
              <a:t> had planned and prepared the attack on his own" and "wasn't dependent on other people," </a:t>
            </a:r>
            <a:r>
              <a:rPr lang="en-US" sz="2400" dirty="0" err="1">
                <a:solidFill>
                  <a:prstClr val="black"/>
                </a:solidFill>
                <a:latin typeface="Britannic Bold" panose="020B0903060703020204" pitchFamily="34" charset="0"/>
              </a:rPr>
              <a:t>Ihrman</a:t>
            </a:r>
            <a:r>
              <a:rPr lang="en-US" sz="2400" dirty="0">
                <a:solidFill>
                  <a:prstClr val="black"/>
                </a:solidFill>
                <a:latin typeface="Britannic Bold" panose="020B0903060703020204" pitchFamily="34" charset="0"/>
              </a:rPr>
              <a:t> told reporters after the </a:t>
            </a:r>
            <a:r>
              <a:rPr lang="en-US" sz="2400" dirty="0" smtClean="0">
                <a:solidFill>
                  <a:prstClr val="black"/>
                </a:solidFill>
                <a:latin typeface="Britannic Bold" panose="020B0903060703020204" pitchFamily="34" charset="0"/>
              </a:rPr>
              <a:t>hearing. </a:t>
            </a:r>
            <a:r>
              <a:rPr lang="en-US" sz="2400" dirty="0" err="1" smtClean="0">
                <a:solidFill>
                  <a:prstClr val="black"/>
                </a:solidFill>
                <a:latin typeface="Britannic Bold" panose="020B0903060703020204" pitchFamily="34" charset="0"/>
              </a:rPr>
              <a:t>Akilov</a:t>
            </a:r>
            <a:r>
              <a:rPr lang="en-US" sz="2400" dirty="0" smtClean="0">
                <a:solidFill>
                  <a:prstClr val="black"/>
                </a:solidFill>
                <a:latin typeface="Britannic Bold" panose="020B0903060703020204" pitchFamily="34" charset="0"/>
              </a:rPr>
              <a:t> </a:t>
            </a:r>
            <a:r>
              <a:rPr lang="en-US" sz="2400" dirty="0">
                <a:solidFill>
                  <a:prstClr val="black"/>
                </a:solidFill>
                <a:latin typeface="Britannic Bold" panose="020B0903060703020204" pitchFamily="34" charset="0"/>
              </a:rPr>
              <a:t>told the court he wanted "Sweden to end its participation in the fight against the caliphate, to stop sending its soldiers to war zones."</a:t>
            </a:r>
            <a:br>
              <a:rPr lang="en-US" sz="2400" dirty="0">
                <a:solidFill>
                  <a:prstClr val="black"/>
                </a:solidFill>
                <a:latin typeface="Britannic Bold" panose="020B0903060703020204" pitchFamily="34" charset="0"/>
              </a:rPr>
            </a:br>
            <a:r>
              <a:rPr lang="en-US" sz="2400" dirty="0">
                <a:solidFill>
                  <a:prstClr val="black"/>
                </a:solidFill>
                <a:latin typeface="Britannic Bold" panose="020B0903060703020204" pitchFamily="34" charset="0"/>
              </a:rPr>
              <a:t>Sweden has around 70 military personnel based mainly in northern Iraq to provide training as part of the US-led coalition against IS. After arriving in Sweden in 2014, at the start of a wave of migration to Europe, </a:t>
            </a:r>
            <a:r>
              <a:rPr lang="en-US" sz="2400" dirty="0" err="1">
                <a:solidFill>
                  <a:prstClr val="black"/>
                </a:solidFill>
                <a:latin typeface="Britannic Bold" panose="020B0903060703020204" pitchFamily="34" charset="0"/>
              </a:rPr>
              <a:t>Akilov's</a:t>
            </a:r>
            <a:r>
              <a:rPr lang="en-US" sz="2400" dirty="0">
                <a:solidFill>
                  <a:prstClr val="black"/>
                </a:solidFill>
                <a:latin typeface="Britannic Bold" panose="020B0903060703020204" pitchFamily="34" charset="0"/>
              </a:rPr>
              <a:t> application for residency was rejected in June 2016.</a:t>
            </a:r>
            <a:br>
              <a:rPr lang="en-US" sz="2400" dirty="0">
                <a:solidFill>
                  <a:prstClr val="black"/>
                </a:solidFill>
                <a:latin typeface="Britannic Bold" panose="020B0903060703020204" pitchFamily="34" charset="0"/>
              </a:rPr>
            </a:br>
            <a:r>
              <a:rPr lang="en-US" sz="2400" dirty="0">
                <a:solidFill>
                  <a:prstClr val="black"/>
                </a:solidFill>
                <a:latin typeface="Britannic Bold" panose="020B0903060703020204" pitchFamily="34" charset="0"/>
              </a:rPr>
              <a:t>He later went on the run to avoid expulsion and worked odd jobs in construction.</a:t>
            </a:r>
            <a:br>
              <a:rPr lang="en-US" sz="2400" dirty="0">
                <a:solidFill>
                  <a:prstClr val="black"/>
                </a:solidFill>
                <a:latin typeface="Britannic Bold" panose="020B0903060703020204" pitchFamily="34" charset="0"/>
              </a:rPr>
            </a:br>
            <a:r>
              <a:rPr lang="en-US" sz="2400" dirty="0">
                <a:solidFill>
                  <a:prstClr val="black"/>
                </a:solidFill>
                <a:latin typeface="Britannic Bold" panose="020B0903060703020204" pitchFamily="34" charset="0"/>
              </a:rPr>
              <a:t>The father of four drank alcohol and used drugs, according to colleagues and acquaintances</a:t>
            </a:r>
            <a:r>
              <a:rPr lang="en-US" sz="2400" dirty="0" smtClean="0">
                <a:solidFill>
                  <a:prstClr val="black"/>
                </a:solidFill>
                <a:latin typeface="Britannic Bold" panose="020B0903060703020204" pitchFamily="34" charset="0"/>
              </a:rPr>
              <a:t>.</a:t>
            </a:r>
            <a:endParaRPr lang="en-US" sz="2800" dirty="0"/>
          </a:p>
        </p:txBody>
      </p:sp>
    </p:spTree>
    <p:extLst>
      <p:ext uri="{BB962C8B-B14F-4D97-AF65-F5344CB8AC3E}">
        <p14:creationId xmlns:p14="http://schemas.microsoft.com/office/powerpoint/2010/main" val="1292459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6145" y="267180"/>
            <a:ext cx="5605255" cy="6286019"/>
          </a:xfrm>
          <a:prstGeom prst="rect">
            <a:avLst/>
          </a:prstGeom>
        </p:spPr>
      </p:pic>
    </p:spTree>
    <p:extLst>
      <p:ext uri="{BB962C8B-B14F-4D97-AF65-F5344CB8AC3E}">
        <p14:creationId xmlns:p14="http://schemas.microsoft.com/office/powerpoint/2010/main" val="10936158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400" y="571500"/>
            <a:ext cx="8585200" cy="5715000"/>
          </a:xfrm>
          <a:prstGeom prst="rect">
            <a:avLst/>
          </a:prstGeom>
        </p:spPr>
      </p:pic>
    </p:spTree>
    <p:extLst>
      <p:ext uri="{BB962C8B-B14F-4D97-AF65-F5344CB8AC3E}">
        <p14:creationId xmlns:p14="http://schemas.microsoft.com/office/powerpoint/2010/main" val="26673882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829" y="303666"/>
            <a:ext cx="8989971" cy="6249534"/>
          </a:xfrm>
          <a:prstGeom prst="rect">
            <a:avLst/>
          </a:prstGeom>
        </p:spPr>
      </p:pic>
    </p:spTree>
    <p:extLst>
      <p:ext uri="{BB962C8B-B14F-4D97-AF65-F5344CB8AC3E}">
        <p14:creationId xmlns:p14="http://schemas.microsoft.com/office/powerpoint/2010/main" val="341726737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553200"/>
          </a:xfrm>
        </p:spPr>
        <p:txBody>
          <a:bodyPr>
            <a:normAutofit fontScale="90000"/>
          </a:bodyPr>
          <a:lstStyle/>
          <a:p>
            <a:pPr algn="l"/>
            <a:r>
              <a:rPr lang="en-US" sz="2400" dirty="0" smtClean="0">
                <a:solidFill>
                  <a:srgbClr val="FF0000"/>
                </a:solidFill>
                <a:latin typeface="Britannic Bold" panose="020B0903060703020204" pitchFamily="34" charset="0"/>
              </a:rPr>
              <a:t>Finland </a:t>
            </a:r>
            <a:r>
              <a:rPr lang="en-US" sz="2400" dirty="0">
                <a:solidFill>
                  <a:srgbClr val="FF0000"/>
                </a:solidFill>
                <a:latin typeface="Britannic Bold" panose="020B0903060703020204" pitchFamily="34" charset="0"/>
              </a:rPr>
              <a:t>knife attacker </a:t>
            </a:r>
            <a:r>
              <a:rPr lang="en-US" sz="2400" dirty="0" smtClean="0">
                <a:solidFill>
                  <a:srgbClr val="FF0000"/>
                </a:solidFill>
                <a:latin typeface="Britannic Bold" panose="020B0903060703020204" pitchFamily="34" charset="0"/>
              </a:rPr>
              <a:t/>
            </a:r>
            <a:br>
              <a:rPr lang="en-US" sz="2400" dirty="0" smtClean="0">
                <a:solidFill>
                  <a:srgbClr val="FF0000"/>
                </a:solidFill>
                <a:latin typeface="Britannic Bold" panose="020B0903060703020204" pitchFamily="34" charset="0"/>
              </a:rPr>
            </a:br>
            <a:r>
              <a:rPr lang="en-US" sz="2400" dirty="0" smtClean="0">
                <a:solidFill>
                  <a:prstClr val="black"/>
                </a:solidFill>
                <a:latin typeface="Britannic Bold" panose="020B0903060703020204" pitchFamily="34" charset="0"/>
              </a:rPr>
              <a:t>He was </a:t>
            </a:r>
            <a:r>
              <a:rPr lang="en-US" sz="2400" dirty="0">
                <a:solidFill>
                  <a:prstClr val="black"/>
                </a:solidFill>
                <a:latin typeface="Britannic Bold" panose="020B0903060703020204" pitchFamily="34" charset="0"/>
              </a:rPr>
              <a:t>fully aware of his actions: psychiatric </a:t>
            </a:r>
            <a:r>
              <a:rPr lang="en-US" sz="2400" dirty="0" smtClean="0">
                <a:solidFill>
                  <a:prstClr val="black"/>
                </a:solidFill>
                <a:latin typeface="Britannic Bold" panose="020B0903060703020204" pitchFamily="34" charset="0"/>
              </a:rPr>
              <a:t>assessment ---- Business </a:t>
            </a:r>
            <a:r>
              <a:rPr lang="en-US" sz="2400" dirty="0">
                <a:solidFill>
                  <a:prstClr val="black"/>
                </a:solidFill>
                <a:latin typeface="Britannic Bold" panose="020B0903060703020204" pitchFamily="34" charset="0"/>
              </a:rPr>
              <a:t>Insider UK•9 March 2018</a:t>
            </a:r>
            <a:br>
              <a:rPr lang="en-US" sz="2400" dirty="0">
                <a:solidFill>
                  <a:prstClr val="black"/>
                </a:solidFill>
                <a:latin typeface="Britannic Bold" panose="020B0903060703020204" pitchFamily="34" charset="0"/>
              </a:rPr>
            </a:br>
            <a:r>
              <a:rPr lang="en-US" sz="2400" dirty="0">
                <a:solidFill>
                  <a:prstClr val="black"/>
                </a:solidFill>
                <a:latin typeface="Britannic Bold" panose="020B0903060703020204" pitchFamily="34" charset="0"/>
              </a:rPr>
              <a:t>HELSINKI (Reuters) - A Moroccan man charged with two murders and eight attempted murders "with terrorist intent" was criminally responsible for his knife attacks in Finland last August, a psychiatric assessment showed on Thursday.</a:t>
            </a:r>
            <a:br>
              <a:rPr lang="en-US" sz="2400" dirty="0">
                <a:solidFill>
                  <a:prstClr val="black"/>
                </a:solidFill>
                <a:latin typeface="Britannic Bold" panose="020B0903060703020204" pitchFamily="34" charset="0"/>
              </a:rPr>
            </a:br>
            <a:r>
              <a:rPr lang="en-US" sz="2400" dirty="0">
                <a:solidFill>
                  <a:prstClr val="black"/>
                </a:solidFill>
                <a:latin typeface="Britannic Bold" panose="020B0903060703020204" pitchFamily="34" charset="0"/>
              </a:rPr>
              <a:t>The trial of </a:t>
            </a:r>
            <a:r>
              <a:rPr lang="en-US" sz="2400" dirty="0" err="1">
                <a:solidFill>
                  <a:prstClr val="black"/>
                </a:solidFill>
                <a:latin typeface="Britannic Bold" panose="020B0903060703020204" pitchFamily="34" charset="0"/>
              </a:rPr>
              <a:t>Abderrahman</a:t>
            </a:r>
            <a:r>
              <a:rPr lang="en-US" sz="2400" dirty="0">
                <a:solidFill>
                  <a:prstClr val="black"/>
                </a:solidFill>
                <a:latin typeface="Britannic Bold" panose="020B0903060703020204" pitchFamily="34" charset="0"/>
              </a:rPr>
              <a:t> </a:t>
            </a:r>
            <a:r>
              <a:rPr lang="en-US" sz="2400" dirty="0" err="1">
                <a:solidFill>
                  <a:prstClr val="black"/>
                </a:solidFill>
                <a:latin typeface="Britannic Bold" panose="020B0903060703020204" pitchFamily="34" charset="0"/>
              </a:rPr>
              <a:t>Bouanane</a:t>
            </a:r>
            <a:r>
              <a:rPr lang="en-US" sz="2400" dirty="0">
                <a:solidFill>
                  <a:prstClr val="black"/>
                </a:solidFill>
                <a:latin typeface="Britannic Bold" panose="020B0903060703020204" pitchFamily="34" charset="0"/>
              </a:rPr>
              <a:t>, who was 22 at the time at the attacks, is due to begin in the city of Turku later this month. The state prosecutor has demanded a life sentence for him if the court rules he was fully aware of his actions.</a:t>
            </a:r>
            <a:br>
              <a:rPr lang="en-US" sz="2400" dirty="0">
                <a:solidFill>
                  <a:prstClr val="black"/>
                </a:solidFill>
                <a:latin typeface="Britannic Bold" panose="020B0903060703020204" pitchFamily="34" charset="0"/>
              </a:rPr>
            </a:br>
            <a:r>
              <a:rPr lang="en-US" sz="2400" dirty="0" err="1">
                <a:solidFill>
                  <a:prstClr val="black"/>
                </a:solidFill>
                <a:latin typeface="Britannic Bold" panose="020B0903060703020204" pitchFamily="34" charset="0"/>
              </a:rPr>
              <a:t>Bouanane</a:t>
            </a:r>
            <a:r>
              <a:rPr lang="en-US" sz="2400" dirty="0">
                <a:solidFill>
                  <a:prstClr val="black"/>
                </a:solidFill>
                <a:latin typeface="Britannic Bold" panose="020B0903060703020204" pitchFamily="34" charset="0"/>
              </a:rPr>
              <a:t> has admitted the attacks but has denied that his motive was terrorism. The police have concluded that he was a "lone wolf" who saw himself as a soldier for the Islamic State militant group. ISIS did not take responsibility for the act.</a:t>
            </a:r>
            <a:br>
              <a:rPr lang="en-US" sz="2400" dirty="0">
                <a:solidFill>
                  <a:prstClr val="black"/>
                </a:solidFill>
                <a:latin typeface="Britannic Bold" panose="020B0903060703020204" pitchFamily="34" charset="0"/>
              </a:rPr>
            </a:br>
            <a:r>
              <a:rPr lang="en-US" sz="2400" dirty="0" err="1">
                <a:solidFill>
                  <a:prstClr val="black"/>
                </a:solidFill>
                <a:latin typeface="Britannic Bold" panose="020B0903060703020204" pitchFamily="34" charset="0"/>
              </a:rPr>
              <a:t>Bouanane</a:t>
            </a:r>
            <a:r>
              <a:rPr lang="en-US" sz="2400" dirty="0">
                <a:solidFill>
                  <a:prstClr val="black"/>
                </a:solidFill>
                <a:latin typeface="Britannic Bold" panose="020B0903060703020204" pitchFamily="34" charset="0"/>
              </a:rPr>
              <a:t> arrived in Finland in 2016, lived in a reception center in Turku and had been denied asylum.</a:t>
            </a:r>
            <a:br>
              <a:rPr lang="en-US" sz="2400" dirty="0">
                <a:solidFill>
                  <a:prstClr val="black"/>
                </a:solidFill>
                <a:latin typeface="Britannic Bold" panose="020B0903060703020204" pitchFamily="34" charset="0"/>
              </a:rPr>
            </a:br>
            <a:r>
              <a:rPr lang="en-US" sz="2400" dirty="0">
                <a:solidFill>
                  <a:prstClr val="black"/>
                </a:solidFill>
                <a:latin typeface="Britannic Bold" panose="020B0903060703020204" pitchFamily="34" charset="0"/>
              </a:rPr>
              <a:t>It is the Nordic country's first terrorism-related attack. A life sentence in Finland means at least 12 years in prison</a:t>
            </a:r>
            <a:r>
              <a:rPr lang="en-US" sz="2400" dirty="0" smtClean="0">
                <a:solidFill>
                  <a:prstClr val="black"/>
                </a:solidFill>
                <a:latin typeface="Britannic Bold" panose="020B0903060703020204" pitchFamily="34" charset="0"/>
              </a:rPr>
              <a:t>.</a:t>
            </a:r>
            <a:endParaRPr lang="en-US" sz="2400" dirty="0"/>
          </a:p>
        </p:txBody>
      </p:sp>
    </p:spTree>
    <p:extLst>
      <p:ext uri="{BB962C8B-B14F-4D97-AF65-F5344CB8AC3E}">
        <p14:creationId xmlns:p14="http://schemas.microsoft.com/office/powerpoint/2010/main" val="42692965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99" y="431800"/>
            <a:ext cx="8953501" cy="5969000"/>
          </a:xfrm>
          <a:prstGeom prst="rect">
            <a:avLst/>
          </a:prstGeom>
          <a:ln>
            <a:noFill/>
          </a:ln>
          <a:effectLst>
            <a:softEdge rad="112500"/>
          </a:effectLst>
        </p:spPr>
      </p:pic>
    </p:spTree>
    <p:extLst>
      <p:ext uri="{BB962C8B-B14F-4D97-AF65-F5344CB8AC3E}">
        <p14:creationId xmlns:p14="http://schemas.microsoft.com/office/powerpoint/2010/main" val="16232684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782" y="174654"/>
            <a:ext cx="8104818" cy="6530946"/>
          </a:xfrm>
          <a:prstGeom prst="rect">
            <a:avLst/>
          </a:prstGeom>
        </p:spPr>
      </p:pic>
    </p:spTree>
    <p:extLst>
      <p:ext uri="{BB962C8B-B14F-4D97-AF65-F5344CB8AC3E}">
        <p14:creationId xmlns:p14="http://schemas.microsoft.com/office/powerpoint/2010/main" val="2356155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0316" y="427122"/>
            <a:ext cx="6910683" cy="6049878"/>
          </a:xfrm>
          <a:prstGeom prst="rect">
            <a:avLst/>
          </a:prstGeom>
        </p:spPr>
      </p:pic>
    </p:spTree>
    <p:extLst>
      <p:ext uri="{BB962C8B-B14F-4D97-AF65-F5344CB8AC3E}">
        <p14:creationId xmlns:p14="http://schemas.microsoft.com/office/powerpoint/2010/main" val="14066156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553200"/>
          </a:xfrm>
        </p:spPr>
        <p:txBody>
          <a:bodyPr>
            <a:normAutofit fontScale="90000"/>
          </a:bodyPr>
          <a:lstStyle/>
          <a:p>
            <a:pPr algn="l"/>
            <a:r>
              <a:rPr lang="en-US" sz="2800" dirty="0" smtClean="0">
                <a:solidFill>
                  <a:prstClr val="black"/>
                </a:solidFill>
                <a:latin typeface="Britannic Bold" panose="020B0903060703020204" pitchFamily="34" charset="0"/>
              </a:rPr>
              <a:t/>
            </a:r>
            <a:br>
              <a:rPr lang="en-US" sz="2800" dirty="0" smtClean="0">
                <a:solidFill>
                  <a:prstClr val="black"/>
                </a:solidFill>
                <a:latin typeface="Britannic Bold" panose="020B0903060703020204" pitchFamily="34" charset="0"/>
              </a:rPr>
            </a:br>
            <a:r>
              <a:rPr lang="en-US" sz="2400" dirty="0" smtClean="0">
                <a:solidFill>
                  <a:srgbClr val="FF0000"/>
                </a:solidFill>
                <a:latin typeface="Britannic Bold" panose="020B0903060703020204" pitchFamily="34" charset="0"/>
              </a:rPr>
              <a:t>Norway</a:t>
            </a:r>
            <a:r>
              <a:rPr lang="en-US" sz="2400" dirty="0">
                <a:solidFill>
                  <a:srgbClr val="FF0000"/>
                </a:solidFill>
                <a:latin typeface="Britannic Bold" panose="020B0903060703020204" pitchFamily="34" charset="0"/>
              </a:rPr>
              <a:t>: Child brides living with their adult Muslim migrant husbands in asylum </a:t>
            </a:r>
            <a:r>
              <a:rPr lang="en-US" sz="2400" dirty="0" smtClean="0">
                <a:solidFill>
                  <a:srgbClr val="FF0000"/>
                </a:solidFill>
                <a:latin typeface="Britannic Bold" panose="020B0903060703020204" pitchFamily="34" charset="0"/>
              </a:rPr>
              <a:t>centers—</a:t>
            </a:r>
            <a:r>
              <a:rPr lang="en-US" sz="2400" dirty="0" smtClean="0">
                <a:solidFill>
                  <a:prstClr val="black"/>
                </a:solidFill>
                <a:latin typeface="Britannic Bold" panose="020B0903060703020204" pitchFamily="34" charset="0"/>
              </a:rPr>
              <a:t/>
            </a:r>
            <a:br>
              <a:rPr lang="en-US" sz="2400" dirty="0" smtClean="0">
                <a:solidFill>
                  <a:prstClr val="black"/>
                </a:solidFill>
                <a:latin typeface="Britannic Bold" panose="020B0903060703020204" pitchFamily="34" charset="0"/>
              </a:rPr>
            </a:br>
            <a:r>
              <a:rPr lang="en-US" sz="2400" dirty="0" smtClean="0">
                <a:solidFill>
                  <a:prstClr val="black"/>
                </a:solidFill>
                <a:latin typeface="Britannic Bold" panose="020B0903060703020204" pitchFamily="34" charset="0"/>
              </a:rPr>
              <a:t>MAR </a:t>
            </a:r>
            <a:r>
              <a:rPr lang="en-US" sz="2400" dirty="0">
                <a:solidFill>
                  <a:prstClr val="black"/>
                </a:solidFill>
                <a:latin typeface="Britannic Bold" panose="020B0903060703020204" pitchFamily="34" charset="0"/>
              </a:rPr>
              <a:t>12, 2018 9:30 AM BY ROBERT </a:t>
            </a:r>
            <a:r>
              <a:rPr lang="en-US" sz="2400" dirty="0" smtClean="0">
                <a:solidFill>
                  <a:prstClr val="black"/>
                </a:solidFill>
                <a:latin typeface="Britannic Bold" panose="020B0903060703020204" pitchFamily="34" charset="0"/>
              </a:rPr>
              <a:t>SPENCER</a:t>
            </a:r>
            <a:r>
              <a:rPr lang="en-US" sz="2400" dirty="0">
                <a:solidFill>
                  <a:prstClr val="black"/>
                </a:solidFill>
                <a:latin typeface="Britannic Bold" panose="020B0903060703020204" pitchFamily="34" charset="0"/>
              </a:rPr>
              <a:t/>
            </a:r>
            <a:br>
              <a:rPr lang="en-US" sz="2400" dirty="0">
                <a:solidFill>
                  <a:prstClr val="black"/>
                </a:solidFill>
                <a:latin typeface="Britannic Bold" panose="020B0903060703020204" pitchFamily="34" charset="0"/>
              </a:rPr>
            </a:br>
            <a:r>
              <a:rPr lang="en-US" sz="2400" dirty="0" smtClean="0">
                <a:solidFill>
                  <a:prstClr val="black"/>
                </a:solidFill>
                <a:latin typeface="Britannic Bold" panose="020B0903060703020204" pitchFamily="34" charset="0"/>
              </a:rPr>
              <a:t/>
            </a:r>
            <a:br>
              <a:rPr lang="en-US" sz="2400" dirty="0" smtClean="0">
                <a:solidFill>
                  <a:prstClr val="black"/>
                </a:solidFill>
                <a:latin typeface="Britannic Bold" panose="020B0903060703020204" pitchFamily="34" charset="0"/>
              </a:rPr>
            </a:br>
            <a:r>
              <a:rPr lang="en-US" sz="2400" dirty="0" smtClean="0">
                <a:solidFill>
                  <a:prstClr val="black"/>
                </a:solidFill>
                <a:latin typeface="Britannic Bold" panose="020B0903060703020204" pitchFamily="34" charset="0"/>
              </a:rPr>
              <a:t>Why </a:t>
            </a:r>
            <a:r>
              <a:rPr lang="en-US" sz="2400" dirty="0">
                <a:solidFill>
                  <a:prstClr val="black"/>
                </a:solidFill>
                <a:latin typeface="Britannic Bold" panose="020B0903060703020204" pitchFamily="34" charset="0"/>
              </a:rPr>
              <a:t>is this happening in Norway? Because Norwegian authorities don’t have the spine to stand up for their own principles and mores. They are letting Muslim migrants become the masters of the country, and child marriage is Islamic:</a:t>
            </a:r>
            <a:br>
              <a:rPr lang="en-US" sz="2400" dirty="0">
                <a:solidFill>
                  <a:prstClr val="black"/>
                </a:solidFill>
                <a:latin typeface="Britannic Bold" panose="020B0903060703020204" pitchFamily="34" charset="0"/>
              </a:rPr>
            </a:br>
            <a:r>
              <a:rPr lang="en-US" sz="2400" dirty="0">
                <a:solidFill>
                  <a:prstClr val="black"/>
                </a:solidFill>
                <a:latin typeface="Britannic Bold" panose="020B0903060703020204" pitchFamily="34" charset="0"/>
              </a:rPr>
              <a:t>OSLO (Reuters) — Some child brides are living with older husbands in asylum centers in Scandinavia, triggering a furor about lapses in protection for girls in nations that ban child marriage.</a:t>
            </a:r>
            <a:br>
              <a:rPr lang="en-US" sz="2400" dirty="0">
                <a:solidFill>
                  <a:prstClr val="black"/>
                </a:solidFill>
                <a:latin typeface="Britannic Bold" panose="020B0903060703020204" pitchFamily="34" charset="0"/>
              </a:rPr>
            </a:br>
            <a:r>
              <a:rPr lang="en-US" sz="2400" dirty="0">
                <a:solidFill>
                  <a:prstClr val="black"/>
                </a:solidFill>
                <a:latin typeface="Britannic Bold" panose="020B0903060703020204" pitchFamily="34" charset="0"/>
              </a:rPr>
              <a:t>Authorities have in some cases let girls stay with their partners, believing it is less traumatic for them than forced separation after fleeing wars in nations such as Afghanistan or Syria</a:t>
            </a:r>
            <a:r>
              <a:rPr lang="en-US" sz="2400" dirty="0" smtClean="0">
                <a:solidFill>
                  <a:prstClr val="black"/>
                </a:solidFill>
                <a:latin typeface="Britannic Bold" panose="020B0903060703020204" pitchFamily="34" charset="0"/>
              </a:rPr>
              <a:t>.</a:t>
            </a:r>
            <a:r>
              <a:rPr lang="en-US" sz="2400" dirty="0">
                <a:solidFill>
                  <a:prstClr val="black"/>
                </a:solidFill>
                <a:latin typeface="Britannic Bold" panose="020B0903060703020204" pitchFamily="34" charset="0"/>
              </a:rPr>
              <a:t/>
            </a:r>
            <a:br>
              <a:rPr lang="en-US" sz="2400" dirty="0">
                <a:solidFill>
                  <a:prstClr val="black"/>
                </a:solidFill>
                <a:latin typeface="Britannic Bold" panose="020B0903060703020204" pitchFamily="34" charset="0"/>
              </a:rPr>
            </a:br>
            <a:r>
              <a:rPr lang="en-US" sz="2400" dirty="0">
                <a:solidFill>
                  <a:prstClr val="black"/>
                </a:solidFill>
                <a:latin typeface="Britannic Bold" panose="020B0903060703020204" pitchFamily="34" charset="0"/>
              </a:rPr>
              <a:t>“The Prophet wrote the (marriage contract) with Aisha while she was six years old and consummated his marriage with her while she was nine years old and she remained with him for nine years (i.e. till his death)” </a:t>
            </a:r>
            <a:r>
              <a:rPr lang="en-US" sz="2400" dirty="0" smtClean="0">
                <a:solidFill>
                  <a:prstClr val="black"/>
                </a:solidFill>
                <a:latin typeface="Britannic Bold" panose="020B0903060703020204" pitchFamily="34" charset="0"/>
              </a:rPr>
              <a:t>Bukhari 7.62.88</a:t>
            </a:r>
            <a:r>
              <a:rPr lang="en-US" sz="2800" dirty="0">
                <a:solidFill>
                  <a:prstClr val="black"/>
                </a:solidFill>
                <a:latin typeface="Britannic Bold" panose="020B0903060703020204" pitchFamily="34" charset="0"/>
              </a:rPr>
              <a:t/>
            </a:r>
            <a:br>
              <a:rPr lang="en-US" sz="2800" dirty="0">
                <a:solidFill>
                  <a:prstClr val="black"/>
                </a:solidFill>
                <a:latin typeface="Britannic Bold" panose="020B0903060703020204" pitchFamily="34" charset="0"/>
              </a:rPr>
            </a:br>
            <a:endParaRPr lang="en-US" sz="2800" dirty="0"/>
          </a:p>
        </p:txBody>
      </p:sp>
    </p:spTree>
    <p:extLst>
      <p:ext uri="{BB962C8B-B14F-4D97-AF65-F5344CB8AC3E}">
        <p14:creationId xmlns:p14="http://schemas.microsoft.com/office/powerpoint/2010/main" val="20145260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779" y="609600"/>
            <a:ext cx="8692442" cy="5715000"/>
          </a:xfrm>
          <a:prstGeom prst="rect">
            <a:avLst/>
          </a:prstGeom>
        </p:spPr>
      </p:pic>
    </p:spTree>
    <p:extLst>
      <p:ext uri="{BB962C8B-B14F-4D97-AF65-F5344CB8AC3E}">
        <p14:creationId xmlns:p14="http://schemas.microsoft.com/office/powerpoint/2010/main" val="41428821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553200"/>
          </a:xfrm>
        </p:spPr>
        <p:txBody>
          <a:bodyPr>
            <a:normAutofit/>
          </a:bodyPr>
          <a:lstStyle/>
          <a:p>
            <a:pPr algn="l"/>
            <a:r>
              <a:rPr lang="en-US" sz="2800" dirty="0" smtClean="0">
                <a:solidFill>
                  <a:prstClr val="black"/>
                </a:solidFill>
                <a:latin typeface="Britannic Bold" panose="020B0903060703020204" pitchFamily="34" charset="0"/>
              </a:rPr>
              <a:t/>
            </a:r>
            <a:br>
              <a:rPr lang="en-US" sz="2800" dirty="0" smtClean="0">
                <a:solidFill>
                  <a:prstClr val="black"/>
                </a:solidFill>
                <a:latin typeface="Britannic Bold" panose="020B0903060703020204" pitchFamily="34" charset="0"/>
              </a:rPr>
            </a:br>
            <a:r>
              <a:rPr lang="en-US" sz="2400" dirty="0" smtClean="0">
                <a:solidFill>
                  <a:prstClr val="black"/>
                </a:solidFill>
                <a:latin typeface="Britannic Bold" panose="020B0903060703020204" pitchFamily="34" charset="0"/>
              </a:rPr>
              <a:t>Some </a:t>
            </a:r>
            <a:r>
              <a:rPr lang="en-US" sz="2400" dirty="0">
                <a:solidFill>
                  <a:prstClr val="black"/>
                </a:solidFill>
                <a:latin typeface="Britannic Bold" panose="020B0903060703020204" pitchFamily="34" charset="0"/>
              </a:rPr>
              <a:t>girls have also passed themselves off as adults….</a:t>
            </a:r>
            <a:br>
              <a:rPr lang="en-US" sz="2400" dirty="0">
                <a:solidFill>
                  <a:prstClr val="black"/>
                </a:solidFill>
                <a:latin typeface="Britannic Bold" panose="020B0903060703020204" pitchFamily="34" charset="0"/>
              </a:rPr>
            </a:br>
            <a:r>
              <a:rPr lang="en-US" sz="2400" dirty="0">
                <a:solidFill>
                  <a:prstClr val="black"/>
                </a:solidFill>
                <a:latin typeface="Britannic Bold" panose="020B0903060703020204" pitchFamily="34" charset="0"/>
              </a:rPr>
              <a:t>Of 31,000 asylum seekers who arrived in Norway in the past year or so, 10 of those aged under 16 — the minimum local age for sex or marriage — were married and four had children, the Norwegian Directorate of Immigration (UDI) said.</a:t>
            </a:r>
            <a:br>
              <a:rPr lang="en-US" sz="2400" dirty="0">
                <a:solidFill>
                  <a:prstClr val="black"/>
                </a:solidFill>
                <a:latin typeface="Britannic Bold" panose="020B0903060703020204" pitchFamily="34" charset="0"/>
              </a:rPr>
            </a:br>
            <a:r>
              <a:rPr lang="en-US" sz="2400" dirty="0">
                <a:solidFill>
                  <a:prstClr val="black"/>
                </a:solidFill>
                <a:latin typeface="Britannic Bold" panose="020B0903060703020204" pitchFamily="34" charset="0"/>
              </a:rPr>
              <a:t>Of the 10 “some live in adult asylum centers, some in their own rooms and some with their partners,” it said in emailed replies to Reuters questions….</a:t>
            </a:r>
            <a:br>
              <a:rPr lang="en-US" sz="2400" dirty="0">
                <a:solidFill>
                  <a:prstClr val="black"/>
                </a:solidFill>
                <a:latin typeface="Britannic Bold" panose="020B0903060703020204" pitchFamily="34" charset="0"/>
              </a:rPr>
            </a:br>
            <a:r>
              <a:rPr lang="en-US" sz="2800" dirty="0">
                <a:solidFill>
                  <a:prstClr val="black"/>
                </a:solidFill>
                <a:latin typeface="Britannic Bold" panose="020B0903060703020204" pitchFamily="34" charset="0"/>
              </a:rPr>
              <a:t/>
            </a:r>
            <a:br>
              <a:rPr lang="en-US" sz="2800" dirty="0">
                <a:solidFill>
                  <a:prstClr val="black"/>
                </a:solidFill>
                <a:latin typeface="Britannic Bold" panose="020B0903060703020204" pitchFamily="34" charset="0"/>
              </a:rPr>
            </a:br>
            <a:endParaRPr lang="en-US" sz="2800" dirty="0"/>
          </a:p>
        </p:txBody>
      </p:sp>
    </p:spTree>
    <p:extLst>
      <p:ext uri="{BB962C8B-B14F-4D97-AF65-F5344CB8AC3E}">
        <p14:creationId xmlns:p14="http://schemas.microsoft.com/office/powerpoint/2010/main" val="32242731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85800"/>
            <a:ext cx="9143998" cy="5486399"/>
          </a:xfrm>
          <a:prstGeom prst="rect">
            <a:avLst/>
          </a:prstGeom>
        </p:spPr>
      </p:pic>
    </p:spTree>
    <p:extLst>
      <p:ext uri="{BB962C8B-B14F-4D97-AF65-F5344CB8AC3E}">
        <p14:creationId xmlns:p14="http://schemas.microsoft.com/office/powerpoint/2010/main" val="29071471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553200"/>
          </a:xfrm>
        </p:spPr>
        <p:txBody>
          <a:bodyPr>
            <a:normAutofit/>
          </a:bodyPr>
          <a:lstStyle/>
          <a:p>
            <a:r>
              <a:rPr lang="en-US" sz="4000" dirty="0" smtClean="0">
                <a:solidFill>
                  <a:prstClr val="black"/>
                </a:solidFill>
                <a:latin typeface="Britannic Bold" panose="020B0903060703020204" pitchFamily="34" charset="0"/>
              </a:rPr>
              <a:t>Video </a:t>
            </a:r>
            <a:r>
              <a:rPr lang="en-US" sz="4000" dirty="0" smtClean="0">
                <a:solidFill>
                  <a:srgbClr val="FF0000"/>
                </a:solidFill>
                <a:latin typeface="Britannic Bold" panose="020B0903060703020204" pitchFamily="34" charset="0"/>
              </a:rPr>
              <a:t>No.6</a:t>
            </a:r>
            <a:br>
              <a:rPr lang="en-US" sz="4000" dirty="0" smtClean="0">
                <a:solidFill>
                  <a:srgbClr val="FF0000"/>
                </a:solidFill>
                <a:latin typeface="Britannic Bold" panose="020B0903060703020204" pitchFamily="34" charset="0"/>
              </a:rPr>
            </a:br>
            <a:r>
              <a:rPr lang="en-US" sz="4000" dirty="0" smtClean="0">
                <a:latin typeface="Britannic Bold" panose="020B0903060703020204" pitchFamily="34" charset="0"/>
              </a:rPr>
              <a:t>Migrants want Germans </a:t>
            </a:r>
            <a:br>
              <a:rPr lang="en-US" sz="4000" dirty="0" smtClean="0">
                <a:latin typeface="Britannic Bold" panose="020B0903060703020204" pitchFamily="34" charset="0"/>
              </a:rPr>
            </a:br>
            <a:r>
              <a:rPr lang="en-US" sz="4000" dirty="0" smtClean="0">
                <a:latin typeface="Britannic Bold" panose="020B0903060703020204" pitchFamily="34" charset="0"/>
              </a:rPr>
              <a:t>out of Germany!</a:t>
            </a:r>
            <a:endParaRPr lang="en-US" sz="4000" dirty="0"/>
          </a:p>
        </p:txBody>
      </p:sp>
    </p:spTree>
    <p:extLst>
      <p:ext uri="{BB962C8B-B14F-4D97-AF65-F5344CB8AC3E}">
        <p14:creationId xmlns:p14="http://schemas.microsoft.com/office/powerpoint/2010/main" val="18189895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528762"/>
            <a:ext cx="8359140" cy="5224463"/>
          </a:xfrm>
          <a:prstGeom prst="rect">
            <a:avLst/>
          </a:prstGeom>
        </p:spPr>
      </p:pic>
      <p:sp>
        <p:nvSpPr>
          <p:cNvPr id="3" name="Title 2"/>
          <p:cNvSpPr>
            <a:spLocks noGrp="1"/>
          </p:cNvSpPr>
          <p:nvPr>
            <p:ph type="ctrTitle"/>
          </p:nvPr>
        </p:nvSpPr>
        <p:spPr>
          <a:xfrm>
            <a:off x="152400" y="152401"/>
            <a:ext cx="8763000" cy="990599"/>
          </a:xfrm>
        </p:spPr>
        <p:txBody>
          <a:bodyPr>
            <a:normAutofit fontScale="90000"/>
          </a:bodyPr>
          <a:lstStyle/>
          <a:p>
            <a:pPr algn="l"/>
            <a:r>
              <a:rPr lang="en-US" sz="2800" dirty="0" smtClean="0">
                <a:latin typeface="Britannic Bold" panose="020B0903060703020204" pitchFamily="34" charset="0"/>
              </a:rPr>
              <a:t>The moment the ‘refugees’ arrive and enjoy the freedom, they begin to disrespect the law of your country!</a:t>
            </a:r>
            <a:r>
              <a:rPr lang="cs-CZ" sz="2800" dirty="0" smtClean="0">
                <a:latin typeface="Britannic Bold" panose="020B0903060703020204" pitchFamily="34" charset="0"/>
              </a:rPr>
              <a:t>    </a:t>
            </a:r>
            <a:endParaRPr lang="en-US" sz="2800" dirty="0">
              <a:latin typeface="Britannic Bold" panose="020B0903060703020204" pitchFamily="34" charset="0"/>
            </a:endParaRPr>
          </a:p>
        </p:txBody>
      </p:sp>
      <p:sp>
        <p:nvSpPr>
          <p:cNvPr id="4" name="Subtitle 3"/>
          <p:cNvSpPr>
            <a:spLocks noGrp="1"/>
          </p:cNvSpPr>
          <p:nvPr>
            <p:ph type="subTitle" idx="1"/>
          </p:nvPr>
        </p:nvSpPr>
        <p:spPr>
          <a:xfrm>
            <a:off x="152400" y="1295399"/>
            <a:ext cx="8839200" cy="5457825"/>
          </a:xfrm>
        </p:spPr>
        <p:txBody>
          <a:bodyPr/>
          <a:lstStyle/>
          <a:p>
            <a:endParaRPr lang="en-US" dirty="0"/>
          </a:p>
        </p:txBody>
      </p:sp>
    </p:spTree>
    <p:extLst>
      <p:ext uri="{BB962C8B-B14F-4D97-AF65-F5344CB8AC3E}">
        <p14:creationId xmlns:p14="http://schemas.microsoft.com/office/powerpoint/2010/main" val="404741875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15400" cy="762000"/>
          </a:xfrm>
        </p:spPr>
        <p:txBody>
          <a:bodyPr>
            <a:normAutofit fontScale="90000"/>
          </a:bodyPr>
          <a:lstStyle/>
          <a:p>
            <a:pPr algn="l"/>
            <a:r>
              <a:rPr lang="en-US" sz="2800" dirty="0" smtClean="0">
                <a:latin typeface="Britannic Bold" panose="020B0903060703020204" pitchFamily="34" charset="0"/>
              </a:rPr>
              <a:t>Salafist distributing Qurans freely in Europe; he arrived as a ‘poor’ refugee, but now an active Muslim spreading Islam!</a:t>
            </a:r>
            <a:endParaRPr lang="en-US" sz="2800" dirty="0">
              <a:latin typeface="Britannic Bold" panose="020B0903060703020204"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7400" y="996314"/>
            <a:ext cx="4876800" cy="5716694"/>
          </a:xfrm>
        </p:spPr>
      </p:pic>
    </p:spTree>
    <p:extLst>
      <p:ext uri="{BB962C8B-B14F-4D97-AF65-F5344CB8AC3E}">
        <p14:creationId xmlns:p14="http://schemas.microsoft.com/office/powerpoint/2010/main" val="37562838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553200"/>
          </a:xfrm>
        </p:spPr>
        <p:txBody>
          <a:bodyPr>
            <a:normAutofit/>
          </a:bodyPr>
          <a:lstStyle/>
          <a:p>
            <a:pPr algn="l"/>
            <a:r>
              <a:rPr lang="en-US" sz="2800" dirty="0" smtClean="0">
                <a:solidFill>
                  <a:srgbClr val="FF0000"/>
                </a:solidFill>
                <a:latin typeface="Britannic Bold" panose="020B0903060703020204" pitchFamily="34" charset="0"/>
              </a:rPr>
              <a:t>Osmania Germania</a:t>
            </a:r>
            <a:r>
              <a:rPr lang="en-US" sz="2800" dirty="0" smtClean="0">
                <a:solidFill>
                  <a:prstClr val="black"/>
                </a:solidFill>
                <a:latin typeface="Britannic Bold" panose="020B0903060703020204" pitchFamily="34" charset="0"/>
              </a:rPr>
              <a:t/>
            </a:r>
            <a:br>
              <a:rPr lang="en-US" sz="2800" dirty="0" smtClean="0">
                <a:solidFill>
                  <a:prstClr val="black"/>
                </a:solidFill>
                <a:latin typeface="Britannic Bold" panose="020B0903060703020204" pitchFamily="34" charset="0"/>
              </a:rPr>
            </a:br>
            <a:r>
              <a:rPr lang="en-US" sz="2800" dirty="0" smtClean="0">
                <a:solidFill>
                  <a:prstClr val="black"/>
                </a:solidFill>
                <a:latin typeface="Britannic Bold" panose="020B0903060703020204" pitchFamily="34" charset="0"/>
              </a:rPr>
              <a:t>Die Welt- </a:t>
            </a:r>
            <a:r>
              <a:rPr lang="en-US" sz="2400" dirty="0" smtClean="0">
                <a:solidFill>
                  <a:prstClr val="black"/>
                </a:solidFill>
                <a:latin typeface="Britannic Bold" panose="020B0903060703020204" pitchFamily="34" charset="0"/>
              </a:rPr>
              <a:t>February </a:t>
            </a:r>
            <a:r>
              <a:rPr lang="en-US" sz="2400" dirty="0">
                <a:solidFill>
                  <a:prstClr val="black"/>
                </a:solidFill>
                <a:latin typeface="Britannic Bold" panose="020B0903060703020204" pitchFamily="34" charset="0"/>
              </a:rPr>
              <a:t>1, 2018 </a:t>
            </a:r>
            <a:br>
              <a:rPr lang="en-US" sz="2400" dirty="0">
                <a:solidFill>
                  <a:prstClr val="black"/>
                </a:solidFill>
                <a:latin typeface="Britannic Bold" panose="020B0903060703020204" pitchFamily="34" charset="0"/>
              </a:rPr>
            </a:br>
            <a:r>
              <a:rPr lang="en-US" sz="2400" dirty="0" smtClean="0">
                <a:solidFill>
                  <a:prstClr val="black"/>
                </a:solidFill>
                <a:latin typeface="Britannic Bold" panose="020B0903060703020204" pitchFamily="34" charset="0"/>
              </a:rPr>
              <a:t>German </a:t>
            </a:r>
            <a:r>
              <a:rPr lang="en-US" sz="2400" dirty="0">
                <a:solidFill>
                  <a:prstClr val="black"/>
                </a:solidFill>
                <a:latin typeface="Britannic Bold" panose="020B0903060703020204" pitchFamily="34" charset="0"/>
              </a:rPr>
              <a:t>Muslims have established a self-styled biker gang, Germany’s Muslims, which is said to be modeled on the Hells Angels and aimed at protecting fellow Muslims from the “ever-growing hatred of Islam,” according to Die Welt. The emergence of the group, which aspires to open chapters in cities and towns across Germany, has alarmed German authorities, who have warned against the </a:t>
            </a:r>
            <a:r>
              <a:rPr lang="en-US" sz="2400" dirty="0">
                <a:solidFill>
                  <a:srgbClr val="FF0000"/>
                </a:solidFill>
                <a:latin typeface="Britannic Bold" panose="020B0903060703020204" pitchFamily="34" charset="0"/>
              </a:rPr>
              <a:t>growing threat of vigilantism in the country</a:t>
            </a:r>
            <a:r>
              <a:rPr lang="en-US" sz="2400" dirty="0">
                <a:solidFill>
                  <a:prstClr val="black"/>
                </a:solidFill>
                <a:latin typeface="Britannic Bold" panose="020B0903060703020204" pitchFamily="34" charset="0"/>
              </a:rPr>
              <a:t>. Muslim vigilantes enforcing Islamic justice have become increasingly common in Germany. The government’s inability or unwillingness to stop them has led to the rise of anti-Muslim counter-vigilantes. Germany’s </a:t>
            </a:r>
            <a:r>
              <a:rPr lang="en-US" sz="2400" dirty="0" err="1">
                <a:solidFill>
                  <a:prstClr val="black"/>
                </a:solidFill>
                <a:latin typeface="Britannic Bold" panose="020B0903060703020204" pitchFamily="34" charset="0"/>
              </a:rPr>
              <a:t>BfV</a:t>
            </a:r>
            <a:r>
              <a:rPr lang="en-US" sz="2400" dirty="0">
                <a:solidFill>
                  <a:prstClr val="black"/>
                </a:solidFill>
                <a:latin typeface="Britannic Bold" panose="020B0903060703020204" pitchFamily="34" charset="0"/>
              </a:rPr>
              <a:t> intelligence agency, in its latest annual report, warned that an escalating action-reaction cycle could result in open warfare on German streets.</a:t>
            </a:r>
            <a:r>
              <a:rPr lang="en-US" sz="2800" dirty="0" smtClean="0">
                <a:solidFill>
                  <a:prstClr val="black"/>
                </a:solidFill>
                <a:latin typeface="Britannic Bold" panose="020B0903060703020204" pitchFamily="34" charset="0"/>
              </a:rPr>
              <a:t/>
            </a:r>
            <a:br>
              <a:rPr lang="en-US" sz="2800" dirty="0" smtClean="0">
                <a:solidFill>
                  <a:prstClr val="black"/>
                </a:solidFill>
                <a:latin typeface="Britannic Bold" panose="020B0903060703020204" pitchFamily="34" charset="0"/>
              </a:rPr>
            </a:br>
            <a:endParaRPr lang="en-US" sz="2800" dirty="0"/>
          </a:p>
        </p:txBody>
      </p:sp>
    </p:spTree>
    <p:extLst>
      <p:ext uri="{BB962C8B-B14F-4D97-AF65-F5344CB8AC3E}">
        <p14:creationId xmlns:p14="http://schemas.microsoft.com/office/powerpoint/2010/main" val="40570730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Pictures\Osmania Germani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408940"/>
            <a:ext cx="6477000" cy="626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58406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553200"/>
          </a:xfrm>
        </p:spPr>
        <p:txBody>
          <a:bodyPr>
            <a:normAutofit fontScale="90000"/>
          </a:bodyPr>
          <a:lstStyle/>
          <a:p>
            <a:pPr algn="l"/>
            <a:r>
              <a:rPr lang="en-US" sz="2700" dirty="0" smtClean="0">
                <a:solidFill>
                  <a:prstClr val="black"/>
                </a:solidFill>
                <a:latin typeface="Britannic Bold" panose="020B0903060703020204" pitchFamily="34" charset="0"/>
              </a:rPr>
              <a:t>The </a:t>
            </a:r>
            <a:r>
              <a:rPr lang="en-US" sz="2700" dirty="0">
                <a:solidFill>
                  <a:prstClr val="black"/>
                </a:solidFill>
                <a:latin typeface="Britannic Bold" panose="020B0903060703020204" pitchFamily="34" charset="0"/>
              </a:rPr>
              <a:t>gang, which calls itself “Germanys Muslims” (the possessive apostrophe is not used in German), is based in </a:t>
            </a:r>
            <a:r>
              <a:rPr lang="en-US" sz="2700" dirty="0" err="1">
                <a:solidFill>
                  <a:prstClr val="black"/>
                </a:solidFill>
                <a:latin typeface="Britannic Bold" panose="020B0903060703020204" pitchFamily="34" charset="0"/>
              </a:rPr>
              <a:t>Mönchengladbach</a:t>
            </a:r>
            <a:r>
              <a:rPr lang="en-US" sz="2700" dirty="0">
                <a:solidFill>
                  <a:prstClr val="black"/>
                </a:solidFill>
                <a:latin typeface="Britannic Bold" panose="020B0903060703020204" pitchFamily="34" charset="0"/>
              </a:rPr>
              <a:t> and now has offshoots in </a:t>
            </a:r>
            <a:r>
              <a:rPr lang="en-US" sz="2700" dirty="0" err="1">
                <a:solidFill>
                  <a:prstClr val="black"/>
                </a:solidFill>
                <a:latin typeface="Britannic Bold" panose="020B0903060703020204" pitchFamily="34" charset="0"/>
              </a:rPr>
              <a:t>Münster</a:t>
            </a:r>
            <a:r>
              <a:rPr lang="en-US" sz="2700" dirty="0">
                <a:solidFill>
                  <a:prstClr val="black"/>
                </a:solidFill>
                <a:latin typeface="Britannic Bold" panose="020B0903060703020204" pitchFamily="34" charset="0"/>
              </a:rPr>
              <a:t> and Stuttgart. It was founded by Marcel </a:t>
            </a:r>
            <a:r>
              <a:rPr lang="en-US" sz="2700" dirty="0" err="1">
                <a:solidFill>
                  <a:prstClr val="black"/>
                </a:solidFill>
                <a:latin typeface="Britannic Bold" panose="020B0903060703020204" pitchFamily="34" charset="0"/>
              </a:rPr>
              <a:t>Kunst</a:t>
            </a:r>
            <a:r>
              <a:rPr lang="en-US" sz="2700" dirty="0">
                <a:solidFill>
                  <a:prstClr val="black"/>
                </a:solidFill>
                <a:latin typeface="Britannic Bold" panose="020B0903060703020204" pitchFamily="34" charset="0"/>
              </a:rPr>
              <a:t>, a German convert to Islam who also uses the name Mahmud Salam.</a:t>
            </a:r>
            <a:br>
              <a:rPr lang="en-US" sz="2700" dirty="0">
                <a:solidFill>
                  <a:prstClr val="black"/>
                </a:solidFill>
                <a:latin typeface="Britannic Bold" panose="020B0903060703020204" pitchFamily="34" charset="0"/>
              </a:rPr>
            </a:br>
            <a:r>
              <a:rPr lang="en-US" sz="2700" dirty="0">
                <a:solidFill>
                  <a:prstClr val="black"/>
                </a:solidFill>
                <a:latin typeface="Britannic Bold" panose="020B0903060703020204" pitchFamily="34" charset="0"/>
              </a:rPr>
              <a:t>The gang’s uniform consists of a black leather jacket with a logo depicting a one-fingered salute, the “Finger of </a:t>
            </a:r>
            <a:r>
              <a:rPr lang="en-US" sz="2700" dirty="0" err="1">
                <a:solidFill>
                  <a:prstClr val="black"/>
                </a:solidFill>
                <a:latin typeface="Britannic Bold" panose="020B0903060703020204" pitchFamily="34" charset="0"/>
              </a:rPr>
              <a:t>Tawheed</a:t>
            </a:r>
            <a:r>
              <a:rPr lang="en-US" sz="2700" dirty="0">
                <a:solidFill>
                  <a:prstClr val="black"/>
                </a:solidFill>
                <a:latin typeface="Britannic Bold" panose="020B0903060703020204" pitchFamily="34" charset="0"/>
              </a:rPr>
              <a:t>,” which represents belief in the oneness of Allah. The logo also includes the number 1438, which represents the current year in the Muslim calendar, as well as the number 713, which stands for GM (Germanys Muslims), the seventh and thirteenth letters of the alphabet. Police say they do not know how many people belong to the gang, which was established in May. The group’s Facebook page, which has more than a thousand followers, describes itself as a “citizens’ initiative” which advocates for the “peaceful coexistence between Muslims and non-Muslims in Germany.” A mission statement dated June 15 reads</a:t>
            </a:r>
            <a:r>
              <a:rPr lang="en-US" sz="2700" dirty="0" smtClean="0">
                <a:solidFill>
                  <a:prstClr val="black"/>
                </a:solidFill>
                <a:latin typeface="Britannic Bold" panose="020B0903060703020204" pitchFamily="34" charset="0"/>
              </a:rPr>
              <a:t>:</a:t>
            </a:r>
            <a:endParaRPr lang="en-US" sz="2800" dirty="0"/>
          </a:p>
        </p:txBody>
      </p:sp>
    </p:spTree>
    <p:extLst>
      <p:ext uri="{BB962C8B-B14F-4D97-AF65-F5344CB8AC3E}">
        <p14:creationId xmlns:p14="http://schemas.microsoft.com/office/powerpoint/2010/main" val="27314082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152400"/>
            <a:ext cx="8839200" cy="6553200"/>
          </a:xfrm>
        </p:spPr>
        <p:txBody>
          <a:bodyPr>
            <a:normAutofit fontScale="90000"/>
          </a:bodyPr>
          <a:lstStyle/>
          <a:p>
            <a:pPr algn="l"/>
            <a:r>
              <a:rPr lang="en-US" sz="2400" dirty="0" smtClean="0">
                <a:solidFill>
                  <a:srgbClr val="FF0000"/>
                </a:solidFill>
                <a:latin typeface="Britannic Bold" pitchFamily="34" charset="0"/>
              </a:rPr>
              <a:t>Migration</a:t>
            </a:r>
            <a:r>
              <a:rPr lang="en-US" sz="2400" dirty="0">
                <a:solidFill>
                  <a:srgbClr val="FF0000"/>
                </a:solidFill>
                <a:latin typeface="Britannic Bold" pitchFamily="34" charset="0"/>
              </a:rPr>
              <a:t>, minorities and their </a:t>
            </a:r>
            <a:r>
              <a:rPr lang="en-US" sz="2400" dirty="0" smtClean="0">
                <a:solidFill>
                  <a:srgbClr val="FF0000"/>
                </a:solidFill>
                <a:latin typeface="Britannic Bold" pitchFamily="34" charset="0"/>
              </a:rPr>
              <a:t>effect</a:t>
            </a:r>
            <a:r>
              <a:rPr lang="en-US" sz="2400" dirty="0">
                <a:solidFill>
                  <a:prstClr val="black"/>
                </a:solidFill>
                <a:latin typeface="Britannic Bold" pitchFamily="34" charset="0"/>
              </a:rPr>
              <a:t/>
            </a:r>
            <a:br>
              <a:rPr lang="en-US" sz="2400" dirty="0">
                <a:solidFill>
                  <a:prstClr val="black"/>
                </a:solidFill>
                <a:latin typeface="Britannic Bold" pitchFamily="34" charset="0"/>
              </a:rPr>
            </a:br>
            <a:r>
              <a:rPr lang="en-US" sz="2400" dirty="0" smtClean="0">
                <a:solidFill>
                  <a:prstClr val="black"/>
                </a:solidFill>
                <a:latin typeface="Britannic Bold" pitchFamily="34" charset="0"/>
              </a:rPr>
              <a:t/>
            </a:r>
            <a:br>
              <a:rPr lang="en-US" sz="2400" dirty="0" smtClean="0">
                <a:solidFill>
                  <a:prstClr val="black"/>
                </a:solidFill>
                <a:latin typeface="Britannic Bold" pitchFamily="34" charset="0"/>
              </a:rPr>
            </a:br>
            <a:r>
              <a:rPr lang="en-US" sz="2400" dirty="0" smtClean="0">
                <a:solidFill>
                  <a:prstClr val="black"/>
                </a:solidFill>
                <a:latin typeface="Britannic Bold" pitchFamily="34" charset="0"/>
              </a:rPr>
              <a:t>Throughout </a:t>
            </a:r>
            <a:r>
              <a:rPr lang="en-US" sz="2400" dirty="0">
                <a:solidFill>
                  <a:prstClr val="black"/>
                </a:solidFill>
                <a:latin typeface="Britannic Bold" pitchFamily="34" charset="0"/>
              </a:rPr>
              <a:t>the whole history of mankind, migration and migrant played a very vital role either in destroying or building existing </a:t>
            </a:r>
            <a:r>
              <a:rPr lang="en-US" sz="2400" dirty="0" smtClean="0">
                <a:solidFill>
                  <a:prstClr val="black"/>
                </a:solidFill>
                <a:latin typeface="Britannic Bold" pitchFamily="34" charset="0"/>
              </a:rPr>
              <a:t>civilizations. Today </a:t>
            </a:r>
            <a:r>
              <a:rPr lang="en-US" sz="2400" dirty="0">
                <a:solidFill>
                  <a:prstClr val="black"/>
                </a:solidFill>
                <a:latin typeface="Britannic Bold" pitchFamily="34" charset="0"/>
              </a:rPr>
              <a:t>it is not </a:t>
            </a:r>
            <a:r>
              <a:rPr lang="en-US" sz="2400" dirty="0" smtClean="0">
                <a:solidFill>
                  <a:prstClr val="black"/>
                </a:solidFill>
                <a:latin typeface="Britannic Bold" pitchFamily="34" charset="0"/>
              </a:rPr>
              <a:t>different and one </a:t>
            </a:r>
            <a:r>
              <a:rPr lang="en-US" sz="2400" dirty="0">
                <a:solidFill>
                  <a:prstClr val="black"/>
                </a:solidFill>
                <a:latin typeface="Britannic Bold" pitchFamily="34" charset="0"/>
              </a:rPr>
              <a:t>could tell the </a:t>
            </a:r>
            <a:r>
              <a:rPr lang="en-US" sz="2400" dirty="0" smtClean="0">
                <a:solidFill>
                  <a:prstClr val="black"/>
                </a:solidFill>
                <a:latin typeface="Britannic Bold" pitchFamily="34" charset="0"/>
              </a:rPr>
              <a:t>positive </a:t>
            </a:r>
            <a:r>
              <a:rPr lang="en-US" sz="2400" dirty="0">
                <a:solidFill>
                  <a:prstClr val="black"/>
                </a:solidFill>
                <a:latin typeface="Britannic Bold" pitchFamily="34" charset="0"/>
              </a:rPr>
              <a:t>or mostly negative effect of such minorities on the host country. </a:t>
            </a:r>
            <a:r>
              <a:rPr lang="en-US" sz="2400" dirty="0">
                <a:solidFill>
                  <a:srgbClr val="FF0000"/>
                </a:solidFill>
                <a:latin typeface="Britannic Bold" pitchFamily="34" charset="0"/>
              </a:rPr>
              <a:t>Especially Islamic migration has the most devastating negative effect on all societies, as stated by Muslim historians and others.</a:t>
            </a:r>
            <a:r>
              <a:rPr lang="en-US" sz="2400" dirty="0">
                <a:solidFill>
                  <a:prstClr val="black"/>
                </a:solidFill>
                <a:latin typeface="Britannic Bold" pitchFamily="34" charset="0"/>
              </a:rPr>
              <a:t> The so called </a:t>
            </a:r>
            <a:r>
              <a:rPr lang="en-US" sz="2400" dirty="0">
                <a:solidFill>
                  <a:srgbClr val="C00000"/>
                </a:solidFill>
                <a:latin typeface="Britannic Bold" pitchFamily="34" charset="0"/>
              </a:rPr>
              <a:t>‚Intercultural Dialogue‘ </a:t>
            </a:r>
            <a:r>
              <a:rPr lang="en-US" sz="2400" dirty="0">
                <a:solidFill>
                  <a:prstClr val="black"/>
                </a:solidFill>
                <a:latin typeface="Britannic Bold" pitchFamily="34" charset="0"/>
              </a:rPr>
              <a:t>is a tool used by Islam over the centuries to establish Islam, impose Sharia and destroy the host country. </a:t>
            </a:r>
            <a:r>
              <a:rPr lang="en-US" sz="2400" dirty="0">
                <a:solidFill>
                  <a:srgbClr val="FF0000"/>
                </a:solidFill>
                <a:latin typeface="Britannic Bold" pitchFamily="34" charset="0"/>
              </a:rPr>
              <a:t>Not knowing the whole truth about such fact, does not free us from the responsibility to be aware of such consequences.</a:t>
            </a:r>
            <a:r>
              <a:rPr lang="en-US" sz="2400" dirty="0">
                <a:solidFill>
                  <a:prstClr val="black"/>
                </a:solidFill>
                <a:latin typeface="Britannic Bold" pitchFamily="34" charset="0"/>
              </a:rPr>
              <a:t> A wise and unbiased look at the Classical </a:t>
            </a:r>
            <a:r>
              <a:rPr lang="en-US" sz="2400" dirty="0" smtClean="0">
                <a:solidFill>
                  <a:prstClr val="black"/>
                </a:solidFill>
                <a:latin typeface="Britannic Bold" pitchFamily="34" charset="0"/>
              </a:rPr>
              <a:t>Civilizations </a:t>
            </a:r>
            <a:r>
              <a:rPr lang="en-US" sz="2400" dirty="0">
                <a:solidFill>
                  <a:prstClr val="black"/>
                </a:solidFill>
                <a:latin typeface="Britannic Bold" pitchFamily="34" charset="0"/>
              </a:rPr>
              <a:t>and their destruction, as well as modern history, could help us understand HOW to act. </a:t>
            </a:r>
            <a:r>
              <a:rPr lang="en-US" sz="2400" dirty="0" smtClean="0">
                <a:solidFill>
                  <a:prstClr val="black"/>
                </a:solidFill>
                <a:latin typeface="Britannic Bold" pitchFamily="34" charset="0"/>
              </a:rPr>
              <a:t/>
            </a:r>
            <a:br>
              <a:rPr lang="en-US" sz="2400" dirty="0" smtClean="0">
                <a:solidFill>
                  <a:prstClr val="black"/>
                </a:solidFill>
                <a:latin typeface="Britannic Bold" pitchFamily="34" charset="0"/>
              </a:rPr>
            </a:br>
            <a:r>
              <a:rPr lang="en-US" sz="2400" dirty="0" smtClean="0">
                <a:solidFill>
                  <a:srgbClr val="FF0000"/>
                </a:solidFill>
                <a:latin typeface="Britannic Bold" pitchFamily="34" charset="0"/>
              </a:rPr>
              <a:t>RE-acting </a:t>
            </a:r>
            <a:r>
              <a:rPr lang="en-US" sz="2400" dirty="0">
                <a:solidFill>
                  <a:srgbClr val="FF0000"/>
                </a:solidFill>
                <a:latin typeface="Britannic Bold" pitchFamily="34" charset="0"/>
              </a:rPr>
              <a:t>is NOT a solution</a:t>
            </a:r>
            <a:r>
              <a:rPr lang="en-US" sz="2400" dirty="0">
                <a:solidFill>
                  <a:prstClr val="black"/>
                </a:solidFill>
                <a:latin typeface="Britannic Bold" pitchFamily="34" charset="0"/>
              </a:rPr>
              <a:t>, because there are Dynamics which we can NOT influence, when a moment-of-no-return is reached. Nearly in every country on this earth, there are </a:t>
            </a:r>
            <a:r>
              <a:rPr lang="en-US" sz="2400" dirty="0" smtClean="0">
                <a:solidFill>
                  <a:prstClr val="black"/>
                </a:solidFill>
                <a:latin typeface="Britannic Bold" pitchFamily="34" charset="0"/>
              </a:rPr>
              <a:t>minorities; </a:t>
            </a:r>
            <a:r>
              <a:rPr lang="en-US" sz="2400" i="1" dirty="0" smtClean="0">
                <a:solidFill>
                  <a:srgbClr val="FF0000"/>
                </a:solidFill>
                <a:latin typeface="Britannic Bold" pitchFamily="34" charset="0"/>
              </a:rPr>
              <a:t>the destruction of Mesopotamian Civilization began when a small Muslim minority arrived there – today the Cradle of Civilization is no more!</a:t>
            </a:r>
            <a:endParaRPr lang="en-US" sz="2000" i="1" dirty="0">
              <a:solidFill>
                <a:srgbClr val="FF0000"/>
              </a:solidFill>
            </a:endParaRPr>
          </a:p>
        </p:txBody>
      </p:sp>
    </p:spTree>
    <p:extLst>
      <p:ext uri="{BB962C8B-B14F-4D97-AF65-F5344CB8AC3E}">
        <p14:creationId xmlns:p14="http://schemas.microsoft.com/office/powerpoint/2010/main" val="35034552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istrator\Documents\Germany-Muslim Ga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95" y="1295400"/>
            <a:ext cx="8532623"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07623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553200"/>
          </a:xfrm>
        </p:spPr>
        <p:txBody>
          <a:bodyPr>
            <a:normAutofit/>
          </a:bodyPr>
          <a:lstStyle/>
          <a:p>
            <a:pPr algn="l"/>
            <a:r>
              <a:rPr lang="en-US" sz="2800" dirty="0" smtClean="0">
                <a:solidFill>
                  <a:prstClr val="black"/>
                </a:solidFill>
                <a:latin typeface="Britannic Bold" panose="020B0903060703020204" pitchFamily="34" charset="0"/>
              </a:rPr>
              <a:t>“</a:t>
            </a:r>
            <a:r>
              <a:rPr lang="en-US" sz="2800" dirty="0">
                <a:solidFill>
                  <a:prstClr val="black"/>
                </a:solidFill>
                <a:latin typeface="Britannic Bold" panose="020B0903060703020204" pitchFamily="34" charset="0"/>
              </a:rPr>
              <a:t>Our organization has been founded for only one purpose: </a:t>
            </a:r>
            <a:r>
              <a:rPr lang="en-US" sz="2800" dirty="0">
                <a:solidFill>
                  <a:srgbClr val="FF0000"/>
                </a:solidFill>
                <a:latin typeface="Britannic Bold" panose="020B0903060703020204" pitchFamily="34" charset="0"/>
              </a:rPr>
              <a:t>To protect and support our brothers and sisters from the ever-growing hatred of Islam</a:t>
            </a:r>
            <a:r>
              <a:rPr lang="en-US" sz="2800" dirty="0">
                <a:solidFill>
                  <a:prstClr val="black"/>
                </a:solidFill>
                <a:latin typeface="Britannic Bold" panose="020B0903060703020204" pitchFamily="34" charset="0"/>
              </a:rPr>
              <a:t>!!! To all non-Muslims who read this post, pay attention. The following could change your perception of us!!! We respect every religion and, as dictated by the Quran, do not force our faith on anyone!!! We do not sympathize with the Islamic State and are against compulsion in faith and in marriage!!! ISLAM DOES NOT RECOGNIZE HONOR KILLINGS AS IS OFTEN SUPPOSED!!! The raised finger in our logo is not from the so-called Islamic State. In our faith it symbolizes that there is only one God!!! We have summarized 40 commandments from the Quran for you….IMPORTANT. </a:t>
            </a:r>
            <a:endParaRPr lang="en-US" sz="2800" dirty="0"/>
          </a:p>
        </p:txBody>
      </p:sp>
    </p:spTree>
    <p:extLst>
      <p:ext uri="{BB962C8B-B14F-4D97-AF65-F5344CB8AC3E}">
        <p14:creationId xmlns:p14="http://schemas.microsoft.com/office/powerpoint/2010/main" val="162201686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553200"/>
          </a:xfrm>
        </p:spPr>
        <p:txBody>
          <a:bodyPr>
            <a:normAutofit/>
          </a:bodyPr>
          <a:lstStyle/>
          <a:p>
            <a:r>
              <a:rPr lang="en-US" sz="4000" dirty="0" smtClean="0">
                <a:solidFill>
                  <a:prstClr val="black"/>
                </a:solidFill>
                <a:latin typeface="Britannic Bold" panose="020B0903060703020204" pitchFamily="34" charset="0"/>
              </a:rPr>
              <a:t>Video </a:t>
            </a:r>
            <a:r>
              <a:rPr lang="en-US" sz="4000" dirty="0" smtClean="0">
                <a:solidFill>
                  <a:srgbClr val="FF0000"/>
                </a:solidFill>
                <a:latin typeface="Britannic Bold" panose="020B0903060703020204" pitchFamily="34" charset="0"/>
              </a:rPr>
              <a:t>No.7</a:t>
            </a:r>
            <a:br>
              <a:rPr lang="en-US" sz="4000" dirty="0" smtClean="0">
                <a:solidFill>
                  <a:srgbClr val="FF0000"/>
                </a:solidFill>
                <a:latin typeface="Britannic Bold" panose="020B0903060703020204" pitchFamily="34" charset="0"/>
              </a:rPr>
            </a:br>
            <a:r>
              <a:rPr lang="en-US" sz="4000" dirty="0" smtClean="0">
                <a:latin typeface="Britannic Bold" panose="020B0903060703020204" pitchFamily="34" charset="0"/>
              </a:rPr>
              <a:t>Islamic Teaching</a:t>
            </a:r>
            <a:endParaRPr lang="en-US" sz="4000" dirty="0"/>
          </a:p>
        </p:txBody>
      </p:sp>
    </p:spTree>
    <p:extLst>
      <p:ext uri="{BB962C8B-B14F-4D97-AF65-F5344CB8AC3E}">
        <p14:creationId xmlns:p14="http://schemas.microsoft.com/office/powerpoint/2010/main" val="38788425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601" y="95792"/>
            <a:ext cx="5257800" cy="6609807"/>
          </a:xfrm>
          <a:prstGeom prst="rect">
            <a:avLst/>
          </a:prstGeom>
          <a:ln>
            <a:noFill/>
          </a:ln>
          <a:effectLst>
            <a:softEdge rad="112500"/>
          </a:effectLst>
        </p:spPr>
      </p:pic>
    </p:spTree>
    <p:extLst>
      <p:ext uri="{BB962C8B-B14F-4D97-AF65-F5344CB8AC3E}">
        <p14:creationId xmlns:p14="http://schemas.microsoft.com/office/powerpoint/2010/main" val="1450618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984" y="914400"/>
            <a:ext cx="8700416" cy="5782152"/>
          </a:xfrm>
          <a:prstGeom prst="rect">
            <a:avLst/>
          </a:prstGeom>
        </p:spPr>
      </p:pic>
      <p:sp>
        <p:nvSpPr>
          <p:cNvPr id="2" name="Title 1"/>
          <p:cNvSpPr>
            <a:spLocks noGrp="1"/>
          </p:cNvSpPr>
          <p:nvPr>
            <p:ph type="ctrTitle"/>
          </p:nvPr>
        </p:nvSpPr>
        <p:spPr>
          <a:xfrm>
            <a:off x="76200" y="76200"/>
            <a:ext cx="8839200" cy="838199"/>
          </a:xfrm>
        </p:spPr>
        <p:txBody>
          <a:bodyPr>
            <a:normAutofit fontScale="90000"/>
          </a:bodyPr>
          <a:lstStyle/>
          <a:p>
            <a:pPr algn="l"/>
            <a:r>
              <a:rPr lang="en-US" sz="3200" dirty="0" smtClean="0">
                <a:latin typeface="Britannic Bold" panose="020B0903060703020204" pitchFamily="34" charset="0"/>
              </a:rPr>
              <a:t>He came as a refugee…today he shows his gratitude towards France and its people!</a:t>
            </a:r>
            <a:endParaRPr lang="en-US" dirty="0"/>
          </a:p>
        </p:txBody>
      </p:sp>
      <p:sp>
        <p:nvSpPr>
          <p:cNvPr id="3" name="Subtitle 2"/>
          <p:cNvSpPr>
            <a:spLocks noGrp="1"/>
          </p:cNvSpPr>
          <p:nvPr>
            <p:ph type="subTitle" idx="1"/>
          </p:nvPr>
        </p:nvSpPr>
        <p:spPr>
          <a:xfrm>
            <a:off x="76200" y="990600"/>
            <a:ext cx="8915400" cy="5867400"/>
          </a:xfrm>
        </p:spPr>
        <p:txBody>
          <a:bodyPr/>
          <a:lstStyle/>
          <a:p>
            <a:endParaRPr lang="en-US" dirty="0"/>
          </a:p>
        </p:txBody>
      </p:sp>
    </p:spTree>
    <p:extLst>
      <p:ext uri="{BB962C8B-B14F-4D97-AF65-F5344CB8AC3E}">
        <p14:creationId xmlns:p14="http://schemas.microsoft.com/office/powerpoint/2010/main" val="426019833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211141"/>
            <a:ext cx="4800600" cy="6539517"/>
          </a:xfrm>
          <a:prstGeom prst="rect">
            <a:avLst/>
          </a:prstGeom>
        </p:spPr>
      </p:pic>
    </p:spTree>
    <p:extLst>
      <p:ext uri="{BB962C8B-B14F-4D97-AF65-F5344CB8AC3E}">
        <p14:creationId xmlns:p14="http://schemas.microsoft.com/office/powerpoint/2010/main" val="22644558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553200"/>
          </a:xfrm>
        </p:spPr>
        <p:txBody>
          <a:bodyPr>
            <a:normAutofit fontScale="90000"/>
          </a:bodyPr>
          <a:lstStyle/>
          <a:p>
            <a:pPr algn="l"/>
            <a:r>
              <a:rPr lang="en-US" sz="2800" dirty="0" smtClean="0">
                <a:solidFill>
                  <a:prstClr val="black"/>
                </a:solidFill>
                <a:latin typeface="Britannic Bold" panose="020B0903060703020204" pitchFamily="34" charset="0"/>
              </a:rPr>
              <a:t/>
            </a:r>
            <a:br>
              <a:rPr lang="en-US" sz="2800" dirty="0" smtClean="0">
                <a:solidFill>
                  <a:prstClr val="black"/>
                </a:solidFill>
                <a:latin typeface="Britannic Bold" panose="020B0903060703020204" pitchFamily="34" charset="0"/>
              </a:rPr>
            </a:br>
            <a:r>
              <a:rPr lang="en-US" sz="2400" dirty="0" smtClean="0">
                <a:solidFill>
                  <a:srgbClr val="FF0000"/>
                </a:solidFill>
                <a:latin typeface="Britannic Bold" panose="020B0903060703020204" pitchFamily="34" charset="0"/>
              </a:rPr>
              <a:t>UK– Attacks by Muslims</a:t>
            </a:r>
            <a:r>
              <a:rPr lang="en-US" sz="2400" dirty="0" smtClean="0">
                <a:solidFill>
                  <a:prstClr val="black"/>
                </a:solidFill>
                <a:latin typeface="Britannic Bold" panose="020B0903060703020204" pitchFamily="34" charset="0"/>
              </a:rPr>
              <a:t/>
            </a:r>
            <a:br>
              <a:rPr lang="en-US" sz="2400" dirty="0" smtClean="0">
                <a:solidFill>
                  <a:prstClr val="black"/>
                </a:solidFill>
                <a:latin typeface="Britannic Bold" panose="020B0903060703020204" pitchFamily="34" charset="0"/>
              </a:rPr>
            </a:br>
            <a:r>
              <a:rPr lang="en-US" sz="2400" dirty="0" smtClean="0">
                <a:solidFill>
                  <a:prstClr val="black"/>
                </a:solidFill>
                <a:latin typeface="Britannic Bold" panose="020B0903060703020204" pitchFamily="34" charset="0"/>
              </a:rPr>
              <a:t/>
            </a:r>
            <a:br>
              <a:rPr lang="en-US" sz="2400" dirty="0" smtClean="0">
                <a:solidFill>
                  <a:prstClr val="black"/>
                </a:solidFill>
                <a:latin typeface="Britannic Bold" panose="020B0903060703020204" pitchFamily="34" charset="0"/>
              </a:rPr>
            </a:br>
            <a:r>
              <a:rPr lang="en-US" sz="2400" dirty="0" smtClean="0">
                <a:solidFill>
                  <a:prstClr val="black"/>
                </a:solidFill>
                <a:latin typeface="Britannic Bold" panose="020B0903060703020204" pitchFamily="34" charset="0"/>
              </a:rPr>
              <a:t>There </a:t>
            </a:r>
            <a:r>
              <a:rPr lang="en-US" sz="2400" dirty="0">
                <a:solidFill>
                  <a:prstClr val="black"/>
                </a:solidFill>
                <a:latin typeface="Britannic Bold" panose="020B0903060703020204" pitchFamily="34" charset="0"/>
              </a:rPr>
              <a:t>has been an angry reaction online after the right-wing commentator Tommy Robinson claimed that police have refused to investigate an incident on Saturday where he was attacked by hooded and masked </a:t>
            </a:r>
            <a:r>
              <a:rPr lang="en-US" sz="2400" dirty="0" smtClean="0">
                <a:solidFill>
                  <a:srgbClr val="FF0000"/>
                </a:solidFill>
                <a:latin typeface="Britannic Bold" panose="020B0903060703020204" pitchFamily="34" charset="0"/>
              </a:rPr>
              <a:t>Migrant (</a:t>
            </a:r>
            <a:r>
              <a:rPr lang="en-US" sz="2400" dirty="0" err="1" smtClean="0">
                <a:solidFill>
                  <a:srgbClr val="FF0000"/>
                </a:solidFill>
                <a:latin typeface="Britannic Bold" panose="020B0903060703020204" pitchFamily="34" charset="0"/>
              </a:rPr>
              <a:t>Antifa</a:t>
            </a:r>
            <a:r>
              <a:rPr lang="en-US" sz="2400" dirty="0" smtClean="0">
                <a:solidFill>
                  <a:srgbClr val="FF0000"/>
                </a:solidFill>
                <a:latin typeface="Britannic Bold" panose="020B0903060703020204" pitchFamily="34" charset="0"/>
              </a:rPr>
              <a:t>?!)</a:t>
            </a:r>
            <a:r>
              <a:rPr lang="en-US" sz="2400" dirty="0" smtClean="0">
                <a:solidFill>
                  <a:prstClr val="black"/>
                </a:solidFill>
                <a:latin typeface="Britannic Bold" panose="020B0903060703020204" pitchFamily="34" charset="0"/>
              </a:rPr>
              <a:t> </a:t>
            </a:r>
            <a:r>
              <a:rPr lang="en-US" sz="2400" dirty="0">
                <a:solidFill>
                  <a:prstClr val="black"/>
                </a:solidFill>
                <a:latin typeface="Britannic Bold" panose="020B0903060703020204" pitchFamily="34" charset="0"/>
              </a:rPr>
              <a:t>thugs in London</a:t>
            </a:r>
            <a:r>
              <a:rPr lang="en-US" sz="2400" dirty="0" smtClean="0">
                <a:solidFill>
                  <a:prstClr val="black"/>
                </a:solidFill>
                <a:latin typeface="Britannic Bold" panose="020B0903060703020204" pitchFamily="34" charset="0"/>
              </a:rPr>
              <a:t>.</a:t>
            </a:r>
            <a:r>
              <a:rPr lang="en-US" sz="2800" dirty="0">
                <a:solidFill>
                  <a:prstClr val="black"/>
                </a:solidFill>
                <a:latin typeface="Britannic Bold" panose="020B0903060703020204" pitchFamily="34" charset="0"/>
              </a:rPr>
              <a:t/>
            </a:r>
            <a:br>
              <a:rPr lang="en-US" sz="2800" dirty="0">
                <a:solidFill>
                  <a:prstClr val="black"/>
                </a:solidFill>
                <a:latin typeface="Britannic Bold" panose="020B0903060703020204" pitchFamily="34" charset="0"/>
              </a:rPr>
            </a:br>
            <a:r>
              <a:rPr lang="en-US" sz="2800" dirty="0">
                <a:solidFill>
                  <a:prstClr val="black"/>
                </a:solidFill>
                <a:latin typeface="Britannic Bold" panose="020B0903060703020204" pitchFamily="34" charset="0"/>
              </a:rPr>
              <a:t>My camera woman and I were violently attacked by far left thugs and the police refused to investigate. No arrests. These are the </a:t>
            </a:r>
            <a:r>
              <a:rPr lang="en-US" sz="2800" dirty="0" err="1">
                <a:solidFill>
                  <a:prstClr val="black"/>
                </a:solidFill>
                <a:latin typeface="Britannic Bold" panose="020B0903060703020204" pitchFamily="34" charset="0"/>
              </a:rPr>
              <a:t>foottroops</a:t>
            </a:r>
            <a:r>
              <a:rPr lang="en-US" sz="2800" dirty="0">
                <a:solidFill>
                  <a:prstClr val="black"/>
                </a:solidFill>
                <a:latin typeface="Britannic Bold" panose="020B0903060703020204" pitchFamily="34" charset="0"/>
              </a:rPr>
              <a:t> of our left wing establishment. Share to show the world how these people really behave. 6 masked men VS 1 woman</a:t>
            </a:r>
            <a:r>
              <a:rPr lang="en-US" sz="2800" dirty="0" smtClean="0">
                <a:solidFill>
                  <a:prstClr val="black"/>
                </a:solidFill>
                <a:latin typeface="Britannic Bold" panose="020B0903060703020204" pitchFamily="34" charset="0"/>
              </a:rPr>
              <a:t>.</a:t>
            </a:r>
            <a:r>
              <a:rPr lang="en-US" sz="2800" dirty="0">
                <a:solidFill>
                  <a:prstClr val="black"/>
                </a:solidFill>
                <a:latin typeface="Britannic Bold" panose="020B0903060703020204" pitchFamily="34" charset="0"/>
              </a:rPr>
              <a:t/>
            </a:r>
            <a:br>
              <a:rPr lang="en-US" sz="2800" dirty="0">
                <a:solidFill>
                  <a:prstClr val="black"/>
                </a:solidFill>
                <a:latin typeface="Britannic Bold" panose="020B0903060703020204" pitchFamily="34" charset="0"/>
              </a:rPr>
            </a:br>
            <a:r>
              <a:rPr lang="en-US" sz="2800" dirty="0">
                <a:solidFill>
                  <a:prstClr val="black"/>
                </a:solidFill>
                <a:latin typeface="Britannic Bold" panose="020B0903060703020204" pitchFamily="34" charset="0"/>
              </a:rPr>
              <a:t>That last comment was referring to the fact that he was accompanied by a female who was taking video at the time of the incident, and to be honest if his claim about the police is correct that makes this whole situation far worse.</a:t>
            </a:r>
            <a:endParaRPr lang="en-US" sz="2800" dirty="0"/>
          </a:p>
        </p:txBody>
      </p:sp>
    </p:spTree>
    <p:extLst>
      <p:ext uri="{BB962C8B-B14F-4D97-AF65-F5344CB8AC3E}">
        <p14:creationId xmlns:p14="http://schemas.microsoft.com/office/powerpoint/2010/main" val="32371433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533400"/>
            <a:ext cx="8686800" cy="5791200"/>
          </a:xfrm>
          <a:prstGeom prst="rect">
            <a:avLst/>
          </a:prstGeom>
        </p:spPr>
      </p:pic>
    </p:spTree>
    <p:extLst>
      <p:ext uri="{BB962C8B-B14F-4D97-AF65-F5344CB8AC3E}">
        <p14:creationId xmlns:p14="http://schemas.microsoft.com/office/powerpoint/2010/main" val="333973600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553200"/>
          </a:xfrm>
        </p:spPr>
        <p:txBody>
          <a:bodyPr>
            <a:noAutofit/>
          </a:bodyPr>
          <a:lstStyle/>
          <a:p>
            <a:pPr algn="l"/>
            <a:r>
              <a:rPr lang="en-US" sz="2400" dirty="0" smtClean="0">
                <a:solidFill>
                  <a:srgbClr val="FF0000"/>
                </a:solidFill>
                <a:latin typeface="Britannic Bold" panose="020B0903060703020204" pitchFamily="34" charset="0"/>
              </a:rPr>
              <a:t>Switzerland-</a:t>
            </a:r>
            <a:r>
              <a:rPr lang="en-US" sz="2400" dirty="0" smtClean="0">
                <a:solidFill>
                  <a:prstClr val="black"/>
                </a:solidFill>
                <a:latin typeface="Britannic Bold" panose="020B0903060703020204" pitchFamily="34" charset="0"/>
              </a:rPr>
              <a:t> Afghan </a:t>
            </a:r>
            <a:r>
              <a:rPr lang="en-US" sz="2400" dirty="0">
                <a:solidFill>
                  <a:prstClr val="black"/>
                </a:solidFill>
                <a:latin typeface="Britannic Bold" panose="020B0903060703020204" pitchFamily="34" charset="0"/>
              </a:rPr>
              <a:t>man held after bomb threat near Bern </a:t>
            </a:r>
            <a:r>
              <a:rPr lang="en-US" sz="2400" dirty="0" err="1">
                <a:solidFill>
                  <a:prstClr val="black"/>
                </a:solidFill>
                <a:latin typeface="Britannic Bold" panose="020B0903060703020204" pitchFamily="34" charset="0"/>
              </a:rPr>
              <a:t>stationA</a:t>
            </a:r>
            <a:r>
              <a:rPr lang="en-US" sz="2400" dirty="0">
                <a:solidFill>
                  <a:prstClr val="black"/>
                </a:solidFill>
                <a:latin typeface="Britannic Bold" panose="020B0903060703020204" pitchFamily="34" charset="0"/>
              </a:rPr>
              <a:t> young </a:t>
            </a:r>
            <a:r>
              <a:rPr lang="en-US" sz="2400" dirty="0">
                <a:solidFill>
                  <a:srgbClr val="FF0000"/>
                </a:solidFill>
                <a:latin typeface="Britannic Bold" panose="020B0903060703020204" pitchFamily="34" charset="0"/>
              </a:rPr>
              <a:t>Afghan man </a:t>
            </a:r>
            <a:r>
              <a:rPr lang="en-US" sz="2400" dirty="0">
                <a:solidFill>
                  <a:prstClr val="black"/>
                </a:solidFill>
                <a:latin typeface="Britannic Bold" panose="020B0903060703020204" pitchFamily="34" charset="0"/>
              </a:rPr>
              <a:t>was arrested in Bern on Friday following a bomb threat near the city's train station and the discovery of "suspicious objects" in a nearby church, local police </a:t>
            </a:r>
            <a:r>
              <a:rPr lang="en-US" sz="2400" dirty="0" err="1" smtClean="0">
                <a:solidFill>
                  <a:prstClr val="black"/>
                </a:solidFill>
                <a:latin typeface="Britannic Bold" panose="020B0903060703020204" pitchFamily="34" charset="0"/>
              </a:rPr>
              <a:t>said.Shortly</a:t>
            </a:r>
            <a:r>
              <a:rPr lang="en-US" sz="2400" dirty="0" smtClean="0">
                <a:solidFill>
                  <a:prstClr val="black"/>
                </a:solidFill>
                <a:latin typeface="Britannic Bold" panose="020B0903060703020204" pitchFamily="34" charset="0"/>
              </a:rPr>
              <a:t> </a:t>
            </a:r>
            <a:r>
              <a:rPr lang="en-US" sz="2400" dirty="0">
                <a:solidFill>
                  <a:prstClr val="black"/>
                </a:solidFill>
                <a:latin typeface="Britannic Bold" panose="020B0903060703020204" pitchFamily="34" charset="0"/>
              </a:rPr>
              <a:t>after 1:30pm Bern police were informed of a bomb alert at the nearby Holy Spirit church, a police statement </a:t>
            </a:r>
            <a:r>
              <a:rPr lang="en-US" sz="2400" dirty="0" smtClean="0">
                <a:solidFill>
                  <a:prstClr val="black"/>
                </a:solidFill>
                <a:latin typeface="Britannic Bold" panose="020B0903060703020204" pitchFamily="34" charset="0"/>
              </a:rPr>
              <a:t>said. Officers </a:t>
            </a:r>
            <a:r>
              <a:rPr lang="en-US" sz="2400" dirty="0">
                <a:solidFill>
                  <a:prstClr val="black"/>
                </a:solidFill>
                <a:latin typeface="Britannic Bold" panose="020B0903060703020204" pitchFamily="34" charset="0"/>
              </a:rPr>
              <a:t>were sent to the scene and noticed a man behaving strangely</a:t>
            </a:r>
            <a:r>
              <a:rPr lang="en-US" sz="2400" dirty="0" smtClean="0">
                <a:solidFill>
                  <a:prstClr val="black"/>
                </a:solidFill>
                <a:latin typeface="Britannic Bold" panose="020B0903060703020204" pitchFamily="34" charset="0"/>
              </a:rPr>
              <a:t>. "</a:t>
            </a:r>
            <a:r>
              <a:rPr lang="en-US" sz="2400" dirty="0">
                <a:solidFill>
                  <a:prstClr val="black"/>
                </a:solidFill>
                <a:latin typeface="Britannic Bold" panose="020B0903060703020204" pitchFamily="34" charset="0"/>
              </a:rPr>
              <a:t>Initial information has identified him as an Afghan man," police spokesman Ramona Mock told AFP</a:t>
            </a:r>
            <a:r>
              <a:rPr lang="en-US" sz="2400" dirty="0" smtClean="0">
                <a:solidFill>
                  <a:prstClr val="black"/>
                </a:solidFill>
                <a:latin typeface="Britannic Bold" panose="020B0903060703020204" pitchFamily="34" charset="0"/>
              </a:rPr>
              <a:t>.</a:t>
            </a:r>
            <a:r>
              <a:rPr lang="en-US" sz="2400" dirty="0">
                <a:solidFill>
                  <a:prstClr val="black"/>
                </a:solidFill>
                <a:latin typeface="Britannic Bold" panose="020B0903060703020204" pitchFamily="34" charset="0"/>
              </a:rPr>
              <a:t/>
            </a:r>
            <a:br>
              <a:rPr lang="en-US" sz="2400" dirty="0">
                <a:solidFill>
                  <a:prstClr val="black"/>
                </a:solidFill>
                <a:latin typeface="Britannic Bold" panose="020B0903060703020204" pitchFamily="34" charset="0"/>
              </a:rPr>
            </a:br>
            <a:r>
              <a:rPr lang="en-US" sz="2400" dirty="0">
                <a:solidFill>
                  <a:prstClr val="black"/>
                </a:solidFill>
                <a:latin typeface="Britannic Bold" panose="020B0903060703020204" pitchFamily="34" charset="0"/>
              </a:rPr>
              <a:t>The </a:t>
            </a:r>
            <a:r>
              <a:rPr lang="en-US" sz="2400" dirty="0" smtClean="0">
                <a:solidFill>
                  <a:prstClr val="black"/>
                </a:solidFill>
                <a:latin typeface="Britannic Bold" panose="020B0903060703020204" pitchFamily="34" charset="0"/>
              </a:rPr>
              <a:t>young </a:t>
            </a:r>
            <a:r>
              <a:rPr lang="en-US" sz="2400" dirty="0">
                <a:solidFill>
                  <a:prstClr val="black"/>
                </a:solidFill>
                <a:latin typeface="Britannic Bold" panose="020B0903060703020204" pitchFamily="34" charset="0"/>
              </a:rPr>
              <a:t>man was arrested and all those inside the church were allowed to leave, but the area remained closed for several hours, police said</a:t>
            </a:r>
            <a:r>
              <a:rPr lang="en-US" sz="2400" dirty="0" smtClean="0">
                <a:solidFill>
                  <a:prstClr val="black"/>
                </a:solidFill>
                <a:latin typeface="Britannic Bold" panose="020B0903060703020204" pitchFamily="34" charset="0"/>
              </a:rPr>
              <a:t>.</a:t>
            </a:r>
            <a:r>
              <a:rPr lang="en-US" sz="2400" dirty="0">
                <a:solidFill>
                  <a:prstClr val="black"/>
                </a:solidFill>
                <a:latin typeface="Britannic Bold" panose="020B0903060703020204" pitchFamily="34" charset="0"/>
              </a:rPr>
              <a:t/>
            </a:r>
            <a:br>
              <a:rPr lang="en-US" sz="2400" dirty="0">
                <a:solidFill>
                  <a:prstClr val="black"/>
                </a:solidFill>
                <a:latin typeface="Britannic Bold" panose="020B0903060703020204" pitchFamily="34" charset="0"/>
              </a:rPr>
            </a:br>
            <a:r>
              <a:rPr lang="en-US" sz="2400" dirty="0">
                <a:solidFill>
                  <a:prstClr val="black"/>
                </a:solidFill>
                <a:latin typeface="Britannic Bold" panose="020B0903060703020204" pitchFamily="34" charset="0"/>
              </a:rPr>
              <a:t>Two suspicious objects found in the man's possession were rendered harmless, the police statement added. There was no explosion or any injuries or damage</a:t>
            </a:r>
            <a:r>
              <a:rPr lang="en-US" sz="2400" dirty="0" smtClean="0">
                <a:solidFill>
                  <a:prstClr val="black"/>
                </a:solidFill>
                <a:latin typeface="Britannic Bold" panose="020B0903060703020204" pitchFamily="34" charset="0"/>
              </a:rPr>
              <a:t>.</a:t>
            </a:r>
            <a:r>
              <a:rPr lang="en-US" sz="2400" dirty="0">
                <a:solidFill>
                  <a:prstClr val="black"/>
                </a:solidFill>
                <a:latin typeface="Britannic Bold" panose="020B0903060703020204" pitchFamily="34" charset="0"/>
              </a:rPr>
              <a:t/>
            </a:r>
            <a:br>
              <a:rPr lang="en-US" sz="2400" dirty="0">
                <a:solidFill>
                  <a:prstClr val="black"/>
                </a:solidFill>
                <a:latin typeface="Britannic Bold" panose="020B0903060703020204" pitchFamily="34" charset="0"/>
              </a:rPr>
            </a:br>
            <a:r>
              <a:rPr lang="en-US" sz="2400" dirty="0">
                <a:solidFill>
                  <a:prstClr val="black"/>
                </a:solidFill>
                <a:latin typeface="Britannic Bold" panose="020B0903060703020204" pitchFamily="34" charset="0"/>
              </a:rPr>
              <a:t>Rail traffic was not affected but passengers were required to use an alternative entrance to the station</a:t>
            </a:r>
            <a:r>
              <a:rPr lang="en-US" sz="2400" dirty="0" smtClean="0">
                <a:solidFill>
                  <a:prstClr val="black"/>
                </a:solidFill>
                <a:latin typeface="Britannic Bold" panose="020B0903060703020204" pitchFamily="34" charset="0"/>
              </a:rPr>
              <a:t>.</a:t>
            </a:r>
            <a:endParaRPr lang="en-US" sz="2400" dirty="0"/>
          </a:p>
        </p:txBody>
      </p:sp>
    </p:spTree>
    <p:extLst>
      <p:ext uri="{BB962C8B-B14F-4D97-AF65-F5344CB8AC3E}">
        <p14:creationId xmlns:p14="http://schemas.microsoft.com/office/powerpoint/2010/main" val="93112146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2400" y="152401"/>
            <a:ext cx="8763000" cy="914399"/>
          </a:xfrm>
        </p:spPr>
        <p:txBody>
          <a:bodyPr>
            <a:noAutofit/>
          </a:bodyPr>
          <a:lstStyle/>
          <a:p>
            <a:pPr algn="l"/>
            <a:r>
              <a:rPr lang="en-US" sz="2800" dirty="0" smtClean="0">
                <a:latin typeface="Britannic Bold" panose="020B0903060703020204" pitchFamily="34" charset="0"/>
              </a:rPr>
              <a:t>Muslims, who came as refugees burning the Swiss flag because it has the cross; they feel offended!</a:t>
            </a:r>
            <a:endParaRPr lang="en-US" sz="2800" dirty="0">
              <a:latin typeface="Britannic Bold" panose="020B0903060703020204" pitchFamily="34" charset="0"/>
            </a:endParaRPr>
          </a:p>
        </p:txBody>
      </p:sp>
      <p:sp>
        <p:nvSpPr>
          <p:cNvPr id="4" name="Subtitle 3"/>
          <p:cNvSpPr>
            <a:spLocks noGrp="1"/>
          </p:cNvSpPr>
          <p:nvPr>
            <p:ph type="subTitle" idx="1"/>
          </p:nvPr>
        </p:nvSpPr>
        <p:spPr>
          <a:xfrm>
            <a:off x="152400" y="1524000"/>
            <a:ext cx="8763000" cy="5181600"/>
          </a:xfrm>
        </p:spPr>
        <p:txBody>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36" y="1808018"/>
            <a:ext cx="8738635" cy="4576763"/>
          </a:xfrm>
          <a:prstGeom prst="rect">
            <a:avLst/>
          </a:prstGeom>
        </p:spPr>
      </p:pic>
    </p:spTree>
    <p:extLst>
      <p:ext uri="{BB962C8B-B14F-4D97-AF65-F5344CB8AC3E}">
        <p14:creationId xmlns:p14="http://schemas.microsoft.com/office/powerpoint/2010/main" val="38719684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1744</TotalTime>
  <Words>1009</Words>
  <Application>Microsoft Office PowerPoint</Application>
  <PresentationFormat>On-screen Show (4:3)</PresentationFormat>
  <Paragraphs>91</Paragraphs>
  <Slides>114</Slides>
  <Notes>2</Notes>
  <HiddenSlides>0</HiddenSlides>
  <MMClips>0</MMClips>
  <ScaleCrop>false</ScaleCrop>
  <HeadingPairs>
    <vt:vector size="4" baseType="variant">
      <vt:variant>
        <vt:lpstr>Theme</vt:lpstr>
      </vt:variant>
      <vt:variant>
        <vt:i4>10</vt:i4>
      </vt:variant>
      <vt:variant>
        <vt:lpstr>Slide Titles</vt:lpstr>
      </vt:variant>
      <vt:variant>
        <vt:i4>114</vt:i4>
      </vt:variant>
    </vt:vector>
  </HeadingPairs>
  <TitlesOfParts>
    <vt:vector size="124" baseType="lpstr">
      <vt:lpstr>Office Theme</vt:lpstr>
      <vt:lpstr>2_Office Theme</vt:lpstr>
      <vt:lpstr>3_Office Theme</vt:lpstr>
      <vt:lpstr>4_Office Theme</vt:lpstr>
      <vt:lpstr>5_Office Theme</vt:lpstr>
      <vt:lpstr>6_Office Theme</vt:lpstr>
      <vt:lpstr>7_Office Theme</vt:lpstr>
      <vt:lpstr>8_Office Theme</vt:lpstr>
      <vt:lpstr>1_Office Theme</vt:lpstr>
      <vt:lpstr>12_Office Theme</vt:lpstr>
      <vt:lpstr>International Christian Outreach Ministry -- ICOM -- </vt:lpstr>
      <vt:lpstr>Peace of the Lord Jesus Christ be with you </vt:lpstr>
      <vt:lpstr>  Šumperk 13. March 2018    </vt:lpstr>
      <vt:lpstr> Migration and its effect on the local people and culture </vt:lpstr>
      <vt:lpstr>PowerPoint Presentation</vt:lpstr>
      <vt:lpstr>PowerPoint Presentation</vt:lpstr>
      <vt:lpstr>PowerPoint Presentation</vt:lpstr>
      <vt:lpstr>PowerPoint Presentation</vt:lpstr>
      <vt:lpstr>Migration, minorities and their effect  Throughout the whole history of mankind, migration and migrant played a very vital role either in destroying or building existing civilizations. Today it is not different and one could tell the positive or mostly negative effect of such minorities on the host country. Especially Islamic migration has the most devastating negative effect on all societies, as stated by Muslim historians and others. The so called ‚Intercultural Dialogue‘ is a tool used by Islam over the centuries to establish Islam, impose Sharia and destroy the host country. Not knowing the whole truth about such fact, does not free us from the responsibility to be aware of such consequences. A wise and unbiased look at the Classical Civilizations and their destruction, as well as modern history, could help us understand HOW to act.  RE-acting is NOT a solution, because there are Dynamics which we can NOT influence, when a moment-of-no-return is reached. Nearly in every country on this earth, there are minorities; the destruction of Mesopotamian Civilization began when a small Muslim minority arrived there – today the Cradle of Civilization is no more!</vt:lpstr>
      <vt:lpstr> Migration in the Bible We have many examples in the Bible about migration and how it affected the course of history. 1. From the very beginning Adam and Eve had to ‘migrate’ and leave the Garden of Eden. Their son Cain had to do the same later. 2. Noah, because of the flood, had to migrate to a ‘strange land’ and landed upon Mount Ararat – Armenians trace their ancestry back to him. 3. Abraham migrated from Ur the Chaldean– todays Iraq– up to Haran then to Canaan – today’s Israel. 4. Moses fled Egypt and took refuge out of it. 5. The Israelites fled Egypt to the Promised Land—Canaan. 6. David was a refugee…by the enemies of Israel at that time. 7. Jesus with His family were refugees too 8. The Apostles…including Paul, were refugees… </vt:lpstr>
      <vt:lpstr>A Look Backward Many do NOT know much about Christianity in the Middle East, its roots and the cultural revival it caused. But also little is known, especially in the West, about Islamic Migration and its effect on the local population, their culture and destiny.All seems happening faraway from home/Europe!  In this Seminar I want to take you with me to a forgotten period of time, where the Middle East and the Mediterranean Region was the heart of Civilization. The present European Civilization has its roots deep in that period; there are dangers though that YOUR fate and destiny won’t be better than that of the Middle East and Christianity there.   A  wakening up and a change of direction is necessary to survive the onslaught and to save your civilization and way of life !</vt:lpstr>
      <vt:lpstr>Video No.1 Migrant in Paris</vt:lpstr>
      <vt:lpstr>Video No. 1a UK-Tommy Robinson and camera  woman and I were violently attacked</vt:lpstr>
      <vt:lpstr>When we talk about Islam apologists hear: ‘Muslims’! We are talking about political doctrine and NOT   people! </vt:lpstr>
      <vt:lpstr>All began at the Conquests of Mohammed (green lines) in the 6th century then the Rashidun Caliphs(black lines). Shown: Byzantine Empire (North and west) and Sassanid-Persian Empire (North east).</vt:lpstr>
      <vt:lpstr>The Christian Middle East  There was a rich history in the region of the Middle East, ancient sites could be found even today. Through excavations and still-standing monuments that could be seen today; they speak loud about a rich and civilized history. Who doesn’t know Babylon, ancient Nineveh in Iraq or the Pyramids in Egypt? We will mention only some countries and their Christian history, but also what happened to them because of migration…Islamic migration.  1. Persia/Mesopotamia/Iraq;  2. Aram/Syria; former the Levant; 3. Anatolia/Turkey;   4. Copt/Egypt.</vt:lpstr>
      <vt:lpstr>Video No.2 Sweden-‘Almost a war zone</vt:lpstr>
      <vt:lpstr>Video No.2a How Islam overtakes  the native population</vt:lpstr>
      <vt:lpstr> Migration and the Ancient Civilizations</vt:lpstr>
      <vt:lpstr>Ishtar Gate at Berlin Museum was constructed in 575 BC by order of King Nebuchadnezzar II on the north side of the city</vt:lpstr>
      <vt:lpstr>Model of the main Procession Street (Aj-ibur-shapu) towards Ishtar Gate in Babylon</vt:lpstr>
      <vt:lpstr>Last year I was standing at the same place</vt:lpstr>
      <vt:lpstr>Ancient Mesopotamian cylinder seal around 2000 BC</vt:lpstr>
      <vt:lpstr>King of Assyria, Ashurbanipal's brutal campaign against Elam in 647 BC is recorded in this relief</vt:lpstr>
      <vt:lpstr>Letter sent by the high-priest Lu'enna to the king of Lagash (maybe Urukagina), informing him of his son's death in combat, c. 2400 BC, found in Girsu.</vt:lpstr>
      <vt:lpstr>The Temple of Jupiter in today’s Lebanon</vt:lpstr>
      <vt:lpstr>It was a small prayer house built by Caliph Umar, which was rebuilt and expanded by the Umayyad Caliph Abdul-Malik and finished by his son  Al-Walid in 705 AD exactly on the holiest place for the Jews: The Temple!</vt:lpstr>
      <vt:lpstr>Giza Plateau - Great Sphinx with Pyramid of Khafre in background</vt:lpstr>
      <vt:lpstr>Pyramids of Giza</vt:lpstr>
      <vt:lpstr>Saint Mark Coptic Orthodox Cathedral in Alexandria</vt:lpstr>
      <vt:lpstr>Christians in Iraq  The history of Christianity in Iraq goes back to the FIRST century. The Christians of Iraq are considered to be one of the oldest continuous Christian communities in the world. Christianity was brought to Iraq (then Assyria/Athura and Babylonia or Asorostan) in the 1st century AD by Thomas the Apostle and Mar Addai (Thaddeus of Edessa) and his pupils Aggai and Mari. Thomas and Thaddeus belonged to the twelve Apostles. Iraq's Eastern Aramaic-speaking Assyrian communities are believed to be among the oldest in the world. The Assyrian people adopted Christianity in the 1st century A.D. and Assyria in northern Iraq became the centre of Eastern Rite Christianity and Syriac literature from the 1st century AD until the Middle Ages. Christianity initially lived alongside Mesopotamian religion among the Assyrians, until the latter began to die out during the 4th century AD.</vt:lpstr>
      <vt:lpstr>Arabian Peninsula, Byzantine and Sassanid-Persian empires in 600 A.D. on the eve of the rise of Islam…and Migration Jihad</vt:lpstr>
      <vt:lpstr>Christians and Christianity in Iraq The vast majority are indigenous Eastern Aramaic-speaking ethnic Assyrians, descendants of the ancient Mesopotamians. There is a small community of Armenians, as well as a small number of Kurdish, Arab and Turcoman Christians extant. Christians live primarily in Baghdad, Basrah, Mosul, Arbil and Kirkuk and in Assyrian towns and regions such as the Nineveh Plains in the north. Assyrian Christians live primarily in northern Iraq; and in regions bordering it in northeastern Syria, northwestern Iran and Southeastern Turkey, an area roughly corresponding to ancient Assyria. On the 19th of March 2003 America and the UK trumped a case against Iraq in order to get rid of Saddam Hussain. The Christians were the main victims after Saddam’ ousting! The Christians are numbered about 1.5 millions in 2003, representing just over 6% of the population of the country down from 12% on 1947 in a population of 4.7 million. </vt:lpstr>
      <vt:lpstr>Christian history in Iraq In the early centuries after the Arab Islamic conquest of the 7th century AD, Assyria (also known as Athura and Asorostan) was dissolved by the Arabs as a geo-political entity, however native Assyrian (known as Ashuriyun by the Arabs) scholars and doctors played an influential role in Iraq. However, from the late 13th century AD through to the present time, Assyrian Christians have suffered both religious and ethnic persecution, including a number of massacres. Northern Iraq remained predominantly Assyrian, Eastern Aramaic speaking and Christian until the destructions of Tamerlane at the end of the 14th century, when the ancient city of Ashur was finally abandoned by the Assyrians after a 4000 year history</vt:lpstr>
      <vt:lpstr>  </vt:lpstr>
      <vt:lpstr>Video No.3 Islam and the  future of Europe</vt:lpstr>
      <vt:lpstr>Church history The Assyrian Church of the East has its origin in what is now South East Turkey and Assuristan (Sassanid Assyria). By the end of the 13th century there were twelve Nestorian dioceses in a strip from Peking to Samarkand. When the 14th-century Muslim warlord of Turco-Mongol descent, Timur (Tamerlane), conquered Persia, Mesopotamia and Syria, the civilian population was decimated. Timur had 70,000 Assyrian Christians beheaded in Tikrit, and 90,000 more in Baghdad.  A new epoch began in the 17th century when Emir Afrasiyab of Basrah allowed the Portuguese to build a Church outside of the city. </vt:lpstr>
      <vt:lpstr>PowerPoint Presentation</vt:lpstr>
      <vt:lpstr>One of few remaining Churches in Shorjeh, Baghdad; most were destroyed through car-bombs…</vt:lpstr>
      <vt:lpstr> Seven Popes were from Syria:  1 Petrus:33–64/67 Bethsaida-Gaulanitis-Syria,     Roman Empire 11 ANICETUS:155-166 Emesa, Syria 82 IOANNES Quintus:12.7.685–2.8.686(1 year) –       Antioch, Syria 84 St Sergius I :15.12.687–8.9.701(3 years)-      Sicily,Italy for Syrian parents 87 Sisinnius:15.1.708 –4.2.708 (21 days)- Syria 88 Constantine:25.3.708 – 9.4.715 (7 years+)- Syria-      Last Pope to visit Greece until John Paul II in 2001 90 Gregory III18.3.731—28.11.741( 10 years+)</vt:lpstr>
      <vt:lpstr>Video No.4 Rome Conquered by Muslim Migrants</vt:lpstr>
      <vt:lpstr>Christianity in Syria today is there, despite all destruction of the Islamic State…which is no different from the Caliphate… </vt:lpstr>
      <vt:lpstr>Today the Islamic State controlling the same area and doing exactly what the Arab Muslim invaders did…</vt:lpstr>
      <vt:lpstr>The Diocese of Egypt (c. 400 AD)</vt:lpstr>
      <vt:lpstr>a</vt:lpstr>
      <vt:lpstr>5. Christianity in Asia Minor/Anatolia during Roman times Anatolia (from Greek Ἀνατολή, Anatolḗ – "east" or "(sun)rise Jewish influences in Anatolia were changing the religious makeup of the region as Rome consolidated its power. In about 210 BC, Antiochus III of the Seleucid Empire relocated 2,000 families of Jews from Babylonia to Lydia and Phrygia, and this kind of migration continued throughout the remainder of the Empire's existence. Additional clues to the size of the Jewish influence in the area were provided by Cicero, who noted that a fellow Roman governor had halted the tribute sent to Jerusalem by Jews in 66 BC, and the record of Ephesus, where the people urged Agrippina to expel Jews because they were not active in their religious activities.</vt:lpstr>
      <vt:lpstr>Asia Minor/Anatolia</vt:lpstr>
      <vt:lpstr> The Christian history in Asia Minor/Anatolia The blossoming religious following of Christianity was evident in Anatolia during the beginning of the 1st century. The letters of St. Paul in the New Testament reflect this growth, particularly in his home province of Asia. From his home in Ephesus from 54 AD to 56 AD he noted that "all they which dwelt in Asia heard the word" and verified the existence of a Church in Colossae as well as Troas. Later he received letters from Magnesia and Tralleis, both of which already had Churches, bishops, and official representatives who supported Ignatius of Antioch. After the references to these institutions by St. Paul, the Book of Revelation mentions the Seven Churches of Asia: Ephesus, Magnesia, Thyatira, Smyrna, Philadelphia, Pergamon, and Laodicea. Even other non-Christians started to take notice of the new religion. In 112 the Roman governor in Bithynia writes to the Roman emperor Trajan that so many different people are flocking to Christianity, leaving the temples vacated. </vt:lpstr>
      <vt:lpstr>Creation of the Byzantine Empire The constant instability of the Roman Empire as a whole gradually made it more and more difficult to control. Upon the ascension of the emperor Constantine in 330, he made a bold decision by removing himself from Rome and into a new capital. Located in the old city of Byzantium, now known as Constantinople after the Emperor, it was strengthened and improved in order to assure more than adequate defense of the whole region. What added to the prestige of the city was Constantine's favor of Christianity. He allowed bishops and other religious figures to aid in the government of the empire, and he personally intervened in the First Council of Nicaea to prove his sincerity.</vt:lpstr>
      <vt:lpstr>Map detailing the route of Khalid ibn Walid's invasion of Armenia in 638.</vt:lpstr>
      <vt:lpstr>Rashidun Empire at its peak under third Rashidun Caliph, Uthman 654 AD</vt:lpstr>
      <vt:lpstr>PowerPoint Presentation</vt:lpstr>
      <vt:lpstr>Look at these simple facts:  1. North Africa and Egypt used to be Christian and it was      European and centre of Christian Civilization. 2. Syria, Lebanon, Iraq and the rest of the Middle East were      Christian. 3. Turkey used to be Greek Anatolia. 4. Afghanistan and all of the rest of the Silk Route countries      were Buddhists…and had Christians too. 5. Pakistan and Bangladesh used to be Buddhist and Hindu;     many were Christians since Thomas time! Today all of those nations are Islamic… Did Islam ‘just happen’ or was there a process that took centuries to change those countries? How did Christian Greek Anatolia become Islamic Turkey? The history of ‘Islamification’ is a non-history. It does NOT exist according to our ‘experts’!</vt:lpstr>
      <vt:lpstr>Video No.5 Muslims conquering  London </vt:lpstr>
      <vt:lpstr>PowerPoint Presentation</vt:lpstr>
      <vt:lpstr>The Tatars and migration The meaning of the word Tatar originated from Turkish and Persian (tātār, “Mounted Messenger"). The name "Tatar" likely originated amongst the nomadic Tatar confederation in the north-eastern Gobi desert in the 5th century. The name "Tatar" was first recorded on the Orkhon inscriptions:Kul Tigin(732AD) and Bilge Khagan (735 AD) monuments; Otuz Tatar Bodun ('Thirty Tatar' tribe) and Tokuz Tatar ('Nine Tatar') referring to the Tatar confederation. Those migrant left central Asia and went to all directions, including to today’s Russian Federation. As various nomadic groups became part of Genghis Khan's army in the early 13th century, a fusion of Mongol and Turkic elements took place, and the invaders of Rus' and the Pannonian Basin became known to Europeans as Tatars or Tartars.</vt:lpstr>
      <vt:lpstr>Mongol Migration The Mongol dominance in Central Asia was absolute during the 14th and 15th centuries. The Crimean-Nogai raids into Russia aimed especially at the capture of slaves, most of whom were exported to the Ottoman Empire. The raids were an important drain of the human and economic resources of the invaded countries. They largely prevented the settlement of the "Wild Fields" – the steppe and forest-steppe land that extends from a hundred or so miles south of Moscow to the Black Sea. The raids were also important in the development of the Cossacks.</vt:lpstr>
      <vt:lpstr>PowerPoint Presentation</vt:lpstr>
      <vt:lpstr>PowerPoint Presentation</vt:lpstr>
      <vt:lpstr>Arriving in Hlavni Nadraži in Prague, I saw such ‘activists’ openly and under the eyes of the Law helping illegals; in the Czech Law it is a crime to do so…but it seems they don’t care</vt:lpstr>
      <vt:lpstr>According to this ‘shortcut’ the distance is 3553 km; a real refugee without documents and money can NOT make it!</vt:lpstr>
      <vt:lpstr>Islam changed their homes to hell…what do they carry to Europe with them: Islam! </vt:lpstr>
      <vt:lpstr>They are coming, not knowing anything about the future, but they were told some lies…</vt:lpstr>
      <vt:lpstr>Hungary US wants to fill Europe with Muslim migrants Published May 19, 2016, Associated Press Chief of staff of Hungarian Prime Minister Viktor Orban said Thursday, 19th of May. President Barack Obama and the United States favor illegal migration in Europe because they want to fill it up with Muslims, the "Not so long ago while visiting Europe, President Obama clearly spoke out in favor of the importance of migration, settlement and even the forced settlement (of migrants)," Lazar said at a news conference. Obama and America "are following a very strong pro-migration, pro-illegal migration policy in the interests of having as many Muslims as possible in Europe.“ </vt:lpstr>
      <vt:lpstr>Slovakia The Prime Minister, Robert Fico, has been one of the more outspoken European leaders on the subject of Muslim immigration. ‘‘Islam has no place in Slovakia,’’ Fico told reporters in May. He warned that ‘‘migrants change the character of our country,’’ and declared he wouldn’t allow such change to affect his nation. Fico, like other politicians from Eastern and Central Europe, has argued both that his country has no obligation to house migrants and that, unlike the United States and leading Western European nations, has little experience of Muslim immigration. ‘‘Since Slovakia is a Christian country, we cannot tolerate an influx of 300,000-400,000 Muslim immigrants who would like to start building mosques all over our land and trying to change the nature, culture, and values of the state,’’ he said in 2015. </vt:lpstr>
      <vt:lpstr>PowerPoint Presentation</vt:lpstr>
      <vt:lpstr>PowerPoint Presentation</vt:lpstr>
      <vt:lpstr>PowerPoint Presentation</vt:lpstr>
      <vt:lpstr>PowerPoint Presentation</vt:lpstr>
      <vt:lpstr>What do the ‘refugees’ who arrived  and settled in Europe do?</vt:lpstr>
      <vt:lpstr>Sweden killer claims truck rampage for IS 'caliphate' Gaël BRANCHEREAU--AFP--20 February 2018  An Uzbek asylum seeker who mowed down shoppers in a truck claimed at his trial Tuesday that he killed them in the service of the Islamic State group -- but his accusers insisted he acted alone. Rakhmat Akilov, 40, is on trial on terrorism charges for the rampage on a busy shopping street in Stockholm, in which he killed five people and injured 10 more in April last year 2017. He has admitted carrying out the attack and claims to have had the blessing of the Islamic State (IS) extremist group, but prosecutors do not believe that he had direct help. The method of the attack resembled other vehicle assaults in Europe in 2016, including Nice in France and Berlin -- but unlike those attacks, the Stockholm killings were never claimed by IS.</vt:lpstr>
      <vt:lpstr>PowerPoint Presentation</vt:lpstr>
      <vt:lpstr> Investigations have failed to conclude whether he received any financial or material assistance. Chief prosecutor Hans Ihrman said Akilov "sought support" from outside contacts but they did not have a "decisive" role in the attack. "Akilov had planned and prepared the attack on his own" and "wasn't dependent on other people," Ihrman told reporters after the hearing. Akilov told the court he wanted "Sweden to end its participation in the fight against the caliphate, to stop sending its soldiers to war zones." Sweden has around 70 military personnel based mainly in northern Iraq to provide training as part of the US-led coalition against IS. After arriving in Sweden in 2014, at the start of a wave of migration to Europe, Akilov's application for residency was rejected in June 2016. He later went on the run to avoid expulsion and worked odd jobs in construction. The father of four drank alcohol and used drugs, according to colleagues and acquaintances.</vt:lpstr>
      <vt:lpstr>PowerPoint Presentation</vt:lpstr>
      <vt:lpstr>PowerPoint Presentation</vt:lpstr>
      <vt:lpstr>PowerPoint Presentation</vt:lpstr>
      <vt:lpstr>Finland knife attacker  He was fully aware of his actions: psychiatric assessment ---- Business Insider UK•9 March 2018 HELSINKI (Reuters) - A Moroccan man charged with two murders and eight attempted murders "with terrorist intent" was criminally responsible for his knife attacks in Finland last August, a psychiatric assessment showed on Thursday. The trial of Abderrahman Bouanane, who was 22 at the time at the attacks, is due to begin in the city of Turku later this month. The state prosecutor has demanded a life sentence for him if the court rules he was fully aware of his actions. Bouanane has admitted the attacks but has denied that his motive was terrorism. The police have concluded that he was a "lone wolf" who saw himself as a soldier for the Islamic State militant group. ISIS did not take responsibility for the act. Bouanane arrived in Finland in 2016, lived in a reception center in Turku and had been denied asylum. It is the Nordic country's first terrorism-related attack. A life sentence in Finland means at least 12 years in prison.</vt:lpstr>
      <vt:lpstr>PowerPoint Presentation</vt:lpstr>
      <vt:lpstr>PowerPoint Presentation</vt:lpstr>
      <vt:lpstr> Norway: Child brides living with their adult Muslim migrant husbands in asylum centers— MAR 12, 2018 9:30 AM BY ROBERT SPENCER  Why is this happening in Norway? Because Norwegian authorities don’t have the spine to stand up for their own principles and mores. They are letting Muslim migrants become the masters of the country, and child marriage is Islamic: OSLO (Reuters) — Some child brides are living with older husbands in asylum centers in Scandinavia, triggering a furor about lapses in protection for girls in nations that ban child marriage. Authorities have in some cases let girls stay with their partners, believing it is less traumatic for them than forced separation after fleeing wars in nations such as Afghanistan or Syria. “The Prophet wrote the (marriage contract) with Aisha while she was six years old and consummated his marriage with her while she was nine years old and she remained with him for nine years (i.e. till his death)” Bukhari 7.62.88 </vt:lpstr>
      <vt:lpstr>PowerPoint Presentation</vt:lpstr>
      <vt:lpstr> Some girls have also passed themselves off as adults…. Of 31,000 asylum seekers who arrived in Norway in the past year or so, 10 of those aged under 16 — the minimum local age for sex or marriage — were married and four had children, the Norwegian Directorate of Immigration (UDI) said. Of the 10 “some live in adult asylum centers, some in their own rooms and some with their partners,” it said in emailed replies to Reuters questions….  </vt:lpstr>
      <vt:lpstr>PowerPoint Presentation</vt:lpstr>
      <vt:lpstr>Video No.6 Migrants want Germans  out of Germany!</vt:lpstr>
      <vt:lpstr>The moment the ‘refugees’ arrive and enjoy the freedom, they begin to disrespect the law of your country!    </vt:lpstr>
      <vt:lpstr>Salafist distributing Qurans freely in Europe; he arrived as a ‘poor’ refugee, but now an active Muslim spreading Islam!</vt:lpstr>
      <vt:lpstr>Osmania Germania Die Welt- February 1, 2018  German Muslims have established a self-styled biker gang, Germany’s Muslims, which is said to be modeled on the Hells Angels and aimed at protecting fellow Muslims from the “ever-growing hatred of Islam,” according to Die Welt. The emergence of the group, which aspires to open chapters in cities and towns across Germany, has alarmed German authorities, who have warned against the growing threat of vigilantism in the country. Muslim vigilantes enforcing Islamic justice have become increasingly common in Germany. The government’s inability or unwillingness to stop them has led to the rise of anti-Muslim counter-vigilantes. Germany’s BfV intelligence agency, in its latest annual report, warned that an escalating action-reaction cycle could result in open warfare on German streets. </vt:lpstr>
      <vt:lpstr>PowerPoint Presentation</vt:lpstr>
      <vt:lpstr>The gang, which calls itself “Germanys Muslims” (the possessive apostrophe is not used in German), is based in Mönchengladbach and now has offshoots in Münster and Stuttgart. It was founded by Marcel Kunst, a German convert to Islam who also uses the name Mahmud Salam. The gang’s uniform consists of a black leather jacket with a logo depicting a one-fingered salute, the “Finger of Tawheed,” which represents belief in the oneness of Allah. The logo also includes the number 1438, which represents the current year in the Muslim calendar, as well as the number 713, which stands for GM (Germanys Muslims), the seventh and thirteenth letters of the alphabet. Police say they do not know how many people belong to the gang, which was established in May. The group’s Facebook page, which has more than a thousand followers, describes itself as a “citizens’ initiative” which advocates for the “peaceful coexistence between Muslims and non-Muslims in Germany.” A mission statement dated June 15 reads:</vt:lpstr>
      <vt:lpstr>PowerPoint Presentation</vt:lpstr>
      <vt:lpstr>“Our organization has been founded for only one purpose: To protect and support our brothers and sisters from the ever-growing hatred of Islam!!! To all non-Muslims who read this post, pay attention. The following could change your perception of us!!! We respect every religion and, as dictated by the Quran, do not force our faith on anyone!!! We do not sympathize with the Islamic State and are against compulsion in faith and in marriage!!! ISLAM DOES NOT RECOGNIZE HONOR KILLINGS AS IS OFTEN SUPPOSED!!! The raised finger in our logo is not from the so-called Islamic State. In our faith it symbolizes that there is only one God!!! We have summarized 40 commandments from the Quran for you….IMPORTANT. </vt:lpstr>
      <vt:lpstr>Video No.7 Islamic Teaching</vt:lpstr>
      <vt:lpstr>PowerPoint Presentation</vt:lpstr>
      <vt:lpstr>He came as a refugee…today he shows his gratitude towards France and its people!</vt:lpstr>
      <vt:lpstr>PowerPoint Presentation</vt:lpstr>
      <vt:lpstr> UK– Attacks by Muslims  There has been an angry reaction online after the right-wing commentator Tommy Robinson claimed that police have refused to investigate an incident on Saturday where he was attacked by hooded and masked Migrant (Antifa?!) thugs in London. My camera woman and I were violently attacked by far left thugs and the police refused to investigate. No arrests. These are the foottroops of our left wing establishment. Share to show the world how these people really behave. 6 masked men VS 1 woman. That last comment was referring to the fact that he was accompanied by a female who was taking video at the time of the incident, and to be honest if his claim about the police is correct that makes this whole situation far worse.</vt:lpstr>
      <vt:lpstr>PowerPoint Presentation</vt:lpstr>
      <vt:lpstr>Switzerland- Afghan man held after bomb threat near Bern stationA young Afghan man was arrested in Bern on Friday following a bomb threat near the city's train station and the discovery of "suspicious objects" in a nearby church, local police said.Shortly after 1:30pm Bern police were informed of a bomb alert at the nearby Holy Spirit church, a police statement said. Officers were sent to the scene and noticed a man behaving strangely. "Initial information has identified him as an Afghan man," police spokesman Ramona Mock told AFP. The young man was arrested and all those inside the church were allowed to leave, but the area remained closed for several hours, police said. Two suspicious objects found in the man's possession were rendered harmless, the police statement added. There was no explosion or any injuries or damage. Rail traffic was not affected but passengers were required to use an alternative entrance to the station.</vt:lpstr>
      <vt:lpstr>Muslims, who came as refugees burning the Swiss flag because it has the cross; they feel offended!</vt:lpstr>
      <vt:lpstr>A 103 years old woman from Afghanistan…asking for refuge in Vienna… ask yourself HOW did she manage?</vt:lpstr>
      <vt:lpstr> L</vt:lpstr>
      <vt:lpstr>Facing the TRUTH!                                        The Quran commands Muslims  1. NOT to befriend with non-Muslims : “Let not the believers (Muslims) take for friends or helpers Unbelievers (Literally: Kafirs) rather than believers: if any do that, in nothing will there be help from Allah…”(Quran 3:28 Surat Al-liumran) 2.  NOT to befriend Jews/Christians: “0 ye who believe(Muslims)! Take not the Jews and Christians for your friends and protectors ... take not for friends and protectors those who take your religion for a mockery or sport.”(Quran 5:51 Surat Al Maida). 3. NOT to befriend others “O ye who believe (Muslims)! take not for friends and protectors those who take your religion for a mockery or sport,- whether among those who received the Scripture before you…” (Quran 5:57 Surat Al Maida).</vt:lpstr>
      <vt:lpstr>4. To kill the Jews and Christian                              “Fight the People of the Book (Christians and Jews), who do not accept the religion of the truth (Islam), until they pay Jizya/tribute (penalty tax) by hand, being inferior.” (Quran 9:29 Surat Al-Tawbeh) 5. To convert non-Muslims to Islam by force “Kill the Mushrikun (polytheists, Christians and non-Muslims), wherever you find them, and capture them and besiege them, and lie in wait for them in each and every ambush.  But, if they repent and perform As-salat (public prayer with Muslims) and give Zakat (Islamic alms), then leave their way free.  Allah is oft forgiving, most merciful” (Quran 9:5 Sura At-Taubah)</vt:lpstr>
      <vt:lpstr>6. To behead others                                    "I will instill terror into the hearts of the unbelievers/kafir, smite ye above their necks and smite all their finger-tips off them. It is not ye who slew them; it was Allah." (Quran 8:12-17 Sura Al-Anfal) 7. “O Prophet! Rouse the Believers to the fight. If there are twenty amongst you, patient and persevering, they will vanquish two hundred: if a hundred, they will vanquish a thousand of the Kafir/Unbelievers: for these are a people without understanding”‎ Quran 8:65 Surat Al-Anfal 8. To fight non-Muslims until they exterminate all other religions and make Islam the only religion in the world:         “And fight until there is no more Fitnah (disbelief and worshipping of others along with Allah) and (all and every kind of) worship is for Allah (alone)” (Quran 2:193 Sura Al-Bakarah)</vt:lpstr>
      <vt:lpstr>About the Jews Verses 1. “And well ye knew those amongst you who transgressed in the matter of the Sabbath: We said to them: "Be ye apes, despised and rejected."‎ Quran2:65 Surat Al-Bakara 2. Say: "Shall I point out to you something much worse than this, (as judged) by the treatment it received from Allah? those who incurred the curse of Allah and His wrath, those of whom some He transformed into apes and swine, those who worshipped evil;- these are (many times) worse in rank, and far more astray from the even path!"‎ Quran 5:60 Surat Al-Nissa  3. “Strongest among men in enmity to the believers wilt thou find the Jews and Pagans; and nearest among them in love to the believers wilt thou find those who say, "We are Christians": because amongst these are men devoted to learning and men who have renounced the world, and they are not arrogant.‎ Quran 5:82 Surat Al-Nissa </vt:lpstr>
      <vt:lpstr>In the Hadith                                                      In is teaching Mohammed also urges Muslims to practice Jihad. 1. Mohammed once was asked: what is the best deed for the Muslim next to believing in Allah and His Apostle? His answer was: "To participate in Jihad in Allah's cause."(Al-Bukhari vol 1:25) 2. Mohammed was also quoted as saying: "I have been ordered to fight with the people till they say, none has the right to be worshipped but Allah” (Al-Bukhari vol 4:196) Islam and Apostasy                                   Mohammed said, "Whoever changes his Islamic religion, kill him." (Bukhari 9:57)</vt:lpstr>
      <vt:lpstr>PowerPoint Presentation</vt:lpstr>
      <vt:lpstr>V</vt:lpstr>
      <vt:lpstr>Islamic 1st  Century of the Golden Age of Baghdad the 8th Century: 1.Islam moves to the East—Hindustan: Tax on the Hindus and 26 thousand Hindus died in one battle.  2. Then in Armenia Bishops and Nobles invited the Muslims to have a debate after it was over the Muslims pushed everyone inside the Church and burned them alive. 3. Ephesus 7 thousand Greek were enslaved. Islamic 2nd  Century of the Golden Age of Baghdad the 9th Century: 1.The Caliph orders the destruction of ALL new Churches. 2. Amorium(In today’s Turkey): Massive enslavement  3. Egyptian Christian— The Copts-- revolt against Jizyah--- THIS is the beginning of their sufferance.</vt:lpstr>
      <vt:lpstr>Islamic 3rd  Century of the Golden Age of Baghdad the 10th Century: 1. Thessalonica, Greece--- 22 Greeks thousands enslaved. 2. Seville, Spain--- Christians massacred. 3. 30 Thousand Churches destroyed by the order of the Caliph in Egypt and      Syria. Islamic 4th  Century of the Golden Age of Baghdad the 11th Century: 1.Morocco 6 thousand Jews killed. 2. Hundreds of Jews in Cordoba, Spain killed. 3. Four thousand Jews were killed in Granada, Spain. 4. Georgia and Armenia invaded. 5.Hindustan: 15 thousand were killed in one battle, 500 thousands enslaved.                                    </vt:lpstr>
      <vt:lpstr>Islamic 5th  Century of the Golden Age of Baghdad the 12th Century: 1. Yemen—Jews must convert…or die. 2. Christians of Granada were deported to Morocco. 3. India: many cities destroyed under the order ‘Covert-or-die’. 4. In ONE town 20 thousand enslaved. Islamic 6th  Century of the Golden Age of Baghdad the 13th Century: 1.India: 50 thousand slaves were freed by conversion. 2. A 20-years Campaign created 400 thousand  new Muslims out of Hindus. 3. Buddhist monks butchered and nuns raped. The Library or Erlanda was burned…it took days to burn! 4. Damascus and Safed: Christians mass murdered 5. Jews of Marrakesh massacred. 6. In Tabriz, Iran forced conversions of Jews.                  </vt:lpstr>
      <vt:lpstr>Islamic 7th  Century of the Golden Age of Baghdad the 14th Century: 1. In Cairo, Egypt the Christian rioted because their Churches were burnt. 2. The REST of the Jews of Tabriz, Iran were forced to convert. 3. Tamerlane in India kills as many Hindus as 90 thousand in a day. 4. In India 30 thousand were massacred in cold blood. 5. Tughlaq  took 180 thousand slaves.  Islamic 8th  Century NOR MORE Golden Age of Bahgdad the 15th Century: 1. Tamerlane in India devastated 700 villages. 2. Tamerlane annihilated Nestorian and Jacobite Christians.(Arab Christianity). Persia was half Christian. The Nestorian has missionaries in China. 3. After 700 years of attacks Islam captured and destroyed Constantinople. Islam is patient…</vt:lpstr>
      <vt:lpstr>You could contact us through our E-mail:  ICOM@internationalchristianoutreachministry.org K.ICOM@seznam.cz  Or visit our Website on Google: www.internationalchristianoutreachministry.org  And please remember us and our Ministry in your daily prayer. </vt:lpstr>
      <vt:lpstr>To support our Ministry please send your donation to:   Selman H. Hassan    IBAN: AT442011182795816400  Swift code/BIC: GIBAATWWXXX  First Bank of Austria  Sparkassen AG,   Austria    </vt:lpstr>
    </vt:vector>
  </TitlesOfParts>
  <Company>KRG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International Christian Outreach Ministry</dc:title>
  <dc:creator>KRG</dc:creator>
  <cp:lastModifiedBy>KRG</cp:lastModifiedBy>
  <cp:revision>107</cp:revision>
  <dcterms:created xsi:type="dcterms:W3CDTF">2016-12-31T07:53:46Z</dcterms:created>
  <dcterms:modified xsi:type="dcterms:W3CDTF">2018-03-13T09:54:32Z</dcterms:modified>
</cp:coreProperties>
</file>