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lastní rozvržení">
  <p:cSld name="AUTOLAYOUT">
    <p:bg>
      <p:bgPr>
        <a:solidFill>
          <a:srgbClr val="2D314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3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570975" y="1383750"/>
            <a:ext cx="5976000" cy="2376000"/>
          </a:xfrm>
          <a:prstGeom prst="rect">
            <a:avLst/>
          </a:prstGeom>
          <a:solidFill>
            <a:srgbClr val="2D314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446600" y="1714900"/>
            <a:ext cx="6250800" cy="1713600"/>
          </a:xfrm>
          <a:prstGeom prst="rect">
            <a:avLst/>
          </a:prstGeom>
          <a:solidFill>
            <a:srgbClr val="2D3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1885050" y="1747975"/>
            <a:ext cx="5373900" cy="135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b="1" sz="3000">
                <a:solidFill>
                  <a:srgbClr val="F2D7E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b="1" sz="3000">
                <a:solidFill>
                  <a:srgbClr val="F2D7EE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b="1" sz="3000">
                <a:solidFill>
                  <a:srgbClr val="F2D7EE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b="1" sz="3000">
                <a:solidFill>
                  <a:srgbClr val="F2D7EE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b="1" sz="3000">
                <a:solidFill>
                  <a:srgbClr val="F2D7EE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b="1" sz="3000">
                <a:solidFill>
                  <a:srgbClr val="F2D7EE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b="1" sz="3000">
                <a:solidFill>
                  <a:srgbClr val="F2D7EE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b="1" sz="3000">
                <a:solidFill>
                  <a:srgbClr val="F2D7EE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b="1" sz="3000">
                <a:solidFill>
                  <a:srgbClr val="F2D7EE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2407350" y="3134525"/>
            <a:ext cx="4329300" cy="384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None/>
              <a:defRPr sz="1200">
                <a:solidFill>
                  <a:srgbClr val="F2D7E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None/>
              <a:defRPr sz="1200">
                <a:solidFill>
                  <a:srgbClr val="F2D7EE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None/>
              <a:defRPr sz="1200">
                <a:solidFill>
                  <a:srgbClr val="F2D7EE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None/>
              <a:defRPr sz="1200">
                <a:solidFill>
                  <a:srgbClr val="F2D7EE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None/>
              <a:defRPr sz="1200">
                <a:solidFill>
                  <a:srgbClr val="F2D7EE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None/>
              <a:defRPr sz="1200">
                <a:solidFill>
                  <a:srgbClr val="F2D7EE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None/>
              <a:defRPr sz="1200">
                <a:solidFill>
                  <a:srgbClr val="F2D7EE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None/>
              <a:defRPr sz="1200">
                <a:solidFill>
                  <a:srgbClr val="F2D7EE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None/>
              <a:defRPr sz="1200">
                <a:solidFill>
                  <a:srgbClr val="F2D7EE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lastní rozvržení 1">
  <p:cSld name="AUTOLAYOUT_1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3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4072700" y="313275"/>
            <a:ext cx="4757400" cy="4522800"/>
          </a:xfrm>
          <a:prstGeom prst="rect">
            <a:avLst/>
          </a:prstGeom>
          <a:solidFill>
            <a:srgbClr val="2D314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306750" y="313500"/>
            <a:ext cx="3452400" cy="4522800"/>
          </a:xfrm>
          <a:prstGeom prst="rect">
            <a:avLst/>
          </a:prstGeom>
          <a:solidFill>
            <a:srgbClr val="2D314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276850" y="576900"/>
            <a:ext cx="4349100" cy="3860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lastní rozvržení 2">
  <p:cSld name="AUTOLAYOUT_2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3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673800" y="539250"/>
            <a:ext cx="7796400" cy="4065000"/>
          </a:xfrm>
          <a:prstGeom prst="rect">
            <a:avLst/>
          </a:prstGeom>
          <a:solidFill>
            <a:srgbClr val="FFFFFF"/>
          </a:solidFill>
          <a:ln cap="flat" cmpd="thinThick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lastní rozvržení 3">
  <p:cSld name="AUTOLAYOUT_3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31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281725" y="679625"/>
            <a:ext cx="2683200" cy="3658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6531575" y="0"/>
            <a:ext cx="864300" cy="2460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7395898" y="0"/>
            <a:ext cx="1748100" cy="246000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1885050" y="1747975"/>
            <a:ext cx="5373900" cy="135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9600"/>
              <a:t>Moskva</a:t>
            </a:r>
            <a:endParaRPr sz="9600"/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2407350" y="3134525"/>
            <a:ext cx="43293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Martin Klimeš IX.A</a:t>
            </a:r>
            <a:endParaRPr/>
          </a:p>
        </p:txBody>
      </p:sp>
      <p:pic>
        <p:nvPicPr>
          <p:cNvPr descr="Výsledek obrázku pro Moskva znak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75" y="3518525"/>
            <a:ext cx="1237775" cy="146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uvisející obrázek"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250" y="148625"/>
            <a:ext cx="1237774" cy="12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>
                <a:solidFill>
                  <a:srgbClr val="F2D7EE"/>
                </a:solidFill>
              </a:rPr>
              <a:t>Chrám sv. Archanděla Michaela</a:t>
            </a:r>
            <a:endParaRPr b="1" sz="3600">
              <a:solidFill>
                <a:srgbClr val="F2D7EE"/>
              </a:solidFill>
            </a:endParaRPr>
          </a:p>
        </p:txBody>
      </p:sp>
      <p:pic>
        <p:nvPicPr>
          <p:cNvPr descr="Výsledek obrázku pro chrám sv. Archanděla Michaela"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097" y="854725"/>
            <a:ext cx="4504276" cy="344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71625" y="509250"/>
            <a:ext cx="33300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200">
                <a:solidFill>
                  <a:srgbClr val="F2D7EE"/>
                </a:solidFill>
              </a:rPr>
              <a:t>Velký kremelský palác</a:t>
            </a:r>
            <a:endParaRPr b="1" sz="3200">
              <a:solidFill>
                <a:srgbClr val="F2D7EE"/>
              </a:solidFill>
            </a:endParaRPr>
          </a:p>
        </p:txBody>
      </p:sp>
      <p:pic>
        <p:nvPicPr>
          <p:cNvPr descr="Výsledek obrázku pro Velký kremelský palác.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100" y="949213"/>
            <a:ext cx="4504275" cy="3251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800">
                <a:solidFill>
                  <a:srgbClr val="F2D7EE"/>
                </a:solidFill>
              </a:rPr>
              <a:t>Rudé náměstí</a:t>
            </a:r>
            <a:endParaRPr b="1" sz="4800">
              <a:solidFill>
                <a:srgbClr val="F2D7EE"/>
              </a:solidFill>
            </a:endParaRPr>
          </a:p>
        </p:txBody>
      </p:sp>
      <p:pic>
        <p:nvPicPr>
          <p:cNvPr descr="Výsledek obrázku pro Rudé náměstí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100" y="674779"/>
            <a:ext cx="4504275" cy="379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400">
                <a:solidFill>
                  <a:srgbClr val="F2D7EE"/>
                </a:solidFill>
              </a:rPr>
              <a:t>Chrám Vasila Blaženého</a:t>
            </a:r>
            <a:endParaRPr b="1" sz="3400">
              <a:solidFill>
                <a:srgbClr val="F2D7EE"/>
              </a:solidFill>
            </a:endParaRPr>
          </a:p>
        </p:txBody>
      </p:sp>
      <p:pic>
        <p:nvPicPr>
          <p:cNvPr descr="Výsledek obrázku pro ¨chrámem Vasila Blaženého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098" y="1070325"/>
            <a:ext cx="4504274" cy="3002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000">
                <a:solidFill>
                  <a:srgbClr val="F2D7EE"/>
                </a:solidFill>
              </a:rPr>
              <a:t>Obchodní dům GUM</a:t>
            </a:r>
            <a:r>
              <a:rPr lang="cs" sz="4000">
                <a:solidFill>
                  <a:srgbClr val="F2D7EE"/>
                </a:solidFill>
              </a:rPr>
              <a:t> </a:t>
            </a:r>
            <a:endParaRPr b="1" sz="4000">
              <a:solidFill>
                <a:srgbClr val="F2D7EE"/>
              </a:solidFill>
            </a:endParaRPr>
          </a:p>
        </p:txBody>
      </p:sp>
      <p:pic>
        <p:nvPicPr>
          <p:cNvPr descr="Výsledek obrázku pro obchodním domem GUM"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100" y="883388"/>
            <a:ext cx="4504275" cy="3376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900">
                <a:solidFill>
                  <a:srgbClr val="F2D7EE"/>
                </a:solidFill>
              </a:rPr>
              <a:t>Bolšoj těatr</a:t>
            </a:r>
            <a:endParaRPr b="1" sz="3900">
              <a:solidFill>
                <a:srgbClr val="F2D7EE"/>
              </a:solidFill>
            </a:endParaRPr>
          </a:p>
        </p:txBody>
      </p:sp>
      <p:pic>
        <p:nvPicPr>
          <p:cNvPr descr="Výsledek obrázku pro Bolšoj těatr"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100" y="883375"/>
            <a:ext cx="4504275" cy="337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300">
                <a:solidFill>
                  <a:srgbClr val="F2D7EE"/>
                </a:solidFill>
              </a:rPr>
              <a:t>Výstaviště VDNCh</a:t>
            </a:r>
            <a:endParaRPr b="1" sz="4300">
              <a:solidFill>
                <a:srgbClr val="F2D7EE"/>
              </a:solidFill>
            </a:endParaRPr>
          </a:p>
        </p:txBody>
      </p:sp>
      <p:pic>
        <p:nvPicPr>
          <p:cNvPr descr="Výsledek obrázku pro Výstaviště VDNCh"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102" y="883375"/>
            <a:ext cx="4504275" cy="3376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000">
                <a:solidFill>
                  <a:srgbClr val="F2D7EE"/>
                </a:solidFill>
              </a:rPr>
              <a:t>Gorky Park</a:t>
            </a:r>
            <a:endParaRPr b="1" sz="4000">
              <a:solidFill>
                <a:srgbClr val="F2D7EE"/>
              </a:solidFill>
            </a:endParaRPr>
          </a:p>
        </p:txBody>
      </p:sp>
      <p:pic>
        <p:nvPicPr>
          <p:cNvPr descr="Výsledek obrázku pro Gorky Park"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100" y="1308624"/>
            <a:ext cx="4504274" cy="2532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266850" y="2038200"/>
            <a:ext cx="2683200" cy="10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 sz="6400"/>
              <a:t>Konec</a:t>
            </a:r>
            <a:endParaRPr b="1" sz="6400"/>
          </a:p>
        </p:txBody>
      </p:sp>
      <p:pic>
        <p:nvPicPr>
          <p:cNvPr descr="Výsledek obrázku pro Moskva" id="187" name="Shape 187"/>
          <p:cNvPicPr preferRelativeResize="0"/>
          <p:nvPr/>
        </p:nvPicPr>
        <p:blipFill rotWithShape="1">
          <a:blip r:embed="rId3">
            <a:alphaModFix/>
          </a:blip>
          <a:srcRect b="0" l="12126" r="12126" t="0"/>
          <a:stretch/>
        </p:blipFill>
        <p:spPr>
          <a:xfrm>
            <a:off x="0" y="0"/>
            <a:ext cx="609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 flipH="1">
            <a:off x="6096275" y="0"/>
            <a:ext cx="435300" cy="2460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800">
                <a:solidFill>
                  <a:srgbClr val="F2D7EE"/>
                </a:solidFill>
              </a:rPr>
              <a:t>Moskva</a:t>
            </a:r>
            <a:endParaRPr b="1" sz="4800">
              <a:solidFill>
                <a:srgbClr val="F2D7EE"/>
              </a:solidFill>
            </a:endParaRP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276850" y="576900"/>
            <a:ext cx="4349100" cy="3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F2D7EE"/>
                </a:solidFill>
              </a:rPr>
              <a:t>J</a:t>
            </a:r>
            <a:r>
              <a:rPr lang="cs">
                <a:solidFill>
                  <a:srgbClr val="F2D7EE"/>
                </a:solidFill>
              </a:rPr>
              <a:t>e hlavní město Ruska. Žije tu asi 12 500 000 obyvatel. Představuje politické, hospodářské a kulturní centrum země s asi 60 univerzitami a množstvím dalších vysokých škol, kostelů, divadel, muzeí a galerií. Sídlí zde všechna ministerstva, státní úřady i významné firmy a také patriarcha ruské pravoslavné církve.Moskva je nejsevernější megalopole na světě. Stojí zde TV věž Ostankino (1968), která je největší stavbou v Rusku, a která byla zároveň do roku 1975 nejvyšší stavbou v Evropě. Stojí zde i Věž Federace, nejvyšší mrakodrap v Evropě. Historické centrum je staré stovky let, v jeho středu se rozkládá trojúhelníkový Kreml, prohlášený spolu s Rudým náměstím v roce 1990 za světové kulturní dědictví UNESCO.</a:t>
            </a:r>
            <a:endParaRPr sz="1100">
              <a:solidFill>
                <a:srgbClr val="F2D7EE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ouvisející obrázek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20" y="2599500"/>
            <a:ext cx="2961251" cy="19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800">
                <a:solidFill>
                  <a:srgbClr val="F2D7EE"/>
                </a:solidFill>
              </a:rPr>
              <a:t>Přírodní poměry</a:t>
            </a:r>
            <a:endParaRPr b="1" sz="4800">
              <a:solidFill>
                <a:srgbClr val="F2D7EE"/>
              </a:solidFill>
            </a:endParaRP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276850" y="576900"/>
            <a:ext cx="4349100" cy="3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300">
                <a:solidFill>
                  <a:srgbClr val="F2D7EE"/>
                </a:solidFill>
              </a:rPr>
              <a:t>Město leží v průměrné nadmořské výšce 156 metrů v kopcovité krajině mezi řekami Volhou a Okou, na řece Moskvě, přítoku Oky, která se následně vlévá do Volhy. Řeka Moskva protéká územím města v meandrech ve směru severozápad-jihovýchod. Do Moskvy se v katastru města vlévá další 140 vodních toků, z nichž jen 14 nyní zůstává na povrchu, ostatní byly kanalizovány. V roce 1937 byl otevřen kanál Moskva-Volha, který směřuje na sever. Hranice města tvoří převážně dálniční okruh MKAD dlouhý 109 km, na některých místech však město pokračuje i za něj. Rozloha Moskvy činí v současnosti 1 097,12 km², z toho přibližně třetinu zaujímá zeleň tvořená zhruba 100 parky či lesíky; vodní plochu tvoří kromě řek a kanálů asi 500 rybníků. Kolem města se táhne 30 až 40 km dlouhý pás výletních lesíků s četnými zábavními.</a:t>
            </a:r>
            <a:endParaRPr sz="1300">
              <a:solidFill>
                <a:srgbClr val="F2D7EE"/>
              </a:solidFill>
            </a:endParaRPr>
          </a:p>
        </p:txBody>
      </p:sp>
      <p:pic>
        <p:nvPicPr>
          <p:cNvPr descr="Související obrázek" id="96" name="Shape 96"/>
          <p:cNvPicPr preferRelativeResize="0"/>
          <p:nvPr/>
        </p:nvPicPr>
        <p:blipFill rotWithShape="1">
          <a:blip r:embed="rId3">
            <a:alphaModFix/>
          </a:blip>
          <a:srcRect b="0" l="2780" r="0" t="0"/>
          <a:stretch/>
        </p:blipFill>
        <p:spPr>
          <a:xfrm>
            <a:off x="574350" y="3025525"/>
            <a:ext cx="2961250" cy="154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800">
                <a:solidFill>
                  <a:srgbClr val="F2D7EE"/>
                </a:solidFill>
              </a:rPr>
              <a:t>Podnebí</a:t>
            </a:r>
            <a:endParaRPr b="1" sz="4800">
              <a:solidFill>
                <a:srgbClr val="F2D7EE"/>
              </a:solidFill>
            </a:endParaRP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276850" y="576900"/>
            <a:ext cx="4349100" cy="3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F2D7EE"/>
                </a:solidFill>
              </a:rPr>
              <a:t>Podnebí je mírné. Zima je od poloviny listopadu do konce března. V zimě mohou být silné mrazy (3-5 dní) s noční teplotou okolo -20 °C, ale výjimečně mohou teploty spadnout až k -30 °C. V prosinci a na začátku ledna bývají často oblevy, kdy teploty stoupají k +5 °C. Přechodná roční období (jaro, podzim) jsou krátká a téměř letní teploty jsou někdy už začátkem dubna. Začátkem června se může krátkodobě ochladit. Léto je od poloviny května do začátku září a teploty často dosahují 30 °C. Nejnižší naměřená teplota za posledních 130 let byla -42,2 °C a byla naměřena 17. ledna 1940. Nejvyšší teplota byla +39 °C a byla naměřena 29. července 2010.</a:t>
            </a:r>
            <a:endParaRPr sz="1500">
              <a:solidFill>
                <a:srgbClr val="F2D7EE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2D7EE"/>
              </a:solidFill>
            </a:endParaRPr>
          </a:p>
        </p:txBody>
      </p:sp>
      <p:pic>
        <p:nvPicPr>
          <p:cNvPr descr="Výsledek obrázku pro Moskva podnebí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50" y="2648106"/>
            <a:ext cx="2961250" cy="1924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7294" l="15346" r="6473" t="12364"/>
          <a:stretch/>
        </p:blipFill>
        <p:spPr>
          <a:xfrm>
            <a:off x="668950" y="527725"/>
            <a:ext cx="7811875" cy="408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400">
                <a:solidFill>
                  <a:srgbClr val="F2D7EE"/>
                </a:solidFill>
              </a:rPr>
              <a:t>Obyvatelstvo</a:t>
            </a:r>
            <a:endParaRPr b="1" sz="3400">
              <a:solidFill>
                <a:srgbClr val="F2D7EE"/>
              </a:solidFill>
            </a:endParaRP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276850" y="576900"/>
            <a:ext cx="4349100" cy="3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 u="sng">
                <a:solidFill>
                  <a:srgbClr val="F2D7EE"/>
                </a:solidFill>
              </a:rPr>
              <a:t>Etnické složení:</a:t>
            </a:r>
            <a:endParaRPr b="1" sz="2000" u="sng">
              <a:solidFill>
                <a:srgbClr val="F2D7EE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F2D7EE"/>
                </a:solidFill>
              </a:rPr>
              <a:t> Rusové (91.65 %),</a:t>
            </a:r>
            <a:endParaRPr sz="1300">
              <a:solidFill>
                <a:srgbClr val="F2D7EE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F2D7EE"/>
                </a:solidFill>
              </a:rPr>
              <a:t> Ukrajinci (1.42 %),</a:t>
            </a:r>
            <a:endParaRPr sz="1300">
              <a:solidFill>
                <a:srgbClr val="F2D7EE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F2D7EE"/>
                </a:solidFill>
              </a:rPr>
              <a:t> Tataři (1.38 %),</a:t>
            </a:r>
            <a:endParaRPr sz="1300">
              <a:solidFill>
                <a:srgbClr val="F2D7EE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F2D7EE"/>
                </a:solidFill>
              </a:rPr>
              <a:t> Arméni (0.98 %),</a:t>
            </a:r>
            <a:endParaRPr sz="1300">
              <a:solidFill>
                <a:srgbClr val="F2D7EE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F2D7EE"/>
                </a:solidFill>
              </a:rPr>
              <a:t> Azerové (0,53 %),</a:t>
            </a:r>
            <a:endParaRPr sz="1300">
              <a:solidFill>
                <a:srgbClr val="F2D7EE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F2D7EE"/>
                </a:solidFill>
              </a:rPr>
              <a:t> Židé (0,49 %),</a:t>
            </a:r>
            <a:endParaRPr sz="1300">
              <a:solidFill>
                <a:srgbClr val="F2D7EE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F2D7EE"/>
                </a:solidFill>
              </a:rPr>
              <a:t> Bělorusové (0,36 %),</a:t>
            </a:r>
            <a:endParaRPr sz="1300">
              <a:solidFill>
                <a:srgbClr val="F2D7EE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300">
                <a:solidFill>
                  <a:srgbClr val="F2D7EE"/>
                </a:solidFill>
              </a:rPr>
              <a:t> Gruzíni (0,36 %)</a:t>
            </a:r>
            <a:endParaRPr sz="1300">
              <a:solidFill>
                <a:srgbClr val="F2D7EE"/>
              </a:solidFill>
            </a:endParaRPr>
          </a:p>
        </p:txBody>
      </p:sp>
      <p:pic>
        <p:nvPicPr>
          <p:cNvPr descr="Výsledek obrázku pro Obyvatelstvo Moskva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50" y="2821883"/>
            <a:ext cx="2961251" cy="1751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885050" y="1747975"/>
            <a:ext cx="5373900" cy="135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/>
              <a:t>Kultura a pamětihodnosti</a:t>
            </a:r>
            <a:endParaRPr sz="5000"/>
          </a:p>
        </p:txBody>
      </p:sp>
      <p:sp>
        <p:nvSpPr>
          <p:cNvPr id="121" name="Shape 121"/>
          <p:cNvSpPr txBox="1"/>
          <p:nvPr/>
        </p:nvSpPr>
        <p:spPr>
          <a:xfrm>
            <a:off x="170950" y="178375"/>
            <a:ext cx="16128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F2D7EE"/>
                </a:solidFill>
              </a:rPr>
              <a:t>Fotogalerie</a:t>
            </a:r>
            <a:endParaRPr b="1" sz="2000">
              <a:solidFill>
                <a:srgbClr val="F2D7E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500">
                <a:solidFill>
                  <a:srgbClr val="F2D7EE"/>
                </a:solidFill>
              </a:rPr>
              <a:t>Chrám Nanebevzetí Panny Marie</a:t>
            </a:r>
            <a:endParaRPr b="1" sz="3500">
              <a:solidFill>
                <a:srgbClr val="F2D7EE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F2D7EE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F2D7EE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2D7EE"/>
              </a:solidFill>
            </a:endParaRPr>
          </a:p>
        </p:txBody>
      </p:sp>
      <p:pic>
        <p:nvPicPr>
          <p:cNvPr descr="Výsledek obrázku pro chrám Nanebevzetí Panny Marie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100" y="1073475"/>
            <a:ext cx="4504274" cy="30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574350" y="576900"/>
            <a:ext cx="29172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100">
                <a:solidFill>
                  <a:srgbClr val="F2D7EE"/>
                </a:solidFill>
              </a:rPr>
              <a:t>Chrám Zvěstování</a:t>
            </a:r>
            <a:endParaRPr b="1" sz="4100">
              <a:solidFill>
                <a:srgbClr val="F2D7EE"/>
              </a:solidFill>
            </a:endParaRPr>
          </a:p>
        </p:txBody>
      </p:sp>
      <p:pic>
        <p:nvPicPr>
          <p:cNvPr descr="Výsledek obrázku pro chrám Zvěstování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100" y="865487"/>
            <a:ext cx="4504276" cy="341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